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76" r:id="rId6"/>
    <p:sldId id="261" r:id="rId7"/>
    <p:sldId id="274" r:id="rId8"/>
    <p:sldId id="275" r:id="rId9"/>
    <p:sldId id="270" r:id="rId10"/>
    <p:sldId id="273" r:id="rId11"/>
  </p:sldIdLst>
  <p:sldSz cx="18288000" cy="10287000"/>
  <p:notesSz cx="6858000" cy="9144000"/>
  <p:embeddedFontLst>
    <p:embeddedFont>
      <p:font typeface="Cabin" panose="020B060402020202020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Saira ExtraCondensed Black" panose="020B0604020202020204" charset="0"/>
      <p:bold r:id="rId21"/>
    </p:embeddedFont>
    <p:embeddedFont>
      <p:font typeface="Prompt Medium" panose="00000600000000000000" charset="-34"/>
      <p:regular r:id="rId22"/>
      <p:bold r:id="rId23"/>
      <p:italic r:id="rId24"/>
      <p:boldItalic r:id="rId25"/>
    </p:embeddedFont>
    <p:embeddedFont>
      <p:font typeface="Public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dvtnDp/UYkIt6AxvfuNlpajjD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D16A45-B349-423E-961B-0FCB6E9052B8}">
  <a:tblStyle styleId="{D7D16A45-B349-423E-961B-0FCB6E9052B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732"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43"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8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010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2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1792288" y="612775"/>
            <a:ext cx="5486400" cy="4114800"/>
          </a:xfrm>
          <a:prstGeom prst="rect">
            <a:avLst/>
          </a:prstGeom>
          <a:noFill/>
          <a:ln>
            <a:noFill/>
          </a:ln>
        </p:spPr>
      </p:sp>
      <p:sp>
        <p:nvSpPr>
          <p:cNvPr id="68" name="Google Shape;68;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0" y="48571"/>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24351" r="-1467" b="-560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
          <p:cNvSpPr/>
          <p:nvPr/>
        </p:nvSpPr>
        <p:spPr>
          <a:xfrm>
            <a:off x="1110992" y="1337682"/>
            <a:ext cx="9009410" cy="6516483"/>
          </a:xfrm>
          <a:custGeom>
            <a:avLst/>
            <a:gdLst/>
            <a:ahLst/>
            <a:cxnLst/>
            <a:rect l="l" t="t" r="r" b="b"/>
            <a:pathLst>
              <a:path w="3286657" h="2219021" extrusionOk="0">
                <a:moveTo>
                  <a:pt x="0" y="0"/>
                </a:moveTo>
                <a:lnTo>
                  <a:pt x="3286657" y="0"/>
                </a:lnTo>
                <a:lnTo>
                  <a:pt x="3286657" y="2219021"/>
                </a:lnTo>
                <a:lnTo>
                  <a:pt x="0" y="221902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
          <p:cNvSpPr/>
          <p:nvPr/>
        </p:nvSpPr>
        <p:spPr>
          <a:xfrm flipH="1">
            <a:off x="-2137108" y="8898039"/>
            <a:ext cx="6662470" cy="1611106"/>
          </a:xfrm>
          <a:custGeom>
            <a:avLst/>
            <a:gdLst/>
            <a:ahLst/>
            <a:cxnLst/>
            <a:rect l="l" t="t" r="r" b="b"/>
            <a:pathLst>
              <a:path w="6662470" h="1611106" extrusionOk="0">
                <a:moveTo>
                  <a:pt x="6662470" y="0"/>
                </a:moveTo>
                <a:lnTo>
                  <a:pt x="0" y="0"/>
                </a:lnTo>
                <a:lnTo>
                  <a:pt x="0" y="1611107"/>
                </a:lnTo>
                <a:lnTo>
                  <a:pt x="6662470" y="1611107"/>
                </a:lnTo>
                <a:lnTo>
                  <a:pt x="666247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p:nvPr/>
        </p:nvSpPr>
        <p:spPr>
          <a:xfrm flipH="1">
            <a:off x="14810455" y="-170768"/>
            <a:ext cx="5652695" cy="1366924"/>
          </a:xfrm>
          <a:custGeom>
            <a:avLst/>
            <a:gdLst/>
            <a:ahLst/>
            <a:cxnLst/>
            <a:rect l="l" t="t" r="r" b="b"/>
            <a:pathLst>
              <a:path w="5652695" h="1366924" extrusionOk="0">
                <a:moveTo>
                  <a:pt x="5652695" y="0"/>
                </a:moveTo>
                <a:lnTo>
                  <a:pt x="0" y="0"/>
                </a:lnTo>
                <a:lnTo>
                  <a:pt x="0" y="1366925"/>
                </a:lnTo>
                <a:lnTo>
                  <a:pt x="5652695" y="1366925"/>
                </a:lnTo>
                <a:lnTo>
                  <a:pt x="5652695"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10280171" y="1341130"/>
            <a:ext cx="7087021" cy="7701883"/>
          </a:xfrm>
          <a:custGeom>
            <a:avLst/>
            <a:gdLst/>
            <a:ahLst/>
            <a:cxnLst/>
            <a:rect l="l" t="t" r="r" b="b"/>
            <a:pathLst>
              <a:path w="2585364" h="2809668" extrusionOk="0">
                <a:moveTo>
                  <a:pt x="0" y="0"/>
                </a:moveTo>
                <a:lnTo>
                  <a:pt x="2585364" y="0"/>
                </a:lnTo>
                <a:lnTo>
                  <a:pt x="2585364" y="2809668"/>
                </a:lnTo>
                <a:lnTo>
                  <a:pt x="0" y="28096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4" name="Google Shape;94;p1"/>
          <p:cNvGrpSpPr/>
          <p:nvPr/>
        </p:nvGrpSpPr>
        <p:grpSpPr>
          <a:xfrm>
            <a:off x="541578" y="5217339"/>
            <a:ext cx="5149262" cy="2314706"/>
            <a:chOff x="0" y="0"/>
            <a:chExt cx="6865682" cy="3086275"/>
          </a:xfrm>
        </p:grpSpPr>
        <p:sp>
          <p:nvSpPr>
            <p:cNvPr id="95" name="Google Shape;95;p1"/>
            <p:cNvSpPr/>
            <p:nvPr/>
          </p:nvSpPr>
          <p:spPr>
            <a:xfrm>
              <a:off x="0" y="0"/>
              <a:ext cx="6865682" cy="3086275"/>
            </a:xfrm>
            <a:custGeom>
              <a:avLst/>
              <a:gdLst/>
              <a:ahLst/>
              <a:cxnLst/>
              <a:rect l="l" t="t" r="r" b="b"/>
              <a:pathLst>
                <a:path w="1878465" h="844411" extrusionOk="0">
                  <a:moveTo>
                    <a:pt x="0" y="0"/>
                  </a:moveTo>
                  <a:lnTo>
                    <a:pt x="1878465" y="0"/>
                  </a:lnTo>
                  <a:lnTo>
                    <a:pt x="1878465" y="844411"/>
                  </a:lnTo>
                  <a:lnTo>
                    <a:pt x="0" y="844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
            <p:cNvSpPr txBox="1"/>
            <p:nvPr/>
          </p:nvSpPr>
          <p:spPr>
            <a:xfrm>
              <a:off x="1142357" y="380889"/>
              <a:ext cx="5432699" cy="1920014"/>
            </a:xfrm>
            <a:prstGeom prst="rect">
              <a:avLst/>
            </a:prstGeom>
            <a:noFill/>
            <a:ln>
              <a:noFill/>
            </a:ln>
          </p:spPr>
          <p:txBody>
            <a:bodyPr spcFirstLastPara="1" wrap="square" lIns="0" tIns="0" rIns="0" bIns="0" anchor="t" anchorCtr="0">
              <a:spAutoFit/>
            </a:bodyPr>
            <a:lstStyle/>
            <a:p>
              <a:pPr marL="0" marR="0" lvl="0" indent="0" algn="l" rtl="0">
                <a:lnSpc>
                  <a:spcPct val="130008"/>
                </a:lnSpc>
                <a:spcBef>
                  <a:spcPts val="0"/>
                </a:spcBef>
                <a:spcAft>
                  <a:spcPts val="0"/>
                </a:spcAft>
                <a:buNone/>
              </a:pPr>
              <a:r>
                <a:rPr lang="en-US" sz="3599" dirty="0" err="1">
                  <a:solidFill>
                    <a:srgbClr val="000000"/>
                  </a:solidFill>
                  <a:latin typeface="Cabin"/>
                  <a:ea typeface="Cabin"/>
                  <a:cs typeface="Cabin"/>
                  <a:sym typeface="Cabin"/>
                </a:rPr>
                <a:t>Phạm</a:t>
              </a:r>
              <a:r>
                <a:rPr lang="en-US" sz="3599" dirty="0">
                  <a:solidFill>
                    <a:srgbClr val="000000"/>
                  </a:solidFill>
                  <a:latin typeface="Cabin"/>
                  <a:ea typeface="Cabin"/>
                  <a:cs typeface="Cabin"/>
                  <a:sym typeface="Cabin"/>
                </a:rPr>
                <a:t> </a:t>
              </a:r>
              <a:r>
                <a:rPr lang="en-US" sz="3599" dirty="0" err="1">
                  <a:solidFill>
                    <a:srgbClr val="000000"/>
                  </a:solidFill>
                  <a:latin typeface="Cabin"/>
                  <a:ea typeface="Cabin"/>
                  <a:cs typeface="Cabin"/>
                  <a:sym typeface="Cabin"/>
                </a:rPr>
                <a:t>H</a:t>
              </a:r>
              <a:r>
                <a:rPr lang="en-US" sz="3599" dirty="0" err="1">
                  <a:latin typeface="Cabin"/>
                  <a:ea typeface="Cabin"/>
                  <a:cs typeface="Cabin"/>
                  <a:sym typeface="Cabin"/>
                </a:rPr>
                <a:t>oàng</a:t>
              </a:r>
              <a:r>
                <a:rPr lang="en-US" sz="3599" dirty="0">
                  <a:solidFill>
                    <a:srgbClr val="000000"/>
                  </a:solidFill>
                  <a:latin typeface="Cabin"/>
                  <a:ea typeface="Cabin"/>
                  <a:cs typeface="Cabin"/>
                  <a:sym typeface="Cabin"/>
                </a:rPr>
                <a:t> Lam </a:t>
              </a:r>
              <a:endParaRPr dirty="0"/>
            </a:p>
            <a:p>
              <a:pPr marL="0" marR="0" lvl="0" indent="0" algn="l" rtl="0">
                <a:lnSpc>
                  <a:spcPct val="130008"/>
                </a:lnSpc>
                <a:spcBef>
                  <a:spcPts val="0"/>
                </a:spcBef>
                <a:spcAft>
                  <a:spcPts val="0"/>
                </a:spcAft>
                <a:buNone/>
              </a:pPr>
              <a:r>
                <a:rPr lang="en-US" sz="3599" dirty="0" err="1">
                  <a:solidFill>
                    <a:srgbClr val="000000"/>
                  </a:solidFill>
                  <a:latin typeface="Cabin"/>
                  <a:ea typeface="Cabin"/>
                  <a:cs typeface="Cabin"/>
                  <a:sym typeface="Cabin"/>
                </a:rPr>
                <a:t>Hoàng</a:t>
              </a:r>
              <a:r>
                <a:rPr lang="en-US" sz="3599" dirty="0">
                  <a:solidFill>
                    <a:srgbClr val="000000"/>
                  </a:solidFill>
                  <a:latin typeface="Cabin"/>
                  <a:ea typeface="Cabin"/>
                  <a:cs typeface="Cabin"/>
                  <a:sym typeface="Cabin"/>
                </a:rPr>
                <a:t> </a:t>
              </a:r>
              <a:r>
                <a:rPr lang="en-US" sz="3599" dirty="0" err="1">
                  <a:solidFill>
                    <a:srgbClr val="000000"/>
                  </a:solidFill>
                  <a:latin typeface="Cabin"/>
                  <a:ea typeface="Cabin"/>
                  <a:cs typeface="Cabin"/>
                  <a:sym typeface="Cabin"/>
                </a:rPr>
                <a:t>Ngọc</a:t>
              </a:r>
              <a:r>
                <a:rPr lang="en-US" sz="3599" dirty="0">
                  <a:solidFill>
                    <a:srgbClr val="000000"/>
                  </a:solidFill>
                  <a:latin typeface="Cabin"/>
                  <a:ea typeface="Cabin"/>
                  <a:cs typeface="Cabin"/>
                  <a:sym typeface="Cabin"/>
                </a:rPr>
                <a:t> </a:t>
              </a:r>
              <a:r>
                <a:rPr lang="en-US" sz="3599" dirty="0" err="1" smtClean="0">
                  <a:solidFill>
                    <a:srgbClr val="000000"/>
                  </a:solidFill>
                  <a:latin typeface="Cabin"/>
                  <a:ea typeface="Cabin"/>
                  <a:cs typeface="Cabin"/>
                  <a:sym typeface="Cabin"/>
                </a:rPr>
                <a:t>Trường</a:t>
              </a:r>
              <a:endParaRPr sz="3599" dirty="0">
                <a:solidFill>
                  <a:srgbClr val="000000"/>
                </a:solidFill>
                <a:latin typeface="Cabin"/>
                <a:ea typeface="Cabin"/>
                <a:cs typeface="Cabin"/>
                <a:sym typeface="Cabin"/>
              </a:endParaRPr>
            </a:p>
          </p:txBody>
        </p:sp>
      </p:grpSp>
      <p:sp>
        <p:nvSpPr>
          <p:cNvPr id="97" name="Google Shape;97;p1"/>
          <p:cNvSpPr/>
          <p:nvPr/>
        </p:nvSpPr>
        <p:spPr>
          <a:xfrm>
            <a:off x="10711037" y="4427403"/>
            <a:ext cx="6225288" cy="3893634"/>
          </a:xfrm>
          <a:custGeom>
            <a:avLst/>
            <a:gdLst/>
            <a:ahLst/>
            <a:cxnLst/>
            <a:rect l="l" t="t" r="r" b="b"/>
            <a:pathLst>
              <a:path w="6225288" h="3893634" extrusionOk="0">
                <a:moveTo>
                  <a:pt x="0" y="0"/>
                </a:moveTo>
                <a:lnTo>
                  <a:pt x="6225288" y="0"/>
                </a:lnTo>
                <a:lnTo>
                  <a:pt x="6225288" y="3893634"/>
                </a:lnTo>
                <a:lnTo>
                  <a:pt x="0" y="3893634"/>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
          <p:cNvSpPr/>
          <p:nvPr/>
        </p:nvSpPr>
        <p:spPr>
          <a:xfrm>
            <a:off x="16119267" y="3027412"/>
            <a:ext cx="441616" cy="633141"/>
          </a:xfrm>
          <a:custGeom>
            <a:avLst/>
            <a:gdLst/>
            <a:ahLst/>
            <a:cxnLst/>
            <a:rect l="l" t="t" r="r" b="b"/>
            <a:pathLst>
              <a:path w="441616" h="633141" extrusionOk="0">
                <a:moveTo>
                  <a:pt x="0" y="0"/>
                </a:moveTo>
                <a:lnTo>
                  <a:pt x="441616" y="0"/>
                </a:lnTo>
                <a:lnTo>
                  <a:pt x="441616" y="633141"/>
                </a:lnTo>
                <a:lnTo>
                  <a:pt x="0" y="633141"/>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
          <p:cNvSpPr/>
          <p:nvPr/>
        </p:nvSpPr>
        <p:spPr>
          <a:xfrm rot="-203414">
            <a:off x="11192951" y="3525208"/>
            <a:ext cx="321948" cy="461574"/>
          </a:xfrm>
          <a:custGeom>
            <a:avLst/>
            <a:gdLst/>
            <a:ahLst/>
            <a:cxnLst/>
            <a:rect l="l" t="t" r="r" b="b"/>
            <a:pathLst>
              <a:path w="321948" h="461574" extrusionOk="0">
                <a:moveTo>
                  <a:pt x="0" y="0"/>
                </a:moveTo>
                <a:lnTo>
                  <a:pt x="321948" y="0"/>
                </a:lnTo>
                <a:lnTo>
                  <a:pt x="321948" y="461574"/>
                </a:lnTo>
                <a:lnTo>
                  <a:pt x="0" y="461574"/>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
          <p:cNvSpPr/>
          <p:nvPr/>
        </p:nvSpPr>
        <p:spPr>
          <a:xfrm>
            <a:off x="1455174" y="3910812"/>
            <a:ext cx="3544063" cy="979262"/>
          </a:xfrm>
          <a:custGeom>
            <a:avLst/>
            <a:gdLst/>
            <a:ahLst/>
            <a:cxnLst/>
            <a:rect l="l" t="t" r="r" b="b"/>
            <a:pathLst>
              <a:path w="1292864" h="357232" extrusionOk="0">
                <a:moveTo>
                  <a:pt x="0" y="0"/>
                </a:moveTo>
                <a:lnTo>
                  <a:pt x="1292864" y="0"/>
                </a:lnTo>
                <a:lnTo>
                  <a:pt x="1292864" y="357232"/>
                </a:lnTo>
                <a:lnTo>
                  <a:pt x="0" y="3572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
          <p:cNvSpPr/>
          <p:nvPr/>
        </p:nvSpPr>
        <p:spPr>
          <a:xfrm>
            <a:off x="12709365" y="2017341"/>
            <a:ext cx="2228632" cy="1815322"/>
          </a:xfrm>
          <a:custGeom>
            <a:avLst/>
            <a:gdLst/>
            <a:ahLst/>
            <a:cxnLst/>
            <a:rect l="l" t="t" r="r" b="b"/>
            <a:pathLst>
              <a:path w="2228632" h="1815322" extrusionOk="0">
                <a:moveTo>
                  <a:pt x="0" y="0"/>
                </a:moveTo>
                <a:lnTo>
                  <a:pt x="2228632" y="0"/>
                </a:lnTo>
                <a:lnTo>
                  <a:pt x="2228632" y="1815322"/>
                </a:lnTo>
                <a:lnTo>
                  <a:pt x="0" y="1815322"/>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5" name="Google Shape;105;p1"/>
          <p:cNvGrpSpPr/>
          <p:nvPr/>
        </p:nvGrpSpPr>
        <p:grpSpPr>
          <a:xfrm>
            <a:off x="872095" y="1505562"/>
            <a:ext cx="9141698" cy="1661993"/>
            <a:chOff x="0" y="3168360"/>
            <a:chExt cx="11083792" cy="5004261"/>
          </a:xfrm>
        </p:grpSpPr>
        <p:sp>
          <p:nvSpPr>
            <p:cNvPr id="106" name="Google Shape;106;p1"/>
            <p:cNvSpPr txBox="1"/>
            <p:nvPr/>
          </p:nvSpPr>
          <p:spPr>
            <a:xfrm>
              <a:off x="488803" y="3168360"/>
              <a:ext cx="10594989" cy="500426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dirty="0" err="1" smtClean="0">
                  <a:solidFill>
                    <a:srgbClr val="003EA8"/>
                  </a:solidFill>
                  <a:latin typeface="Times New Roman" panose="02020603050405020304" pitchFamily="18" charset="0"/>
                  <a:cs typeface="Times New Roman" panose="02020603050405020304" pitchFamily="18" charset="0"/>
                  <a:sym typeface="Arial"/>
                </a:rPr>
                <a:t>Phát</a:t>
              </a:r>
              <a:r>
                <a:rPr lang="en-US" sz="5400" dirty="0" smtClean="0">
                  <a:solidFill>
                    <a:srgbClr val="003EA8"/>
                  </a:solidFill>
                  <a:latin typeface="Times New Roman" panose="02020603050405020304" pitchFamily="18" charset="0"/>
                  <a:cs typeface="Times New Roman" panose="02020603050405020304" pitchFamily="18" charset="0"/>
                  <a:sym typeface="Arial"/>
                </a:rPr>
                <a:t> </a:t>
              </a:r>
              <a:r>
                <a:rPr lang="en-US" sz="5400" dirty="0" err="1" smtClean="0">
                  <a:solidFill>
                    <a:srgbClr val="003EA8"/>
                  </a:solidFill>
                  <a:latin typeface="Times New Roman" panose="02020603050405020304" pitchFamily="18" charset="0"/>
                  <a:cs typeface="Times New Roman" panose="02020603050405020304" pitchFamily="18" charset="0"/>
                  <a:sym typeface="Arial"/>
                </a:rPr>
                <a:t>Triển</a:t>
              </a:r>
              <a:r>
                <a:rPr lang="en-US" sz="5400" dirty="0" smtClean="0">
                  <a:solidFill>
                    <a:srgbClr val="003EA8"/>
                  </a:solidFill>
                  <a:latin typeface="Times New Roman" panose="02020603050405020304" pitchFamily="18" charset="0"/>
                  <a:cs typeface="Times New Roman" panose="02020603050405020304" pitchFamily="18" charset="0"/>
                  <a:sym typeface="Arial"/>
                </a:rPr>
                <a:t> </a:t>
              </a:r>
              <a:r>
                <a:rPr lang="en-US" sz="5400" dirty="0" err="1" smtClean="0">
                  <a:solidFill>
                    <a:srgbClr val="003EA8"/>
                  </a:solidFill>
                  <a:latin typeface="Times New Roman" panose="02020603050405020304" pitchFamily="18" charset="0"/>
                  <a:cs typeface="Times New Roman" panose="02020603050405020304" pitchFamily="18" charset="0"/>
                  <a:sym typeface="Arial"/>
                </a:rPr>
                <a:t>Ứng</a:t>
              </a:r>
              <a:r>
                <a:rPr lang="en-US" sz="5400" dirty="0" smtClean="0">
                  <a:solidFill>
                    <a:srgbClr val="003EA8"/>
                  </a:solidFill>
                  <a:latin typeface="Times New Roman" panose="02020603050405020304" pitchFamily="18" charset="0"/>
                  <a:cs typeface="Times New Roman" panose="02020603050405020304" pitchFamily="18" charset="0"/>
                  <a:sym typeface="Arial"/>
                </a:rPr>
                <a:t> </a:t>
              </a:r>
              <a:r>
                <a:rPr lang="en-US" sz="5400" dirty="0" err="1" smtClean="0">
                  <a:solidFill>
                    <a:srgbClr val="003EA8"/>
                  </a:solidFill>
                  <a:latin typeface="Times New Roman" panose="02020603050405020304" pitchFamily="18" charset="0"/>
                  <a:cs typeface="Times New Roman" panose="02020603050405020304" pitchFamily="18" charset="0"/>
                  <a:sym typeface="Arial"/>
                </a:rPr>
                <a:t>Dụng</a:t>
              </a:r>
              <a:r>
                <a:rPr lang="en-US" sz="5400" dirty="0" smtClean="0">
                  <a:solidFill>
                    <a:srgbClr val="003EA8"/>
                  </a:solidFill>
                  <a:latin typeface="Times New Roman" panose="02020603050405020304" pitchFamily="18" charset="0"/>
                  <a:cs typeface="Times New Roman" panose="02020603050405020304" pitchFamily="18" charset="0"/>
                  <a:sym typeface="Arial"/>
                </a:rPr>
                <a:t> Di </a:t>
              </a:r>
              <a:r>
                <a:rPr lang="en-US" sz="5400" dirty="0" err="1" smtClean="0">
                  <a:solidFill>
                    <a:srgbClr val="003EA8"/>
                  </a:solidFill>
                  <a:latin typeface="Times New Roman" panose="02020603050405020304" pitchFamily="18" charset="0"/>
                  <a:cs typeface="Times New Roman" panose="02020603050405020304" pitchFamily="18" charset="0"/>
                </a:rPr>
                <a:t>Đ</a:t>
              </a:r>
              <a:r>
                <a:rPr lang="en-US" sz="5400" dirty="0" err="1" smtClean="0">
                  <a:solidFill>
                    <a:srgbClr val="003EA8"/>
                  </a:solidFill>
                  <a:latin typeface="Times New Roman" panose="02020603050405020304" pitchFamily="18" charset="0"/>
                  <a:cs typeface="Times New Roman" panose="02020603050405020304" pitchFamily="18" charset="0"/>
                  <a:sym typeface="Arial"/>
                </a:rPr>
                <a:t>ộng</a:t>
              </a:r>
              <a:r>
                <a:rPr lang="en-US" sz="5400" dirty="0" smtClean="0">
                  <a:solidFill>
                    <a:srgbClr val="003EA8"/>
                  </a:solidFill>
                  <a:latin typeface="Times New Roman" panose="02020603050405020304" pitchFamily="18" charset="0"/>
                  <a:cs typeface="Times New Roman" panose="02020603050405020304" pitchFamily="18" charset="0"/>
                  <a:sym typeface="Arial"/>
                </a:rPr>
                <a:t> </a:t>
              </a:r>
              <a:r>
                <a:rPr lang="en-US" sz="5400" dirty="0" err="1" smtClean="0">
                  <a:solidFill>
                    <a:srgbClr val="003EA8"/>
                  </a:solidFill>
                  <a:latin typeface="Times New Roman" panose="02020603050405020304" pitchFamily="18" charset="0"/>
                  <a:cs typeface="Times New Roman" panose="02020603050405020304" pitchFamily="18" charset="0"/>
                  <a:sym typeface="Arial"/>
                </a:rPr>
                <a:t>Đa</a:t>
              </a:r>
              <a:r>
                <a:rPr lang="en-US" sz="5400" dirty="0" smtClean="0">
                  <a:solidFill>
                    <a:srgbClr val="003EA8"/>
                  </a:solidFill>
                  <a:latin typeface="Times New Roman" panose="02020603050405020304" pitchFamily="18" charset="0"/>
                  <a:cs typeface="Times New Roman" panose="02020603050405020304" pitchFamily="18" charset="0"/>
                  <a:sym typeface="Arial"/>
                </a:rPr>
                <a:t> </a:t>
              </a:r>
              <a:r>
                <a:rPr lang="en-US" sz="5400" dirty="0" err="1" smtClean="0">
                  <a:solidFill>
                    <a:srgbClr val="003EA8"/>
                  </a:solidFill>
                  <a:latin typeface="Times New Roman" panose="02020603050405020304" pitchFamily="18" charset="0"/>
                  <a:cs typeface="Times New Roman" panose="02020603050405020304" pitchFamily="18" charset="0"/>
                  <a:sym typeface="Arial"/>
                </a:rPr>
                <a:t>Nền</a:t>
              </a:r>
              <a:r>
                <a:rPr lang="en-US" sz="5400" dirty="0" smtClean="0">
                  <a:solidFill>
                    <a:srgbClr val="003EA8"/>
                  </a:solidFill>
                  <a:latin typeface="Times New Roman" panose="02020603050405020304" pitchFamily="18" charset="0"/>
                  <a:cs typeface="Times New Roman" panose="02020603050405020304" pitchFamily="18" charset="0"/>
                  <a:sym typeface="Arial"/>
                </a:rPr>
                <a:t> </a:t>
              </a:r>
              <a:r>
                <a:rPr lang="en-US" sz="5400" dirty="0" err="1" smtClean="0">
                  <a:solidFill>
                    <a:srgbClr val="003EA8"/>
                  </a:solidFill>
                  <a:latin typeface="Times New Roman" panose="02020603050405020304" pitchFamily="18" charset="0"/>
                  <a:cs typeface="Times New Roman" panose="02020603050405020304" pitchFamily="18" charset="0"/>
                  <a:sym typeface="Arial"/>
                </a:rPr>
                <a:t>Tảng</a:t>
              </a:r>
              <a:endParaRPr sz="5400" dirty="0">
                <a:latin typeface="Times New Roman" panose="02020603050405020304" pitchFamily="18" charset="0"/>
                <a:cs typeface="Times New Roman" panose="02020603050405020304" pitchFamily="18" charset="0"/>
              </a:endParaRPr>
            </a:p>
          </p:txBody>
        </p:sp>
        <p:sp>
          <p:nvSpPr>
            <p:cNvPr id="107" name="Google Shape;107;p1"/>
            <p:cNvSpPr txBox="1"/>
            <p:nvPr/>
          </p:nvSpPr>
          <p:spPr>
            <a:xfrm>
              <a:off x="0" y="4953259"/>
              <a:ext cx="10594989" cy="558800"/>
            </a:xfrm>
            <a:prstGeom prst="rect">
              <a:avLst/>
            </a:prstGeom>
            <a:noFill/>
            <a:ln>
              <a:noFill/>
            </a:ln>
          </p:spPr>
          <p:txBody>
            <a:bodyPr spcFirstLastPara="1" wrap="square" lIns="0" tIns="0" rIns="0" bIns="0" anchor="t" anchorCtr="0">
              <a:spAutoFit/>
            </a:bodyPr>
            <a:lstStyle/>
            <a:p>
              <a:pPr marL="0" marR="0" lvl="0" indent="0" algn="l"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
          <p:cNvSpPr txBox="1"/>
          <p:nvPr/>
        </p:nvSpPr>
        <p:spPr>
          <a:xfrm>
            <a:off x="2188317" y="7300065"/>
            <a:ext cx="9009300" cy="720005"/>
          </a:xfrm>
          <a:prstGeom prst="rect">
            <a:avLst/>
          </a:prstGeom>
          <a:noFill/>
          <a:ln>
            <a:noFill/>
          </a:ln>
        </p:spPr>
        <p:txBody>
          <a:bodyPr spcFirstLastPara="1" wrap="square" lIns="0" tIns="0" rIns="0" bIns="0" anchor="t" anchorCtr="0">
            <a:spAutoFit/>
          </a:bodyPr>
          <a:lstStyle/>
          <a:p>
            <a:pPr marL="0" marR="0" lvl="0" indent="0" algn="ctr" rtl="0">
              <a:lnSpc>
                <a:spcPct val="130008"/>
              </a:lnSpc>
              <a:spcBef>
                <a:spcPts val="0"/>
              </a:spcBef>
              <a:spcAft>
                <a:spcPts val="0"/>
              </a:spcAft>
              <a:buNone/>
            </a:pPr>
            <a:r>
              <a:rPr lang="en-US" sz="3599" dirty="0">
                <a:solidFill>
                  <a:srgbClr val="000000"/>
                </a:solidFill>
                <a:latin typeface="Cabin"/>
                <a:ea typeface="Cabin"/>
                <a:cs typeface="Cabin"/>
                <a:sym typeface="Cabin"/>
              </a:rPr>
              <a:t>GVHD: </a:t>
            </a:r>
            <a:r>
              <a:rPr lang="en-US" sz="3599" dirty="0" err="1">
                <a:solidFill>
                  <a:srgbClr val="000000"/>
                </a:solidFill>
                <a:latin typeface="Cabin"/>
                <a:ea typeface="Cabin"/>
                <a:cs typeface="Cabin"/>
                <a:sym typeface="Cabin"/>
              </a:rPr>
              <a:t>ThS</a:t>
            </a:r>
            <a:r>
              <a:rPr lang="en-US" sz="3599" dirty="0">
                <a:solidFill>
                  <a:srgbClr val="000000"/>
                </a:solidFill>
                <a:latin typeface="Cabin"/>
                <a:ea typeface="Cabin"/>
                <a:cs typeface="Cabin"/>
                <a:sym typeface="Cabin"/>
              </a:rPr>
              <a:t>. </a:t>
            </a:r>
            <a:r>
              <a:rPr lang="en-US" sz="3599" dirty="0" err="1" smtClean="0">
                <a:solidFill>
                  <a:srgbClr val="000000"/>
                </a:solidFill>
                <a:latin typeface="Cabin"/>
                <a:ea typeface="Cabin"/>
                <a:cs typeface="Cabin"/>
                <a:sym typeface="Cabin"/>
              </a:rPr>
              <a:t>Trần</a:t>
            </a:r>
            <a:r>
              <a:rPr lang="en-US" sz="3599" dirty="0" smtClean="0">
                <a:solidFill>
                  <a:srgbClr val="000000"/>
                </a:solidFill>
                <a:latin typeface="Cabin"/>
                <a:ea typeface="Cabin"/>
                <a:cs typeface="Cabin"/>
                <a:sym typeface="Cabin"/>
              </a:rPr>
              <a:t> </a:t>
            </a:r>
            <a:r>
              <a:rPr lang="en-US" sz="3599" dirty="0" err="1" smtClean="0">
                <a:solidFill>
                  <a:srgbClr val="000000"/>
                </a:solidFill>
                <a:latin typeface="Cabin"/>
                <a:ea typeface="Cabin"/>
                <a:cs typeface="Cabin"/>
                <a:sym typeface="Cabin"/>
              </a:rPr>
              <a:t>Văn</a:t>
            </a:r>
            <a:r>
              <a:rPr lang="en-US" sz="3599" dirty="0" smtClean="0">
                <a:solidFill>
                  <a:srgbClr val="000000"/>
                </a:solidFill>
                <a:latin typeface="Cabin"/>
                <a:ea typeface="Cabin"/>
                <a:cs typeface="Cabin"/>
                <a:sym typeface="Cabin"/>
              </a:rPr>
              <a:t> </a:t>
            </a:r>
            <a:r>
              <a:rPr lang="en-US" sz="3599" dirty="0" err="1" smtClean="0">
                <a:solidFill>
                  <a:srgbClr val="000000"/>
                </a:solidFill>
                <a:latin typeface="Cabin"/>
                <a:ea typeface="Cabin"/>
                <a:cs typeface="Cabin"/>
                <a:sym typeface="Cabin"/>
              </a:rPr>
              <a:t>Hữu</a:t>
            </a:r>
            <a:endParaRPr sz="3599" dirty="0">
              <a:solidFill>
                <a:srgbClr val="000000"/>
              </a:solidFill>
              <a:latin typeface="Cabin"/>
              <a:ea typeface="Cabin"/>
              <a:cs typeface="Cabin"/>
              <a:sym typeface="Cabin"/>
            </a:endParaRPr>
          </a:p>
        </p:txBody>
      </p:sp>
      <p:sp>
        <p:nvSpPr>
          <p:cNvPr id="109" name="Google Shape;109;p1"/>
          <p:cNvSpPr/>
          <p:nvPr/>
        </p:nvSpPr>
        <p:spPr>
          <a:xfrm>
            <a:off x="1317978" y="3763139"/>
            <a:ext cx="8178462" cy="1481417"/>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Đề</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err="1">
                <a:solidFill>
                  <a:schemeClr val="dk1"/>
                </a:solidFill>
                <a:latin typeface="Times New Roman" panose="02020603050405020304" pitchFamily="18" charset="0"/>
                <a:ea typeface="Calibri"/>
                <a:cs typeface="Times New Roman" panose="02020603050405020304" pitchFamily="18" charset="0"/>
                <a:sym typeface="Calibri"/>
              </a:rPr>
              <a:t>tài</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400" dirty="0" smtClean="0">
                <a:solidFill>
                  <a:schemeClr val="dk1"/>
                </a:solidFill>
                <a:latin typeface="Times New Roman" panose="02020603050405020304" pitchFamily="18" charset="0"/>
                <a:ea typeface="Calibri"/>
                <a:cs typeface="Times New Roman" panose="02020603050405020304" pitchFamily="18" charset="0"/>
                <a:sym typeface="Calibri"/>
              </a:rPr>
              <a:t>XÂY DỰNG ỨNG DỤNG QUẢN LÝ CÔNG THỨC MÓN ĂN</a:t>
            </a:r>
            <a:endParaRPr sz="4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1"/>
          <p:cNvSpPr/>
          <p:nvPr/>
        </p:nvSpPr>
        <p:spPr>
          <a:xfrm>
            <a:off x="17986314" y="9966239"/>
            <a:ext cx="34657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1</a:t>
            </a:r>
            <a:endParaRPr sz="25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8"/>
          <p:cNvSpPr/>
          <p:nvPr/>
        </p:nvSpPr>
        <p:spPr>
          <a:xfrm>
            <a:off x="-382938" y="-834617"/>
            <a:ext cx="19927058" cy="11956235"/>
          </a:xfrm>
          <a:custGeom>
            <a:avLst/>
            <a:gdLst/>
            <a:ahLst/>
            <a:cxnLst/>
            <a:rect l="l" t="t" r="r" b="b"/>
            <a:pathLst>
              <a:path w="19927058" h="11956235" extrusionOk="0">
                <a:moveTo>
                  <a:pt x="0" y="0"/>
                </a:moveTo>
                <a:lnTo>
                  <a:pt x="19927058" y="0"/>
                </a:lnTo>
                <a:lnTo>
                  <a:pt x="19927058" y="11956234"/>
                </a:lnTo>
                <a:lnTo>
                  <a:pt x="0" y="1195623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18"/>
          <p:cNvSpPr/>
          <p:nvPr/>
        </p:nvSpPr>
        <p:spPr>
          <a:xfrm>
            <a:off x="18993096" y="9944100"/>
            <a:ext cx="54136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18</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p:nvPr/>
        </p:nvSpPr>
        <p:spPr>
          <a:xfrm rot="-5400000">
            <a:off x="4000500" y="-4000500"/>
            <a:ext cx="10287000" cy="18288000"/>
          </a:xfrm>
          <a:custGeom>
            <a:avLst/>
            <a:gdLst/>
            <a:ahLst/>
            <a:cxnLst/>
            <a:rect l="l" t="t" r="r" b="b"/>
            <a:pathLst>
              <a:path w="10287000" h="18288000" extrusionOk="0">
                <a:moveTo>
                  <a:pt x="10287000" y="0"/>
                </a:moveTo>
                <a:lnTo>
                  <a:pt x="10287000" y="18288000"/>
                </a:lnTo>
                <a:lnTo>
                  <a:pt x="0" y="18288000"/>
                </a:lnTo>
                <a:lnTo>
                  <a:pt x="0" y="0"/>
                </a:lnTo>
                <a:lnTo>
                  <a:pt x="10287000" y="0"/>
                </a:lnTo>
                <a:close/>
              </a:path>
            </a:pathLst>
          </a:custGeom>
          <a:blipFill rotWithShape="1">
            <a:blip r:embed="rId3">
              <a:alphaModFix/>
            </a:blip>
            <a:stretch>
              <a:fillRect l="-14290" t="-1388" r="-14291" b="-138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nvGrpSpPr>
          <p:cNvPr id="117" name="Google Shape;117;p2"/>
          <p:cNvGrpSpPr/>
          <p:nvPr/>
        </p:nvGrpSpPr>
        <p:grpSpPr>
          <a:xfrm>
            <a:off x="-42958320" y="-12876463"/>
            <a:ext cx="100333204" cy="24291612"/>
            <a:chOff x="-57159858" y="-16051681"/>
            <a:chExt cx="133777603" cy="32388817"/>
          </a:xfrm>
        </p:grpSpPr>
        <p:sp>
          <p:nvSpPr>
            <p:cNvPr id="118" name="Google Shape;118;p2"/>
            <p:cNvSpPr/>
            <p:nvPr/>
          </p:nvSpPr>
          <p:spPr>
            <a:xfrm rot="-5400000">
              <a:off x="22650201" y="-38701881"/>
              <a:ext cx="31317344" cy="76617745"/>
            </a:xfrm>
            <a:custGeom>
              <a:avLst/>
              <a:gdLst/>
              <a:ahLst/>
              <a:cxnLst/>
              <a:rect l="l" t="t" r="r" b="b"/>
              <a:pathLst>
                <a:path w="6750569" h="9906344" extrusionOk="0">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9" name="Google Shape;119;p2"/>
            <p:cNvSpPr/>
            <p:nvPr/>
          </p:nvSpPr>
          <p:spPr>
            <a:xfrm rot="10800000">
              <a:off x="-57159858" y="-10276128"/>
              <a:ext cx="81941891" cy="26613264"/>
            </a:xfrm>
            <a:custGeom>
              <a:avLst/>
              <a:gdLst/>
              <a:ahLst/>
              <a:cxnLst/>
              <a:rect l="l" t="t" r="r" b="b"/>
              <a:pathLst>
                <a:path w="10919454" h="5837825" extrusionOk="0">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120" name="Google Shape;120;p2"/>
          <p:cNvGrpSpPr/>
          <p:nvPr/>
        </p:nvGrpSpPr>
        <p:grpSpPr>
          <a:xfrm>
            <a:off x="1028700" y="2720215"/>
            <a:ext cx="6959664" cy="6538085"/>
            <a:chOff x="0" y="0"/>
            <a:chExt cx="3995786" cy="3753742"/>
          </a:xfrm>
        </p:grpSpPr>
        <p:sp>
          <p:nvSpPr>
            <p:cNvPr id="121" name="Google Shape;121;p2"/>
            <p:cNvSpPr/>
            <p:nvPr/>
          </p:nvSpPr>
          <p:spPr>
            <a:xfrm>
              <a:off x="80010" y="80010"/>
              <a:ext cx="3903076" cy="3661032"/>
            </a:xfrm>
            <a:custGeom>
              <a:avLst/>
              <a:gdLst/>
              <a:ahLst/>
              <a:cxnLst/>
              <a:rect l="l" t="t" r="r" b="b"/>
              <a:pathLst>
                <a:path w="3903076" h="3661032" extrusionOk="0">
                  <a:moveTo>
                    <a:pt x="0" y="3606422"/>
                  </a:moveTo>
                  <a:lnTo>
                    <a:pt x="0" y="3661032"/>
                  </a:lnTo>
                  <a:lnTo>
                    <a:pt x="3903076" y="3661032"/>
                  </a:lnTo>
                  <a:lnTo>
                    <a:pt x="3903076" y="0"/>
                  </a:lnTo>
                  <a:lnTo>
                    <a:pt x="3848465" y="0"/>
                  </a:lnTo>
                  <a:lnTo>
                    <a:pt x="3848465" y="3606422"/>
                  </a:lnTo>
                  <a:close/>
                </a:path>
              </a:pathLst>
            </a:custGeom>
            <a:solidFill>
              <a:srgbClr val="E3E5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2" name="Google Shape;122;p2"/>
            <p:cNvSpPr/>
            <p:nvPr/>
          </p:nvSpPr>
          <p:spPr>
            <a:xfrm>
              <a:off x="67310" y="67310"/>
              <a:ext cx="3928476" cy="3686432"/>
            </a:xfrm>
            <a:custGeom>
              <a:avLst/>
              <a:gdLst/>
              <a:ahLst/>
              <a:cxnLst/>
              <a:rect l="l" t="t" r="r" b="b"/>
              <a:pathLst>
                <a:path w="3928476" h="3686432" extrusionOk="0">
                  <a:moveTo>
                    <a:pt x="3861165" y="0"/>
                  </a:moveTo>
                  <a:lnTo>
                    <a:pt x="3861165" y="12700"/>
                  </a:lnTo>
                  <a:lnTo>
                    <a:pt x="3915776" y="12700"/>
                  </a:lnTo>
                  <a:lnTo>
                    <a:pt x="3915776" y="3673732"/>
                  </a:lnTo>
                  <a:lnTo>
                    <a:pt x="12700" y="3673732"/>
                  </a:lnTo>
                  <a:lnTo>
                    <a:pt x="12700" y="3619122"/>
                  </a:lnTo>
                  <a:lnTo>
                    <a:pt x="0" y="3619122"/>
                  </a:lnTo>
                  <a:lnTo>
                    <a:pt x="0" y="3686432"/>
                  </a:lnTo>
                  <a:lnTo>
                    <a:pt x="3928476" y="3686432"/>
                  </a:lnTo>
                  <a:lnTo>
                    <a:pt x="392847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3" name="Google Shape;123;p2"/>
            <p:cNvSpPr/>
            <p:nvPr/>
          </p:nvSpPr>
          <p:spPr>
            <a:xfrm>
              <a:off x="12700" y="12700"/>
              <a:ext cx="3903075" cy="3661032"/>
            </a:xfrm>
            <a:custGeom>
              <a:avLst/>
              <a:gdLst/>
              <a:ahLst/>
              <a:cxnLst/>
              <a:rect l="l" t="t" r="r" b="b"/>
              <a:pathLst>
                <a:path w="3903075" h="3661032" extrusionOk="0">
                  <a:moveTo>
                    <a:pt x="0" y="0"/>
                  </a:moveTo>
                  <a:lnTo>
                    <a:pt x="3903075" y="0"/>
                  </a:lnTo>
                  <a:lnTo>
                    <a:pt x="3903075" y="3661032"/>
                  </a:lnTo>
                  <a:lnTo>
                    <a:pt x="0" y="36610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4" name="Google Shape;124;p2"/>
            <p:cNvSpPr/>
            <p:nvPr/>
          </p:nvSpPr>
          <p:spPr>
            <a:xfrm>
              <a:off x="0" y="0"/>
              <a:ext cx="3928476" cy="3686432"/>
            </a:xfrm>
            <a:custGeom>
              <a:avLst/>
              <a:gdLst/>
              <a:ahLst/>
              <a:cxnLst/>
              <a:rect l="l" t="t" r="r" b="b"/>
              <a:pathLst>
                <a:path w="3928476" h="3686432" extrusionOk="0">
                  <a:moveTo>
                    <a:pt x="80010" y="3686432"/>
                  </a:moveTo>
                  <a:lnTo>
                    <a:pt x="3928476" y="3686432"/>
                  </a:lnTo>
                  <a:lnTo>
                    <a:pt x="3928476" y="80010"/>
                  </a:lnTo>
                  <a:lnTo>
                    <a:pt x="3928476" y="67310"/>
                  </a:lnTo>
                  <a:lnTo>
                    <a:pt x="3928476" y="0"/>
                  </a:lnTo>
                  <a:lnTo>
                    <a:pt x="0" y="0"/>
                  </a:lnTo>
                  <a:lnTo>
                    <a:pt x="0" y="3686432"/>
                  </a:lnTo>
                  <a:lnTo>
                    <a:pt x="67310" y="3686432"/>
                  </a:lnTo>
                  <a:lnTo>
                    <a:pt x="80010" y="3686432"/>
                  </a:lnTo>
                  <a:close/>
                  <a:moveTo>
                    <a:pt x="12700" y="12700"/>
                  </a:moveTo>
                  <a:lnTo>
                    <a:pt x="3915775" y="12700"/>
                  </a:lnTo>
                  <a:lnTo>
                    <a:pt x="3915775" y="3673732"/>
                  </a:lnTo>
                  <a:lnTo>
                    <a:pt x="12700" y="3673732"/>
                  </a:lnTo>
                  <a:lnTo>
                    <a:pt x="12700" y="127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25" name="Google Shape;125;p2"/>
          <p:cNvSpPr txBox="1"/>
          <p:nvPr/>
        </p:nvSpPr>
        <p:spPr>
          <a:xfrm>
            <a:off x="1391598" y="4822642"/>
            <a:ext cx="6230470" cy="2215991"/>
          </a:xfrm>
          <a:prstGeom prst="rect">
            <a:avLst/>
          </a:prstGeom>
          <a:noFill/>
          <a:ln>
            <a:noFill/>
          </a:ln>
        </p:spPr>
        <p:txBody>
          <a:bodyPr spcFirstLastPara="1" wrap="square" lIns="0" tIns="0" rIns="0" bIns="0" anchor="t" anchorCtr="0">
            <a:spAutoFit/>
          </a:bodyPr>
          <a:lstStyle/>
          <a:p>
            <a:pPr lvl="0" algn="ctr"/>
            <a:r>
              <a:rPr lang="en-US" sz="4800" dirty="0" err="1">
                <a:solidFill>
                  <a:schemeClr val="dk1"/>
                </a:solidFill>
                <a:latin typeface="Times New Roman" panose="02020603050405020304" pitchFamily="18" charset="0"/>
                <a:ea typeface="Calibri"/>
                <a:cs typeface="Times New Roman" panose="02020603050405020304" pitchFamily="18" charset="0"/>
                <a:sym typeface="Calibri"/>
              </a:rPr>
              <a:t>Đề</a:t>
            </a:r>
            <a:r>
              <a:rPr lang="en-US" sz="48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4800" dirty="0" err="1">
                <a:solidFill>
                  <a:schemeClr val="dk1"/>
                </a:solidFill>
                <a:latin typeface="Times New Roman" panose="02020603050405020304" pitchFamily="18" charset="0"/>
                <a:ea typeface="Calibri"/>
                <a:cs typeface="Times New Roman" panose="02020603050405020304" pitchFamily="18" charset="0"/>
                <a:sym typeface="Calibri"/>
              </a:rPr>
              <a:t>tài</a:t>
            </a:r>
            <a:r>
              <a:rPr lang="en-US" sz="4800" dirty="0">
                <a:solidFill>
                  <a:schemeClr val="dk1"/>
                </a:solidFill>
                <a:latin typeface="Times New Roman" panose="02020603050405020304" pitchFamily="18" charset="0"/>
                <a:ea typeface="Calibri"/>
                <a:cs typeface="Times New Roman" panose="02020603050405020304" pitchFamily="18" charset="0"/>
                <a:sym typeface="Calibri"/>
              </a:rPr>
              <a:t>: XÂY DỰNG ỨNG DỤNG QUẢN LÝ CÔNG THỨC MÓN ĂN</a:t>
            </a:r>
            <a:endParaRPr lang="en-US" sz="48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nvGrpSpPr>
          <p:cNvPr id="126" name="Google Shape;126;p2"/>
          <p:cNvGrpSpPr/>
          <p:nvPr/>
        </p:nvGrpSpPr>
        <p:grpSpPr>
          <a:xfrm>
            <a:off x="8386206" y="2720215"/>
            <a:ext cx="8873094" cy="6538085"/>
            <a:chOff x="0" y="0"/>
            <a:chExt cx="5094352" cy="3753742"/>
          </a:xfrm>
        </p:grpSpPr>
        <p:sp>
          <p:nvSpPr>
            <p:cNvPr id="127" name="Google Shape;127;p2"/>
            <p:cNvSpPr/>
            <p:nvPr/>
          </p:nvSpPr>
          <p:spPr>
            <a:xfrm>
              <a:off x="80010" y="80010"/>
              <a:ext cx="5001642" cy="3661032"/>
            </a:xfrm>
            <a:custGeom>
              <a:avLst/>
              <a:gdLst/>
              <a:ahLst/>
              <a:cxnLst/>
              <a:rect l="l" t="t" r="r" b="b"/>
              <a:pathLst>
                <a:path w="5001642" h="3661032" extrusionOk="0">
                  <a:moveTo>
                    <a:pt x="0" y="3606422"/>
                  </a:moveTo>
                  <a:lnTo>
                    <a:pt x="0" y="3661032"/>
                  </a:lnTo>
                  <a:lnTo>
                    <a:pt x="5001642" y="3661032"/>
                  </a:lnTo>
                  <a:lnTo>
                    <a:pt x="5001642" y="0"/>
                  </a:lnTo>
                  <a:lnTo>
                    <a:pt x="4947032" y="0"/>
                  </a:lnTo>
                  <a:lnTo>
                    <a:pt x="4947032" y="3606422"/>
                  </a:lnTo>
                  <a:close/>
                </a:path>
              </a:pathLst>
            </a:custGeom>
            <a:solidFill>
              <a:srgbClr val="E3E5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8" name="Google Shape;128;p2"/>
            <p:cNvSpPr/>
            <p:nvPr/>
          </p:nvSpPr>
          <p:spPr>
            <a:xfrm>
              <a:off x="67310" y="67310"/>
              <a:ext cx="5027042" cy="3686432"/>
            </a:xfrm>
            <a:custGeom>
              <a:avLst/>
              <a:gdLst/>
              <a:ahLst/>
              <a:cxnLst/>
              <a:rect l="l" t="t" r="r" b="b"/>
              <a:pathLst>
                <a:path w="5027042" h="3686432" extrusionOk="0">
                  <a:moveTo>
                    <a:pt x="4959732" y="0"/>
                  </a:moveTo>
                  <a:lnTo>
                    <a:pt x="4959732" y="12700"/>
                  </a:lnTo>
                  <a:lnTo>
                    <a:pt x="5014342" y="12700"/>
                  </a:lnTo>
                  <a:lnTo>
                    <a:pt x="5014342" y="3673732"/>
                  </a:lnTo>
                  <a:lnTo>
                    <a:pt x="12700" y="3673732"/>
                  </a:lnTo>
                  <a:lnTo>
                    <a:pt x="12700" y="3619122"/>
                  </a:lnTo>
                  <a:lnTo>
                    <a:pt x="0" y="3619122"/>
                  </a:lnTo>
                  <a:lnTo>
                    <a:pt x="0" y="3686432"/>
                  </a:lnTo>
                  <a:lnTo>
                    <a:pt x="5027042" y="3686432"/>
                  </a:lnTo>
                  <a:lnTo>
                    <a:pt x="502704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9" name="Google Shape;129;p2"/>
            <p:cNvSpPr/>
            <p:nvPr/>
          </p:nvSpPr>
          <p:spPr>
            <a:xfrm>
              <a:off x="12700" y="12700"/>
              <a:ext cx="5001642" cy="3661032"/>
            </a:xfrm>
            <a:custGeom>
              <a:avLst/>
              <a:gdLst/>
              <a:ahLst/>
              <a:cxnLst/>
              <a:rect l="l" t="t" r="r" b="b"/>
              <a:pathLst>
                <a:path w="5001642" h="3661032" extrusionOk="0">
                  <a:moveTo>
                    <a:pt x="0" y="0"/>
                  </a:moveTo>
                  <a:lnTo>
                    <a:pt x="5001642" y="0"/>
                  </a:lnTo>
                  <a:lnTo>
                    <a:pt x="5001642" y="3661032"/>
                  </a:lnTo>
                  <a:lnTo>
                    <a:pt x="0" y="36610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0" name="Google Shape;130;p2"/>
            <p:cNvSpPr/>
            <p:nvPr/>
          </p:nvSpPr>
          <p:spPr>
            <a:xfrm>
              <a:off x="0" y="0"/>
              <a:ext cx="5027042" cy="3686432"/>
            </a:xfrm>
            <a:custGeom>
              <a:avLst/>
              <a:gdLst/>
              <a:ahLst/>
              <a:cxnLst/>
              <a:rect l="l" t="t" r="r" b="b"/>
              <a:pathLst>
                <a:path w="5027042" h="3686432" extrusionOk="0">
                  <a:moveTo>
                    <a:pt x="80010" y="3686432"/>
                  </a:moveTo>
                  <a:lnTo>
                    <a:pt x="5027042" y="3686432"/>
                  </a:lnTo>
                  <a:lnTo>
                    <a:pt x="5027042" y="80010"/>
                  </a:lnTo>
                  <a:lnTo>
                    <a:pt x="5027042" y="67310"/>
                  </a:lnTo>
                  <a:lnTo>
                    <a:pt x="5027042" y="0"/>
                  </a:lnTo>
                  <a:lnTo>
                    <a:pt x="0" y="0"/>
                  </a:lnTo>
                  <a:lnTo>
                    <a:pt x="0" y="3686432"/>
                  </a:lnTo>
                  <a:lnTo>
                    <a:pt x="67310" y="3686432"/>
                  </a:lnTo>
                  <a:lnTo>
                    <a:pt x="80010" y="3686432"/>
                  </a:lnTo>
                  <a:close/>
                  <a:moveTo>
                    <a:pt x="12700" y="12700"/>
                  </a:moveTo>
                  <a:lnTo>
                    <a:pt x="5014342" y="12700"/>
                  </a:lnTo>
                  <a:lnTo>
                    <a:pt x="5014342" y="3673732"/>
                  </a:lnTo>
                  <a:lnTo>
                    <a:pt x="12700" y="3673732"/>
                  </a:lnTo>
                  <a:lnTo>
                    <a:pt x="12700" y="127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131" name="Google Shape;131;p2"/>
          <p:cNvGrpSpPr/>
          <p:nvPr/>
        </p:nvGrpSpPr>
        <p:grpSpPr>
          <a:xfrm>
            <a:off x="9282265" y="3800140"/>
            <a:ext cx="843068" cy="901132"/>
            <a:chOff x="0" y="0"/>
            <a:chExt cx="1124091" cy="1201509"/>
          </a:xfrm>
        </p:grpSpPr>
        <p:sp>
          <p:nvSpPr>
            <p:cNvPr id="132" name="Google Shape;132;p2"/>
            <p:cNvSpPr/>
            <p:nvPr/>
          </p:nvSpPr>
          <p:spPr>
            <a:xfrm>
              <a:off x="0" y="0"/>
              <a:ext cx="1124091" cy="1201509"/>
            </a:xfrm>
            <a:custGeom>
              <a:avLst/>
              <a:gdLst/>
              <a:ahLst/>
              <a:cxnLst/>
              <a:rect l="l" t="t" r="r" b="b"/>
              <a:pathLst>
                <a:path w="1124091" h="1201509" extrusionOk="0">
                  <a:moveTo>
                    <a:pt x="0" y="0"/>
                  </a:moveTo>
                  <a:lnTo>
                    <a:pt x="1124091" y="0"/>
                  </a:lnTo>
                  <a:lnTo>
                    <a:pt x="1124091" y="1201509"/>
                  </a:lnTo>
                  <a:lnTo>
                    <a:pt x="0" y="1201509"/>
                  </a:lnTo>
                  <a:lnTo>
                    <a:pt x="0" y="0"/>
                  </a:lnTo>
                  <a:close/>
                </a:path>
              </a:pathLst>
            </a:custGeom>
            <a:blipFill rotWithShape="1">
              <a:blip r:embed="rId4">
                <a:alphaModFix/>
              </a:blip>
              <a:stretch>
                <a:fillRect l="-3931" r="-39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3" name="Google Shape;133;p2"/>
            <p:cNvSpPr txBox="1"/>
            <p:nvPr/>
          </p:nvSpPr>
          <p:spPr>
            <a:xfrm>
              <a:off x="246677" y="10121"/>
              <a:ext cx="594774" cy="112176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905" dirty="0">
                  <a:solidFill>
                    <a:srgbClr val="FFFFFF"/>
                  </a:solidFill>
                  <a:latin typeface="Times New Roman" panose="02020603050405020304" pitchFamily="18" charset="0"/>
                  <a:ea typeface="Prompt Medium"/>
                  <a:cs typeface="Times New Roman" panose="02020603050405020304" pitchFamily="18" charset="0"/>
                  <a:sym typeface="Prompt Medium"/>
                </a:rPr>
                <a:t>1</a:t>
              </a:r>
              <a:endParaRPr dirty="0">
                <a:latin typeface="Times New Roman" panose="02020603050405020304" pitchFamily="18" charset="0"/>
                <a:cs typeface="Times New Roman" panose="02020603050405020304" pitchFamily="18" charset="0"/>
              </a:endParaRPr>
            </a:p>
          </p:txBody>
        </p:sp>
      </p:grpSp>
      <p:grpSp>
        <p:nvGrpSpPr>
          <p:cNvPr id="135" name="Google Shape;135;p2"/>
          <p:cNvGrpSpPr/>
          <p:nvPr/>
        </p:nvGrpSpPr>
        <p:grpSpPr>
          <a:xfrm>
            <a:off x="9282266" y="5562135"/>
            <a:ext cx="843068" cy="919551"/>
            <a:chOff x="0" y="0"/>
            <a:chExt cx="1124091" cy="1226068"/>
          </a:xfrm>
        </p:grpSpPr>
        <p:sp>
          <p:nvSpPr>
            <p:cNvPr id="136" name="Google Shape;136;p2"/>
            <p:cNvSpPr/>
            <p:nvPr/>
          </p:nvSpPr>
          <p:spPr>
            <a:xfrm>
              <a:off x="0" y="0"/>
              <a:ext cx="1124091" cy="1226068"/>
            </a:xfrm>
            <a:custGeom>
              <a:avLst/>
              <a:gdLst/>
              <a:ahLst/>
              <a:cxnLst/>
              <a:rect l="l" t="t" r="r" b="b"/>
              <a:pathLst>
                <a:path w="1124091" h="1226068" extrusionOk="0">
                  <a:moveTo>
                    <a:pt x="0" y="0"/>
                  </a:moveTo>
                  <a:lnTo>
                    <a:pt x="1124091" y="0"/>
                  </a:lnTo>
                  <a:lnTo>
                    <a:pt x="1124091" y="1226068"/>
                  </a:lnTo>
                  <a:lnTo>
                    <a:pt x="0" y="1226068"/>
                  </a:lnTo>
                  <a:lnTo>
                    <a:pt x="0" y="0"/>
                  </a:lnTo>
                  <a:close/>
                </a:path>
              </a:pathLst>
            </a:custGeom>
            <a:blipFill rotWithShape="1">
              <a:blip r:embed="rId4">
                <a:alphaModFix/>
              </a:blip>
              <a:stretch>
                <a:fillRect l="-5035" r="-503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7" name="Google Shape;137;p2"/>
            <p:cNvSpPr txBox="1"/>
            <p:nvPr/>
          </p:nvSpPr>
          <p:spPr>
            <a:xfrm>
              <a:off x="181337" y="51737"/>
              <a:ext cx="761415" cy="1150486"/>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005" dirty="0">
                  <a:solidFill>
                    <a:srgbClr val="FFFFFF"/>
                  </a:solidFill>
                  <a:latin typeface="Times New Roman" panose="02020603050405020304" pitchFamily="18" charset="0"/>
                  <a:ea typeface="Prompt Medium"/>
                  <a:cs typeface="Times New Roman" panose="02020603050405020304" pitchFamily="18" charset="0"/>
                  <a:sym typeface="Prompt Medium"/>
                </a:rPr>
                <a:t>2</a:t>
              </a:r>
              <a:endParaRPr dirty="0">
                <a:latin typeface="Times New Roman" panose="02020603050405020304" pitchFamily="18" charset="0"/>
                <a:cs typeface="Times New Roman" panose="02020603050405020304" pitchFamily="18" charset="0"/>
              </a:endParaRPr>
            </a:p>
          </p:txBody>
        </p:sp>
      </p:grpSp>
      <p:sp>
        <p:nvSpPr>
          <p:cNvPr id="138" name="Google Shape;138;p2"/>
          <p:cNvSpPr txBox="1"/>
          <p:nvPr/>
        </p:nvSpPr>
        <p:spPr>
          <a:xfrm>
            <a:off x="10579744" y="5586764"/>
            <a:ext cx="5146211" cy="800219"/>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4000" b="1" dirty="0" smtClean="0">
                <a:latin typeface="Times New Roman" panose="02020603050405020304" pitchFamily="18" charset="0"/>
                <a:cs typeface="Times New Roman" panose="02020603050405020304" pitchFamily="18" charset="0"/>
                <a:sym typeface="Public Sans"/>
              </a:rPr>
              <a:t> CÔNG CỤ</a:t>
            </a:r>
            <a:endParaRPr sz="4000" b="1" dirty="0">
              <a:latin typeface="Times New Roman" panose="02020603050405020304" pitchFamily="18" charset="0"/>
              <a:cs typeface="Times New Roman" panose="02020603050405020304" pitchFamily="18" charset="0"/>
            </a:endParaRPr>
          </a:p>
        </p:txBody>
      </p:sp>
      <p:grpSp>
        <p:nvGrpSpPr>
          <p:cNvPr id="139" name="Google Shape;139;p2"/>
          <p:cNvGrpSpPr/>
          <p:nvPr/>
        </p:nvGrpSpPr>
        <p:grpSpPr>
          <a:xfrm>
            <a:off x="9282265" y="7405264"/>
            <a:ext cx="843068" cy="912606"/>
            <a:chOff x="0" y="-12753"/>
            <a:chExt cx="1124091" cy="1216807"/>
          </a:xfrm>
        </p:grpSpPr>
        <p:sp>
          <p:nvSpPr>
            <p:cNvPr id="140" name="Google Shape;140;p2"/>
            <p:cNvSpPr/>
            <p:nvPr/>
          </p:nvSpPr>
          <p:spPr>
            <a:xfrm>
              <a:off x="0" y="0"/>
              <a:ext cx="1124091" cy="1204054"/>
            </a:xfrm>
            <a:custGeom>
              <a:avLst/>
              <a:gdLst/>
              <a:ahLst/>
              <a:cxnLst/>
              <a:rect l="l" t="t" r="r" b="b"/>
              <a:pathLst>
                <a:path w="1124091" h="1204054" extrusionOk="0">
                  <a:moveTo>
                    <a:pt x="0" y="0"/>
                  </a:moveTo>
                  <a:lnTo>
                    <a:pt x="1124091" y="0"/>
                  </a:lnTo>
                  <a:lnTo>
                    <a:pt x="1124091" y="1204054"/>
                  </a:lnTo>
                  <a:lnTo>
                    <a:pt x="0" y="1204054"/>
                  </a:lnTo>
                  <a:lnTo>
                    <a:pt x="0" y="0"/>
                  </a:lnTo>
                  <a:close/>
                </a:path>
              </a:pathLst>
            </a:custGeom>
            <a:blipFill rotWithShape="1">
              <a:blip r:embed="rId4">
                <a:alphaModFix/>
              </a:blip>
              <a:stretch>
                <a:fillRect l="-4045" r="-40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1" name="Google Shape;141;p2"/>
            <p:cNvSpPr txBox="1"/>
            <p:nvPr/>
          </p:nvSpPr>
          <p:spPr>
            <a:xfrm>
              <a:off x="246677" y="-12753"/>
              <a:ext cx="594774" cy="112176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905" dirty="0">
                  <a:solidFill>
                    <a:srgbClr val="FFFFFF"/>
                  </a:solidFill>
                  <a:latin typeface="Times New Roman" panose="02020603050405020304" pitchFamily="18" charset="0"/>
                  <a:ea typeface="Prompt Medium"/>
                  <a:cs typeface="Times New Roman" panose="02020603050405020304" pitchFamily="18" charset="0"/>
                  <a:sym typeface="Prompt Medium"/>
                </a:rPr>
                <a:t>3</a:t>
              </a:r>
              <a:endParaRPr dirty="0">
                <a:latin typeface="Times New Roman" panose="02020603050405020304" pitchFamily="18" charset="0"/>
                <a:cs typeface="Times New Roman" panose="02020603050405020304" pitchFamily="18" charset="0"/>
              </a:endParaRPr>
            </a:p>
          </p:txBody>
        </p:sp>
      </p:grpSp>
      <p:sp>
        <p:nvSpPr>
          <p:cNvPr id="142" name="Google Shape;142;p2"/>
          <p:cNvSpPr txBox="1"/>
          <p:nvPr/>
        </p:nvSpPr>
        <p:spPr>
          <a:xfrm>
            <a:off x="10694718" y="7415683"/>
            <a:ext cx="5374811" cy="800219"/>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4000" b="1" dirty="0" smtClean="0">
                <a:latin typeface="Times New Roman" panose="02020603050405020304" pitchFamily="18" charset="0"/>
                <a:cs typeface="Times New Roman" panose="02020603050405020304" pitchFamily="18" charset="0"/>
                <a:sym typeface="Public Sans"/>
              </a:rPr>
              <a:t> DEMO</a:t>
            </a:r>
            <a:endParaRPr sz="4000" b="1" dirty="0">
              <a:latin typeface="Times New Roman" panose="02020603050405020304" pitchFamily="18" charset="0"/>
              <a:cs typeface="Times New Roman" panose="02020603050405020304" pitchFamily="18" charset="0"/>
            </a:endParaRPr>
          </a:p>
        </p:txBody>
      </p:sp>
      <p:sp>
        <p:nvSpPr>
          <p:cNvPr id="143" name="Google Shape;143;p2"/>
          <p:cNvSpPr txBox="1"/>
          <p:nvPr/>
        </p:nvSpPr>
        <p:spPr>
          <a:xfrm>
            <a:off x="10692989" y="3741365"/>
            <a:ext cx="5873574" cy="1280351"/>
          </a:xfrm>
          <a:prstGeom prst="rect">
            <a:avLst/>
          </a:prstGeom>
          <a:noFill/>
          <a:ln>
            <a:noFill/>
          </a:ln>
        </p:spPr>
        <p:txBody>
          <a:bodyPr spcFirstLastPara="1" wrap="square" lIns="0" tIns="0" rIns="0" bIns="0" anchor="t" anchorCtr="0">
            <a:spAutoFit/>
          </a:bodyPr>
          <a:lstStyle/>
          <a:p>
            <a:pPr marL="0" marR="0" lvl="0" indent="0" algn="l" rtl="0">
              <a:lnSpc>
                <a:spcPct val="130009"/>
              </a:lnSpc>
              <a:spcBef>
                <a:spcPts val="0"/>
              </a:spcBef>
              <a:spcAft>
                <a:spcPts val="0"/>
              </a:spcAft>
              <a:buNone/>
            </a:pPr>
            <a:r>
              <a:rPr lang="en-US" sz="3200" b="1" dirty="0">
                <a:solidFill>
                  <a:srgbClr val="000000"/>
                </a:solidFill>
                <a:latin typeface="Times New Roman" panose="02020603050405020304" pitchFamily="18" charset="0"/>
                <a:ea typeface="Public Sans"/>
                <a:cs typeface="Times New Roman" panose="02020603050405020304" pitchFamily="18" charset="0"/>
                <a:sym typeface="Public Sans"/>
              </a:rPr>
              <a:t>TỔNG QUAN </a:t>
            </a:r>
            <a:r>
              <a:rPr lang="en-US" sz="3200" b="1" dirty="0" smtClean="0">
                <a:solidFill>
                  <a:srgbClr val="000000"/>
                </a:solidFill>
                <a:latin typeface="Times New Roman" panose="02020603050405020304" pitchFamily="18" charset="0"/>
                <a:ea typeface="Public Sans"/>
                <a:cs typeface="Times New Roman" panose="02020603050405020304" pitchFamily="18" charset="0"/>
                <a:sym typeface="Public Sans"/>
              </a:rPr>
              <a:t>VỀ REACT NATIVE </a:t>
            </a:r>
            <a:endParaRPr sz="3200" b="1" dirty="0">
              <a:latin typeface="Times New Roman" panose="02020603050405020304" pitchFamily="18" charset="0"/>
              <a:cs typeface="Times New Roman" panose="02020603050405020304" pitchFamily="18" charset="0"/>
            </a:endParaRPr>
          </a:p>
        </p:txBody>
      </p:sp>
      <p:sp>
        <p:nvSpPr>
          <p:cNvPr id="144" name="Google Shape;144;p2"/>
          <p:cNvSpPr/>
          <p:nvPr/>
        </p:nvSpPr>
        <p:spPr>
          <a:xfrm>
            <a:off x="17873195" y="9809946"/>
            <a:ext cx="34657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Times New Roman" panose="02020603050405020304" pitchFamily="18" charset="0"/>
                <a:ea typeface="Calibri"/>
                <a:cs typeface="Times New Roman" panose="02020603050405020304" pitchFamily="18" charset="0"/>
                <a:sym typeface="Calibri"/>
              </a:rPr>
              <a:t>2</a:t>
            </a:r>
            <a:endParaRPr sz="2500" b="1">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p:nvPr/>
        </p:nvSpPr>
        <p:spPr>
          <a:xfrm>
            <a:off x="10326949" y="0"/>
            <a:ext cx="6781172" cy="4559446"/>
          </a:xfrm>
          <a:custGeom>
            <a:avLst/>
            <a:gdLst/>
            <a:ahLst/>
            <a:cxnLst/>
            <a:rect l="l" t="t" r="r" b="b"/>
            <a:pathLst>
              <a:path w="1930400" h="1297940" extrusionOk="0">
                <a:moveTo>
                  <a:pt x="0" y="0"/>
                </a:moveTo>
                <a:lnTo>
                  <a:pt x="965200" y="1297940"/>
                </a:lnTo>
                <a:lnTo>
                  <a:pt x="1930400" y="0"/>
                </a:lnTo>
                <a:close/>
              </a:path>
            </a:pathLst>
          </a:custGeom>
          <a:solidFill>
            <a:srgbClr val="31356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3"/>
          <p:cNvSpPr/>
          <p:nvPr/>
        </p:nvSpPr>
        <p:spPr>
          <a:xfrm rot="10800000">
            <a:off x="10326949" y="5727554"/>
            <a:ext cx="6781172" cy="4559446"/>
          </a:xfrm>
          <a:custGeom>
            <a:avLst/>
            <a:gdLst/>
            <a:ahLst/>
            <a:cxnLst/>
            <a:rect l="l" t="t" r="r" b="b"/>
            <a:pathLst>
              <a:path w="1930400" h="1297940" extrusionOk="0">
                <a:moveTo>
                  <a:pt x="0" y="0"/>
                </a:moveTo>
                <a:lnTo>
                  <a:pt x="965200" y="1297940"/>
                </a:lnTo>
                <a:lnTo>
                  <a:pt x="1930400" y="0"/>
                </a:lnTo>
                <a:close/>
              </a:path>
            </a:pathLst>
          </a:custGeom>
          <a:solidFill>
            <a:srgbClr val="31356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52" name="Google Shape;152;p3"/>
          <p:cNvGrpSpPr/>
          <p:nvPr/>
        </p:nvGrpSpPr>
        <p:grpSpPr>
          <a:xfrm>
            <a:off x="0" y="0"/>
            <a:ext cx="843068" cy="901132"/>
            <a:chOff x="0" y="0"/>
            <a:chExt cx="1124091" cy="1201509"/>
          </a:xfrm>
        </p:grpSpPr>
        <p:sp>
          <p:nvSpPr>
            <p:cNvPr id="153" name="Google Shape;153;p3"/>
            <p:cNvSpPr/>
            <p:nvPr/>
          </p:nvSpPr>
          <p:spPr>
            <a:xfrm>
              <a:off x="0" y="0"/>
              <a:ext cx="1124091" cy="1201509"/>
            </a:xfrm>
            <a:custGeom>
              <a:avLst/>
              <a:gdLst/>
              <a:ahLst/>
              <a:cxnLst/>
              <a:rect l="l" t="t" r="r" b="b"/>
              <a:pathLst>
                <a:path w="1124091" h="1201509" extrusionOk="0">
                  <a:moveTo>
                    <a:pt x="0" y="0"/>
                  </a:moveTo>
                  <a:lnTo>
                    <a:pt x="1124091" y="0"/>
                  </a:lnTo>
                  <a:lnTo>
                    <a:pt x="1124091" y="1201509"/>
                  </a:lnTo>
                  <a:lnTo>
                    <a:pt x="0" y="1201509"/>
                  </a:lnTo>
                  <a:lnTo>
                    <a:pt x="0" y="0"/>
                  </a:lnTo>
                  <a:close/>
                </a:path>
              </a:pathLst>
            </a:custGeom>
            <a:blipFill rotWithShape="1">
              <a:blip r:embed="rId3">
                <a:alphaModFix/>
              </a:blip>
              <a:stretch>
                <a:fillRect l="-3931" r="-39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3"/>
            <p:cNvSpPr txBox="1"/>
            <p:nvPr/>
          </p:nvSpPr>
          <p:spPr>
            <a:xfrm>
              <a:off x="246927" y="0"/>
              <a:ext cx="594774" cy="85834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905" dirty="0">
                  <a:solidFill>
                    <a:srgbClr val="FFFFFF"/>
                  </a:solidFill>
                  <a:latin typeface="Prompt Medium"/>
                  <a:ea typeface="Prompt Medium"/>
                  <a:cs typeface="Prompt Medium"/>
                  <a:sym typeface="Prompt Medium"/>
                </a:rPr>
                <a:t>1</a:t>
              </a:r>
              <a:endParaRPr dirty="0"/>
            </a:p>
          </p:txBody>
        </p:sp>
      </p:grpSp>
      <p:sp>
        <p:nvSpPr>
          <p:cNvPr id="155" name="Google Shape;155;p3"/>
          <p:cNvSpPr txBox="1"/>
          <p:nvPr/>
        </p:nvSpPr>
        <p:spPr>
          <a:xfrm>
            <a:off x="1028700" y="117359"/>
            <a:ext cx="9263124" cy="761042"/>
          </a:xfrm>
          <a:prstGeom prst="rect">
            <a:avLst/>
          </a:prstGeom>
          <a:noFill/>
          <a:ln>
            <a:noFill/>
          </a:ln>
        </p:spPr>
        <p:txBody>
          <a:bodyPr spcFirstLastPara="1" wrap="square" lIns="0" tIns="0" rIns="0" bIns="0" anchor="t" anchorCtr="0">
            <a:spAutoFit/>
          </a:bodyPr>
          <a:lstStyle/>
          <a:p>
            <a:pPr marL="0" marR="0" lvl="0" indent="0" algn="l" rtl="0">
              <a:lnSpc>
                <a:spcPct val="129994"/>
              </a:lnSpc>
              <a:spcBef>
                <a:spcPts val="0"/>
              </a:spcBef>
              <a:spcAft>
                <a:spcPts val="0"/>
              </a:spcAft>
              <a:buNone/>
            </a:pPr>
            <a:r>
              <a:rPr lang="en-US" sz="3804" dirty="0">
                <a:solidFill>
                  <a:srgbClr val="000000"/>
                </a:solidFill>
                <a:latin typeface="Public Sans"/>
                <a:ea typeface="Public Sans"/>
                <a:cs typeface="Public Sans"/>
                <a:sym typeface="Public Sans"/>
              </a:rPr>
              <a:t>TỔNG QUAN </a:t>
            </a:r>
            <a:r>
              <a:rPr lang="en-US" sz="3804" dirty="0" smtClean="0">
                <a:solidFill>
                  <a:srgbClr val="000000"/>
                </a:solidFill>
                <a:latin typeface="Public Sans"/>
                <a:ea typeface="Public Sans"/>
                <a:cs typeface="Public Sans"/>
                <a:sym typeface="Public Sans"/>
              </a:rPr>
              <a:t>VỀ REACT NATIVE</a:t>
            </a:r>
            <a:endParaRPr dirty="0"/>
          </a:p>
        </p:txBody>
      </p:sp>
      <p:sp>
        <p:nvSpPr>
          <p:cNvPr id="156" name="Google Shape;156;p3"/>
          <p:cNvSpPr txBox="1"/>
          <p:nvPr/>
        </p:nvSpPr>
        <p:spPr>
          <a:xfrm>
            <a:off x="1028700" y="972496"/>
            <a:ext cx="7124700" cy="720005"/>
          </a:xfrm>
          <a:prstGeom prst="rect">
            <a:avLst/>
          </a:prstGeom>
          <a:noFill/>
          <a:ln>
            <a:noFill/>
          </a:ln>
        </p:spPr>
        <p:txBody>
          <a:bodyPr spcFirstLastPara="1" wrap="square" lIns="0" tIns="0" rIns="0" bIns="0" anchor="t" anchorCtr="0">
            <a:spAutoFit/>
          </a:bodyPr>
          <a:lstStyle/>
          <a:p>
            <a:pPr marL="0" marR="0" lvl="0" indent="0" algn="ctr" rtl="0">
              <a:lnSpc>
                <a:spcPct val="130008"/>
              </a:lnSpc>
              <a:spcBef>
                <a:spcPts val="0"/>
              </a:spcBef>
              <a:spcAft>
                <a:spcPts val="0"/>
              </a:spcAft>
              <a:buNone/>
            </a:pPr>
            <a:r>
              <a:rPr lang="en-US" sz="3599" b="1" dirty="0">
                <a:solidFill>
                  <a:srgbClr val="000000"/>
                </a:solidFill>
                <a:latin typeface="Times New Roman" panose="02020603050405020304" pitchFamily="18" charset="0"/>
                <a:ea typeface="Cabin"/>
                <a:cs typeface="Times New Roman" panose="02020603050405020304" pitchFamily="18" charset="0"/>
                <a:sym typeface="Cabin"/>
              </a:rPr>
              <a:t>1.1. </a:t>
            </a:r>
            <a:r>
              <a:rPr lang="en-US" sz="3599" b="1" dirty="0" err="1">
                <a:solidFill>
                  <a:srgbClr val="000000"/>
                </a:solidFill>
                <a:latin typeface="Times New Roman" panose="02020603050405020304" pitchFamily="18" charset="0"/>
                <a:ea typeface="Cabin"/>
                <a:cs typeface="Times New Roman" panose="02020603050405020304" pitchFamily="18" charset="0"/>
                <a:sym typeface="Cabin"/>
              </a:rPr>
              <a:t>Khái</a:t>
            </a:r>
            <a:r>
              <a:rPr lang="en-US" sz="3599" b="1" dirty="0">
                <a:solidFill>
                  <a:srgbClr val="000000"/>
                </a:solidFill>
                <a:latin typeface="Times New Roman" panose="02020603050405020304" pitchFamily="18" charset="0"/>
                <a:ea typeface="Cabin"/>
                <a:cs typeface="Times New Roman" panose="02020603050405020304" pitchFamily="18" charset="0"/>
                <a:sym typeface="Cabin"/>
              </a:rPr>
              <a:t> </a:t>
            </a:r>
            <a:r>
              <a:rPr lang="en-US" sz="3599" b="1" dirty="0" err="1">
                <a:solidFill>
                  <a:srgbClr val="000000"/>
                </a:solidFill>
                <a:latin typeface="Times New Roman" panose="02020603050405020304" pitchFamily="18" charset="0"/>
                <a:ea typeface="Cabin"/>
                <a:cs typeface="Times New Roman" panose="02020603050405020304" pitchFamily="18" charset="0"/>
                <a:sym typeface="Cabin"/>
              </a:rPr>
              <a:t>niệm</a:t>
            </a:r>
            <a:r>
              <a:rPr lang="en-US" sz="3599" b="1" dirty="0">
                <a:solidFill>
                  <a:srgbClr val="000000"/>
                </a:solidFill>
                <a:latin typeface="Times New Roman" panose="02020603050405020304" pitchFamily="18" charset="0"/>
                <a:ea typeface="Cabin"/>
                <a:cs typeface="Times New Roman" panose="02020603050405020304" pitchFamily="18" charset="0"/>
                <a:sym typeface="Cabin"/>
              </a:rPr>
              <a:t> </a:t>
            </a:r>
            <a:r>
              <a:rPr lang="en-US" sz="3599" b="1" dirty="0" smtClean="0">
                <a:latin typeface="Times New Roman" panose="02020603050405020304" pitchFamily="18" charset="0"/>
                <a:ea typeface="Cabin"/>
                <a:cs typeface="Times New Roman" panose="02020603050405020304" pitchFamily="18" charset="0"/>
                <a:sym typeface="Cabin"/>
              </a:rPr>
              <a:t>react native</a:t>
            </a:r>
            <a:endParaRPr sz="3599" b="1" dirty="0">
              <a:solidFill>
                <a:srgbClr val="000000"/>
              </a:solidFill>
              <a:latin typeface="Times New Roman" panose="02020603050405020304" pitchFamily="18" charset="0"/>
              <a:ea typeface="Cabin"/>
              <a:cs typeface="Times New Roman" panose="02020603050405020304" pitchFamily="18" charset="0"/>
              <a:sym typeface="Cabin"/>
            </a:endParaRPr>
          </a:p>
        </p:txBody>
      </p:sp>
      <p:sp>
        <p:nvSpPr>
          <p:cNvPr id="157" name="Google Shape;157;p3"/>
          <p:cNvSpPr txBox="1"/>
          <p:nvPr/>
        </p:nvSpPr>
        <p:spPr>
          <a:xfrm>
            <a:off x="185344" y="3573118"/>
            <a:ext cx="9588576" cy="4308872"/>
          </a:xfrm>
          <a:prstGeom prst="rect">
            <a:avLst/>
          </a:prstGeom>
          <a:noFill/>
          <a:ln>
            <a:noFill/>
          </a:ln>
        </p:spPr>
        <p:txBody>
          <a:bodyPr spcFirstLastPara="1" wrap="square" lIns="0" tIns="0" rIns="0" bIns="0" anchor="t" anchorCtr="0">
            <a:spAutoFit/>
          </a:bodyPr>
          <a:lstStyle/>
          <a:p>
            <a:pPr marL="571500"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React Native </a:t>
            </a:r>
            <a:r>
              <a:rPr lang="en-US" sz="4000" dirty="0" err="1">
                <a:latin typeface="Times New Roman" panose="02020603050405020304" pitchFamily="18" charset="0"/>
                <a:cs typeface="Times New Roman" panose="02020603050405020304" pitchFamily="18" charset="0"/>
              </a:rPr>
              <a:t>là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một</a:t>
            </a:r>
            <a:r>
              <a:rPr lang="en-US" sz="4000" dirty="0">
                <a:latin typeface="Times New Roman" panose="02020603050405020304" pitchFamily="18" charset="0"/>
                <a:cs typeface="Times New Roman" panose="02020603050405020304" pitchFamily="18" charset="0"/>
              </a:rPr>
              <a:t> framework </a:t>
            </a:r>
            <a:r>
              <a:rPr lang="en-US" sz="4000" dirty="0" err="1">
                <a:latin typeface="Times New Roman" panose="02020603050405020304" pitchFamily="18" charset="0"/>
                <a:cs typeface="Times New Roman" panose="02020603050405020304" pitchFamily="18" charset="0"/>
              </a:rPr>
              <a:t>mã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nguồn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mở</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được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tạo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ra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bởi</a:t>
            </a:r>
            <a:r>
              <a:rPr lang="en-US" sz="4000" dirty="0">
                <a:latin typeface="Times New Roman" panose="02020603050405020304" pitchFamily="18" charset="0"/>
                <a:cs typeface="Times New Roman" panose="02020603050405020304" pitchFamily="18" charset="0"/>
              </a:rPr>
              <a:t> Facebook </a:t>
            </a:r>
            <a:r>
              <a:rPr lang="en-US" sz="4000" dirty="0" err="1">
                <a:latin typeface="Times New Roman" panose="02020603050405020304" pitchFamily="18" charset="0"/>
                <a:cs typeface="Times New Roman" panose="02020603050405020304" pitchFamily="18" charset="0"/>
              </a:rPr>
              <a:t>vào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năm</a:t>
            </a:r>
            <a:r>
              <a:rPr lang="en-US" sz="4000" dirty="0">
                <a:latin typeface="Times New Roman" panose="02020603050405020304" pitchFamily="18" charset="0"/>
                <a:cs typeface="Times New Roman" panose="02020603050405020304" pitchFamily="18" charset="0"/>
              </a:rPr>
              <a:t> 2015. </a:t>
            </a:r>
            <a:endParaRPr lang="en-US" sz="4000" dirty="0" smtClean="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4000" dirty="0" err="1" smtClean="0">
                <a:latin typeface="Times New Roman" panose="02020603050405020304" pitchFamily="18" charset="0"/>
                <a:cs typeface="Times New Roman" panose="02020603050405020304" pitchFamily="18" charset="0"/>
              </a:rPr>
              <a:t>Nó</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phép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lập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trình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xây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dựng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di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native </a:t>
            </a:r>
            <a:r>
              <a:rPr lang="en-US" sz="4000" dirty="0" err="1">
                <a:latin typeface="Times New Roman" panose="02020603050405020304" pitchFamily="18" charset="0"/>
                <a:cs typeface="Times New Roman" panose="02020603050405020304" pitchFamily="18" charset="0"/>
              </a:rPr>
              <a:t>cho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cả</a:t>
            </a:r>
            <a:r>
              <a:rPr lang="en-US" sz="4000" dirty="0">
                <a:latin typeface="Times New Roman" panose="02020603050405020304" pitchFamily="18" charset="0"/>
                <a:cs typeface="Times New Roman" panose="02020603050405020304" pitchFamily="18" charset="0"/>
              </a:rPr>
              <a:t> iOS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Android </a:t>
            </a:r>
            <a:r>
              <a:rPr lang="en-US" sz="4000" dirty="0" err="1">
                <a:latin typeface="Times New Roman" panose="02020603050405020304" pitchFamily="18" charset="0"/>
                <a:cs typeface="Times New Roman" panose="02020603050405020304" pitchFamily="18" charset="0"/>
              </a:rPr>
              <a:t>chỉ</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với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một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ngôn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lập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trình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duy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nhất</a:t>
            </a:r>
            <a:r>
              <a:rPr lang="en-US" sz="4000" dirty="0">
                <a:latin typeface="Times New Roman" panose="02020603050405020304" pitchFamily="18" charset="0"/>
                <a:cs typeface="Times New Roman" panose="02020603050405020304" pitchFamily="18" charset="0"/>
              </a:rPr>
              <a:t>: JavaScript.</a:t>
            </a:r>
          </a:p>
        </p:txBody>
      </p:sp>
      <p:sp>
        <p:nvSpPr>
          <p:cNvPr id="158" name="Google Shape;158;p3"/>
          <p:cNvSpPr/>
          <p:nvPr/>
        </p:nvSpPr>
        <p:spPr>
          <a:xfrm>
            <a:off x="17830800" y="9812629"/>
            <a:ext cx="34657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3</a:t>
            </a:r>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1824" y="2773649"/>
            <a:ext cx="7213722" cy="4739702"/>
          </a:xfrm>
          <a:prstGeom prst="rect">
            <a:avLst/>
          </a:prstGeom>
        </p:spPr>
      </p:pic>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24351" r="-1467" b="-560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4"/>
          <p:cNvSpPr/>
          <p:nvPr/>
        </p:nvSpPr>
        <p:spPr>
          <a:xfrm>
            <a:off x="905495" y="657204"/>
            <a:ext cx="9009410" cy="1907038"/>
          </a:xfrm>
          <a:custGeom>
            <a:avLst/>
            <a:gdLst/>
            <a:ahLst/>
            <a:cxnLst/>
            <a:rect l="l" t="t" r="r" b="b"/>
            <a:pathLst>
              <a:path w="3286657" h="695693" extrusionOk="0">
                <a:moveTo>
                  <a:pt x="0" y="0"/>
                </a:moveTo>
                <a:lnTo>
                  <a:pt x="3286657" y="0"/>
                </a:lnTo>
                <a:lnTo>
                  <a:pt x="3286657" y="695693"/>
                </a:lnTo>
                <a:lnTo>
                  <a:pt x="0" y="69569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4"/>
          <p:cNvSpPr/>
          <p:nvPr/>
        </p:nvSpPr>
        <p:spPr>
          <a:xfrm>
            <a:off x="905495" y="2915205"/>
            <a:ext cx="9009410" cy="5787794"/>
          </a:xfrm>
          <a:custGeom>
            <a:avLst/>
            <a:gdLst/>
            <a:ahLst/>
            <a:cxnLst/>
            <a:rect l="l" t="t" r="r" b="b"/>
            <a:pathLst>
              <a:path w="3286657" h="2111403" extrusionOk="0">
                <a:moveTo>
                  <a:pt x="0" y="0"/>
                </a:moveTo>
                <a:lnTo>
                  <a:pt x="3286657" y="0"/>
                </a:lnTo>
                <a:lnTo>
                  <a:pt x="3286657" y="2111403"/>
                </a:lnTo>
                <a:lnTo>
                  <a:pt x="0" y="211140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4"/>
          <p:cNvSpPr/>
          <p:nvPr/>
        </p:nvSpPr>
        <p:spPr>
          <a:xfrm>
            <a:off x="10326044" y="2842519"/>
            <a:ext cx="7022127" cy="5289238"/>
          </a:xfrm>
          <a:custGeom>
            <a:avLst/>
            <a:gdLst/>
            <a:ahLst/>
            <a:cxnLst/>
            <a:rect l="l" t="t" r="r" b="b"/>
            <a:pathLst>
              <a:path w="2585364" h="2935128" extrusionOk="0">
                <a:moveTo>
                  <a:pt x="0" y="0"/>
                </a:moveTo>
                <a:lnTo>
                  <a:pt x="2585364" y="0"/>
                </a:lnTo>
                <a:lnTo>
                  <a:pt x="2585364" y="2935128"/>
                </a:lnTo>
                <a:lnTo>
                  <a:pt x="0" y="293512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4"/>
          <p:cNvSpPr/>
          <p:nvPr/>
        </p:nvSpPr>
        <p:spPr>
          <a:xfrm>
            <a:off x="15301511" y="-207276"/>
            <a:ext cx="4876557" cy="1728961"/>
          </a:xfrm>
          <a:custGeom>
            <a:avLst/>
            <a:gdLst/>
            <a:ahLst/>
            <a:cxnLst/>
            <a:rect l="l" t="t" r="r" b="b"/>
            <a:pathLst>
              <a:path w="4876557" h="1728961" extrusionOk="0">
                <a:moveTo>
                  <a:pt x="0" y="0"/>
                </a:moveTo>
                <a:lnTo>
                  <a:pt x="4876558" y="0"/>
                </a:lnTo>
                <a:lnTo>
                  <a:pt x="4876558" y="1728961"/>
                </a:lnTo>
                <a:lnTo>
                  <a:pt x="0" y="1728961"/>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4"/>
          <p:cNvSpPr/>
          <p:nvPr/>
        </p:nvSpPr>
        <p:spPr>
          <a:xfrm rot="10800000">
            <a:off x="8469322" y="9150674"/>
            <a:ext cx="4876557" cy="1728961"/>
          </a:xfrm>
          <a:custGeom>
            <a:avLst/>
            <a:gdLst/>
            <a:ahLst/>
            <a:cxnLst/>
            <a:rect l="l" t="t" r="r" b="b"/>
            <a:pathLst>
              <a:path w="4876557" h="1728961" extrusionOk="0">
                <a:moveTo>
                  <a:pt x="0" y="0"/>
                </a:moveTo>
                <a:lnTo>
                  <a:pt x="4876557" y="0"/>
                </a:lnTo>
                <a:lnTo>
                  <a:pt x="4876557" y="1728961"/>
                </a:lnTo>
                <a:lnTo>
                  <a:pt x="0" y="1728961"/>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4"/>
          <p:cNvSpPr/>
          <p:nvPr/>
        </p:nvSpPr>
        <p:spPr>
          <a:xfrm>
            <a:off x="295787" y="291782"/>
            <a:ext cx="441616" cy="633141"/>
          </a:xfrm>
          <a:custGeom>
            <a:avLst/>
            <a:gdLst/>
            <a:ahLst/>
            <a:cxnLst/>
            <a:rect l="l" t="t" r="r" b="b"/>
            <a:pathLst>
              <a:path w="441616" h="633141" extrusionOk="0">
                <a:moveTo>
                  <a:pt x="0" y="0"/>
                </a:moveTo>
                <a:lnTo>
                  <a:pt x="441615" y="0"/>
                </a:lnTo>
                <a:lnTo>
                  <a:pt x="441615"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1" name="Google Shape;171;p4"/>
          <p:cNvGrpSpPr/>
          <p:nvPr/>
        </p:nvGrpSpPr>
        <p:grpSpPr>
          <a:xfrm>
            <a:off x="0" y="-8032"/>
            <a:ext cx="843068" cy="909164"/>
            <a:chOff x="0" y="-10709"/>
            <a:chExt cx="1124091" cy="1212218"/>
          </a:xfrm>
        </p:grpSpPr>
        <p:sp>
          <p:nvSpPr>
            <p:cNvPr id="172" name="Google Shape;172;p4"/>
            <p:cNvSpPr/>
            <p:nvPr/>
          </p:nvSpPr>
          <p:spPr>
            <a:xfrm>
              <a:off x="0" y="0"/>
              <a:ext cx="1124091" cy="1201509"/>
            </a:xfrm>
            <a:custGeom>
              <a:avLst/>
              <a:gdLst/>
              <a:ahLst/>
              <a:cxnLst/>
              <a:rect l="l" t="t" r="r" b="b"/>
              <a:pathLst>
                <a:path w="1124091" h="1201509" extrusionOk="0">
                  <a:moveTo>
                    <a:pt x="0" y="0"/>
                  </a:moveTo>
                  <a:lnTo>
                    <a:pt x="1124091" y="0"/>
                  </a:lnTo>
                  <a:lnTo>
                    <a:pt x="1124091" y="1201509"/>
                  </a:lnTo>
                  <a:lnTo>
                    <a:pt x="0" y="1201509"/>
                  </a:lnTo>
                  <a:lnTo>
                    <a:pt x="0" y="0"/>
                  </a:lnTo>
                  <a:close/>
                </a:path>
              </a:pathLst>
            </a:custGeom>
            <a:blipFill rotWithShape="1">
              <a:blip r:embed="rId6">
                <a:alphaModFix/>
              </a:blip>
              <a:stretch>
                <a:fillRect l="-3931" r="-39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4"/>
            <p:cNvSpPr txBox="1"/>
            <p:nvPr/>
          </p:nvSpPr>
          <p:spPr>
            <a:xfrm>
              <a:off x="223601" y="-10709"/>
              <a:ext cx="594774" cy="85834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905" dirty="0">
                  <a:solidFill>
                    <a:srgbClr val="FFFFFF"/>
                  </a:solidFill>
                  <a:latin typeface="Prompt Medium"/>
                  <a:ea typeface="Prompt Medium"/>
                  <a:cs typeface="Prompt Medium"/>
                  <a:sym typeface="Prompt Medium"/>
                </a:rPr>
                <a:t>1</a:t>
              </a:r>
              <a:endParaRPr dirty="0"/>
            </a:p>
          </p:txBody>
        </p:sp>
      </p:grpSp>
      <p:sp>
        <p:nvSpPr>
          <p:cNvPr id="174" name="Google Shape;174;p4"/>
          <p:cNvSpPr txBox="1"/>
          <p:nvPr/>
        </p:nvSpPr>
        <p:spPr>
          <a:xfrm>
            <a:off x="1028700" y="117359"/>
            <a:ext cx="9263124" cy="761042"/>
          </a:xfrm>
          <a:prstGeom prst="rect">
            <a:avLst/>
          </a:prstGeom>
          <a:noFill/>
          <a:ln>
            <a:noFill/>
          </a:ln>
        </p:spPr>
        <p:txBody>
          <a:bodyPr spcFirstLastPara="1" wrap="square" lIns="0" tIns="0" rIns="0" bIns="0" anchor="t" anchorCtr="0">
            <a:spAutoFit/>
          </a:bodyPr>
          <a:lstStyle/>
          <a:p>
            <a:pPr lvl="0">
              <a:lnSpc>
                <a:spcPct val="129994"/>
              </a:lnSpc>
            </a:pPr>
            <a:r>
              <a:rPr lang="en-US" sz="3804" dirty="0">
                <a:latin typeface="Public Sans"/>
                <a:ea typeface="Public Sans"/>
                <a:cs typeface="Public Sans"/>
                <a:sym typeface="Public Sans"/>
              </a:rPr>
              <a:t>TỔNG QUAN VỀ REACT NATIVE</a:t>
            </a:r>
            <a:endParaRPr lang="en-US" sz="4000" dirty="0"/>
          </a:p>
        </p:txBody>
      </p:sp>
      <p:sp>
        <p:nvSpPr>
          <p:cNvPr id="175" name="Google Shape;175;p4"/>
          <p:cNvSpPr txBox="1"/>
          <p:nvPr/>
        </p:nvSpPr>
        <p:spPr>
          <a:xfrm>
            <a:off x="905495" y="1335485"/>
            <a:ext cx="7230352" cy="1415772"/>
          </a:xfrm>
          <a:prstGeom prst="rect">
            <a:avLst/>
          </a:prstGeom>
          <a:noFill/>
          <a:ln>
            <a:noFill/>
          </a:ln>
        </p:spPr>
        <p:txBody>
          <a:bodyPr spcFirstLastPara="1" wrap="square" lIns="0" tIns="0" rIns="0" bIns="0" anchor="t" anchorCtr="0">
            <a:spAutoFit/>
          </a:bodyPr>
          <a:lstStyle/>
          <a:p>
            <a:pPr lvl="0"/>
            <a:r>
              <a:rPr lang="en-US" sz="4000" b="1" dirty="0" smtClean="0">
                <a:solidFill>
                  <a:srgbClr val="000000"/>
                </a:solidFill>
                <a:latin typeface="Times New Roman" panose="02020603050405020304" pitchFamily="18" charset="0"/>
                <a:ea typeface="Cabin"/>
                <a:cs typeface="Times New Roman" panose="02020603050405020304" pitchFamily="18" charset="0"/>
                <a:sym typeface="Cabin"/>
              </a:rPr>
              <a:t>1.2 </a:t>
            </a:r>
            <a:r>
              <a:rPr lang="en-US" sz="4000" b="1" dirty="0" err="1">
                <a:latin typeface="Times New Roman" panose="02020603050405020304" pitchFamily="18" charset="0"/>
                <a:cs typeface="Times New Roman" panose="02020603050405020304" pitchFamily="18" charset="0"/>
              </a:rPr>
              <a:t>Điểm</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nổi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bật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của</a:t>
            </a:r>
            <a:r>
              <a:rPr lang="en-US" sz="4000" b="1" dirty="0">
                <a:latin typeface="Times New Roman" panose="02020603050405020304" pitchFamily="18" charset="0"/>
                <a:cs typeface="Times New Roman" panose="02020603050405020304" pitchFamily="18" charset="0"/>
              </a:rPr>
              <a:t> react native</a:t>
            </a:r>
          </a:p>
          <a:p>
            <a:pPr marL="0" marR="0" lvl="0" indent="0" algn="ctr" rtl="0">
              <a:lnSpc>
                <a:spcPct val="130032"/>
              </a:lnSpc>
              <a:spcBef>
                <a:spcPts val="0"/>
              </a:spcBef>
              <a:spcAft>
                <a:spcPts val="0"/>
              </a:spcAft>
              <a:buNone/>
            </a:pPr>
            <a:endParaRPr sz="4000" b="1" dirty="0">
              <a:solidFill>
                <a:srgbClr val="000000"/>
              </a:solidFill>
              <a:latin typeface="Times New Roman" panose="02020603050405020304" pitchFamily="18" charset="0"/>
              <a:ea typeface="Cabin"/>
              <a:cs typeface="Times New Roman" panose="02020603050405020304" pitchFamily="18" charset="0"/>
              <a:sym typeface="Cabin"/>
            </a:endParaRPr>
          </a:p>
        </p:txBody>
      </p:sp>
      <p:sp>
        <p:nvSpPr>
          <p:cNvPr id="176" name="Google Shape;176;p4"/>
          <p:cNvSpPr txBox="1"/>
          <p:nvPr/>
        </p:nvSpPr>
        <p:spPr>
          <a:xfrm>
            <a:off x="737403" y="2842519"/>
            <a:ext cx="9009410" cy="6555641"/>
          </a:xfrm>
          <a:prstGeom prst="rect">
            <a:avLst/>
          </a:prstGeom>
          <a:noFill/>
          <a:ln>
            <a:noFill/>
          </a:ln>
        </p:spPr>
        <p:txBody>
          <a:bodyPr spcFirstLastPara="1" wrap="square" lIns="0" tIns="0" rIns="0" bIns="0" anchor="t" anchorCtr="0">
            <a:spAutoFit/>
          </a:bodyPr>
          <a:lstStyle/>
          <a:p>
            <a:pPr marL="503838" lvl="1" indent="-251919" algn="just">
              <a:lnSpc>
                <a:spcPct val="150000"/>
              </a:lnSpc>
              <a:buSzPts val="2333"/>
              <a:buFont typeface="Arial"/>
              <a:buChar char="•"/>
            </a:pPr>
            <a:r>
              <a:rPr lang="vi-VN" sz="2800" dirty="0">
                <a:latin typeface="Times New Roman" panose="02020603050405020304" pitchFamily="18" charset="0"/>
                <a:cs typeface="Times New Roman" panose="02020603050405020304" pitchFamily="18" charset="0"/>
              </a:rPr>
              <a:t>Sử dụng JavaScript: JavaScript là ngôn ngữ lập trình phổ biến, dễ học và có cộng đồng lập trình đông đảo</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503838" lvl="1" indent="-251919" algn="just">
              <a:lnSpc>
                <a:spcPct val="150000"/>
              </a:lnSpc>
              <a:buSzPts val="2333"/>
              <a:buFont typeface="Arial"/>
              <a:buChar char="•"/>
            </a:pPr>
            <a:r>
              <a:rPr lang="vi-VN" sz="2800" dirty="0">
                <a:latin typeface="Times New Roman" panose="02020603050405020304" pitchFamily="18" charset="0"/>
                <a:cs typeface="Times New Roman" panose="02020603050405020304" pitchFamily="18" charset="0"/>
              </a:rPr>
              <a:t>Hiệu suất cao: React Native sử dụng các thành phần native để hiển thị giao diện người dùng, mang lại hiệu suất cao và khả năng đáp ứng mượt mà cho ứng dụng.</a:t>
            </a:r>
            <a:endParaRPr lang="en-US" sz="2800" dirty="0">
              <a:latin typeface="Times New Roman" panose="02020603050405020304" pitchFamily="18" charset="0"/>
              <a:cs typeface="Times New Roman" panose="02020603050405020304" pitchFamily="18" charset="0"/>
            </a:endParaRPr>
          </a:p>
          <a:p>
            <a:pPr marL="503838" lvl="1" indent="-251919" algn="just">
              <a:lnSpc>
                <a:spcPct val="150000"/>
              </a:lnSpc>
              <a:buSzPts val="2333"/>
              <a:buFont typeface="Arial"/>
              <a:buChar char="•"/>
            </a:pPr>
            <a:r>
              <a:rPr lang="vi-VN" sz="2800" dirty="0">
                <a:latin typeface="Times New Roman" panose="02020603050405020304" pitchFamily="18" charset="0"/>
                <a:cs typeface="Times New Roman" panose="02020603050405020304" pitchFamily="18" charset="0"/>
              </a:rPr>
              <a:t>Mã nguồn duy nhất: React Native cho phép bạn viết một lần, chạy mọi nơi (write once, run anywhere), nghĩa là bạn có thể sử dụng cùng một cơ sở mã cho cả ứng dụng iOS và Android</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503838" lvl="1" indent="-251919" algn="just">
              <a:lnSpc>
                <a:spcPct val="200042"/>
              </a:lnSpc>
              <a:buSzPts val="2333"/>
              <a:buFont typeface="Arial"/>
              <a:buChar char="•"/>
            </a:pPr>
            <a:endParaRPr sz="2400" dirty="0">
              <a:latin typeface="Times New Roman" panose="02020603050405020304" pitchFamily="18" charset="0"/>
              <a:cs typeface="Times New Roman" panose="02020603050405020304" pitchFamily="18" charset="0"/>
            </a:endParaRPr>
          </a:p>
        </p:txBody>
      </p:sp>
      <p:sp>
        <p:nvSpPr>
          <p:cNvPr id="177" name="Google Shape;177;p4"/>
          <p:cNvSpPr/>
          <p:nvPr/>
        </p:nvSpPr>
        <p:spPr>
          <a:xfrm>
            <a:off x="17873195" y="9809946"/>
            <a:ext cx="34657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4</a:t>
            </a:r>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6044" y="2842519"/>
            <a:ext cx="7069447" cy="5289238"/>
          </a:xfrm>
          <a:prstGeom prst="rect">
            <a:avLst/>
          </a:prstGeom>
        </p:spPr>
      </p:pic>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4" name="Google Shape;224;p7"/>
          <p:cNvSpPr txBox="1"/>
          <p:nvPr/>
        </p:nvSpPr>
        <p:spPr>
          <a:xfrm>
            <a:off x="3286513" y="2017535"/>
            <a:ext cx="11515448" cy="1514261"/>
          </a:xfrm>
          <a:prstGeom prst="rect">
            <a:avLst/>
          </a:prstGeom>
          <a:noFill/>
          <a:ln>
            <a:noFill/>
          </a:ln>
        </p:spPr>
        <p:txBody>
          <a:bodyPr spcFirstLastPara="1" wrap="square" lIns="0" tIns="0" rIns="0" bIns="0" anchor="t" anchorCtr="0">
            <a:spAutoFit/>
          </a:bodyPr>
          <a:lstStyle/>
          <a:p>
            <a:pPr marL="0" marR="0" lvl="0" indent="0" algn="ctr" rtl="0">
              <a:lnSpc>
                <a:spcPct val="123005"/>
              </a:lnSpc>
              <a:spcBef>
                <a:spcPts val="0"/>
              </a:spcBef>
              <a:spcAft>
                <a:spcPts val="0"/>
              </a:spcAft>
              <a:buNone/>
            </a:pPr>
            <a:r>
              <a:rPr lang="en-US" sz="8000" b="1" dirty="0">
                <a:solidFill>
                  <a:srgbClr val="244C76"/>
                </a:solidFill>
                <a:latin typeface="Saira ExtraCondensed Black"/>
                <a:ea typeface="Saira ExtraCondensed Black"/>
                <a:cs typeface="Saira ExtraCondensed Black"/>
                <a:sym typeface="Saira ExtraCondensed Black"/>
              </a:rPr>
              <a:t>2. </a:t>
            </a:r>
            <a:r>
              <a:rPr lang="en-US" sz="8000" b="1" dirty="0" smtClean="0">
                <a:solidFill>
                  <a:srgbClr val="244C76"/>
                </a:solidFill>
                <a:latin typeface="Saira ExtraCondensed Black"/>
                <a:ea typeface="Saira ExtraCondensed Black"/>
                <a:cs typeface="Saira ExtraCondensed Black"/>
                <a:sym typeface="Saira ExtraCondensed Black"/>
              </a:rPr>
              <a:t>CÔNG CỤ</a:t>
            </a:r>
            <a:endParaRPr sz="8000" dirty="0"/>
          </a:p>
        </p:txBody>
      </p:sp>
      <p:sp>
        <p:nvSpPr>
          <p:cNvPr id="225" name="Google Shape;225;p7"/>
          <p:cNvSpPr txBox="1"/>
          <p:nvPr/>
        </p:nvSpPr>
        <p:spPr>
          <a:xfrm>
            <a:off x="2078806" y="7541352"/>
            <a:ext cx="3628643" cy="861774"/>
          </a:xfrm>
          <a:prstGeom prst="rect">
            <a:avLst/>
          </a:prstGeom>
          <a:noFill/>
          <a:ln>
            <a:noFill/>
          </a:ln>
        </p:spPr>
        <p:txBody>
          <a:bodyPr spcFirstLastPara="1" wrap="square" lIns="0" tIns="0" rIns="0" bIns="0" anchor="t" anchorCtr="0">
            <a:spAutoFit/>
          </a:bodyPr>
          <a:lstStyle/>
          <a:p>
            <a:pPr marL="0" marR="0" lvl="0" indent="0" algn="ctr" rtl="0">
              <a:lnSpc>
                <a:spcPct val="140025"/>
              </a:lnSpc>
              <a:spcBef>
                <a:spcPts val="0"/>
              </a:spcBef>
              <a:spcAft>
                <a:spcPts val="0"/>
              </a:spcAft>
              <a:buNone/>
            </a:pPr>
            <a:r>
              <a:rPr lang="en-US" sz="4000" dirty="0" smtClean="0">
                <a:latin typeface="Prompt Medium"/>
                <a:cs typeface="Prompt Medium"/>
                <a:sym typeface="Prompt Medium"/>
              </a:rPr>
              <a:t>VISUAL CODE</a:t>
            </a:r>
            <a:endParaRPr sz="4000" dirty="0"/>
          </a:p>
        </p:txBody>
      </p:sp>
      <p:sp>
        <p:nvSpPr>
          <p:cNvPr id="226" name="Google Shape;226;p7"/>
          <p:cNvSpPr txBox="1"/>
          <p:nvPr/>
        </p:nvSpPr>
        <p:spPr>
          <a:xfrm>
            <a:off x="7295139" y="7572779"/>
            <a:ext cx="3697721" cy="861774"/>
          </a:xfrm>
          <a:prstGeom prst="rect">
            <a:avLst/>
          </a:prstGeom>
          <a:noFill/>
          <a:ln>
            <a:noFill/>
          </a:ln>
        </p:spPr>
        <p:txBody>
          <a:bodyPr spcFirstLastPara="1" wrap="square" lIns="0" tIns="0" rIns="0" bIns="0" anchor="t" anchorCtr="0">
            <a:spAutoFit/>
          </a:bodyPr>
          <a:lstStyle/>
          <a:p>
            <a:pPr marL="0" marR="0" lvl="0" indent="0" algn="ctr" rtl="0">
              <a:lnSpc>
                <a:spcPct val="140015"/>
              </a:lnSpc>
              <a:spcBef>
                <a:spcPts val="0"/>
              </a:spcBef>
              <a:spcAft>
                <a:spcPts val="0"/>
              </a:spcAft>
              <a:buNone/>
            </a:pPr>
            <a:r>
              <a:rPr lang="en-US" sz="4000" dirty="0" smtClean="0">
                <a:solidFill>
                  <a:srgbClr val="000000"/>
                </a:solidFill>
                <a:latin typeface="Prompt Medium"/>
                <a:ea typeface="Prompt Medium"/>
                <a:cs typeface="Prompt Medium"/>
                <a:sym typeface="Prompt Medium"/>
              </a:rPr>
              <a:t>FIREBASE</a:t>
            </a:r>
            <a:endParaRPr sz="4000" dirty="0"/>
          </a:p>
        </p:txBody>
      </p:sp>
      <p:sp>
        <p:nvSpPr>
          <p:cNvPr id="227" name="Google Shape;227;p7"/>
          <p:cNvSpPr txBox="1"/>
          <p:nvPr/>
        </p:nvSpPr>
        <p:spPr>
          <a:xfrm>
            <a:off x="11932888" y="7536385"/>
            <a:ext cx="3701990" cy="861774"/>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US" sz="4000" dirty="0" smtClean="0">
                <a:latin typeface="Prompt Medium"/>
                <a:cs typeface="Prompt Medium"/>
                <a:sym typeface="Prompt Medium"/>
              </a:rPr>
              <a:t>EXPO GO</a:t>
            </a:r>
            <a:endParaRPr sz="4000" dirty="0"/>
          </a:p>
        </p:txBody>
      </p:sp>
      <p:sp>
        <p:nvSpPr>
          <p:cNvPr id="229" name="Google Shape;229;p7"/>
          <p:cNvSpPr/>
          <p:nvPr/>
        </p:nvSpPr>
        <p:spPr>
          <a:xfrm>
            <a:off x="17873195" y="9809946"/>
            <a:ext cx="34657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7</a:t>
            </a:r>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629" y="4091861"/>
            <a:ext cx="5070999" cy="233922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8628" y="4093393"/>
            <a:ext cx="5231219" cy="197557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59847" y="4484460"/>
            <a:ext cx="4248072" cy="1554031"/>
          </a:xfrm>
          <a:prstGeom prst="rect">
            <a:avLst/>
          </a:prstGeom>
        </p:spPr>
      </p:pic>
    </p:spTree>
    <p:extLst>
      <p:ext uri="{BB962C8B-B14F-4D97-AF65-F5344CB8AC3E}">
        <p14:creationId xmlns:p14="http://schemas.microsoft.com/office/powerpoint/2010/main" val="225936667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24351" r="-1467" b="-560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03" name="Google Shape;203;p6"/>
          <p:cNvGraphicFramePr/>
          <p:nvPr>
            <p:extLst>
              <p:ext uri="{D42A27DB-BD31-4B8C-83A1-F6EECF244321}">
                <p14:modId xmlns:p14="http://schemas.microsoft.com/office/powerpoint/2010/main" val="2349358649"/>
              </p:ext>
            </p:extLst>
          </p:nvPr>
        </p:nvGraphicFramePr>
        <p:xfrm>
          <a:off x="421534" y="1644796"/>
          <a:ext cx="16452850" cy="8383030"/>
        </p:xfrm>
        <a:graphic>
          <a:graphicData uri="http://schemas.openxmlformats.org/drawingml/2006/table">
            <a:tbl>
              <a:tblPr>
                <a:noFill/>
                <a:tableStyleId>{D7D16A45-B349-423E-961B-0FCB6E9052B8}</a:tableStyleId>
              </a:tblPr>
              <a:tblGrid>
                <a:gridCol w="7917575">
                  <a:extLst>
                    <a:ext uri="{9D8B030D-6E8A-4147-A177-3AD203B41FA5}">
                      <a16:colId xmlns:a16="http://schemas.microsoft.com/office/drawing/2014/main" val="20000"/>
                    </a:ext>
                  </a:extLst>
                </a:gridCol>
                <a:gridCol w="8535275">
                  <a:extLst>
                    <a:ext uri="{9D8B030D-6E8A-4147-A177-3AD203B41FA5}">
                      <a16:colId xmlns:a16="http://schemas.microsoft.com/office/drawing/2014/main" val="20001"/>
                    </a:ext>
                  </a:extLst>
                </a:gridCol>
              </a:tblGrid>
              <a:tr h="1531316">
                <a:tc>
                  <a:txBody>
                    <a:bodyPr/>
                    <a:lstStyle/>
                    <a:p>
                      <a:pPr lvl="0" algn="ctr"/>
                      <a:r>
                        <a:rPr lang="en-US" sz="4000" b="1"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Giới</a:t>
                      </a:r>
                      <a:r>
                        <a:rPr lang="en-US" sz="4000" b="1"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1"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thiệu</a:t>
                      </a:r>
                      <a:r>
                        <a:rPr lang="en-US" sz="4000" b="1"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visual code</a:t>
                      </a:r>
                      <a:endParaRPr lang="en-US" sz="40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190500" marR="190500" marT="190500" marB="190500" anchor="ctr">
                    <a:lnL w="9525"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solidFill>
                      <a:srgbClr val="FFFFFF"/>
                    </a:solidFill>
                  </a:tcPr>
                </a:tc>
                <a:tc>
                  <a:txBody>
                    <a:bodyPr/>
                    <a:lstStyle/>
                    <a:p>
                      <a:pPr lvl="0" algn="ctr"/>
                      <a:r>
                        <a:rPr lang="en-US" sz="4000" b="1"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Ưu</a:t>
                      </a:r>
                      <a:r>
                        <a:rPr lang="en-US" sz="4000" b="1"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1"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điểm</a:t>
                      </a:r>
                      <a:r>
                        <a:rPr lang="en-US" sz="4000" b="1"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1"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của</a:t>
                      </a:r>
                      <a:r>
                        <a:rPr lang="en-US" sz="4000" b="1"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visual code</a:t>
                      </a:r>
                      <a:endParaRPr lang="en-US" sz="40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190500" marR="190500" marT="190500" marB="190500" anchor="ctr">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545167">
                <a:tc>
                  <a:txBody>
                    <a:bodyPr/>
                    <a:lstStyle/>
                    <a:p>
                      <a:pPr marL="457200" indent="-457200" algn="just">
                        <a:buFont typeface="Arial" panose="020B0604020202020204" pitchFamily="34" charset="0"/>
                        <a:buChar char="•"/>
                      </a:pP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Visual Studio Code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hỗ</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trợ</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đa</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dạng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chức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Debug,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kèm</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với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có</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Syntax Highlighting. </a:t>
                      </a:r>
                    </a:p>
                    <a:p>
                      <a:pPr marL="457200" indent="-457200" algn="just">
                        <a:buFont typeface="Arial" panose="020B0604020202020204" pitchFamily="34" charset="0"/>
                        <a:buChar char="•"/>
                      </a:pP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Đặc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biệt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tự</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hoàn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thành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mã</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thông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minh, Snippets,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khả</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cải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tiến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mã</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nguồn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p>
                    <a:p>
                      <a:pPr marL="457200" indent="-457200" algn="just">
                        <a:buFont typeface="Arial" panose="020B0604020202020204" pitchFamily="34" charset="0"/>
                        <a:buChar char="•"/>
                      </a:pP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Nhờ</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tính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tùy</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chỉnh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Visual Studio Code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cũng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cho</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phép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lập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trình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viên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thay</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đổi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Theme,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phím</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tắt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đa</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dạng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tùy</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chọn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khác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p>
                    <a:p>
                      <a:pPr marL="457200" indent="-457200" algn="just">
                        <a:buFont typeface="Arial" panose="020B0604020202020204" pitchFamily="34" charset="0"/>
                        <a:buChar char="•"/>
                      </a:pP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Mặc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dù</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trình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soạn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thảo</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Code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này</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tương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đối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nhẹ</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nhưng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lại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bao</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gồm</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tính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mạnh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mẽ</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a:t>
                      </a:r>
                    </a:p>
                    <a:p>
                      <a:pPr marL="0" marR="0" lvl="0" indent="0" algn="l" rtl="0">
                        <a:lnSpc>
                          <a:spcPct val="140013"/>
                        </a:lnSpc>
                        <a:spcBef>
                          <a:spcPts val="0"/>
                        </a:spcBef>
                        <a:spcAft>
                          <a:spcPts val="0"/>
                        </a:spcAft>
                        <a:buNone/>
                      </a:pPr>
                      <a:endParaRPr sz="2899" u="none" strike="noStrike" cap="none" dirty="0">
                        <a:solidFill>
                          <a:srgbClr val="000000"/>
                        </a:solidFill>
                        <a:latin typeface="Cabin"/>
                        <a:ea typeface="Cabin"/>
                        <a:cs typeface="Cabin"/>
                        <a:sym typeface="Cabin"/>
                      </a:endParaRPr>
                    </a:p>
                  </a:txBody>
                  <a:tcPr marL="190500" marR="190500" marT="190500" marB="190500" anchor="ctr">
                    <a:lnL w="9525"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457200" lvl="0" indent="-457200" algn="just">
                        <a:buFont typeface="Arial" panose="020B0604020202020204" pitchFamily="34" charset="0"/>
                        <a:buChar char="•"/>
                      </a:pP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Đa</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dạng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ngôn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ngữ</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lập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trình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giúp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người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dùng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thỏa</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sức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sáng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tạo</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sử</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dụng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như</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HTML, CSS, JavaScript, C++,… </a:t>
                      </a:r>
                    </a:p>
                    <a:p>
                      <a:pPr marL="457200" lvl="0" indent="-457200" algn="just">
                        <a:buFont typeface="Arial" panose="020B0604020202020204" pitchFamily="34" charset="0"/>
                        <a:buChar char="•"/>
                      </a:pP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Ngôn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ngữ</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giao</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diện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tối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giản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thân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thiện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giúp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lập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trình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viên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dễ</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dàng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định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hình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nội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dung. </a:t>
                      </a:r>
                    </a:p>
                    <a:p>
                      <a:pPr marL="457200" lvl="0" indent="-457200" algn="just">
                        <a:buFont typeface="Arial" panose="020B0604020202020204" pitchFamily="34" charset="0"/>
                        <a:buChar char="•"/>
                      </a:pP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tiện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ích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mở</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rộng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rất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đa</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dạng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phong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phú</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p>
                    <a:p>
                      <a:pPr marL="457200" lvl="0" indent="-457200" algn="just">
                        <a:buFont typeface="Arial" panose="020B0604020202020204" pitchFamily="34" charset="0"/>
                        <a:buChar char="•"/>
                      </a:pP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Tích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hợp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tính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quan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trọng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như</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tính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bảo</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mật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khả</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tăng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tốc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xử</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lý</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vòng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lặp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(Debug),… </a:t>
                      </a:r>
                    </a:p>
                    <a:p>
                      <a:pPr marL="457200" lvl="0" indent="-457200" algn="just">
                        <a:buFont typeface="Arial" panose="020B0604020202020204" pitchFamily="34" charset="0"/>
                        <a:buChar char="•"/>
                      </a:pP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Đơn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giản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hóa</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việc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tìm</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quản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lý</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hết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tất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cả</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Code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có</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trên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hệ</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thống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a:t>
                      </a:r>
                      <a:endParaRPr lang="en-US" sz="3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190500" marR="190500" marT="190500" marB="190500" anchor="ctr">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204" name="Google Shape;204;p6"/>
          <p:cNvSpPr/>
          <p:nvPr/>
        </p:nvSpPr>
        <p:spPr>
          <a:xfrm rot="-278358">
            <a:off x="15715575" y="174904"/>
            <a:ext cx="2756025" cy="866895"/>
          </a:xfrm>
          <a:custGeom>
            <a:avLst/>
            <a:gdLst/>
            <a:ahLst/>
            <a:cxnLst/>
            <a:rect l="l" t="t" r="r" b="b"/>
            <a:pathLst>
              <a:path w="2756025" h="866895" extrusionOk="0">
                <a:moveTo>
                  <a:pt x="0" y="0"/>
                </a:moveTo>
                <a:lnTo>
                  <a:pt x="2756025" y="0"/>
                </a:lnTo>
                <a:lnTo>
                  <a:pt x="2756025" y="866895"/>
                </a:lnTo>
                <a:lnTo>
                  <a:pt x="0" y="86689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6"/>
          <p:cNvSpPr/>
          <p:nvPr/>
        </p:nvSpPr>
        <p:spPr>
          <a:xfrm rot="-278358">
            <a:off x="15881287" y="7952572"/>
            <a:ext cx="2756025" cy="866895"/>
          </a:xfrm>
          <a:custGeom>
            <a:avLst/>
            <a:gdLst/>
            <a:ahLst/>
            <a:cxnLst/>
            <a:rect l="l" t="t" r="r" b="b"/>
            <a:pathLst>
              <a:path w="2756025" h="866895" extrusionOk="0">
                <a:moveTo>
                  <a:pt x="0" y="0"/>
                </a:moveTo>
                <a:lnTo>
                  <a:pt x="2756026" y="0"/>
                </a:lnTo>
                <a:lnTo>
                  <a:pt x="2756026" y="866895"/>
                </a:lnTo>
                <a:lnTo>
                  <a:pt x="0" y="86689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6"/>
          <p:cNvSpPr/>
          <p:nvPr/>
        </p:nvSpPr>
        <p:spPr>
          <a:xfrm>
            <a:off x="6860476" y="9806832"/>
            <a:ext cx="441616" cy="633141"/>
          </a:xfrm>
          <a:custGeom>
            <a:avLst/>
            <a:gdLst/>
            <a:ahLst/>
            <a:cxnLst/>
            <a:rect l="l" t="t" r="r" b="b"/>
            <a:pathLst>
              <a:path w="441616" h="633141" extrusionOk="0">
                <a:moveTo>
                  <a:pt x="0" y="0"/>
                </a:moveTo>
                <a:lnTo>
                  <a:pt x="441616" y="0"/>
                </a:lnTo>
                <a:lnTo>
                  <a:pt x="441616"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6"/>
          <p:cNvSpPr/>
          <p:nvPr/>
        </p:nvSpPr>
        <p:spPr>
          <a:xfrm>
            <a:off x="15384196" y="-309867"/>
            <a:ext cx="441616" cy="633141"/>
          </a:xfrm>
          <a:custGeom>
            <a:avLst/>
            <a:gdLst/>
            <a:ahLst/>
            <a:cxnLst/>
            <a:rect l="l" t="t" r="r" b="b"/>
            <a:pathLst>
              <a:path w="441616" h="633141" extrusionOk="0">
                <a:moveTo>
                  <a:pt x="0" y="0"/>
                </a:moveTo>
                <a:lnTo>
                  <a:pt x="441616" y="0"/>
                </a:lnTo>
                <a:lnTo>
                  <a:pt x="441616"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6"/>
          <p:cNvSpPr/>
          <p:nvPr/>
        </p:nvSpPr>
        <p:spPr>
          <a:xfrm>
            <a:off x="905495" y="963151"/>
            <a:ext cx="6175789" cy="1053423"/>
          </a:xfrm>
          <a:custGeom>
            <a:avLst/>
            <a:gdLst/>
            <a:ahLst/>
            <a:cxnLst/>
            <a:rect l="l" t="t" r="r" b="b"/>
            <a:pathLst>
              <a:path w="3286657" h="695693" extrusionOk="0">
                <a:moveTo>
                  <a:pt x="0" y="0"/>
                </a:moveTo>
                <a:lnTo>
                  <a:pt x="3286657" y="0"/>
                </a:lnTo>
                <a:lnTo>
                  <a:pt x="3286657" y="695693"/>
                </a:lnTo>
                <a:lnTo>
                  <a:pt x="0" y="69569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6"/>
          <p:cNvSpPr/>
          <p:nvPr/>
        </p:nvSpPr>
        <p:spPr>
          <a:xfrm>
            <a:off x="295787" y="291782"/>
            <a:ext cx="441616" cy="633141"/>
          </a:xfrm>
          <a:custGeom>
            <a:avLst/>
            <a:gdLst/>
            <a:ahLst/>
            <a:cxnLst/>
            <a:rect l="l" t="t" r="r" b="b"/>
            <a:pathLst>
              <a:path w="441616" h="633141" extrusionOk="0">
                <a:moveTo>
                  <a:pt x="0" y="0"/>
                </a:moveTo>
                <a:lnTo>
                  <a:pt x="441615" y="0"/>
                </a:lnTo>
                <a:lnTo>
                  <a:pt x="441615"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10" name="Google Shape;210;p6"/>
          <p:cNvGrpSpPr/>
          <p:nvPr/>
        </p:nvGrpSpPr>
        <p:grpSpPr>
          <a:xfrm>
            <a:off x="0" y="0"/>
            <a:ext cx="843068" cy="901132"/>
            <a:chOff x="0" y="0"/>
            <a:chExt cx="1124091" cy="1201509"/>
          </a:xfrm>
        </p:grpSpPr>
        <p:sp>
          <p:nvSpPr>
            <p:cNvPr id="211" name="Google Shape;211;p6"/>
            <p:cNvSpPr/>
            <p:nvPr/>
          </p:nvSpPr>
          <p:spPr>
            <a:xfrm>
              <a:off x="0" y="0"/>
              <a:ext cx="1124091" cy="1201509"/>
            </a:xfrm>
            <a:custGeom>
              <a:avLst/>
              <a:gdLst/>
              <a:ahLst/>
              <a:cxnLst/>
              <a:rect l="l" t="t" r="r" b="b"/>
              <a:pathLst>
                <a:path w="1124091" h="1201509" extrusionOk="0">
                  <a:moveTo>
                    <a:pt x="0" y="0"/>
                  </a:moveTo>
                  <a:lnTo>
                    <a:pt x="1124091" y="0"/>
                  </a:lnTo>
                  <a:lnTo>
                    <a:pt x="1124091" y="1201509"/>
                  </a:lnTo>
                  <a:lnTo>
                    <a:pt x="0" y="1201509"/>
                  </a:lnTo>
                  <a:lnTo>
                    <a:pt x="0" y="0"/>
                  </a:lnTo>
                  <a:close/>
                </a:path>
              </a:pathLst>
            </a:custGeom>
            <a:blipFill rotWithShape="1">
              <a:blip r:embed="rId6">
                <a:alphaModFix/>
              </a:blip>
              <a:stretch>
                <a:fillRect l="-3931" r="-39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6"/>
            <p:cNvSpPr txBox="1"/>
            <p:nvPr/>
          </p:nvSpPr>
          <p:spPr>
            <a:xfrm>
              <a:off x="270352" y="8937"/>
              <a:ext cx="594774" cy="112176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905" dirty="0">
                  <a:solidFill>
                    <a:srgbClr val="FFFFFF"/>
                  </a:solidFill>
                  <a:latin typeface="Prompt Medium"/>
                  <a:cs typeface="Prompt Medium"/>
                  <a:sym typeface="Prompt Medium"/>
                </a:rPr>
                <a:t>2</a:t>
              </a:r>
              <a:endParaRPr dirty="0"/>
            </a:p>
          </p:txBody>
        </p:sp>
      </p:grpSp>
      <p:sp>
        <p:nvSpPr>
          <p:cNvPr id="213" name="Google Shape;213;p6"/>
          <p:cNvSpPr txBox="1"/>
          <p:nvPr/>
        </p:nvSpPr>
        <p:spPr>
          <a:xfrm>
            <a:off x="1028700" y="117359"/>
            <a:ext cx="9263124" cy="761042"/>
          </a:xfrm>
          <a:prstGeom prst="rect">
            <a:avLst/>
          </a:prstGeom>
          <a:noFill/>
          <a:ln>
            <a:noFill/>
          </a:ln>
        </p:spPr>
        <p:txBody>
          <a:bodyPr spcFirstLastPara="1" wrap="square" lIns="0" tIns="0" rIns="0" bIns="0" anchor="t" anchorCtr="0">
            <a:spAutoFit/>
          </a:bodyPr>
          <a:lstStyle/>
          <a:p>
            <a:pPr lvl="0">
              <a:lnSpc>
                <a:spcPct val="129994"/>
              </a:lnSpc>
            </a:pPr>
            <a:r>
              <a:rPr lang="en-US" sz="3804" dirty="0">
                <a:latin typeface="Public Sans"/>
                <a:ea typeface="Public Sans"/>
                <a:cs typeface="Public Sans"/>
                <a:sym typeface="Public Sans"/>
              </a:rPr>
              <a:t>CÔNG CỤ</a:t>
            </a:r>
            <a:endParaRPr lang="en-US" sz="4000" dirty="0"/>
          </a:p>
        </p:txBody>
      </p:sp>
      <p:sp>
        <p:nvSpPr>
          <p:cNvPr id="214" name="Google Shape;214;p6"/>
          <p:cNvSpPr txBox="1"/>
          <p:nvPr/>
        </p:nvSpPr>
        <p:spPr>
          <a:xfrm>
            <a:off x="905495" y="1146498"/>
            <a:ext cx="7862182" cy="564129"/>
          </a:xfrm>
          <a:prstGeom prst="rect">
            <a:avLst/>
          </a:prstGeom>
          <a:noFill/>
          <a:ln>
            <a:noFill/>
          </a:ln>
        </p:spPr>
        <p:txBody>
          <a:bodyPr spcFirstLastPara="1" wrap="square" lIns="0" tIns="0" rIns="0" bIns="0" anchor="t" anchorCtr="0">
            <a:spAutoFit/>
          </a:bodyPr>
          <a:lstStyle/>
          <a:p>
            <a:pPr marR="0" lvl="0" algn="l" rtl="0">
              <a:lnSpc>
                <a:spcPct val="130035"/>
              </a:lnSpc>
              <a:spcBef>
                <a:spcPts val="0"/>
              </a:spcBef>
              <a:spcAft>
                <a:spcPts val="0"/>
              </a:spcAft>
            </a:pPr>
            <a:r>
              <a:rPr lang="en-US" sz="2820" b="1" dirty="0" smtClean="0">
                <a:latin typeface="Cabin"/>
                <a:ea typeface="Cabin"/>
                <a:cs typeface="Cabin"/>
                <a:sym typeface="Cabin"/>
              </a:rPr>
              <a:t> 2.1  VISUAL CODE</a:t>
            </a:r>
            <a:endParaRPr sz="2820" b="1" dirty="0">
              <a:solidFill>
                <a:srgbClr val="000000"/>
              </a:solidFill>
              <a:latin typeface="Cabin"/>
              <a:ea typeface="Cabin"/>
              <a:cs typeface="Cabin"/>
              <a:sym typeface="Cabin"/>
            </a:endParaRPr>
          </a:p>
        </p:txBody>
      </p:sp>
      <p:sp>
        <p:nvSpPr>
          <p:cNvPr id="215" name="Google Shape;215;p6"/>
          <p:cNvSpPr/>
          <p:nvPr/>
        </p:nvSpPr>
        <p:spPr>
          <a:xfrm>
            <a:off x="17873195" y="9809946"/>
            <a:ext cx="34657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6</a:t>
            </a:r>
            <a:endParaRP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24351" r="-1467" b="-560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03" name="Google Shape;203;p6"/>
          <p:cNvGraphicFramePr/>
          <p:nvPr>
            <p:extLst>
              <p:ext uri="{D42A27DB-BD31-4B8C-83A1-F6EECF244321}">
                <p14:modId xmlns:p14="http://schemas.microsoft.com/office/powerpoint/2010/main" val="2172430422"/>
              </p:ext>
            </p:extLst>
          </p:nvPr>
        </p:nvGraphicFramePr>
        <p:xfrm>
          <a:off x="421534" y="1644796"/>
          <a:ext cx="16452850" cy="8076483"/>
        </p:xfrm>
        <a:graphic>
          <a:graphicData uri="http://schemas.openxmlformats.org/drawingml/2006/table">
            <a:tbl>
              <a:tblPr>
                <a:noFill/>
                <a:tableStyleId>{D7D16A45-B349-423E-961B-0FCB6E9052B8}</a:tableStyleId>
              </a:tblPr>
              <a:tblGrid>
                <a:gridCol w="7917575">
                  <a:extLst>
                    <a:ext uri="{9D8B030D-6E8A-4147-A177-3AD203B41FA5}">
                      <a16:colId xmlns:a16="http://schemas.microsoft.com/office/drawing/2014/main" val="20000"/>
                    </a:ext>
                  </a:extLst>
                </a:gridCol>
                <a:gridCol w="8535275">
                  <a:extLst>
                    <a:ext uri="{9D8B030D-6E8A-4147-A177-3AD203B41FA5}">
                      <a16:colId xmlns:a16="http://schemas.microsoft.com/office/drawing/2014/main" val="20001"/>
                    </a:ext>
                  </a:extLst>
                </a:gridCol>
              </a:tblGrid>
              <a:tr h="1531316">
                <a:tc>
                  <a:txBody>
                    <a:bodyPr/>
                    <a:lstStyle/>
                    <a:p>
                      <a:pPr lvl="0" algn="ctr"/>
                      <a:r>
                        <a:rPr lang="en-US" sz="4000" b="1"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Giới</a:t>
                      </a:r>
                      <a:r>
                        <a:rPr lang="en-US" sz="4000" b="1"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1"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thiệu</a:t>
                      </a:r>
                      <a:r>
                        <a:rPr lang="en-US" sz="4000" b="1"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1" dirty="0" smtClean="0">
                          <a:latin typeface="Times New Roman" panose="02020603050405020304" pitchFamily="18" charset="0"/>
                          <a:cs typeface="Times New Roman" panose="02020603050405020304" pitchFamily="18" charset="0"/>
                        </a:rPr>
                        <a:t>Firebase</a:t>
                      </a:r>
                      <a:endParaRPr lang="en-US" sz="4000" dirty="0">
                        <a:latin typeface="Times New Roman" panose="02020603050405020304" pitchFamily="18" charset="0"/>
                        <a:cs typeface="Times New Roman" panose="02020603050405020304" pitchFamily="18" charset="0"/>
                      </a:endParaRPr>
                    </a:p>
                  </a:txBody>
                  <a:tcPr marL="190500" marR="190500" marT="190500" marB="190500" anchor="ctr">
                    <a:lnL w="9525"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solidFill>
                      <a:srgbClr val="FFFFFF"/>
                    </a:solidFill>
                  </a:tcPr>
                </a:tc>
                <a:tc>
                  <a:txBody>
                    <a:bodyPr/>
                    <a:lstStyle/>
                    <a:p>
                      <a:pPr lvl="0" algn="ctr"/>
                      <a:r>
                        <a:rPr lang="en-US" sz="4000" b="1"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Tính</a:t>
                      </a:r>
                      <a:r>
                        <a:rPr lang="en-US" sz="4000" b="1" i="0" u="none" strike="noStrike" cap="none" baseline="0"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1" i="0" u="none" strike="noStrike" cap="none" baseline="0"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4000" b="1" i="0" u="none" strike="noStrike" cap="none" baseline="0"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1"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của</a:t>
                      </a:r>
                      <a:r>
                        <a:rPr lang="en-US" sz="4000" b="1"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1" dirty="0" smtClean="0">
                          <a:latin typeface="Times New Roman" panose="02020603050405020304" pitchFamily="18" charset="0"/>
                          <a:cs typeface="Times New Roman" panose="02020603050405020304" pitchFamily="18" charset="0"/>
                        </a:rPr>
                        <a:t>Firebase</a:t>
                      </a:r>
                      <a:endParaRPr lang="en-US" sz="4000" dirty="0">
                        <a:latin typeface="Times New Roman" panose="02020603050405020304" pitchFamily="18" charset="0"/>
                        <a:cs typeface="Times New Roman" panose="02020603050405020304" pitchFamily="18" charset="0"/>
                      </a:endParaRPr>
                    </a:p>
                  </a:txBody>
                  <a:tcPr marL="190500" marR="190500" marT="190500" marB="190500" anchor="ctr">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545167">
                <a:tc>
                  <a:txBody>
                    <a:bodyPr/>
                    <a:lstStyle/>
                    <a:p>
                      <a:pPr marL="457200" indent="-457200" algn="just">
                        <a:buFont typeface="Arial" panose="020B0604020202020204" pitchFamily="34" charset="0"/>
                        <a:buChar char="•"/>
                      </a:pP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Firebase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một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nền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tảng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phát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triển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ứng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dụng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di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động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web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được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cung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cấp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bởi</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Google. </a:t>
                      </a:r>
                    </a:p>
                    <a:p>
                      <a:pPr marL="457200" indent="-457200" algn="just">
                        <a:buFont typeface="Arial" panose="020B0604020202020204" pitchFamily="34" charset="0"/>
                        <a:buChar char="•"/>
                      </a:pP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Nó</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cung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cấp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nhiều</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dịch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vụ</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công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cụ</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giúp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nhà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phát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triển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xây</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dựng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vận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hành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mở</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rộng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quy</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mô</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ứng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dụng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của</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họ</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một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nhanh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chóng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dễ</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dàng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p>
                    <a:p>
                      <a:pPr marL="457200" indent="-457200" algn="just">
                        <a:buFont typeface="Arial" panose="020B0604020202020204" pitchFamily="34" charset="0"/>
                        <a:buChar char="•"/>
                      </a:pP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Firebase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được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xây</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dựng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trên</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cơ</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sở</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hạ</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tầng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đám</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mây</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của</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Google,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giúp</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đảm</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bảo</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tính</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bảo</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mật</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độ</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tin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cậy</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và</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khả</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mở</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rộng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cho</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các</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ứng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32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dụng</a:t>
                      </a:r>
                      <a:r>
                        <a:rPr lang="en-US" sz="32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a:t>
                      </a:r>
                    </a:p>
                    <a:p>
                      <a:pPr marL="0" marR="0" lvl="0" indent="0" algn="l" rtl="0">
                        <a:lnSpc>
                          <a:spcPct val="140013"/>
                        </a:lnSpc>
                        <a:spcBef>
                          <a:spcPts val="0"/>
                        </a:spcBef>
                        <a:spcAft>
                          <a:spcPts val="0"/>
                        </a:spcAft>
                        <a:buNone/>
                      </a:pPr>
                      <a:endParaRPr sz="2899" u="none" strike="noStrike" cap="none" dirty="0">
                        <a:solidFill>
                          <a:srgbClr val="000000"/>
                        </a:solidFill>
                        <a:latin typeface="Cabin"/>
                        <a:ea typeface="Cabin"/>
                        <a:cs typeface="Cabin"/>
                        <a:sym typeface="Cabin"/>
                      </a:endParaRPr>
                    </a:p>
                  </a:txBody>
                  <a:tcPr marL="190500" marR="190500" marT="190500" marB="190500" anchor="ctr">
                    <a:lnL w="9525"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285750" indent="-285750">
                        <a:buFont typeface="Arial" panose="020B0604020202020204" pitchFamily="34" charset="0"/>
                        <a:buChar char="•"/>
                      </a:pP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Cơ</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sở</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dữ</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liệu</a:t>
                      </a:r>
                      <a:endPar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endParaRPr>
                    </a:p>
                    <a:p>
                      <a:pPr marL="285750" indent="-285750">
                        <a:buFont typeface="Arial" panose="020B0604020202020204" pitchFamily="34" charset="0"/>
                        <a:buChar char="•"/>
                      </a:pP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Xác</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thực</a:t>
                      </a:r>
                      <a:endPar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endParaRPr>
                    </a:p>
                    <a:p>
                      <a:pPr marL="285750" indent="-285750">
                        <a:buFont typeface="Arial" panose="020B0604020202020204" pitchFamily="34" charset="0"/>
                        <a:buChar char="•"/>
                      </a:pP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Lưu</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trữ</a:t>
                      </a:r>
                      <a:endPar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endParaRPr>
                    </a:p>
                    <a:p>
                      <a:pPr marL="285750" indent="-285750">
                        <a:buFont typeface="Arial" panose="020B0604020202020204" pitchFamily="34" charset="0"/>
                        <a:buChar char="•"/>
                      </a:pP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Chức</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năng</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đám</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mây</a:t>
                      </a:r>
                      <a:endPar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endParaRPr>
                    </a:p>
                    <a:p>
                      <a:pPr marL="285750" indent="-285750">
                        <a:buFont typeface="Arial" panose="020B0604020202020204" pitchFamily="34" charset="0"/>
                        <a:buChar char="•"/>
                      </a:pP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Tin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nhắn</a:t>
                      </a:r>
                      <a:endPar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endParaRPr>
                    </a:p>
                    <a:p>
                      <a:pPr marL="285750" indent="-285750">
                        <a:buFont typeface="Arial" panose="020B0604020202020204" pitchFamily="34" charset="0"/>
                        <a:buChar char="•"/>
                      </a:pP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Phân</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tích</a:t>
                      </a:r>
                      <a:endPar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endParaRPr>
                    </a:p>
                    <a:p>
                      <a:pPr marL="285750" indent="-285750">
                        <a:buFont typeface="Arial" panose="020B0604020202020204" pitchFamily="34" charset="0"/>
                        <a:buChar char="•"/>
                      </a:pP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Máy</a:t>
                      </a:r>
                      <a:r>
                        <a:rPr lang="en-US" sz="4000" b="0" i="0" u="none" strike="noStrike" cap="none" dirty="0" smtClean="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4000" b="0" i="0" u="none" strike="noStrike" cap="none" dirty="0" err="1" smtClean="0">
                          <a:solidFill>
                            <a:srgbClr val="000000"/>
                          </a:solidFill>
                          <a:effectLst/>
                          <a:latin typeface="Times New Roman" panose="02020603050405020304" pitchFamily="18" charset="0"/>
                          <a:ea typeface="Arial"/>
                          <a:cs typeface="Times New Roman" panose="02020603050405020304" pitchFamily="18" charset="0"/>
                          <a:sym typeface="Arial"/>
                        </a:rPr>
                        <a:t>học</a:t>
                      </a:r>
                      <a:endParaRPr lang="en-US" sz="40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190500" marR="190500" marT="190500" marB="190500" anchor="ctr">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204" name="Google Shape;204;p6"/>
          <p:cNvSpPr/>
          <p:nvPr/>
        </p:nvSpPr>
        <p:spPr>
          <a:xfrm rot="-278358">
            <a:off x="15715575" y="174904"/>
            <a:ext cx="2756025" cy="866895"/>
          </a:xfrm>
          <a:custGeom>
            <a:avLst/>
            <a:gdLst/>
            <a:ahLst/>
            <a:cxnLst/>
            <a:rect l="l" t="t" r="r" b="b"/>
            <a:pathLst>
              <a:path w="2756025" h="866895" extrusionOk="0">
                <a:moveTo>
                  <a:pt x="0" y="0"/>
                </a:moveTo>
                <a:lnTo>
                  <a:pt x="2756025" y="0"/>
                </a:lnTo>
                <a:lnTo>
                  <a:pt x="2756025" y="866895"/>
                </a:lnTo>
                <a:lnTo>
                  <a:pt x="0" y="86689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6"/>
          <p:cNvSpPr/>
          <p:nvPr/>
        </p:nvSpPr>
        <p:spPr>
          <a:xfrm rot="-278358">
            <a:off x="15881287" y="7952572"/>
            <a:ext cx="2756025" cy="866895"/>
          </a:xfrm>
          <a:custGeom>
            <a:avLst/>
            <a:gdLst/>
            <a:ahLst/>
            <a:cxnLst/>
            <a:rect l="l" t="t" r="r" b="b"/>
            <a:pathLst>
              <a:path w="2756025" h="866895" extrusionOk="0">
                <a:moveTo>
                  <a:pt x="0" y="0"/>
                </a:moveTo>
                <a:lnTo>
                  <a:pt x="2756026" y="0"/>
                </a:lnTo>
                <a:lnTo>
                  <a:pt x="2756026" y="866895"/>
                </a:lnTo>
                <a:lnTo>
                  <a:pt x="0" y="86689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6"/>
          <p:cNvSpPr/>
          <p:nvPr/>
        </p:nvSpPr>
        <p:spPr>
          <a:xfrm>
            <a:off x="6860476" y="9806832"/>
            <a:ext cx="441616" cy="633141"/>
          </a:xfrm>
          <a:custGeom>
            <a:avLst/>
            <a:gdLst/>
            <a:ahLst/>
            <a:cxnLst/>
            <a:rect l="l" t="t" r="r" b="b"/>
            <a:pathLst>
              <a:path w="441616" h="633141" extrusionOk="0">
                <a:moveTo>
                  <a:pt x="0" y="0"/>
                </a:moveTo>
                <a:lnTo>
                  <a:pt x="441616" y="0"/>
                </a:lnTo>
                <a:lnTo>
                  <a:pt x="441616"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6"/>
          <p:cNvSpPr/>
          <p:nvPr/>
        </p:nvSpPr>
        <p:spPr>
          <a:xfrm>
            <a:off x="15384196" y="-309867"/>
            <a:ext cx="441616" cy="633141"/>
          </a:xfrm>
          <a:custGeom>
            <a:avLst/>
            <a:gdLst/>
            <a:ahLst/>
            <a:cxnLst/>
            <a:rect l="l" t="t" r="r" b="b"/>
            <a:pathLst>
              <a:path w="441616" h="633141" extrusionOk="0">
                <a:moveTo>
                  <a:pt x="0" y="0"/>
                </a:moveTo>
                <a:lnTo>
                  <a:pt x="441616" y="0"/>
                </a:lnTo>
                <a:lnTo>
                  <a:pt x="441616"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6"/>
          <p:cNvSpPr/>
          <p:nvPr/>
        </p:nvSpPr>
        <p:spPr>
          <a:xfrm>
            <a:off x="905495" y="963151"/>
            <a:ext cx="6175789" cy="1053423"/>
          </a:xfrm>
          <a:custGeom>
            <a:avLst/>
            <a:gdLst/>
            <a:ahLst/>
            <a:cxnLst/>
            <a:rect l="l" t="t" r="r" b="b"/>
            <a:pathLst>
              <a:path w="3286657" h="695693" extrusionOk="0">
                <a:moveTo>
                  <a:pt x="0" y="0"/>
                </a:moveTo>
                <a:lnTo>
                  <a:pt x="3286657" y="0"/>
                </a:lnTo>
                <a:lnTo>
                  <a:pt x="3286657" y="695693"/>
                </a:lnTo>
                <a:lnTo>
                  <a:pt x="0" y="69569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6"/>
          <p:cNvSpPr/>
          <p:nvPr/>
        </p:nvSpPr>
        <p:spPr>
          <a:xfrm>
            <a:off x="295787" y="291782"/>
            <a:ext cx="441616" cy="633141"/>
          </a:xfrm>
          <a:custGeom>
            <a:avLst/>
            <a:gdLst/>
            <a:ahLst/>
            <a:cxnLst/>
            <a:rect l="l" t="t" r="r" b="b"/>
            <a:pathLst>
              <a:path w="441616" h="633141" extrusionOk="0">
                <a:moveTo>
                  <a:pt x="0" y="0"/>
                </a:moveTo>
                <a:lnTo>
                  <a:pt x="441615" y="0"/>
                </a:lnTo>
                <a:lnTo>
                  <a:pt x="441615"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10" name="Google Shape;210;p6"/>
          <p:cNvGrpSpPr/>
          <p:nvPr/>
        </p:nvGrpSpPr>
        <p:grpSpPr>
          <a:xfrm>
            <a:off x="0" y="0"/>
            <a:ext cx="843068" cy="901132"/>
            <a:chOff x="0" y="0"/>
            <a:chExt cx="1124091" cy="1201509"/>
          </a:xfrm>
        </p:grpSpPr>
        <p:sp>
          <p:nvSpPr>
            <p:cNvPr id="211" name="Google Shape;211;p6"/>
            <p:cNvSpPr/>
            <p:nvPr/>
          </p:nvSpPr>
          <p:spPr>
            <a:xfrm>
              <a:off x="0" y="0"/>
              <a:ext cx="1124091" cy="1201509"/>
            </a:xfrm>
            <a:custGeom>
              <a:avLst/>
              <a:gdLst/>
              <a:ahLst/>
              <a:cxnLst/>
              <a:rect l="l" t="t" r="r" b="b"/>
              <a:pathLst>
                <a:path w="1124091" h="1201509" extrusionOk="0">
                  <a:moveTo>
                    <a:pt x="0" y="0"/>
                  </a:moveTo>
                  <a:lnTo>
                    <a:pt x="1124091" y="0"/>
                  </a:lnTo>
                  <a:lnTo>
                    <a:pt x="1124091" y="1201509"/>
                  </a:lnTo>
                  <a:lnTo>
                    <a:pt x="0" y="1201509"/>
                  </a:lnTo>
                  <a:lnTo>
                    <a:pt x="0" y="0"/>
                  </a:lnTo>
                  <a:close/>
                </a:path>
              </a:pathLst>
            </a:custGeom>
            <a:blipFill rotWithShape="1">
              <a:blip r:embed="rId6">
                <a:alphaModFix/>
              </a:blip>
              <a:stretch>
                <a:fillRect l="-3931" r="-39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6"/>
            <p:cNvSpPr txBox="1"/>
            <p:nvPr/>
          </p:nvSpPr>
          <p:spPr>
            <a:xfrm>
              <a:off x="270352" y="8937"/>
              <a:ext cx="594774" cy="112176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905" dirty="0">
                  <a:solidFill>
                    <a:srgbClr val="FFFFFF"/>
                  </a:solidFill>
                  <a:latin typeface="Prompt Medium"/>
                  <a:cs typeface="Prompt Medium"/>
                  <a:sym typeface="Prompt Medium"/>
                </a:rPr>
                <a:t>2</a:t>
              </a:r>
              <a:endParaRPr dirty="0"/>
            </a:p>
          </p:txBody>
        </p:sp>
      </p:grpSp>
      <p:sp>
        <p:nvSpPr>
          <p:cNvPr id="213" name="Google Shape;213;p6"/>
          <p:cNvSpPr txBox="1"/>
          <p:nvPr/>
        </p:nvSpPr>
        <p:spPr>
          <a:xfrm>
            <a:off x="1028700" y="117359"/>
            <a:ext cx="9263124" cy="761042"/>
          </a:xfrm>
          <a:prstGeom prst="rect">
            <a:avLst/>
          </a:prstGeom>
          <a:noFill/>
          <a:ln>
            <a:noFill/>
          </a:ln>
        </p:spPr>
        <p:txBody>
          <a:bodyPr spcFirstLastPara="1" wrap="square" lIns="0" tIns="0" rIns="0" bIns="0" anchor="t" anchorCtr="0">
            <a:spAutoFit/>
          </a:bodyPr>
          <a:lstStyle/>
          <a:p>
            <a:pPr lvl="0">
              <a:lnSpc>
                <a:spcPct val="129994"/>
              </a:lnSpc>
            </a:pPr>
            <a:r>
              <a:rPr lang="en-US" sz="3804" dirty="0">
                <a:latin typeface="Public Sans"/>
                <a:ea typeface="Public Sans"/>
                <a:cs typeface="Public Sans"/>
                <a:sym typeface="Public Sans"/>
              </a:rPr>
              <a:t>CÔNG CỤ</a:t>
            </a:r>
            <a:endParaRPr lang="en-US" sz="4000" dirty="0"/>
          </a:p>
        </p:txBody>
      </p:sp>
      <p:sp>
        <p:nvSpPr>
          <p:cNvPr id="214" name="Google Shape;214;p6"/>
          <p:cNvSpPr txBox="1"/>
          <p:nvPr/>
        </p:nvSpPr>
        <p:spPr>
          <a:xfrm>
            <a:off x="905495" y="1146498"/>
            <a:ext cx="7862182" cy="615553"/>
          </a:xfrm>
          <a:prstGeom prst="rect">
            <a:avLst/>
          </a:prstGeom>
          <a:noFill/>
          <a:ln>
            <a:noFill/>
          </a:ln>
        </p:spPr>
        <p:txBody>
          <a:bodyPr spcFirstLastPara="1" wrap="square" lIns="0" tIns="0" rIns="0" bIns="0" anchor="t" anchorCtr="0">
            <a:spAutoFit/>
          </a:bodyPr>
          <a:lstStyle/>
          <a:p>
            <a:pPr lvl="0"/>
            <a:r>
              <a:rPr lang="en-US" sz="4000" b="1" dirty="0" smtClean="0">
                <a:latin typeface="Times New Roman" panose="02020603050405020304" pitchFamily="18" charset="0"/>
                <a:ea typeface="Cabin"/>
                <a:cs typeface="Times New Roman" panose="02020603050405020304" pitchFamily="18" charset="0"/>
                <a:sym typeface="Cabin"/>
              </a:rPr>
              <a:t> 2.2  </a:t>
            </a:r>
            <a:r>
              <a:rPr lang="en-US" sz="4000" b="1" dirty="0">
                <a:latin typeface="Times New Roman" panose="02020603050405020304" pitchFamily="18" charset="0"/>
                <a:cs typeface="Times New Roman" panose="02020603050405020304" pitchFamily="18" charset="0"/>
              </a:rPr>
              <a:t>Firebase</a:t>
            </a:r>
            <a:endParaRPr lang="en-US" sz="4000" dirty="0">
              <a:latin typeface="Times New Roman" panose="02020603050405020304" pitchFamily="18" charset="0"/>
              <a:cs typeface="Times New Roman" panose="02020603050405020304" pitchFamily="18" charset="0"/>
            </a:endParaRPr>
          </a:p>
        </p:txBody>
      </p:sp>
      <p:sp>
        <p:nvSpPr>
          <p:cNvPr id="215" name="Google Shape;215;p6"/>
          <p:cNvSpPr/>
          <p:nvPr/>
        </p:nvSpPr>
        <p:spPr>
          <a:xfrm>
            <a:off x="17873195" y="9809946"/>
            <a:ext cx="34657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6</a:t>
            </a:r>
            <a:endParaRPr/>
          </a:p>
        </p:txBody>
      </p:sp>
    </p:spTree>
    <p:extLst>
      <p:ext uri="{BB962C8B-B14F-4D97-AF65-F5344CB8AC3E}">
        <p14:creationId xmlns:p14="http://schemas.microsoft.com/office/powerpoint/2010/main" val="20544972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24351" r="-1467" b="-560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6"/>
          <p:cNvSpPr/>
          <p:nvPr/>
        </p:nvSpPr>
        <p:spPr>
          <a:xfrm rot="-278358">
            <a:off x="15635547" y="1073188"/>
            <a:ext cx="2756025" cy="866895"/>
          </a:xfrm>
          <a:custGeom>
            <a:avLst/>
            <a:gdLst/>
            <a:ahLst/>
            <a:cxnLst/>
            <a:rect l="l" t="t" r="r" b="b"/>
            <a:pathLst>
              <a:path w="2756025" h="866895" extrusionOk="0">
                <a:moveTo>
                  <a:pt x="0" y="0"/>
                </a:moveTo>
                <a:lnTo>
                  <a:pt x="2756025" y="0"/>
                </a:lnTo>
                <a:lnTo>
                  <a:pt x="2756025" y="866895"/>
                </a:lnTo>
                <a:lnTo>
                  <a:pt x="0" y="86689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6"/>
          <p:cNvSpPr/>
          <p:nvPr/>
        </p:nvSpPr>
        <p:spPr>
          <a:xfrm rot="-278358">
            <a:off x="1487720" y="9071541"/>
            <a:ext cx="2756025" cy="866895"/>
          </a:xfrm>
          <a:custGeom>
            <a:avLst/>
            <a:gdLst/>
            <a:ahLst/>
            <a:cxnLst/>
            <a:rect l="l" t="t" r="r" b="b"/>
            <a:pathLst>
              <a:path w="2756025" h="866895" extrusionOk="0">
                <a:moveTo>
                  <a:pt x="0" y="0"/>
                </a:moveTo>
                <a:lnTo>
                  <a:pt x="2756026" y="0"/>
                </a:lnTo>
                <a:lnTo>
                  <a:pt x="2756026" y="866895"/>
                </a:lnTo>
                <a:lnTo>
                  <a:pt x="0" y="86689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6"/>
          <p:cNvSpPr/>
          <p:nvPr/>
        </p:nvSpPr>
        <p:spPr>
          <a:xfrm>
            <a:off x="8788942" y="8730923"/>
            <a:ext cx="441616" cy="633141"/>
          </a:xfrm>
          <a:custGeom>
            <a:avLst/>
            <a:gdLst/>
            <a:ahLst/>
            <a:cxnLst/>
            <a:rect l="l" t="t" r="r" b="b"/>
            <a:pathLst>
              <a:path w="441616" h="633141" extrusionOk="0">
                <a:moveTo>
                  <a:pt x="0" y="0"/>
                </a:moveTo>
                <a:lnTo>
                  <a:pt x="441616" y="0"/>
                </a:lnTo>
                <a:lnTo>
                  <a:pt x="441616"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6"/>
          <p:cNvSpPr/>
          <p:nvPr/>
        </p:nvSpPr>
        <p:spPr>
          <a:xfrm>
            <a:off x="15384196" y="-309867"/>
            <a:ext cx="441616" cy="633141"/>
          </a:xfrm>
          <a:custGeom>
            <a:avLst/>
            <a:gdLst/>
            <a:ahLst/>
            <a:cxnLst/>
            <a:rect l="l" t="t" r="r" b="b"/>
            <a:pathLst>
              <a:path w="441616" h="633141" extrusionOk="0">
                <a:moveTo>
                  <a:pt x="0" y="0"/>
                </a:moveTo>
                <a:lnTo>
                  <a:pt x="441616" y="0"/>
                </a:lnTo>
                <a:lnTo>
                  <a:pt x="441616"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6"/>
          <p:cNvSpPr/>
          <p:nvPr/>
        </p:nvSpPr>
        <p:spPr>
          <a:xfrm>
            <a:off x="905495" y="963151"/>
            <a:ext cx="3368793" cy="1053423"/>
          </a:xfrm>
          <a:custGeom>
            <a:avLst/>
            <a:gdLst/>
            <a:ahLst/>
            <a:cxnLst/>
            <a:rect l="l" t="t" r="r" b="b"/>
            <a:pathLst>
              <a:path w="3286657" h="695693" extrusionOk="0">
                <a:moveTo>
                  <a:pt x="0" y="0"/>
                </a:moveTo>
                <a:lnTo>
                  <a:pt x="3286657" y="0"/>
                </a:lnTo>
                <a:lnTo>
                  <a:pt x="3286657" y="695693"/>
                </a:lnTo>
                <a:lnTo>
                  <a:pt x="0" y="69569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6"/>
          <p:cNvSpPr/>
          <p:nvPr/>
        </p:nvSpPr>
        <p:spPr>
          <a:xfrm>
            <a:off x="295787" y="291782"/>
            <a:ext cx="441616" cy="633141"/>
          </a:xfrm>
          <a:custGeom>
            <a:avLst/>
            <a:gdLst/>
            <a:ahLst/>
            <a:cxnLst/>
            <a:rect l="l" t="t" r="r" b="b"/>
            <a:pathLst>
              <a:path w="441616" h="633141" extrusionOk="0">
                <a:moveTo>
                  <a:pt x="0" y="0"/>
                </a:moveTo>
                <a:lnTo>
                  <a:pt x="441615" y="0"/>
                </a:lnTo>
                <a:lnTo>
                  <a:pt x="441615" y="633141"/>
                </a:lnTo>
                <a:lnTo>
                  <a:pt x="0" y="63314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10" name="Google Shape;210;p6"/>
          <p:cNvGrpSpPr/>
          <p:nvPr/>
        </p:nvGrpSpPr>
        <p:grpSpPr>
          <a:xfrm>
            <a:off x="0" y="0"/>
            <a:ext cx="843068" cy="901132"/>
            <a:chOff x="0" y="0"/>
            <a:chExt cx="1124091" cy="1201509"/>
          </a:xfrm>
        </p:grpSpPr>
        <p:sp>
          <p:nvSpPr>
            <p:cNvPr id="211" name="Google Shape;211;p6"/>
            <p:cNvSpPr/>
            <p:nvPr/>
          </p:nvSpPr>
          <p:spPr>
            <a:xfrm>
              <a:off x="0" y="0"/>
              <a:ext cx="1124091" cy="1201509"/>
            </a:xfrm>
            <a:custGeom>
              <a:avLst/>
              <a:gdLst/>
              <a:ahLst/>
              <a:cxnLst/>
              <a:rect l="l" t="t" r="r" b="b"/>
              <a:pathLst>
                <a:path w="1124091" h="1201509" extrusionOk="0">
                  <a:moveTo>
                    <a:pt x="0" y="0"/>
                  </a:moveTo>
                  <a:lnTo>
                    <a:pt x="1124091" y="0"/>
                  </a:lnTo>
                  <a:lnTo>
                    <a:pt x="1124091" y="1201509"/>
                  </a:lnTo>
                  <a:lnTo>
                    <a:pt x="0" y="1201509"/>
                  </a:lnTo>
                  <a:lnTo>
                    <a:pt x="0" y="0"/>
                  </a:lnTo>
                  <a:close/>
                </a:path>
              </a:pathLst>
            </a:custGeom>
            <a:blipFill rotWithShape="1">
              <a:blip r:embed="rId6">
                <a:alphaModFix/>
              </a:blip>
              <a:stretch>
                <a:fillRect l="-3931" r="-39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6"/>
            <p:cNvSpPr txBox="1"/>
            <p:nvPr/>
          </p:nvSpPr>
          <p:spPr>
            <a:xfrm>
              <a:off x="270352" y="8937"/>
              <a:ext cx="594774" cy="112176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905" dirty="0">
                  <a:solidFill>
                    <a:srgbClr val="FFFFFF"/>
                  </a:solidFill>
                  <a:latin typeface="Prompt Medium"/>
                  <a:cs typeface="Prompt Medium"/>
                  <a:sym typeface="Prompt Medium"/>
                </a:rPr>
                <a:t>2</a:t>
              </a:r>
              <a:endParaRPr dirty="0"/>
            </a:p>
          </p:txBody>
        </p:sp>
      </p:grpSp>
      <p:sp>
        <p:nvSpPr>
          <p:cNvPr id="213" name="Google Shape;213;p6"/>
          <p:cNvSpPr txBox="1"/>
          <p:nvPr/>
        </p:nvSpPr>
        <p:spPr>
          <a:xfrm>
            <a:off x="1028700" y="117359"/>
            <a:ext cx="9263124" cy="761042"/>
          </a:xfrm>
          <a:prstGeom prst="rect">
            <a:avLst/>
          </a:prstGeom>
          <a:noFill/>
          <a:ln>
            <a:noFill/>
          </a:ln>
        </p:spPr>
        <p:txBody>
          <a:bodyPr spcFirstLastPara="1" wrap="square" lIns="0" tIns="0" rIns="0" bIns="0" anchor="t" anchorCtr="0">
            <a:spAutoFit/>
          </a:bodyPr>
          <a:lstStyle/>
          <a:p>
            <a:pPr lvl="0">
              <a:lnSpc>
                <a:spcPct val="129994"/>
              </a:lnSpc>
            </a:pPr>
            <a:r>
              <a:rPr lang="en-US" sz="3804" dirty="0">
                <a:latin typeface="Public Sans"/>
                <a:ea typeface="Public Sans"/>
                <a:cs typeface="Public Sans"/>
                <a:sym typeface="Public Sans"/>
              </a:rPr>
              <a:t>CÔNG CỤ</a:t>
            </a:r>
            <a:endParaRPr lang="en-US" sz="4000" dirty="0"/>
          </a:p>
        </p:txBody>
      </p:sp>
      <p:sp>
        <p:nvSpPr>
          <p:cNvPr id="214" name="Google Shape;214;p6"/>
          <p:cNvSpPr txBox="1"/>
          <p:nvPr/>
        </p:nvSpPr>
        <p:spPr>
          <a:xfrm>
            <a:off x="905495" y="1146498"/>
            <a:ext cx="7862182" cy="615553"/>
          </a:xfrm>
          <a:prstGeom prst="rect">
            <a:avLst/>
          </a:prstGeom>
          <a:noFill/>
          <a:ln>
            <a:noFill/>
          </a:ln>
        </p:spPr>
        <p:txBody>
          <a:bodyPr spcFirstLastPara="1" wrap="square" lIns="0" tIns="0" rIns="0" bIns="0" anchor="t" anchorCtr="0">
            <a:spAutoFit/>
          </a:bodyPr>
          <a:lstStyle/>
          <a:p>
            <a:pPr lvl="0"/>
            <a:r>
              <a:rPr lang="en-US" sz="4000" b="1" dirty="0" smtClean="0">
                <a:latin typeface="Times New Roman" panose="02020603050405020304" pitchFamily="18" charset="0"/>
                <a:ea typeface="Cabin"/>
                <a:cs typeface="Times New Roman" panose="02020603050405020304" pitchFamily="18" charset="0"/>
                <a:sym typeface="Cabin"/>
              </a:rPr>
              <a:t> 2.3 EXPO GO</a:t>
            </a:r>
            <a:endParaRPr lang="en-US" sz="4000" dirty="0">
              <a:latin typeface="Times New Roman" panose="02020603050405020304" pitchFamily="18" charset="0"/>
              <a:cs typeface="Times New Roman" panose="02020603050405020304" pitchFamily="18" charset="0"/>
            </a:endParaRPr>
          </a:p>
        </p:txBody>
      </p:sp>
      <p:sp>
        <p:nvSpPr>
          <p:cNvPr id="215" name="Google Shape;215;p6"/>
          <p:cNvSpPr/>
          <p:nvPr/>
        </p:nvSpPr>
        <p:spPr>
          <a:xfrm>
            <a:off x="17873195" y="9809946"/>
            <a:ext cx="34657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6</a:t>
            </a:r>
            <a:endParaRPr/>
          </a:p>
        </p:txBody>
      </p:sp>
      <p:sp>
        <p:nvSpPr>
          <p:cNvPr id="17" name="Google Shape;165;p4"/>
          <p:cNvSpPr/>
          <p:nvPr/>
        </p:nvSpPr>
        <p:spPr>
          <a:xfrm>
            <a:off x="737403" y="3006619"/>
            <a:ext cx="9177502" cy="5050830"/>
          </a:xfrm>
          <a:custGeom>
            <a:avLst/>
            <a:gdLst/>
            <a:ahLst/>
            <a:cxnLst/>
            <a:rect l="l" t="t" r="r" b="b"/>
            <a:pathLst>
              <a:path w="3286657" h="2111403" extrusionOk="0">
                <a:moveTo>
                  <a:pt x="0" y="0"/>
                </a:moveTo>
                <a:lnTo>
                  <a:pt x="3286657" y="0"/>
                </a:lnTo>
                <a:lnTo>
                  <a:pt x="3286657" y="2111403"/>
                </a:lnTo>
                <a:lnTo>
                  <a:pt x="0" y="2111403"/>
                </a:lnTo>
                <a:close/>
              </a:path>
            </a:pathLst>
          </a:cu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0"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Expo </a:t>
            </a:r>
            <a:r>
              <a:rPr lang="en-US" sz="4000" dirty="0" err="1">
                <a:latin typeface="Times New Roman" panose="02020603050405020304" pitchFamily="18" charset="0"/>
                <a:cs typeface="Times New Roman" panose="02020603050405020304" pitchFamily="18" charset="0"/>
              </a:rPr>
              <a:t>là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một</a:t>
            </a:r>
            <a:r>
              <a:rPr lang="en-US" sz="4000" b="1"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nền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nguồn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mở</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giúp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phát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triển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tạo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triển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khai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di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nền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bằng</a:t>
            </a:r>
            <a:r>
              <a:rPr lang="en-US" sz="4000" dirty="0">
                <a:latin typeface="Times New Roman" panose="02020603050405020304" pitchFamily="18" charset="0"/>
                <a:cs typeface="Times New Roman" panose="02020603050405020304" pitchFamily="18" charset="0"/>
              </a:rPr>
              <a:t> JavaScript. </a:t>
            </a:r>
            <a:endParaRPr lang="en-US" sz="4000" dirty="0" smtClean="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Expo </a:t>
            </a:r>
            <a:r>
              <a:rPr lang="en-US" sz="4000" dirty="0" err="1">
                <a:latin typeface="Times New Roman" panose="02020603050405020304" pitchFamily="18" charset="0"/>
                <a:cs typeface="Times New Roman" panose="02020603050405020304" pitchFamily="18" charset="0"/>
              </a:rPr>
              <a:t>sử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nghệ</a:t>
            </a:r>
            <a:r>
              <a:rPr lang="en-US" sz="4000" dirty="0">
                <a:latin typeface="Times New Roman" panose="02020603050405020304" pitchFamily="18" charset="0"/>
                <a:cs typeface="Times New Roman" panose="02020603050405020304" pitchFamily="18" charset="0"/>
              </a:rPr>
              <a:t> web </a:t>
            </a:r>
            <a:r>
              <a:rPr lang="en-US" sz="4000" dirty="0" err="1">
                <a:latin typeface="Times New Roman" panose="02020603050405020304" pitchFamily="18" charset="0"/>
                <a:cs typeface="Times New Roman" panose="02020603050405020304" pitchFamily="18" charset="0"/>
              </a:rPr>
              <a:t>hiện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đại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như</a:t>
            </a:r>
            <a:r>
              <a:rPr lang="en-US" sz="4000" dirty="0">
                <a:latin typeface="Times New Roman" panose="02020603050405020304" pitchFamily="18" charset="0"/>
                <a:cs typeface="Times New Roman" panose="02020603050405020304" pitchFamily="18" charset="0"/>
              </a:rPr>
              <a:t> React Native, </a:t>
            </a:r>
            <a:r>
              <a:rPr lang="en-US" sz="4000" dirty="0" err="1">
                <a:latin typeface="Times New Roman" panose="02020603050405020304" pitchFamily="18" charset="0"/>
                <a:cs typeface="Times New Roman" panose="02020603050405020304" pitchFamily="18" charset="0"/>
              </a:rPr>
              <a:t>giúp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thể</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một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chạy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nền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bao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gồm</a:t>
            </a:r>
            <a:r>
              <a:rPr lang="en-US" sz="4000" dirty="0">
                <a:latin typeface="Times New Roman" panose="02020603050405020304" pitchFamily="18" charset="0"/>
                <a:cs typeface="Times New Roman" panose="02020603050405020304" pitchFamily="18" charset="0"/>
              </a:rPr>
              <a:t> iOS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Android.</a:t>
            </a: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91824" y="4526060"/>
            <a:ext cx="7151714" cy="2011948"/>
          </a:xfrm>
          <a:prstGeom prst="rect">
            <a:avLst/>
          </a:prstGeom>
        </p:spPr>
      </p:pic>
    </p:spTree>
    <p:extLst>
      <p:ext uri="{BB962C8B-B14F-4D97-AF65-F5344CB8AC3E}">
        <p14:creationId xmlns:p14="http://schemas.microsoft.com/office/powerpoint/2010/main" val="253520500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5"/>
          <p:cNvSpPr txBox="1"/>
          <p:nvPr/>
        </p:nvSpPr>
        <p:spPr>
          <a:xfrm>
            <a:off x="2971800" y="3918776"/>
            <a:ext cx="11515448" cy="1514261"/>
          </a:xfrm>
          <a:prstGeom prst="rect">
            <a:avLst/>
          </a:prstGeom>
          <a:noFill/>
          <a:ln>
            <a:noFill/>
          </a:ln>
        </p:spPr>
        <p:txBody>
          <a:bodyPr spcFirstLastPara="1" wrap="square" lIns="0" tIns="0" rIns="0" bIns="0" anchor="t" anchorCtr="0">
            <a:spAutoFit/>
          </a:bodyPr>
          <a:lstStyle/>
          <a:p>
            <a:pPr marL="0" marR="0" lvl="0" indent="0" algn="ctr" rtl="0">
              <a:lnSpc>
                <a:spcPct val="123005"/>
              </a:lnSpc>
              <a:spcBef>
                <a:spcPts val="0"/>
              </a:spcBef>
              <a:spcAft>
                <a:spcPts val="0"/>
              </a:spcAft>
              <a:buNone/>
            </a:pPr>
            <a:r>
              <a:rPr lang="en-US" sz="8000" b="1" dirty="0">
                <a:solidFill>
                  <a:srgbClr val="244C76"/>
                </a:solidFill>
                <a:latin typeface="Saira ExtraCondensed Black"/>
                <a:ea typeface="Saira ExtraCondensed Black"/>
                <a:cs typeface="Saira ExtraCondensed Black"/>
                <a:sym typeface="Saira ExtraCondensed Black"/>
              </a:rPr>
              <a:t>3. </a:t>
            </a:r>
            <a:r>
              <a:rPr lang="en-US" sz="8000" b="1" dirty="0" smtClean="0">
                <a:solidFill>
                  <a:srgbClr val="244C76"/>
                </a:solidFill>
                <a:latin typeface="Saira ExtraCondensed Black"/>
                <a:ea typeface="Saira ExtraCondensed Black"/>
                <a:cs typeface="Saira ExtraCondensed Black"/>
                <a:sym typeface="Saira ExtraCondensed Black"/>
              </a:rPr>
              <a:t>DEMO </a:t>
            </a:r>
            <a:endParaRPr sz="8000" b="1" dirty="0">
              <a:solidFill>
                <a:srgbClr val="244C76"/>
              </a:solidFill>
              <a:latin typeface="Saira ExtraCondensed Black"/>
              <a:ea typeface="Saira ExtraCondensed Black"/>
              <a:cs typeface="Saira ExtraCondensed Black"/>
              <a:sym typeface="Saira ExtraCondensed Black"/>
            </a:endParaRPr>
          </a:p>
        </p:txBody>
      </p:sp>
      <p:sp>
        <p:nvSpPr>
          <p:cNvPr id="361" name="Google Shape;361;p15"/>
          <p:cNvSpPr/>
          <p:nvPr/>
        </p:nvSpPr>
        <p:spPr>
          <a:xfrm>
            <a:off x="17678400" y="9809946"/>
            <a:ext cx="54136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15</a:t>
            </a:r>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664</Words>
  <Application>Microsoft Office PowerPoint</Application>
  <PresentationFormat>Custom</PresentationFormat>
  <Paragraphs>75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Cabin</vt:lpstr>
      <vt:lpstr>Calibri</vt:lpstr>
      <vt:lpstr>Saira ExtraCondensed Black</vt:lpstr>
      <vt:lpstr>Prompt Medium</vt:lpstr>
      <vt:lpstr>Arial</vt:lpstr>
      <vt:lpstr>Public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 BO</dc:creator>
  <cp:lastModifiedBy>DTAM1522</cp:lastModifiedBy>
  <cp:revision>4</cp:revision>
  <dcterms:created xsi:type="dcterms:W3CDTF">2006-08-16T00:00:00Z</dcterms:created>
  <dcterms:modified xsi:type="dcterms:W3CDTF">2024-06-05T16:28:22Z</dcterms:modified>
</cp:coreProperties>
</file>