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8" userDrawn="1">
          <p15:clr>
            <a:srgbClr val="A4A3A4"/>
          </p15:clr>
        </p15:guide>
        <p15:guide id="2" pos="279" userDrawn="1">
          <p15:clr>
            <a:srgbClr val="A4A3A4"/>
          </p15:clr>
        </p15:guide>
        <p15:guide id="3" orient="horz" pos="4042" userDrawn="1">
          <p15:clr>
            <a:srgbClr val="A4A3A4"/>
          </p15:clr>
        </p15:guide>
        <p15:guide id="4" pos="7378" userDrawn="1">
          <p15:clr>
            <a:srgbClr val="A4A3A4"/>
          </p15:clr>
        </p15:guide>
        <p15:guide id="5" pos="25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1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76"/>
  </p:normalViewPr>
  <p:slideViewPr>
    <p:cSldViewPr snapToGrid="0" snapToObjects="1" showGuides="1">
      <p:cViewPr varScale="1">
        <p:scale>
          <a:sx n="82" d="100"/>
          <a:sy n="82" d="100"/>
        </p:scale>
        <p:origin x="1064" y="168"/>
      </p:cViewPr>
      <p:guideLst>
        <p:guide orient="horz" pos="278"/>
        <p:guide pos="279"/>
        <p:guide orient="horz" pos="4042"/>
        <p:guide pos="7378"/>
        <p:guide pos="25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775F-F349-9D44-8EC9-E60ECF696D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6BE504-EFC6-1E42-807D-487CB97E11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63D828-5B0A-DC4E-9F30-63F72D5F5E96}"/>
              </a:ext>
            </a:extLst>
          </p:cNvPr>
          <p:cNvSpPr>
            <a:spLocks noGrp="1"/>
          </p:cNvSpPr>
          <p:nvPr>
            <p:ph type="dt" sz="half" idx="10"/>
          </p:nvPr>
        </p:nvSpPr>
        <p:spPr/>
        <p:txBody>
          <a:bodyPr/>
          <a:lstStyle/>
          <a:p>
            <a:fld id="{0418C0CC-F4EB-A944-A96C-62F3004FBBBA}" type="datetimeFigureOut">
              <a:rPr lang="en-US" smtClean="0"/>
              <a:t>5/15/19</a:t>
            </a:fld>
            <a:endParaRPr lang="en-US"/>
          </a:p>
        </p:txBody>
      </p:sp>
      <p:sp>
        <p:nvSpPr>
          <p:cNvPr id="5" name="Footer Placeholder 4">
            <a:extLst>
              <a:ext uri="{FF2B5EF4-FFF2-40B4-BE49-F238E27FC236}">
                <a16:creationId xmlns:a16="http://schemas.microsoft.com/office/drawing/2014/main" id="{23AA4D50-6082-544E-AD49-F36A64888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7DE186-6EFC-CC45-836D-4EAD1F9B4A1C}"/>
              </a:ext>
            </a:extLst>
          </p:cNvPr>
          <p:cNvSpPr>
            <a:spLocks noGrp="1"/>
          </p:cNvSpPr>
          <p:nvPr>
            <p:ph type="sldNum" sz="quarter" idx="12"/>
          </p:nvPr>
        </p:nvSpPr>
        <p:spPr/>
        <p:txBody>
          <a:bodyPr/>
          <a:lstStyle/>
          <a:p>
            <a:fld id="{E91DAC84-C036-7A4E-A321-F132C33A966D}" type="slidenum">
              <a:rPr lang="en-US" smtClean="0"/>
              <a:t>‹#›</a:t>
            </a:fld>
            <a:endParaRPr lang="en-US"/>
          </a:p>
        </p:txBody>
      </p:sp>
    </p:spTree>
    <p:extLst>
      <p:ext uri="{BB962C8B-B14F-4D97-AF65-F5344CB8AC3E}">
        <p14:creationId xmlns:p14="http://schemas.microsoft.com/office/powerpoint/2010/main" val="55808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0E9B-C6AE-4D4A-9879-6E29CBFBB6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2F60F0-B3D4-C242-9990-46F2A0BD65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9B499-FBD0-9E48-B37A-9C1DB4475C0F}"/>
              </a:ext>
            </a:extLst>
          </p:cNvPr>
          <p:cNvSpPr>
            <a:spLocks noGrp="1"/>
          </p:cNvSpPr>
          <p:nvPr>
            <p:ph type="dt" sz="half" idx="10"/>
          </p:nvPr>
        </p:nvSpPr>
        <p:spPr/>
        <p:txBody>
          <a:bodyPr/>
          <a:lstStyle/>
          <a:p>
            <a:fld id="{0418C0CC-F4EB-A944-A96C-62F3004FBBBA}" type="datetimeFigureOut">
              <a:rPr lang="en-US" smtClean="0"/>
              <a:t>5/15/19</a:t>
            </a:fld>
            <a:endParaRPr lang="en-US"/>
          </a:p>
        </p:txBody>
      </p:sp>
      <p:sp>
        <p:nvSpPr>
          <p:cNvPr id="5" name="Footer Placeholder 4">
            <a:extLst>
              <a:ext uri="{FF2B5EF4-FFF2-40B4-BE49-F238E27FC236}">
                <a16:creationId xmlns:a16="http://schemas.microsoft.com/office/drawing/2014/main" id="{6FC8FA5D-F6A0-E347-B2CC-D7208E3CF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A9CBE-584F-4B44-BDF6-5593F108FB0E}"/>
              </a:ext>
            </a:extLst>
          </p:cNvPr>
          <p:cNvSpPr>
            <a:spLocks noGrp="1"/>
          </p:cNvSpPr>
          <p:nvPr>
            <p:ph type="sldNum" sz="quarter" idx="12"/>
          </p:nvPr>
        </p:nvSpPr>
        <p:spPr/>
        <p:txBody>
          <a:bodyPr/>
          <a:lstStyle/>
          <a:p>
            <a:fld id="{E91DAC84-C036-7A4E-A321-F132C33A966D}" type="slidenum">
              <a:rPr lang="en-US" smtClean="0"/>
              <a:t>‹#›</a:t>
            </a:fld>
            <a:endParaRPr lang="en-US"/>
          </a:p>
        </p:txBody>
      </p:sp>
    </p:spTree>
    <p:extLst>
      <p:ext uri="{BB962C8B-B14F-4D97-AF65-F5344CB8AC3E}">
        <p14:creationId xmlns:p14="http://schemas.microsoft.com/office/powerpoint/2010/main" val="1722526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4921E8-6676-D640-ADF2-37EE2747EF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10F8CF-479B-564F-A564-36809B3528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F40BAC-8A8E-3C4B-AE88-CD2B4ACF0F4C}"/>
              </a:ext>
            </a:extLst>
          </p:cNvPr>
          <p:cNvSpPr>
            <a:spLocks noGrp="1"/>
          </p:cNvSpPr>
          <p:nvPr>
            <p:ph type="dt" sz="half" idx="10"/>
          </p:nvPr>
        </p:nvSpPr>
        <p:spPr/>
        <p:txBody>
          <a:bodyPr/>
          <a:lstStyle/>
          <a:p>
            <a:fld id="{0418C0CC-F4EB-A944-A96C-62F3004FBBBA}" type="datetimeFigureOut">
              <a:rPr lang="en-US" smtClean="0"/>
              <a:t>5/15/19</a:t>
            </a:fld>
            <a:endParaRPr lang="en-US"/>
          </a:p>
        </p:txBody>
      </p:sp>
      <p:sp>
        <p:nvSpPr>
          <p:cNvPr id="5" name="Footer Placeholder 4">
            <a:extLst>
              <a:ext uri="{FF2B5EF4-FFF2-40B4-BE49-F238E27FC236}">
                <a16:creationId xmlns:a16="http://schemas.microsoft.com/office/drawing/2014/main" id="{0AF0B76C-59AF-5748-992B-009238EC8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D7C0B-4831-AA4A-B8B9-729A17C8C35A}"/>
              </a:ext>
            </a:extLst>
          </p:cNvPr>
          <p:cNvSpPr>
            <a:spLocks noGrp="1"/>
          </p:cNvSpPr>
          <p:nvPr>
            <p:ph type="sldNum" sz="quarter" idx="12"/>
          </p:nvPr>
        </p:nvSpPr>
        <p:spPr/>
        <p:txBody>
          <a:bodyPr/>
          <a:lstStyle/>
          <a:p>
            <a:fld id="{E91DAC84-C036-7A4E-A321-F132C33A966D}" type="slidenum">
              <a:rPr lang="en-US" smtClean="0"/>
              <a:t>‹#›</a:t>
            </a:fld>
            <a:endParaRPr lang="en-US"/>
          </a:p>
        </p:txBody>
      </p:sp>
    </p:spTree>
    <p:extLst>
      <p:ext uri="{BB962C8B-B14F-4D97-AF65-F5344CB8AC3E}">
        <p14:creationId xmlns:p14="http://schemas.microsoft.com/office/powerpoint/2010/main" val="3285698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40E9-0A79-5641-A516-A253D25BAF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0A8B8D-5A33-0C43-85BF-15B5BDF4DD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0C382D-E5BE-8247-8653-3D9511905F80}"/>
              </a:ext>
            </a:extLst>
          </p:cNvPr>
          <p:cNvSpPr>
            <a:spLocks noGrp="1"/>
          </p:cNvSpPr>
          <p:nvPr>
            <p:ph type="dt" sz="half" idx="10"/>
          </p:nvPr>
        </p:nvSpPr>
        <p:spPr/>
        <p:txBody>
          <a:bodyPr/>
          <a:lstStyle/>
          <a:p>
            <a:fld id="{0418C0CC-F4EB-A944-A96C-62F3004FBBBA}" type="datetimeFigureOut">
              <a:rPr lang="en-US" smtClean="0"/>
              <a:t>5/15/19</a:t>
            </a:fld>
            <a:endParaRPr lang="en-US"/>
          </a:p>
        </p:txBody>
      </p:sp>
      <p:sp>
        <p:nvSpPr>
          <p:cNvPr id="5" name="Footer Placeholder 4">
            <a:extLst>
              <a:ext uri="{FF2B5EF4-FFF2-40B4-BE49-F238E27FC236}">
                <a16:creationId xmlns:a16="http://schemas.microsoft.com/office/drawing/2014/main" id="{7D7C4D15-4264-624C-AC28-926906359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458E1-C1F9-0D47-94A4-BC62B50CBF27}"/>
              </a:ext>
            </a:extLst>
          </p:cNvPr>
          <p:cNvSpPr>
            <a:spLocks noGrp="1"/>
          </p:cNvSpPr>
          <p:nvPr>
            <p:ph type="sldNum" sz="quarter" idx="12"/>
          </p:nvPr>
        </p:nvSpPr>
        <p:spPr/>
        <p:txBody>
          <a:bodyPr/>
          <a:lstStyle/>
          <a:p>
            <a:fld id="{E91DAC84-C036-7A4E-A321-F132C33A966D}" type="slidenum">
              <a:rPr lang="en-US" smtClean="0"/>
              <a:t>‹#›</a:t>
            </a:fld>
            <a:endParaRPr lang="en-US"/>
          </a:p>
        </p:txBody>
      </p:sp>
    </p:spTree>
    <p:extLst>
      <p:ext uri="{BB962C8B-B14F-4D97-AF65-F5344CB8AC3E}">
        <p14:creationId xmlns:p14="http://schemas.microsoft.com/office/powerpoint/2010/main" val="2756771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E08-5B2A-0F49-86A1-179823F5CA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0B3A2F-758F-014D-BD94-98609A2878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2608C9-BF4D-D143-A98B-2BD46BF245F9}"/>
              </a:ext>
            </a:extLst>
          </p:cNvPr>
          <p:cNvSpPr>
            <a:spLocks noGrp="1"/>
          </p:cNvSpPr>
          <p:nvPr>
            <p:ph type="dt" sz="half" idx="10"/>
          </p:nvPr>
        </p:nvSpPr>
        <p:spPr/>
        <p:txBody>
          <a:bodyPr/>
          <a:lstStyle/>
          <a:p>
            <a:fld id="{0418C0CC-F4EB-A944-A96C-62F3004FBBBA}" type="datetimeFigureOut">
              <a:rPr lang="en-US" smtClean="0"/>
              <a:t>5/15/19</a:t>
            </a:fld>
            <a:endParaRPr lang="en-US"/>
          </a:p>
        </p:txBody>
      </p:sp>
      <p:sp>
        <p:nvSpPr>
          <p:cNvPr id="5" name="Footer Placeholder 4">
            <a:extLst>
              <a:ext uri="{FF2B5EF4-FFF2-40B4-BE49-F238E27FC236}">
                <a16:creationId xmlns:a16="http://schemas.microsoft.com/office/drawing/2014/main" id="{D121F17D-E499-7549-85CC-AB7256758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7B03E-EF31-584F-A066-64CBE3FD29E7}"/>
              </a:ext>
            </a:extLst>
          </p:cNvPr>
          <p:cNvSpPr>
            <a:spLocks noGrp="1"/>
          </p:cNvSpPr>
          <p:nvPr>
            <p:ph type="sldNum" sz="quarter" idx="12"/>
          </p:nvPr>
        </p:nvSpPr>
        <p:spPr/>
        <p:txBody>
          <a:bodyPr/>
          <a:lstStyle/>
          <a:p>
            <a:fld id="{E91DAC84-C036-7A4E-A321-F132C33A966D}" type="slidenum">
              <a:rPr lang="en-US" smtClean="0"/>
              <a:t>‹#›</a:t>
            </a:fld>
            <a:endParaRPr lang="en-US"/>
          </a:p>
        </p:txBody>
      </p:sp>
    </p:spTree>
    <p:extLst>
      <p:ext uri="{BB962C8B-B14F-4D97-AF65-F5344CB8AC3E}">
        <p14:creationId xmlns:p14="http://schemas.microsoft.com/office/powerpoint/2010/main" val="3455900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820A-9975-6A45-92B7-CC7958A2B2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A1A1AE-1F86-654B-9AB4-B26D485E2F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E2CD32-D5EE-CF46-80CE-B1DD53299C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7A566-A66D-9045-81F4-7CE7E3627753}"/>
              </a:ext>
            </a:extLst>
          </p:cNvPr>
          <p:cNvSpPr>
            <a:spLocks noGrp="1"/>
          </p:cNvSpPr>
          <p:nvPr>
            <p:ph type="dt" sz="half" idx="10"/>
          </p:nvPr>
        </p:nvSpPr>
        <p:spPr/>
        <p:txBody>
          <a:bodyPr/>
          <a:lstStyle/>
          <a:p>
            <a:fld id="{0418C0CC-F4EB-A944-A96C-62F3004FBBBA}" type="datetimeFigureOut">
              <a:rPr lang="en-US" smtClean="0"/>
              <a:t>5/15/19</a:t>
            </a:fld>
            <a:endParaRPr lang="en-US"/>
          </a:p>
        </p:txBody>
      </p:sp>
      <p:sp>
        <p:nvSpPr>
          <p:cNvPr id="6" name="Footer Placeholder 5">
            <a:extLst>
              <a:ext uri="{FF2B5EF4-FFF2-40B4-BE49-F238E27FC236}">
                <a16:creationId xmlns:a16="http://schemas.microsoft.com/office/drawing/2014/main" id="{8C41E7F0-9FC8-AD4E-9A12-3A5D78255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1635A4-75E4-DE4C-A121-8E89D5233413}"/>
              </a:ext>
            </a:extLst>
          </p:cNvPr>
          <p:cNvSpPr>
            <a:spLocks noGrp="1"/>
          </p:cNvSpPr>
          <p:nvPr>
            <p:ph type="sldNum" sz="quarter" idx="12"/>
          </p:nvPr>
        </p:nvSpPr>
        <p:spPr/>
        <p:txBody>
          <a:bodyPr/>
          <a:lstStyle/>
          <a:p>
            <a:fld id="{E91DAC84-C036-7A4E-A321-F132C33A966D}" type="slidenum">
              <a:rPr lang="en-US" smtClean="0"/>
              <a:t>‹#›</a:t>
            </a:fld>
            <a:endParaRPr lang="en-US"/>
          </a:p>
        </p:txBody>
      </p:sp>
    </p:spTree>
    <p:extLst>
      <p:ext uri="{BB962C8B-B14F-4D97-AF65-F5344CB8AC3E}">
        <p14:creationId xmlns:p14="http://schemas.microsoft.com/office/powerpoint/2010/main" val="27269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E838E-318C-4345-BE97-21D7893659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DEB6E9-A51C-B947-87AD-D910291340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628257-22E0-504A-B164-5B1C651C80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AE70E2-FDDD-1844-83AC-0106279F2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A80063-0E17-A74C-8575-0D8D3D2027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46B7E0-701A-B44A-8E8C-6C0F28A406C1}"/>
              </a:ext>
            </a:extLst>
          </p:cNvPr>
          <p:cNvSpPr>
            <a:spLocks noGrp="1"/>
          </p:cNvSpPr>
          <p:nvPr>
            <p:ph type="dt" sz="half" idx="10"/>
          </p:nvPr>
        </p:nvSpPr>
        <p:spPr/>
        <p:txBody>
          <a:bodyPr/>
          <a:lstStyle/>
          <a:p>
            <a:fld id="{0418C0CC-F4EB-A944-A96C-62F3004FBBBA}" type="datetimeFigureOut">
              <a:rPr lang="en-US" smtClean="0"/>
              <a:t>5/15/19</a:t>
            </a:fld>
            <a:endParaRPr lang="en-US"/>
          </a:p>
        </p:txBody>
      </p:sp>
      <p:sp>
        <p:nvSpPr>
          <p:cNvPr id="8" name="Footer Placeholder 7">
            <a:extLst>
              <a:ext uri="{FF2B5EF4-FFF2-40B4-BE49-F238E27FC236}">
                <a16:creationId xmlns:a16="http://schemas.microsoft.com/office/drawing/2014/main" id="{EE88C9A7-1FEE-A142-9B5A-DB034DB349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25BB97-927F-AF48-8402-3F542CED832D}"/>
              </a:ext>
            </a:extLst>
          </p:cNvPr>
          <p:cNvSpPr>
            <a:spLocks noGrp="1"/>
          </p:cNvSpPr>
          <p:nvPr>
            <p:ph type="sldNum" sz="quarter" idx="12"/>
          </p:nvPr>
        </p:nvSpPr>
        <p:spPr/>
        <p:txBody>
          <a:bodyPr/>
          <a:lstStyle/>
          <a:p>
            <a:fld id="{E91DAC84-C036-7A4E-A321-F132C33A966D}" type="slidenum">
              <a:rPr lang="en-US" smtClean="0"/>
              <a:t>‹#›</a:t>
            </a:fld>
            <a:endParaRPr lang="en-US"/>
          </a:p>
        </p:txBody>
      </p:sp>
    </p:spTree>
    <p:extLst>
      <p:ext uri="{BB962C8B-B14F-4D97-AF65-F5344CB8AC3E}">
        <p14:creationId xmlns:p14="http://schemas.microsoft.com/office/powerpoint/2010/main" val="125803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7C57-F83B-AF42-9B3D-5CD0CAF6BC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9D4DF0-8FF6-D24A-A8FB-B55A1DD205A2}"/>
              </a:ext>
            </a:extLst>
          </p:cNvPr>
          <p:cNvSpPr>
            <a:spLocks noGrp="1"/>
          </p:cNvSpPr>
          <p:nvPr>
            <p:ph type="dt" sz="half" idx="10"/>
          </p:nvPr>
        </p:nvSpPr>
        <p:spPr/>
        <p:txBody>
          <a:bodyPr/>
          <a:lstStyle/>
          <a:p>
            <a:fld id="{0418C0CC-F4EB-A944-A96C-62F3004FBBBA}" type="datetimeFigureOut">
              <a:rPr lang="en-US" smtClean="0"/>
              <a:t>5/15/19</a:t>
            </a:fld>
            <a:endParaRPr lang="en-US"/>
          </a:p>
        </p:txBody>
      </p:sp>
      <p:sp>
        <p:nvSpPr>
          <p:cNvPr id="4" name="Footer Placeholder 3">
            <a:extLst>
              <a:ext uri="{FF2B5EF4-FFF2-40B4-BE49-F238E27FC236}">
                <a16:creationId xmlns:a16="http://schemas.microsoft.com/office/drawing/2014/main" id="{717A2407-8270-0647-B172-8813D7212C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F429C7-CA20-EE42-B482-A4945DA3DDA5}"/>
              </a:ext>
            </a:extLst>
          </p:cNvPr>
          <p:cNvSpPr>
            <a:spLocks noGrp="1"/>
          </p:cNvSpPr>
          <p:nvPr>
            <p:ph type="sldNum" sz="quarter" idx="12"/>
          </p:nvPr>
        </p:nvSpPr>
        <p:spPr/>
        <p:txBody>
          <a:bodyPr/>
          <a:lstStyle/>
          <a:p>
            <a:fld id="{E91DAC84-C036-7A4E-A321-F132C33A966D}" type="slidenum">
              <a:rPr lang="en-US" smtClean="0"/>
              <a:t>‹#›</a:t>
            </a:fld>
            <a:endParaRPr lang="en-US"/>
          </a:p>
        </p:txBody>
      </p:sp>
    </p:spTree>
    <p:extLst>
      <p:ext uri="{BB962C8B-B14F-4D97-AF65-F5344CB8AC3E}">
        <p14:creationId xmlns:p14="http://schemas.microsoft.com/office/powerpoint/2010/main" val="3859642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905714-5AB0-1247-A6BC-03EC302A90A3}"/>
              </a:ext>
            </a:extLst>
          </p:cNvPr>
          <p:cNvSpPr>
            <a:spLocks noGrp="1"/>
          </p:cNvSpPr>
          <p:nvPr>
            <p:ph type="dt" sz="half" idx="10"/>
          </p:nvPr>
        </p:nvSpPr>
        <p:spPr/>
        <p:txBody>
          <a:bodyPr/>
          <a:lstStyle/>
          <a:p>
            <a:fld id="{0418C0CC-F4EB-A944-A96C-62F3004FBBBA}" type="datetimeFigureOut">
              <a:rPr lang="en-US" smtClean="0"/>
              <a:t>5/15/19</a:t>
            </a:fld>
            <a:endParaRPr lang="en-US"/>
          </a:p>
        </p:txBody>
      </p:sp>
      <p:sp>
        <p:nvSpPr>
          <p:cNvPr id="3" name="Footer Placeholder 2">
            <a:extLst>
              <a:ext uri="{FF2B5EF4-FFF2-40B4-BE49-F238E27FC236}">
                <a16:creationId xmlns:a16="http://schemas.microsoft.com/office/drawing/2014/main" id="{1704D0B5-0BCA-264E-8F51-A29BA57D7A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E5CB84-C568-194F-8BAF-820D26E33324}"/>
              </a:ext>
            </a:extLst>
          </p:cNvPr>
          <p:cNvSpPr>
            <a:spLocks noGrp="1"/>
          </p:cNvSpPr>
          <p:nvPr>
            <p:ph type="sldNum" sz="quarter" idx="12"/>
          </p:nvPr>
        </p:nvSpPr>
        <p:spPr/>
        <p:txBody>
          <a:bodyPr/>
          <a:lstStyle/>
          <a:p>
            <a:fld id="{E91DAC84-C036-7A4E-A321-F132C33A966D}" type="slidenum">
              <a:rPr lang="en-US" smtClean="0"/>
              <a:t>‹#›</a:t>
            </a:fld>
            <a:endParaRPr lang="en-US"/>
          </a:p>
        </p:txBody>
      </p:sp>
    </p:spTree>
    <p:extLst>
      <p:ext uri="{BB962C8B-B14F-4D97-AF65-F5344CB8AC3E}">
        <p14:creationId xmlns:p14="http://schemas.microsoft.com/office/powerpoint/2010/main" val="20957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774A8-0EA7-9C4B-93AA-CC184D8F82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A26F5-C139-FC42-A104-439046065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6E7252-8BF3-FE47-BA88-1241D27FF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F36D18-A7B5-C14F-8C9F-CAB4BFAD073C}"/>
              </a:ext>
            </a:extLst>
          </p:cNvPr>
          <p:cNvSpPr>
            <a:spLocks noGrp="1"/>
          </p:cNvSpPr>
          <p:nvPr>
            <p:ph type="dt" sz="half" idx="10"/>
          </p:nvPr>
        </p:nvSpPr>
        <p:spPr/>
        <p:txBody>
          <a:bodyPr/>
          <a:lstStyle/>
          <a:p>
            <a:fld id="{0418C0CC-F4EB-A944-A96C-62F3004FBBBA}" type="datetimeFigureOut">
              <a:rPr lang="en-US" smtClean="0"/>
              <a:t>5/15/19</a:t>
            </a:fld>
            <a:endParaRPr lang="en-US"/>
          </a:p>
        </p:txBody>
      </p:sp>
      <p:sp>
        <p:nvSpPr>
          <p:cNvPr id="6" name="Footer Placeholder 5">
            <a:extLst>
              <a:ext uri="{FF2B5EF4-FFF2-40B4-BE49-F238E27FC236}">
                <a16:creationId xmlns:a16="http://schemas.microsoft.com/office/drawing/2014/main" id="{52073038-BDDC-164E-8010-A12C88A049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9971AE-B951-7B40-B648-26AFF57F9FCF}"/>
              </a:ext>
            </a:extLst>
          </p:cNvPr>
          <p:cNvSpPr>
            <a:spLocks noGrp="1"/>
          </p:cNvSpPr>
          <p:nvPr>
            <p:ph type="sldNum" sz="quarter" idx="12"/>
          </p:nvPr>
        </p:nvSpPr>
        <p:spPr/>
        <p:txBody>
          <a:bodyPr/>
          <a:lstStyle/>
          <a:p>
            <a:fld id="{E91DAC84-C036-7A4E-A321-F132C33A966D}" type="slidenum">
              <a:rPr lang="en-US" smtClean="0"/>
              <a:t>‹#›</a:t>
            </a:fld>
            <a:endParaRPr lang="en-US"/>
          </a:p>
        </p:txBody>
      </p:sp>
    </p:spTree>
    <p:extLst>
      <p:ext uri="{BB962C8B-B14F-4D97-AF65-F5344CB8AC3E}">
        <p14:creationId xmlns:p14="http://schemas.microsoft.com/office/powerpoint/2010/main" val="234195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7E62C-E7D5-9C4A-B5AA-9B9C4B789D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6A227E-FD83-9440-824A-5E8F6C1827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20BD4B-ACA4-4C4E-96E6-EE59828CEF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2DB8D3-904A-4642-81BF-B675C11DCE6E}"/>
              </a:ext>
            </a:extLst>
          </p:cNvPr>
          <p:cNvSpPr>
            <a:spLocks noGrp="1"/>
          </p:cNvSpPr>
          <p:nvPr>
            <p:ph type="dt" sz="half" idx="10"/>
          </p:nvPr>
        </p:nvSpPr>
        <p:spPr/>
        <p:txBody>
          <a:bodyPr/>
          <a:lstStyle/>
          <a:p>
            <a:fld id="{0418C0CC-F4EB-A944-A96C-62F3004FBBBA}" type="datetimeFigureOut">
              <a:rPr lang="en-US" smtClean="0"/>
              <a:t>5/15/19</a:t>
            </a:fld>
            <a:endParaRPr lang="en-US"/>
          </a:p>
        </p:txBody>
      </p:sp>
      <p:sp>
        <p:nvSpPr>
          <p:cNvPr id="6" name="Footer Placeholder 5">
            <a:extLst>
              <a:ext uri="{FF2B5EF4-FFF2-40B4-BE49-F238E27FC236}">
                <a16:creationId xmlns:a16="http://schemas.microsoft.com/office/drawing/2014/main" id="{A0D8AACD-86CC-AC43-8910-C3A3ED46A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B88375-35BC-234C-B081-4A672FDF30F9}"/>
              </a:ext>
            </a:extLst>
          </p:cNvPr>
          <p:cNvSpPr>
            <a:spLocks noGrp="1"/>
          </p:cNvSpPr>
          <p:nvPr>
            <p:ph type="sldNum" sz="quarter" idx="12"/>
          </p:nvPr>
        </p:nvSpPr>
        <p:spPr/>
        <p:txBody>
          <a:bodyPr/>
          <a:lstStyle/>
          <a:p>
            <a:fld id="{E91DAC84-C036-7A4E-A321-F132C33A966D}" type="slidenum">
              <a:rPr lang="en-US" smtClean="0"/>
              <a:t>‹#›</a:t>
            </a:fld>
            <a:endParaRPr lang="en-US"/>
          </a:p>
        </p:txBody>
      </p:sp>
    </p:spTree>
    <p:extLst>
      <p:ext uri="{BB962C8B-B14F-4D97-AF65-F5344CB8AC3E}">
        <p14:creationId xmlns:p14="http://schemas.microsoft.com/office/powerpoint/2010/main" val="2776210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93E3C5-5C95-4E4F-9643-BFCE76B52E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573140-4A2B-874A-9DAE-AA43A82ADF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661C17-6CE3-9048-B18B-D58AD6810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8C0CC-F4EB-A944-A96C-62F3004FBBBA}" type="datetimeFigureOut">
              <a:rPr lang="en-US" smtClean="0"/>
              <a:t>5/15/19</a:t>
            </a:fld>
            <a:endParaRPr lang="en-US"/>
          </a:p>
        </p:txBody>
      </p:sp>
      <p:sp>
        <p:nvSpPr>
          <p:cNvPr id="5" name="Footer Placeholder 4">
            <a:extLst>
              <a:ext uri="{FF2B5EF4-FFF2-40B4-BE49-F238E27FC236}">
                <a16:creationId xmlns:a16="http://schemas.microsoft.com/office/drawing/2014/main" id="{BD3A2EA7-D7F3-4647-A31C-D2955E4BC1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D3F077-D9E3-D247-AFCF-8DB180839A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DAC84-C036-7A4E-A321-F132C33A966D}" type="slidenum">
              <a:rPr lang="en-US" smtClean="0"/>
              <a:t>‹#›</a:t>
            </a:fld>
            <a:endParaRPr lang="en-US"/>
          </a:p>
        </p:txBody>
      </p:sp>
    </p:spTree>
    <p:extLst>
      <p:ext uri="{BB962C8B-B14F-4D97-AF65-F5344CB8AC3E}">
        <p14:creationId xmlns:p14="http://schemas.microsoft.com/office/powerpoint/2010/main" val="3908310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4F4DBE0-3F86-244C-9DDF-4B0EA452195A}"/>
              </a:ext>
            </a:extLst>
          </p:cNvPr>
          <p:cNvSpPr/>
          <p:nvPr/>
        </p:nvSpPr>
        <p:spPr>
          <a:xfrm>
            <a:off x="3611103" y="0"/>
            <a:ext cx="8580897" cy="6858000"/>
          </a:xfrm>
          <a:prstGeom prst="rect">
            <a:avLst/>
          </a:prstGeom>
          <a:solidFill>
            <a:srgbClr val="FFF1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4" name="Rectangle 3">
            <a:extLst>
              <a:ext uri="{FF2B5EF4-FFF2-40B4-BE49-F238E27FC236}">
                <a16:creationId xmlns:a16="http://schemas.microsoft.com/office/drawing/2014/main" id="{62847FB9-9355-3145-87A0-8FA171EC98A9}"/>
              </a:ext>
            </a:extLst>
          </p:cNvPr>
          <p:cNvSpPr/>
          <p:nvPr/>
        </p:nvSpPr>
        <p:spPr>
          <a:xfrm>
            <a:off x="0" y="0"/>
            <a:ext cx="3611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62E43705-D8F1-864D-9607-F7313B813C92}"/>
              </a:ext>
            </a:extLst>
          </p:cNvPr>
          <p:cNvGrpSpPr/>
          <p:nvPr/>
        </p:nvGrpSpPr>
        <p:grpSpPr>
          <a:xfrm>
            <a:off x="5184141" y="1036804"/>
            <a:ext cx="5434821" cy="2092881"/>
            <a:chOff x="4804232" y="813666"/>
            <a:chExt cx="6183984" cy="2092881"/>
          </a:xfrm>
        </p:grpSpPr>
        <p:sp>
          <p:nvSpPr>
            <p:cNvPr id="6" name="Rectangle 5">
              <a:extLst>
                <a:ext uri="{FF2B5EF4-FFF2-40B4-BE49-F238E27FC236}">
                  <a16:creationId xmlns:a16="http://schemas.microsoft.com/office/drawing/2014/main" id="{46E2AD33-1BE8-7E4D-8229-CE559F527C5B}"/>
                </a:ext>
              </a:extLst>
            </p:cNvPr>
            <p:cNvSpPr/>
            <p:nvPr/>
          </p:nvSpPr>
          <p:spPr>
            <a:xfrm>
              <a:off x="4804232" y="813666"/>
              <a:ext cx="6183984" cy="2092881"/>
            </a:xfrm>
            <a:prstGeom prst="rect">
              <a:avLst/>
            </a:prstGeom>
          </p:spPr>
          <p:txBody>
            <a:bodyPr wrap="square">
              <a:spAutoFit/>
            </a:bodyPr>
            <a:lstStyle/>
            <a:p>
              <a:pPr algn="just"/>
              <a:r>
                <a:rPr lang="en-US" b="1" dirty="0">
                  <a:latin typeface="Georgia" panose="02040502050405020303" pitchFamily="18" charset="0"/>
                </a:rPr>
                <a:t>Abstract</a:t>
              </a:r>
            </a:p>
            <a:p>
              <a:pPr algn="just"/>
              <a:r>
                <a:rPr lang="en-US" sz="1600" dirty="0">
                  <a:latin typeface="Georgia" panose="02040502050405020303" pitchFamily="18" charset="0"/>
                </a:rPr>
                <a:t>This project studied how a company's IPO Exit Round and Operating Sector affect the stock price behavior after IPO. I specifically targeted companies that were VC-backed, head quartered in United States (US), and exited through IPO. This analysis was especially relevant in 2019 as we are anticipating many Unicorns to go public, after Lyft's poor and Beyond Meat's strong market debut.</a:t>
              </a:r>
            </a:p>
          </p:txBody>
        </p:sp>
        <p:cxnSp>
          <p:nvCxnSpPr>
            <p:cNvPr id="10" name="Straight Connector 9">
              <a:extLst>
                <a:ext uri="{FF2B5EF4-FFF2-40B4-BE49-F238E27FC236}">
                  <a16:creationId xmlns:a16="http://schemas.microsoft.com/office/drawing/2014/main" id="{CB8B1129-EF42-754A-8362-1CA87CF346D9}"/>
                </a:ext>
              </a:extLst>
            </p:cNvPr>
            <p:cNvCxnSpPr>
              <a:cxnSpLocks/>
            </p:cNvCxnSpPr>
            <p:nvPr/>
          </p:nvCxnSpPr>
          <p:spPr>
            <a:xfrm>
              <a:off x="4886886" y="1117634"/>
              <a:ext cx="601200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3" name="Group 2">
            <a:extLst>
              <a:ext uri="{FF2B5EF4-FFF2-40B4-BE49-F238E27FC236}">
                <a16:creationId xmlns:a16="http://schemas.microsoft.com/office/drawing/2014/main" id="{6F69A745-42C2-1B4C-B2C8-07BAD124F86E}"/>
              </a:ext>
            </a:extLst>
          </p:cNvPr>
          <p:cNvGrpSpPr/>
          <p:nvPr/>
        </p:nvGrpSpPr>
        <p:grpSpPr>
          <a:xfrm>
            <a:off x="5184140" y="3521946"/>
            <a:ext cx="5434822" cy="2231380"/>
            <a:chOff x="4804230" y="3298808"/>
            <a:chExt cx="6183985" cy="2231380"/>
          </a:xfrm>
        </p:grpSpPr>
        <p:sp>
          <p:nvSpPr>
            <p:cNvPr id="7" name="Rectangle 6">
              <a:extLst>
                <a:ext uri="{FF2B5EF4-FFF2-40B4-BE49-F238E27FC236}">
                  <a16:creationId xmlns:a16="http://schemas.microsoft.com/office/drawing/2014/main" id="{BF41F090-F782-1C4B-899C-78DD50A3606F}"/>
                </a:ext>
              </a:extLst>
            </p:cNvPr>
            <p:cNvSpPr/>
            <p:nvPr/>
          </p:nvSpPr>
          <p:spPr>
            <a:xfrm>
              <a:off x="4804230" y="3298808"/>
              <a:ext cx="6183985" cy="2231380"/>
            </a:xfrm>
            <a:prstGeom prst="rect">
              <a:avLst/>
            </a:prstGeom>
          </p:spPr>
          <p:txBody>
            <a:bodyPr wrap="square">
              <a:spAutoFit/>
            </a:bodyPr>
            <a:lstStyle/>
            <a:p>
              <a:pPr algn="just"/>
              <a:r>
                <a:rPr lang="en-US" b="1" dirty="0">
                  <a:latin typeface="Georgia" panose="02040502050405020303" pitchFamily="18" charset="0"/>
                </a:rPr>
                <a:t>Process Outline</a:t>
              </a:r>
            </a:p>
            <a:p>
              <a:pPr algn="just"/>
              <a:r>
                <a:rPr lang="en-US" sz="1600" dirty="0">
                  <a:latin typeface="Georgia" panose="02040502050405020303" pitchFamily="18" charset="0"/>
                </a:rPr>
                <a:t>The key elements of the project was the use of CBInsight's Data Collection that provided access to the companies that fit the criteria above and Alpha Vantage's API that provided access to the daily stock prices of each company. </a:t>
              </a:r>
            </a:p>
            <a:p>
              <a:pPr algn="just"/>
              <a:endParaRPr lang="en-US" sz="900" dirty="0">
                <a:latin typeface="Georgia" panose="02040502050405020303" pitchFamily="18" charset="0"/>
              </a:endParaRPr>
            </a:p>
            <a:p>
              <a:r>
                <a:rPr lang="en-US" sz="1600" dirty="0">
                  <a:latin typeface="Georgia" panose="02040502050405020303" pitchFamily="18" charset="0"/>
                </a:rPr>
                <a:t>Then, I analyzed and grouped the companies together by: </a:t>
              </a:r>
            </a:p>
            <a:p>
              <a:r>
                <a:rPr lang="en-US" sz="1600" b="1" dirty="0">
                  <a:latin typeface="Georgia" panose="02040502050405020303" pitchFamily="18" charset="0"/>
                </a:rPr>
                <a:t>Exit Round </a:t>
              </a:r>
              <a:r>
                <a:rPr lang="en-US" sz="1600" dirty="0">
                  <a:latin typeface="Georgia" panose="02040502050405020303" pitchFamily="18" charset="0"/>
                </a:rPr>
                <a:t>[Early Stage (Seed, Series A, B), Growth Stage (Series C-D), Late Stage (Series E-I)] and </a:t>
              </a:r>
              <a:r>
                <a:rPr lang="en-US" sz="1600" b="1" dirty="0">
                  <a:latin typeface="Georgia" panose="02040502050405020303" pitchFamily="18" charset="0"/>
                </a:rPr>
                <a:t>Sectors</a:t>
              </a:r>
            </a:p>
          </p:txBody>
        </p:sp>
        <p:cxnSp>
          <p:nvCxnSpPr>
            <p:cNvPr id="14" name="Straight Connector 13">
              <a:extLst>
                <a:ext uri="{FF2B5EF4-FFF2-40B4-BE49-F238E27FC236}">
                  <a16:creationId xmlns:a16="http://schemas.microsoft.com/office/drawing/2014/main" id="{2DC76D66-7CD4-9243-9154-BA19ABF7FB4F}"/>
                </a:ext>
              </a:extLst>
            </p:cNvPr>
            <p:cNvCxnSpPr>
              <a:cxnSpLocks/>
            </p:cNvCxnSpPr>
            <p:nvPr/>
          </p:nvCxnSpPr>
          <p:spPr>
            <a:xfrm>
              <a:off x="4886886" y="3612862"/>
              <a:ext cx="601200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sp>
        <p:nvSpPr>
          <p:cNvPr id="15" name="TextBox 14">
            <a:extLst>
              <a:ext uri="{FF2B5EF4-FFF2-40B4-BE49-F238E27FC236}">
                <a16:creationId xmlns:a16="http://schemas.microsoft.com/office/drawing/2014/main" id="{F2966537-E8B3-9C47-825B-22046B0EA439}"/>
              </a:ext>
            </a:extLst>
          </p:cNvPr>
          <p:cNvSpPr txBox="1"/>
          <p:nvPr/>
        </p:nvSpPr>
        <p:spPr>
          <a:xfrm>
            <a:off x="0" y="3806639"/>
            <a:ext cx="3611105" cy="830997"/>
          </a:xfrm>
          <a:prstGeom prst="rect">
            <a:avLst/>
          </a:prstGeom>
          <a:noFill/>
        </p:spPr>
        <p:txBody>
          <a:bodyPr wrap="square" rtlCol="0">
            <a:spAutoFit/>
          </a:bodyPr>
          <a:lstStyle/>
          <a:p>
            <a:pPr algn="ctr"/>
            <a:r>
              <a:rPr lang="en-US" sz="1600" b="1" i="1" dirty="0">
                <a:solidFill>
                  <a:schemeClr val="bg2">
                    <a:lumMod val="90000"/>
                  </a:schemeClr>
                </a:solidFill>
                <a:latin typeface="Georgia" panose="02040502050405020303" pitchFamily="18" charset="0"/>
              </a:rPr>
              <a:t>ECON-UB.0232 Data Bootcamp</a:t>
            </a:r>
          </a:p>
          <a:p>
            <a:pPr algn="ctr"/>
            <a:r>
              <a:rPr lang="en-US" sz="1600" b="1" dirty="0">
                <a:solidFill>
                  <a:schemeClr val="bg2">
                    <a:lumMod val="90000"/>
                  </a:schemeClr>
                </a:solidFill>
                <a:latin typeface="Georgia" panose="02040502050405020303" pitchFamily="18" charset="0"/>
              </a:rPr>
              <a:t>Professor: Michael Waugh</a:t>
            </a:r>
          </a:p>
          <a:p>
            <a:pPr algn="ctr"/>
            <a:r>
              <a:rPr lang="en-US" sz="1600" b="1" dirty="0">
                <a:solidFill>
                  <a:schemeClr val="bg2">
                    <a:lumMod val="90000"/>
                  </a:schemeClr>
                </a:solidFill>
                <a:latin typeface="Georgia" panose="02040502050405020303" pitchFamily="18" charset="0"/>
              </a:rPr>
              <a:t>Investigator: Motoi Oyane</a:t>
            </a:r>
          </a:p>
        </p:txBody>
      </p:sp>
      <p:sp>
        <p:nvSpPr>
          <p:cNvPr id="11" name="TextBox 10">
            <a:extLst>
              <a:ext uri="{FF2B5EF4-FFF2-40B4-BE49-F238E27FC236}">
                <a16:creationId xmlns:a16="http://schemas.microsoft.com/office/drawing/2014/main" id="{FF92D7F3-1757-9F48-95F9-541DDE66EB70}"/>
              </a:ext>
            </a:extLst>
          </p:cNvPr>
          <p:cNvSpPr txBox="1"/>
          <p:nvPr/>
        </p:nvSpPr>
        <p:spPr>
          <a:xfrm>
            <a:off x="96863" y="2790976"/>
            <a:ext cx="3417377" cy="1015663"/>
          </a:xfrm>
          <a:prstGeom prst="rect">
            <a:avLst/>
          </a:prstGeom>
          <a:noFill/>
        </p:spPr>
        <p:txBody>
          <a:bodyPr wrap="square" rtlCol="0">
            <a:spAutoFit/>
          </a:bodyPr>
          <a:lstStyle/>
          <a:p>
            <a:pPr algn="ctr"/>
            <a:r>
              <a:rPr lang="en-US" sz="2000" b="1" dirty="0">
                <a:solidFill>
                  <a:schemeClr val="bg1"/>
                </a:solidFill>
                <a:latin typeface="Georgia" panose="02040502050405020303" pitchFamily="18" charset="0"/>
              </a:rPr>
              <a:t>Impact IPO Exit Round and Operating Sector on Stock Price Behavior</a:t>
            </a:r>
          </a:p>
        </p:txBody>
      </p:sp>
    </p:spTree>
    <p:extLst>
      <p:ext uri="{BB962C8B-B14F-4D97-AF65-F5344CB8AC3E}">
        <p14:creationId xmlns:p14="http://schemas.microsoft.com/office/powerpoint/2010/main" val="3815017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847FB9-9355-3145-87A0-8FA171EC98A9}"/>
              </a:ext>
            </a:extLst>
          </p:cNvPr>
          <p:cNvSpPr/>
          <p:nvPr/>
        </p:nvSpPr>
        <p:spPr>
          <a:xfrm>
            <a:off x="0" y="0"/>
            <a:ext cx="3611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D82245-94AA-5345-AD93-2FBCB5F2923D}"/>
              </a:ext>
            </a:extLst>
          </p:cNvPr>
          <p:cNvSpPr/>
          <p:nvPr/>
        </p:nvSpPr>
        <p:spPr>
          <a:xfrm>
            <a:off x="3611103" y="0"/>
            <a:ext cx="8580897" cy="6858000"/>
          </a:xfrm>
          <a:prstGeom prst="rect">
            <a:avLst/>
          </a:prstGeom>
          <a:solidFill>
            <a:srgbClr val="FFF1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27211EF-DD9C-FC43-BC2A-5EC0D96539DC}"/>
              </a:ext>
            </a:extLst>
          </p:cNvPr>
          <p:cNvSpPr txBox="1"/>
          <p:nvPr/>
        </p:nvSpPr>
        <p:spPr>
          <a:xfrm>
            <a:off x="-1" y="1750261"/>
            <a:ext cx="3611102" cy="1015663"/>
          </a:xfrm>
          <a:prstGeom prst="rect">
            <a:avLst/>
          </a:prstGeom>
          <a:noFill/>
        </p:spPr>
        <p:txBody>
          <a:bodyPr wrap="square" rtlCol="0">
            <a:spAutoFit/>
          </a:bodyPr>
          <a:lstStyle/>
          <a:p>
            <a:pPr algn="ctr"/>
            <a:r>
              <a:rPr lang="en-US" sz="2000" b="1" dirty="0">
                <a:solidFill>
                  <a:schemeClr val="bg1"/>
                </a:solidFill>
                <a:latin typeface="Georgia" panose="02040502050405020303" pitchFamily="18" charset="0"/>
              </a:rPr>
              <a:t>Cumulative Return over 12 months post-IPO,</a:t>
            </a:r>
          </a:p>
          <a:p>
            <a:pPr algn="ctr"/>
            <a:r>
              <a:rPr lang="en-US" sz="2000" b="1" dirty="0">
                <a:solidFill>
                  <a:schemeClr val="bg1"/>
                </a:solidFill>
                <a:latin typeface="Georgia" panose="02040502050405020303" pitchFamily="18" charset="0"/>
              </a:rPr>
              <a:t>By Exit Round</a:t>
            </a:r>
          </a:p>
        </p:txBody>
      </p:sp>
      <p:sp>
        <p:nvSpPr>
          <p:cNvPr id="9" name="TextBox 8">
            <a:extLst>
              <a:ext uri="{FF2B5EF4-FFF2-40B4-BE49-F238E27FC236}">
                <a16:creationId xmlns:a16="http://schemas.microsoft.com/office/drawing/2014/main" id="{6B28E1C4-3252-D449-ABE9-AB07C2BF8E81}"/>
              </a:ext>
            </a:extLst>
          </p:cNvPr>
          <p:cNvSpPr txBox="1"/>
          <p:nvPr/>
        </p:nvSpPr>
        <p:spPr>
          <a:xfrm>
            <a:off x="1" y="3428999"/>
            <a:ext cx="3611102" cy="1569660"/>
          </a:xfrm>
          <a:prstGeom prst="rect">
            <a:avLst/>
          </a:prstGeom>
          <a:noFill/>
        </p:spPr>
        <p:txBody>
          <a:bodyPr wrap="square" rtlCol="0">
            <a:spAutoFit/>
          </a:bodyPr>
          <a:lstStyle/>
          <a:p>
            <a:pPr algn="ctr"/>
            <a:r>
              <a:rPr lang="en-US" sz="1600" b="1" i="1" dirty="0">
                <a:solidFill>
                  <a:schemeClr val="bg2">
                    <a:lumMod val="90000"/>
                  </a:schemeClr>
                </a:solidFill>
                <a:latin typeface="Georgia" panose="02040502050405020303" pitchFamily="18" charset="0"/>
              </a:rPr>
              <a:t>Although companies that exited in the Early Stage had the highest mean cumulative return, Growth Stage had the highest median and lowest volatility.</a:t>
            </a:r>
            <a:endParaRPr lang="en-US" sz="1600" b="1" dirty="0">
              <a:solidFill>
                <a:schemeClr val="bg2">
                  <a:lumMod val="90000"/>
                </a:schemeClr>
              </a:solidFill>
              <a:latin typeface="Georgia" panose="02040502050405020303" pitchFamily="18" charset="0"/>
            </a:endParaRPr>
          </a:p>
        </p:txBody>
      </p:sp>
      <p:pic>
        <p:nvPicPr>
          <p:cNvPr id="5" name="Picture 4">
            <a:extLst>
              <a:ext uri="{FF2B5EF4-FFF2-40B4-BE49-F238E27FC236}">
                <a16:creationId xmlns:a16="http://schemas.microsoft.com/office/drawing/2014/main" id="{C5E35273-88F8-D743-8B0D-29C06A69F792}"/>
              </a:ext>
            </a:extLst>
          </p:cNvPr>
          <p:cNvPicPr>
            <a:picLocks noChangeAspect="1"/>
          </p:cNvPicPr>
          <p:nvPr/>
        </p:nvPicPr>
        <p:blipFill>
          <a:blip r:embed="rId2"/>
          <a:stretch>
            <a:fillRect/>
          </a:stretch>
        </p:blipFill>
        <p:spPr>
          <a:xfrm>
            <a:off x="4819800" y="253434"/>
            <a:ext cx="6168498" cy="6382125"/>
          </a:xfrm>
          <a:prstGeom prst="rect">
            <a:avLst/>
          </a:prstGeom>
        </p:spPr>
      </p:pic>
    </p:spTree>
    <p:extLst>
      <p:ext uri="{BB962C8B-B14F-4D97-AF65-F5344CB8AC3E}">
        <p14:creationId xmlns:p14="http://schemas.microsoft.com/office/powerpoint/2010/main" val="121774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0C24073-9877-A940-AB79-83F7223496CC}"/>
              </a:ext>
            </a:extLst>
          </p:cNvPr>
          <p:cNvSpPr/>
          <p:nvPr/>
        </p:nvSpPr>
        <p:spPr>
          <a:xfrm>
            <a:off x="3611103" y="0"/>
            <a:ext cx="8580897" cy="6858000"/>
          </a:xfrm>
          <a:prstGeom prst="rect">
            <a:avLst/>
          </a:prstGeom>
          <a:solidFill>
            <a:srgbClr val="FFF1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2847FB9-9355-3145-87A0-8FA171EC98A9}"/>
              </a:ext>
            </a:extLst>
          </p:cNvPr>
          <p:cNvSpPr/>
          <p:nvPr/>
        </p:nvSpPr>
        <p:spPr>
          <a:xfrm>
            <a:off x="0" y="0"/>
            <a:ext cx="3611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CD02623-A34C-C446-A8A2-2E2D52F0DF95}"/>
              </a:ext>
            </a:extLst>
          </p:cNvPr>
          <p:cNvPicPr>
            <a:picLocks noChangeAspect="1"/>
          </p:cNvPicPr>
          <p:nvPr/>
        </p:nvPicPr>
        <p:blipFill>
          <a:blip r:embed="rId2"/>
          <a:stretch>
            <a:fillRect/>
          </a:stretch>
        </p:blipFill>
        <p:spPr>
          <a:xfrm>
            <a:off x="5111946" y="302217"/>
            <a:ext cx="5576215" cy="6253566"/>
          </a:xfrm>
          <a:prstGeom prst="rect">
            <a:avLst/>
          </a:prstGeom>
        </p:spPr>
      </p:pic>
      <p:sp>
        <p:nvSpPr>
          <p:cNvPr id="9" name="TextBox 8">
            <a:extLst>
              <a:ext uri="{FF2B5EF4-FFF2-40B4-BE49-F238E27FC236}">
                <a16:creationId xmlns:a16="http://schemas.microsoft.com/office/drawing/2014/main" id="{1EFF4541-FAF5-5D4B-8B9B-AD6A64C538A9}"/>
              </a:ext>
            </a:extLst>
          </p:cNvPr>
          <p:cNvSpPr txBox="1"/>
          <p:nvPr/>
        </p:nvSpPr>
        <p:spPr>
          <a:xfrm>
            <a:off x="0" y="1750260"/>
            <a:ext cx="3608107" cy="1015663"/>
          </a:xfrm>
          <a:prstGeom prst="rect">
            <a:avLst/>
          </a:prstGeom>
          <a:noFill/>
        </p:spPr>
        <p:txBody>
          <a:bodyPr wrap="square" rtlCol="0">
            <a:spAutoFit/>
          </a:bodyPr>
          <a:lstStyle/>
          <a:p>
            <a:pPr algn="ctr"/>
            <a:r>
              <a:rPr lang="en-US" sz="2000" b="1" dirty="0">
                <a:solidFill>
                  <a:schemeClr val="bg1"/>
                </a:solidFill>
                <a:latin typeface="Georgia" panose="02040502050405020303" pitchFamily="18" charset="0"/>
              </a:rPr>
              <a:t>Cumulative Return </a:t>
            </a:r>
          </a:p>
          <a:p>
            <a:pPr algn="ctr"/>
            <a:r>
              <a:rPr lang="en-US" sz="2000" b="1" dirty="0">
                <a:solidFill>
                  <a:schemeClr val="bg1"/>
                </a:solidFill>
                <a:latin typeface="Georgia" panose="02040502050405020303" pitchFamily="18" charset="0"/>
              </a:rPr>
              <a:t>12</a:t>
            </a:r>
            <a:r>
              <a:rPr lang="en-US" sz="2000" b="1" baseline="30000" dirty="0">
                <a:solidFill>
                  <a:schemeClr val="bg1"/>
                </a:solidFill>
                <a:latin typeface="Georgia" panose="02040502050405020303" pitchFamily="18" charset="0"/>
              </a:rPr>
              <a:t>th</a:t>
            </a:r>
            <a:r>
              <a:rPr lang="en-US" sz="2000" b="1" dirty="0">
                <a:solidFill>
                  <a:schemeClr val="bg1"/>
                </a:solidFill>
                <a:latin typeface="Georgia" panose="02040502050405020303" pitchFamily="18" charset="0"/>
              </a:rPr>
              <a:t> month post-IPO,</a:t>
            </a:r>
          </a:p>
          <a:p>
            <a:pPr algn="ctr"/>
            <a:r>
              <a:rPr lang="en-US" sz="2000" b="1" dirty="0">
                <a:solidFill>
                  <a:schemeClr val="bg1"/>
                </a:solidFill>
                <a:latin typeface="Georgia" panose="02040502050405020303" pitchFamily="18" charset="0"/>
              </a:rPr>
              <a:t>By Sector</a:t>
            </a:r>
          </a:p>
        </p:txBody>
      </p:sp>
      <p:sp>
        <p:nvSpPr>
          <p:cNvPr id="11" name="TextBox 10">
            <a:extLst>
              <a:ext uri="{FF2B5EF4-FFF2-40B4-BE49-F238E27FC236}">
                <a16:creationId xmlns:a16="http://schemas.microsoft.com/office/drawing/2014/main" id="{7E37ECC7-74AA-AE44-A747-E881460559E8}"/>
              </a:ext>
            </a:extLst>
          </p:cNvPr>
          <p:cNvSpPr txBox="1"/>
          <p:nvPr/>
        </p:nvSpPr>
        <p:spPr>
          <a:xfrm>
            <a:off x="0" y="3675220"/>
            <a:ext cx="3611102" cy="1077218"/>
          </a:xfrm>
          <a:prstGeom prst="rect">
            <a:avLst/>
          </a:prstGeom>
          <a:noFill/>
        </p:spPr>
        <p:txBody>
          <a:bodyPr wrap="square" rtlCol="0">
            <a:spAutoFit/>
          </a:bodyPr>
          <a:lstStyle/>
          <a:p>
            <a:pPr algn="ctr"/>
            <a:r>
              <a:rPr lang="en-US" sz="1600" b="1" i="1" dirty="0">
                <a:solidFill>
                  <a:schemeClr val="bg2">
                    <a:lumMod val="90000"/>
                  </a:schemeClr>
                </a:solidFill>
                <a:latin typeface="Georgia" panose="02040502050405020303" pitchFamily="18" charset="0"/>
              </a:rPr>
              <a:t>Retail (non-internet/mobile) had the highest mean and median cumulative return and 5</a:t>
            </a:r>
            <a:r>
              <a:rPr lang="en-US" sz="1600" b="1" i="1" baseline="30000" dirty="0">
                <a:solidFill>
                  <a:schemeClr val="bg2">
                    <a:lumMod val="90000"/>
                  </a:schemeClr>
                </a:solidFill>
                <a:latin typeface="Georgia" panose="02040502050405020303" pitchFamily="18" charset="0"/>
              </a:rPr>
              <a:t>th</a:t>
            </a:r>
            <a:r>
              <a:rPr lang="en-US" sz="1600" b="1" i="1" dirty="0">
                <a:solidFill>
                  <a:schemeClr val="bg2">
                    <a:lumMod val="90000"/>
                  </a:schemeClr>
                </a:solidFill>
                <a:latin typeface="Georgia" panose="02040502050405020303" pitchFamily="18" charset="0"/>
              </a:rPr>
              <a:t> lowest volatility.</a:t>
            </a:r>
            <a:endParaRPr lang="en-US" sz="1600" b="1" dirty="0">
              <a:solidFill>
                <a:schemeClr val="bg2">
                  <a:lumMod val="90000"/>
                </a:schemeClr>
              </a:solidFill>
              <a:latin typeface="Georgia" panose="02040502050405020303" pitchFamily="18" charset="0"/>
            </a:endParaRPr>
          </a:p>
        </p:txBody>
      </p:sp>
    </p:spTree>
    <p:extLst>
      <p:ext uri="{BB962C8B-B14F-4D97-AF65-F5344CB8AC3E}">
        <p14:creationId xmlns:p14="http://schemas.microsoft.com/office/powerpoint/2010/main" val="3412187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847FB9-9355-3145-87A0-8FA171EC98A9}"/>
              </a:ext>
            </a:extLst>
          </p:cNvPr>
          <p:cNvSpPr/>
          <p:nvPr/>
        </p:nvSpPr>
        <p:spPr>
          <a:xfrm>
            <a:off x="0" y="0"/>
            <a:ext cx="3611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D82245-94AA-5345-AD93-2FBCB5F2923D}"/>
              </a:ext>
            </a:extLst>
          </p:cNvPr>
          <p:cNvSpPr/>
          <p:nvPr/>
        </p:nvSpPr>
        <p:spPr>
          <a:xfrm>
            <a:off x="3611103" y="0"/>
            <a:ext cx="8580897" cy="6858000"/>
          </a:xfrm>
          <a:prstGeom prst="rect">
            <a:avLst/>
          </a:prstGeom>
          <a:solidFill>
            <a:srgbClr val="FFF1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3A53A13-8A6C-3E47-872A-0F74D871FAAA}"/>
              </a:ext>
            </a:extLst>
          </p:cNvPr>
          <p:cNvPicPr>
            <a:picLocks noChangeAspect="1"/>
          </p:cNvPicPr>
          <p:nvPr/>
        </p:nvPicPr>
        <p:blipFill>
          <a:blip r:embed="rId2"/>
          <a:stretch>
            <a:fillRect/>
          </a:stretch>
        </p:blipFill>
        <p:spPr>
          <a:xfrm>
            <a:off x="3855075" y="1314503"/>
            <a:ext cx="8092955" cy="4228992"/>
          </a:xfrm>
          <a:prstGeom prst="rect">
            <a:avLst/>
          </a:prstGeom>
        </p:spPr>
      </p:pic>
      <p:sp>
        <p:nvSpPr>
          <p:cNvPr id="11" name="TextBox 10">
            <a:extLst>
              <a:ext uri="{FF2B5EF4-FFF2-40B4-BE49-F238E27FC236}">
                <a16:creationId xmlns:a16="http://schemas.microsoft.com/office/drawing/2014/main" id="{F936C476-80DA-4F4F-97D2-6121CA0315C7}"/>
              </a:ext>
            </a:extLst>
          </p:cNvPr>
          <p:cNvSpPr txBox="1"/>
          <p:nvPr/>
        </p:nvSpPr>
        <p:spPr>
          <a:xfrm>
            <a:off x="0" y="3305888"/>
            <a:ext cx="3611102" cy="2062103"/>
          </a:xfrm>
          <a:prstGeom prst="rect">
            <a:avLst/>
          </a:prstGeom>
          <a:noFill/>
        </p:spPr>
        <p:txBody>
          <a:bodyPr wrap="square" rtlCol="0">
            <a:spAutoFit/>
          </a:bodyPr>
          <a:lstStyle/>
          <a:p>
            <a:pPr algn="ctr"/>
            <a:r>
              <a:rPr lang="en-US" sz="1600" b="1" i="1" dirty="0">
                <a:solidFill>
                  <a:schemeClr val="bg2">
                    <a:lumMod val="90000"/>
                  </a:schemeClr>
                </a:solidFill>
                <a:latin typeface="Georgia" panose="02040502050405020303" pitchFamily="18" charset="0"/>
              </a:rPr>
              <a:t>Restoration Hardware was</a:t>
            </a:r>
          </a:p>
          <a:p>
            <a:pPr algn="ctr"/>
            <a:r>
              <a:rPr lang="en-US" sz="1600" b="1" i="1" dirty="0">
                <a:solidFill>
                  <a:schemeClr val="bg2">
                    <a:lumMod val="90000"/>
                  </a:schemeClr>
                </a:solidFill>
                <a:latin typeface="Georgia" panose="02040502050405020303" pitchFamily="18" charset="0"/>
              </a:rPr>
              <a:t> one of the companies that operated in the Retail</a:t>
            </a:r>
          </a:p>
          <a:p>
            <a:pPr algn="ctr"/>
            <a:r>
              <a:rPr lang="en-US" sz="1600" b="1" i="1" dirty="0">
                <a:solidFill>
                  <a:schemeClr val="bg2">
                    <a:lumMod val="90000"/>
                  </a:schemeClr>
                </a:solidFill>
                <a:latin typeface="Georgia" panose="02040502050405020303" pitchFamily="18" charset="0"/>
              </a:rPr>
              <a:t> (non-internet/mobile) and exited in the Growth Stage. </a:t>
            </a:r>
          </a:p>
          <a:p>
            <a:pPr algn="ctr"/>
            <a:r>
              <a:rPr lang="en-US" sz="1600" b="1" i="1" dirty="0">
                <a:solidFill>
                  <a:schemeClr val="bg2">
                    <a:lumMod val="90000"/>
                  </a:schemeClr>
                </a:solidFill>
                <a:latin typeface="Georgia" panose="02040502050405020303" pitchFamily="18" charset="0"/>
              </a:rPr>
              <a:t>It evidently had a cumulative return higher than the sector </a:t>
            </a:r>
          </a:p>
          <a:p>
            <a:pPr algn="ctr"/>
            <a:r>
              <a:rPr lang="en-US" sz="1600" b="1" i="1" dirty="0">
                <a:solidFill>
                  <a:schemeClr val="bg2">
                    <a:lumMod val="90000"/>
                  </a:schemeClr>
                </a:solidFill>
                <a:latin typeface="Georgia" panose="02040502050405020303" pitchFamily="18" charset="0"/>
              </a:rPr>
              <a:t>and exit round mean. </a:t>
            </a:r>
            <a:endParaRPr lang="en-US" sz="1600" b="1" dirty="0">
              <a:solidFill>
                <a:schemeClr val="bg2">
                  <a:lumMod val="90000"/>
                </a:schemeClr>
              </a:solidFill>
              <a:latin typeface="Georgia" panose="02040502050405020303" pitchFamily="18" charset="0"/>
            </a:endParaRPr>
          </a:p>
        </p:txBody>
      </p:sp>
      <p:sp>
        <p:nvSpPr>
          <p:cNvPr id="10" name="TextBox 9">
            <a:extLst>
              <a:ext uri="{FF2B5EF4-FFF2-40B4-BE49-F238E27FC236}">
                <a16:creationId xmlns:a16="http://schemas.microsoft.com/office/drawing/2014/main" id="{41FDB33E-2174-D945-A3DC-4A6A0EB2B4CB}"/>
              </a:ext>
            </a:extLst>
          </p:cNvPr>
          <p:cNvSpPr txBox="1"/>
          <p:nvPr/>
        </p:nvSpPr>
        <p:spPr>
          <a:xfrm>
            <a:off x="0" y="1750260"/>
            <a:ext cx="3608107" cy="1323439"/>
          </a:xfrm>
          <a:prstGeom prst="rect">
            <a:avLst/>
          </a:prstGeom>
          <a:noFill/>
        </p:spPr>
        <p:txBody>
          <a:bodyPr wrap="square" rtlCol="0">
            <a:spAutoFit/>
          </a:bodyPr>
          <a:lstStyle/>
          <a:p>
            <a:pPr algn="ctr"/>
            <a:r>
              <a:rPr lang="en-US" sz="2000" b="1" dirty="0">
                <a:solidFill>
                  <a:schemeClr val="bg1"/>
                </a:solidFill>
                <a:latin typeface="Georgia" panose="02040502050405020303" pitchFamily="18" charset="0"/>
              </a:rPr>
              <a:t>Restoration Hardware,</a:t>
            </a:r>
          </a:p>
          <a:p>
            <a:pPr algn="ctr"/>
            <a:r>
              <a:rPr lang="en-US" sz="2000" b="1" dirty="0">
                <a:solidFill>
                  <a:schemeClr val="bg1"/>
                </a:solidFill>
                <a:latin typeface="Georgia" panose="02040502050405020303" pitchFamily="18" charset="0"/>
              </a:rPr>
              <a:t>Cumulative Return over 12 months post-IPO</a:t>
            </a:r>
          </a:p>
          <a:p>
            <a:pPr algn="ctr"/>
            <a:endParaRPr lang="en-US" sz="2000" b="1" dirty="0">
              <a:solidFill>
                <a:schemeClr val="bg1"/>
              </a:solidFill>
              <a:latin typeface="Georgia" panose="02040502050405020303" pitchFamily="18" charset="0"/>
            </a:endParaRPr>
          </a:p>
        </p:txBody>
      </p:sp>
    </p:spTree>
    <p:extLst>
      <p:ext uri="{BB962C8B-B14F-4D97-AF65-F5344CB8AC3E}">
        <p14:creationId xmlns:p14="http://schemas.microsoft.com/office/powerpoint/2010/main" val="1804690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285</Words>
  <Application>Microsoft Macintosh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Georgia</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Motoi Oyane</dc:creator>
  <cp:lastModifiedBy>Motoi Oyane</cp:lastModifiedBy>
  <cp:revision>19</cp:revision>
  <dcterms:created xsi:type="dcterms:W3CDTF">2019-05-14T01:34:04Z</dcterms:created>
  <dcterms:modified xsi:type="dcterms:W3CDTF">2019-05-15T05:52:54Z</dcterms:modified>
</cp:coreProperties>
</file>