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sldIdLst>
    <p:sldId id="256" r:id="rId2"/>
    <p:sldId id="326" r:id="rId3"/>
    <p:sldId id="330" r:id="rId4"/>
    <p:sldId id="331" r:id="rId5"/>
    <p:sldId id="332" r:id="rId6"/>
    <p:sldId id="334" r:id="rId7"/>
    <p:sldId id="335" r:id="rId8"/>
    <p:sldId id="336" r:id="rId9"/>
    <p:sldId id="337" r:id="rId10"/>
    <p:sldId id="33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47"/>
    <p:restoredTop sz="85669"/>
  </p:normalViewPr>
  <p:slideViewPr>
    <p:cSldViewPr snapToGrid="0">
      <p:cViewPr>
        <p:scale>
          <a:sx n="74" d="100"/>
          <a:sy n="74" d="100"/>
        </p:scale>
        <p:origin x="-184" y="560"/>
      </p:cViewPr>
      <p:guideLst/>
    </p:cSldViewPr>
  </p:slideViewPr>
  <p:outlineViewPr>
    <p:cViewPr>
      <p:scale>
        <a:sx n="33" d="100"/>
        <a:sy n="33" d="100"/>
      </p:scale>
      <p:origin x="0" y="0"/>
    </p:cViewPr>
  </p:outlineViewPr>
  <p:notesTextViewPr>
    <p:cViewPr>
      <p:scale>
        <a:sx n="165" d="100"/>
        <a:sy n="165"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D6F77-8F8C-4845-A7E6-3AD8C195FB37}" type="datetimeFigureOut">
              <a:rPr kumimoji="1" lang="ja-JP" altLang="en-US" smtClean="0"/>
              <a:t>2025/1/28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3EE7C-6BE9-AF47-A02D-EA93943F487C}" type="slidenum">
              <a:rPr kumimoji="1" lang="ja-JP" altLang="en-US" smtClean="0"/>
              <a:t>‹#›</a:t>
            </a:fld>
            <a:endParaRPr kumimoji="1" lang="ja-JP" altLang="en-US"/>
          </a:p>
        </p:txBody>
      </p:sp>
    </p:spTree>
    <p:extLst>
      <p:ext uri="{BB962C8B-B14F-4D97-AF65-F5344CB8AC3E}">
        <p14:creationId xmlns:p14="http://schemas.microsoft.com/office/powerpoint/2010/main" val="9290856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2</a:t>
            </a:fld>
            <a:endParaRPr kumimoji="1" lang="ja-JP" altLang="en-US"/>
          </a:p>
        </p:txBody>
      </p:sp>
    </p:spTree>
    <p:extLst>
      <p:ext uri="{BB962C8B-B14F-4D97-AF65-F5344CB8AC3E}">
        <p14:creationId xmlns:p14="http://schemas.microsoft.com/office/powerpoint/2010/main" val="282022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3</a:t>
            </a:fld>
            <a:endParaRPr kumimoji="1" lang="ja-JP" altLang="en-US"/>
          </a:p>
        </p:txBody>
      </p:sp>
    </p:spTree>
    <p:extLst>
      <p:ext uri="{BB962C8B-B14F-4D97-AF65-F5344CB8AC3E}">
        <p14:creationId xmlns:p14="http://schemas.microsoft.com/office/powerpoint/2010/main" val="38515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4</a:t>
            </a:fld>
            <a:endParaRPr kumimoji="1" lang="ja-JP" altLang="en-US"/>
          </a:p>
        </p:txBody>
      </p:sp>
    </p:spTree>
    <p:extLst>
      <p:ext uri="{BB962C8B-B14F-4D97-AF65-F5344CB8AC3E}">
        <p14:creationId xmlns:p14="http://schemas.microsoft.com/office/powerpoint/2010/main" val="237198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5</a:t>
            </a:fld>
            <a:endParaRPr kumimoji="1" lang="ja-JP" altLang="en-US"/>
          </a:p>
        </p:txBody>
      </p:sp>
    </p:spTree>
    <p:extLst>
      <p:ext uri="{BB962C8B-B14F-4D97-AF65-F5344CB8AC3E}">
        <p14:creationId xmlns:p14="http://schemas.microsoft.com/office/powerpoint/2010/main" val="100640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6</a:t>
            </a:fld>
            <a:endParaRPr kumimoji="1" lang="ja-JP" altLang="en-US"/>
          </a:p>
        </p:txBody>
      </p:sp>
    </p:spTree>
    <p:extLst>
      <p:ext uri="{BB962C8B-B14F-4D97-AF65-F5344CB8AC3E}">
        <p14:creationId xmlns:p14="http://schemas.microsoft.com/office/powerpoint/2010/main" val="160154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7</a:t>
            </a:fld>
            <a:endParaRPr kumimoji="1" lang="ja-JP" altLang="en-US"/>
          </a:p>
        </p:txBody>
      </p:sp>
    </p:spTree>
    <p:extLst>
      <p:ext uri="{BB962C8B-B14F-4D97-AF65-F5344CB8AC3E}">
        <p14:creationId xmlns:p14="http://schemas.microsoft.com/office/powerpoint/2010/main" val="387063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8</a:t>
            </a:fld>
            <a:endParaRPr kumimoji="1" lang="ja-JP" altLang="en-US"/>
          </a:p>
        </p:txBody>
      </p:sp>
    </p:spTree>
    <p:extLst>
      <p:ext uri="{BB962C8B-B14F-4D97-AF65-F5344CB8AC3E}">
        <p14:creationId xmlns:p14="http://schemas.microsoft.com/office/powerpoint/2010/main" val="183330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9</a:t>
            </a:fld>
            <a:endParaRPr kumimoji="1" lang="ja-JP" altLang="en-US"/>
          </a:p>
        </p:txBody>
      </p:sp>
    </p:spTree>
    <p:extLst>
      <p:ext uri="{BB962C8B-B14F-4D97-AF65-F5344CB8AC3E}">
        <p14:creationId xmlns:p14="http://schemas.microsoft.com/office/powerpoint/2010/main" val="330708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10</a:t>
            </a:fld>
            <a:endParaRPr kumimoji="1" lang="ja-JP" altLang="en-US"/>
          </a:p>
        </p:txBody>
      </p:sp>
    </p:spTree>
    <p:extLst>
      <p:ext uri="{BB962C8B-B14F-4D97-AF65-F5344CB8AC3E}">
        <p14:creationId xmlns:p14="http://schemas.microsoft.com/office/powerpoint/2010/main" val="97325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atin typeface="Hiragino Kaku Gothic Std W8" panose="020B0800000000000000" pitchFamily="34" charset="-128"/>
                <a:ea typeface="Hiragino Kaku Gothic Std W8" panose="020B08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atin typeface="Hiragino Kaku Gothic Std W8" panose="020B0800000000000000" pitchFamily="34" charset="-128"/>
                <a:ea typeface="Hiragino Kaku Gothic Std W8" panose="020B0800000000000000" pitchFamily="34"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7" name="日付プレースホルダー 6">
            <a:extLst>
              <a:ext uri="{FF2B5EF4-FFF2-40B4-BE49-F238E27FC236}">
                <a16:creationId xmlns:a16="http://schemas.microsoft.com/office/drawing/2014/main" id="{7697E0BB-FCF8-930F-2980-CBB4569818CA}"/>
              </a:ext>
            </a:extLst>
          </p:cNvPr>
          <p:cNvSpPr>
            <a:spLocks noGrp="1"/>
          </p:cNvSpPr>
          <p:nvPr>
            <p:ph type="dt" sz="half" idx="10"/>
          </p:nvPr>
        </p:nvSpPr>
        <p:spPr>
          <a:xfrm>
            <a:off x="838200" y="6356352"/>
            <a:ext cx="2743200" cy="365125"/>
          </a:xfrm>
          <a:prstGeom prst="rect">
            <a:avLst/>
          </a:prstGeom>
        </p:spPr>
        <p:txBody>
          <a:bodyPr/>
          <a:lstStyle/>
          <a:p>
            <a:fld id="{B583D409-40F1-0E4B-A5CF-147CF2CAA000}" type="datetime1">
              <a:rPr lang="ja-JP" altLang="en-US" smtClean="0"/>
              <a:t>2025/1/28</a:t>
            </a:fld>
            <a:endParaRPr lang="en-US" dirty="0"/>
          </a:p>
        </p:txBody>
      </p:sp>
      <p:sp>
        <p:nvSpPr>
          <p:cNvPr id="8" name="フッター プレースホルダー 7">
            <a:extLst>
              <a:ext uri="{FF2B5EF4-FFF2-40B4-BE49-F238E27FC236}">
                <a16:creationId xmlns:a16="http://schemas.microsoft.com/office/drawing/2014/main" id="{6750BD4E-E1C3-78C9-4672-4E3510868DE8}"/>
              </a:ext>
            </a:extLst>
          </p:cNvPr>
          <p:cNvSpPr>
            <a:spLocks noGrp="1"/>
          </p:cNvSpPr>
          <p:nvPr>
            <p:ph type="ftr" sz="quarter" idx="11"/>
          </p:nvPr>
        </p:nvSpPr>
        <p:spPr>
          <a:xfrm>
            <a:off x="4038600" y="6356351"/>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615C1C-D39E-D35B-D29F-7C41C953D299}"/>
              </a:ext>
            </a:extLst>
          </p:cNvPr>
          <p:cNvSpPr>
            <a:spLocks noGrp="1"/>
          </p:cNvSpPr>
          <p:nvPr>
            <p:ph type="sldNum" sz="quarter" idx="12"/>
          </p:nvPr>
        </p:nvSpPr>
        <p:spPr/>
        <p:txBody>
          <a:bodyPr/>
          <a:lstStyle/>
          <a:p>
            <a:fld id="{48F63A3B-78C7-47BE-AE5E-E10140E04643}" type="slidenum">
              <a:rPr lang="en-US" smtClean="0"/>
              <a:pPr/>
              <a:t>‹#›</a:t>
            </a:fld>
            <a:r>
              <a:rPr lang="en-US"/>
              <a:t>/n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1233C87-63E7-874E-A5EF-DB37685A35FE}" type="datetime1">
              <a:rPr lang="ja-JP" altLang="en-US" smtClean="0"/>
              <a:t>2025/1/28</a:t>
            </a:fld>
            <a:endParaRPr lang="en-US"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r>
              <a:rPr lang="en-US" dirty="0"/>
              <a:t>/n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iragino Kaku Gothic Std W8" panose="020B0800000000000000" pitchFamily="34" charset="-128"/>
                <a:ea typeface="Hiragino Kaku Gothic Std W8" panose="020B08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Hiragino Kaku Gothic Std W8" panose="020B0800000000000000" pitchFamily="34" charset="-128"/>
                <a:ea typeface="Hiragino Kaku Gothic Std W8" panose="020B0800000000000000" pitchFamily="34" charset="-128"/>
              </a:defRPr>
            </a:lvl1pPr>
            <a:lvl2pPr>
              <a:defRPr>
                <a:latin typeface="Hiragino Kaku Gothic Std W8" panose="020B0800000000000000" pitchFamily="34" charset="-128"/>
                <a:ea typeface="Hiragino Kaku Gothic Std W8" panose="020B0800000000000000" pitchFamily="34" charset="-128"/>
              </a:defRPr>
            </a:lvl2pPr>
            <a:lvl3pPr>
              <a:defRPr>
                <a:latin typeface="Hiragino Kaku Gothic Std W8" panose="020B0800000000000000" pitchFamily="34" charset="-128"/>
                <a:ea typeface="Hiragino Kaku Gothic Std W8" panose="020B0800000000000000" pitchFamily="34" charset="-128"/>
              </a:defRPr>
            </a:lvl3pPr>
            <a:lvl4pPr>
              <a:defRPr>
                <a:latin typeface="Hiragino Kaku Gothic Std W8" panose="020B0800000000000000" pitchFamily="34" charset="-128"/>
                <a:ea typeface="Hiragino Kaku Gothic Std W8" panose="020B0800000000000000" pitchFamily="34" charset="-128"/>
              </a:defRPr>
            </a:lvl4pPr>
            <a:lvl5pPr>
              <a:defRPr>
                <a:latin typeface="Hiragino Kaku Gothic Std W8" panose="020B0800000000000000" pitchFamily="34" charset="-128"/>
                <a:ea typeface="Hiragino Kaku Gothic Std W8" panose="020B0800000000000000"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7" name="日付プレースホルダー 6">
            <a:extLst>
              <a:ext uri="{FF2B5EF4-FFF2-40B4-BE49-F238E27FC236}">
                <a16:creationId xmlns:a16="http://schemas.microsoft.com/office/drawing/2014/main" id="{E659B5AC-7CAD-223C-D463-DE903D94CE04}"/>
              </a:ext>
            </a:extLst>
          </p:cNvPr>
          <p:cNvSpPr>
            <a:spLocks noGrp="1"/>
          </p:cNvSpPr>
          <p:nvPr>
            <p:ph type="dt" sz="half" idx="10"/>
          </p:nvPr>
        </p:nvSpPr>
        <p:spPr>
          <a:xfrm>
            <a:off x="838200" y="6356352"/>
            <a:ext cx="2743200" cy="365125"/>
          </a:xfrm>
          <a:prstGeom prst="rect">
            <a:avLst/>
          </a:prstGeom>
        </p:spPr>
        <p:txBody>
          <a:bodyPr/>
          <a:lstStyle/>
          <a:p>
            <a:fld id="{26A4E926-6570-314E-B162-2804F62089A4}" type="datetime1">
              <a:rPr lang="ja-JP" altLang="en-US" smtClean="0"/>
              <a:t>2025/1/28</a:t>
            </a:fld>
            <a:endParaRPr lang="en-US" dirty="0"/>
          </a:p>
        </p:txBody>
      </p:sp>
      <p:sp>
        <p:nvSpPr>
          <p:cNvPr id="8" name="フッター プレースホルダー 7">
            <a:extLst>
              <a:ext uri="{FF2B5EF4-FFF2-40B4-BE49-F238E27FC236}">
                <a16:creationId xmlns:a16="http://schemas.microsoft.com/office/drawing/2014/main" id="{BB2EADEA-30A8-1093-B2A5-13D53C3B7744}"/>
              </a:ext>
            </a:extLst>
          </p:cNvPr>
          <p:cNvSpPr>
            <a:spLocks noGrp="1"/>
          </p:cNvSpPr>
          <p:nvPr>
            <p:ph type="ftr" sz="quarter" idx="11"/>
          </p:nvPr>
        </p:nvSpPr>
        <p:spPr>
          <a:xfrm>
            <a:off x="4038600" y="6356351"/>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9057F1-AB97-8DF2-9E08-9A3EA855F048}"/>
              </a:ext>
            </a:extLst>
          </p:cNvPr>
          <p:cNvSpPr>
            <a:spLocks noGrp="1"/>
          </p:cNvSpPr>
          <p:nvPr>
            <p:ph type="sldNum" sz="quarter" idx="12"/>
          </p:nvPr>
        </p:nvSpPr>
        <p:spPr/>
        <p:txBody>
          <a:bodyPr/>
          <a:lstStyle/>
          <a:p>
            <a:fld id="{48F63A3B-78C7-47BE-AE5E-E10140E04643}" type="slidenum">
              <a:rPr lang="en-US" smtClean="0"/>
              <a:pPr/>
              <a:t>‹#›</a:t>
            </a:fld>
            <a:r>
              <a:rPr lang="en-US"/>
              <a:t>/n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800">
                <a:solidFill>
                  <a:schemeClr val="tx1">
                    <a:tint val="82000"/>
                  </a:schemeClr>
                </a:solidFill>
              </a:defRPr>
            </a:lvl1pPr>
          </a:lstStyle>
          <a:p>
            <a:fld id="{48F63A3B-78C7-47BE-AE5E-E10140E04643}" type="slidenum">
              <a:rPr lang="en-US" smtClean="0"/>
              <a:pPr/>
              <a:t>‹#›</a:t>
            </a:fld>
            <a:r>
              <a:rPr lang="en-US" dirty="0"/>
              <a:t>/n</a:t>
            </a:r>
          </a:p>
        </p:txBody>
      </p:sp>
      <p:sp>
        <p:nvSpPr>
          <p:cNvPr id="9" name="フッター プレースホルダー 8">
            <a:extLst>
              <a:ext uri="{FF2B5EF4-FFF2-40B4-BE49-F238E27FC236}">
                <a16:creationId xmlns:a16="http://schemas.microsoft.com/office/drawing/2014/main" id="{B166BD72-7F15-9AFF-3579-46348DE77DE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10" name="日付プレースホルダー 9">
            <a:extLst>
              <a:ext uri="{FF2B5EF4-FFF2-40B4-BE49-F238E27FC236}">
                <a16:creationId xmlns:a16="http://schemas.microsoft.com/office/drawing/2014/main" id="{B9DC9F46-B687-2082-EBC5-3F32A32D186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C3D9-8D49-8A4C-94CC-E32A0C7F9B5F}" type="datetime1">
              <a:rPr kumimoji="1" lang="ja-JP" altLang="en-US" smtClean="0"/>
              <a:t>2025/1/28</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Hiragino Kaku Gothic Std W8" panose="020B0800000000000000" pitchFamily="34" charset="-128"/>
          <a:ea typeface="Hiragino Kaku Gothic Std W8" panose="020B0800000000000000" pitchFamily="34"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Hiragino Kaku Gothic Std W8" panose="020B0800000000000000" pitchFamily="34" charset="-128"/>
          <a:ea typeface="Hiragino Kaku Gothic Std W8" panose="020B08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Hiragino Kaku Gothic Std W8" panose="020B0800000000000000" pitchFamily="34" charset="-128"/>
          <a:ea typeface="Hiragino Kaku Gothic Std W8" panose="020B08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Hiragino Kaku Gothic Std W8" panose="020B0800000000000000" pitchFamily="34" charset="-128"/>
          <a:ea typeface="Hiragino Kaku Gothic Std W8" panose="020B08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png"/><Relationship Id="rId7"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20.png"/><Relationship Id="rId7" Type="http://schemas.openxmlformats.org/officeDocument/2006/relationships/image" Target="../media/image24.emf"/><Relationship Id="rId12"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3.emf"/><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C0601-9E43-CFF5-9213-15A61DF194B6}"/>
              </a:ext>
            </a:extLst>
          </p:cNvPr>
          <p:cNvSpPr>
            <a:spLocks noGrp="1"/>
          </p:cNvSpPr>
          <p:nvPr>
            <p:ph type="ctrTitle"/>
          </p:nvPr>
        </p:nvSpPr>
        <p:spPr>
          <a:xfrm>
            <a:off x="714339" y="2688336"/>
            <a:ext cx="10751127" cy="963168"/>
          </a:xfrm>
        </p:spPr>
        <p:txBody>
          <a:bodyPr>
            <a:normAutofit/>
          </a:bodyPr>
          <a:lstStyle/>
          <a:p>
            <a:r>
              <a:rPr lang="ja-JP" altLang="en-US" sz="4400"/>
              <a:t>高密度コアモデルにおける降着円盤の像</a:t>
            </a:r>
          </a:p>
        </p:txBody>
      </p:sp>
      <p:sp>
        <p:nvSpPr>
          <p:cNvPr id="3" name="字幕 2">
            <a:extLst>
              <a:ext uri="{FF2B5EF4-FFF2-40B4-BE49-F238E27FC236}">
                <a16:creationId xmlns:a16="http://schemas.microsoft.com/office/drawing/2014/main" id="{1F317453-2659-04C0-4374-F182FDA7C0E2}"/>
              </a:ext>
            </a:extLst>
          </p:cNvPr>
          <p:cNvSpPr>
            <a:spLocks noGrp="1"/>
          </p:cNvSpPr>
          <p:nvPr>
            <p:ph type="subTitle" idx="1"/>
          </p:nvPr>
        </p:nvSpPr>
        <p:spPr>
          <a:xfrm>
            <a:off x="1914144" y="4169664"/>
            <a:ext cx="8351519" cy="963168"/>
          </a:xfrm>
        </p:spPr>
        <p:txBody>
          <a:bodyPr>
            <a:normAutofit/>
          </a:bodyPr>
          <a:lstStyle/>
          <a:p>
            <a:r>
              <a:rPr kumimoji="1" lang="en-US" altLang="ja-JP" sz="2400" dirty="0">
                <a:latin typeface="Hiragino Kaku Gothic Std W8" panose="020B0800000000000000" pitchFamily="34" charset="-128"/>
                <a:ea typeface="Hiragino Kaku Gothic Std W8" panose="020B0800000000000000" pitchFamily="34" charset="-128"/>
              </a:rPr>
              <a:t>20041054</a:t>
            </a:r>
            <a:r>
              <a:rPr kumimoji="1" lang="ja-JP" altLang="en-US" sz="2400">
                <a:latin typeface="Hiragino Kaku Gothic Std W8" panose="020B0800000000000000" pitchFamily="34" charset="-128"/>
                <a:ea typeface="Hiragino Kaku Gothic Std W8" panose="020B0800000000000000" pitchFamily="34" charset="-128"/>
              </a:rPr>
              <a:t>　</a:t>
            </a:r>
            <a:r>
              <a:rPr lang="ja-JP" altLang="en-US" sz="2400">
                <a:latin typeface="Hiragino Kaku Gothic Std W8" panose="020B0800000000000000" pitchFamily="34" charset="-128"/>
                <a:ea typeface="Hiragino Kaku Gothic Std W8" panose="020B0800000000000000" pitchFamily="34" charset="-128"/>
              </a:rPr>
              <a:t>大豆生田幹</a:t>
            </a:r>
            <a:endParaRPr kumimoji="1" lang="ja-JP" altLang="en-US" sz="2400">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74257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kumimoji="1" lang="ja-JP" altLang="en-US">
                <a:solidFill>
                  <a:schemeClr val="bg1"/>
                </a:solidFill>
                <a:latin typeface="Hiragino Kaku Gothic Std W8" panose="020B0800000000000000" pitchFamily="34" charset="-128"/>
                <a:ea typeface="Hiragino Kaku Gothic Std W8" panose="020B0800000000000000" pitchFamily="34" charset="-128"/>
              </a:rPr>
              <a:t>ブハダール時空の特徴</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1177636" y="3863083"/>
            <a:ext cx="9836728" cy="2423357"/>
          </a:xfrm>
        </p:spPr>
        <p:txBody>
          <a:bodyPr>
            <a:normAutofit/>
          </a:bodyPr>
          <a:lstStyle/>
          <a:p>
            <a:pPr marL="0" indent="0">
              <a:lnSpc>
                <a:spcPct val="100000"/>
              </a:lnSpc>
              <a:buNone/>
            </a:pPr>
            <a:r>
              <a:rPr lang="ja-JP" altLang="en-US" sz="2400"/>
              <a:t>中心コアのコンパクトネス</a:t>
            </a:r>
            <a:r>
              <a:rPr lang="en-US" altLang="ja-JP" sz="2400" dirty="0"/>
              <a:t> a </a:t>
            </a:r>
            <a:r>
              <a:rPr lang="ja-JP" altLang="en-US" sz="2400"/>
              <a:t>が大きいほど、光が赤道面を横切る回数が増えていることがわかる。</a:t>
            </a: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10</a:t>
            </a:fld>
            <a:r>
              <a:rPr lang="en-US" dirty="0"/>
              <a:t>/n</a:t>
            </a:r>
          </a:p>
        </p:txBody>
      </p:sp>
      <p:pic>
        <p:nvPicPr>
          <p:cNvPr id="5" name="図 4">
            <a:extLst>
              <a:ext uri="{FF2B5EF4-FFF2-40B4-BE49-F238E27FC236}">
                <a16:creationId xmlns:a16="http://schemas.microsoft.com/office/drawing/2014/main" id="{A604FC1D-59C8-EBF8-9A78-AF2AB44101EA}"/>
              </a:ext>
            </a:extLst>
          </p:cNvPr>
          <p:cNvPicPr>
            <a:picLocks noChangeAspect="1"/>
          </p:cNvPicPr>
          <p:nvPr/>
        </p:nvPicPr>
        <p:blipFill>
          <a:blip r:embed="rId3"/>
          <a:stretch>
            <a:fillRect/>
          </a:stretch>
        </p:blipFill>
        <p:spPr>
          <a:xfrm>
            <a:off x="1283961" y="1207167"/>
            <a:ext cx="3525572" cy="2350668"/>
          </a:xfrm>
          <a:prstGeom prst="rect">
            <a:avLst/>
          </a:prstGeom>
        </p:spPr>
      </p:pic>
      <p:pic>
        <p:nvPicPr>
          <p:cNvPr id="9" name="図 8">
            <a:extLst>
              <a:ext uri="{FF2B5EF4-FFF2-40B4-BE49-F238E27FC236}">
                <a16:creationId xmlns:a16="http://schemas.microsoft.com/office/drawing/2014/main" id="{A7559A5B-A4BD-5234-18E0-9EB3368A53CF}"/>
              </a:ext>
            </a:extLst>
          </p:cNvPr>
          <p:cNvPicPr>
            <a:picLocks noChangeAspect="1"/>
          </p:cNvPicPr>
          <p:nvPr/>
        </p:nvPicPr>
        <p:blipFill>
          <a:blip r:embed="rId4"/>
          <a:stretch>
            <a:fillRect/>
          </a:stretch>
        </p:blipFill>
        <p:spPr>
          <a:xfrm>
            <a:off x="4290839" y="1245514"/>
            <a:ext cx="3520486" cy="2347277"/>
          </a:xfrm>
          <a:prstGeom prst="rect">
            <a:avLst/>
          </a:prstGeom>
        </p:spPr>
      </p:pic>
      <p:pic>
        <p:nvPicPr>
          <p:cNvPr id="10" name="図 9">
            <a:extLst>
              <a:ext uri="{FF2B5EF4-FFF2-40B4-BE49-F238E27FC236}">
                <a16:creationId xmlns:a16="http://schemas.microsoft.com/office/drawing/2014/main" id="{5D6B56A1-7A16-1286-6A12-C65F82847718}"/>
              </a:ext>
            </a:extLst>
          </p:cNvPr>
          <p:cNvPicPr>
            <a:picLocks noChangeAspect="1"/>
          </p:cNvPicPr>
          <p:nvPr/>
        </p:nvPicPr>
        <p:blipFill>
          <a:blip r:embed="rId5"/>
          <a:stretch>
            <a:fillRect/>
          </a:stretch>
        </p:blipFill>
        <p:spPr>
          <a:xfrm>
            <a:off x="7297717" y="1284146"/>
            <a:ext cx="3520486" cy="2346992"/>
          </a:xfrm>
          <a:prstGeom prst="rect">
            <a:avLst/>
          </a:prstGeom>
        </p:spPr>
      </p:pic>
    </p:spTree>
    <p:extLst>
      <p:ext uri="{BB962C8B-B14F-4D97-AF65-F5344CB8AC3E}">
        <p14:creationId xmlns:p14="http://schemas.microsoft.com/office/powerpoint/2010/main" val="84242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lang="ja-JP" altLang="en-US">
                <a:solidFill>
                  <a:schemeClr val="bg1"/>
                </a:solidFill>
              </a:rPr>
              <a:t>導入</a:t>
            </a:r>
            <a:endParaRPr kumimoji="1" lang="ja-JP" altLang="en-US">
              <a:solidFill>
                <a:schemeClr val="bg1"/>
              </a:solidFill>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1177636" y="2369127"/>
            <a:ext cx="9836727" cy="2937164"/>
          </a:xfrm>
        </p:spPr>
        <p:txBody>
          <a:bodyPr>
            <a:normAutofit/>
          </a:bodyPr>
          <a:lstStyle/>
          <a:p>
            <a:pPr marL="0" indent="0">
              <a:lnSpc>
                <a:spcPct val="100000"/>
              </a:lnSpc>
              <a:buNone/>
            </a:pPr>
            <a:r>
              <a:rPr lang="ja-JP" altLang="en-US" sz="2400"/>
              <a:t>大輪講の発表では、ブラックホールが作るとされる時空である　　</a:t>
            </a:r>
            <a:r>
              <a:rPr lang="ja-JP" altLang="en-US" sz="2400">
                <a:solidFill>
                  <a:srgbClr val="FF0000"/>
                </a:solidFill>
              </a:rPr>
              <a:t>シュバルツシルト時空</a:t>
            </a:r>
            <a:r>
              <a:rPr lang="ja-JP" altLang="en-US" sz="2400"/>
              <a:t>において、発光する円盤（降着円盤）がどのように観測されるかを考えた。</a:t>
            </a:r>
            <a:endParaRPr lang="en-US" altLang="ja-JP" sz="2400" dirty="0"/>
          </a:p>
          <a:p>
            <a:pPr marL="0" indent="0">
              <a:lnSpc>
                <a:spcPct val="100000"/>
              </a:lnSpc>
              <a:buNone/>
            </a:pPr>
            <a:endParaRPr lang="en-US" altLang="ja-JP" sz="2400" dirty="0"/>
          </a:p>
          <a:p>
            <a:pPr marL="0" indent="0">
              <a:lnSpc>
                <a:spcPct val="100000"/>
              </a:lnSpc>
              <a:buNone/>
            </a:pPr>
            <a:r>
              <a:rPr lang="ja-JP" altLang="en-US" sz="2400"/>
              <a:t>卒業研究では、中心とその付近に高密度のコアが分布しているような</a:t>
            </a:r>
            <a:r>
              <a:rPr lang="ja-JP" altLang="en-US" sz="2400">
                <a:solidFill>
                  <a:srgbClr val="FF0000"/>
                </a:solidFill>
              </a:rPr>
              <a:t>ブハダール時空</a:t>
            </a:r>
            <a:r>
              <a:rPr lang="ja-JP" altLang="en-US" sz="2400"/>
              <a:t>において降着円盤がどのように観測されるかを考えた。</a:t>
            </a: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2</a:t>
            </a:fld>
            <a:r>
              <a:rPr lang="en-US"/>
              <a:t>/n</a:t>
            </a:r>
            <a:endParaRPr lang="en-US" dirty="0"/>
          </a:p>
        </p:txBody>
      </p:sp>
    </p:spTree>
    <p:extLst>
      <p:ext uri="{BB962C8B-B14F-4D97-AF65-F5344CB8AC3E}">
        <p14:creationId xmlns:p14="http://schemas.microsoft.com/office/powerpoint/2010/main" val="381314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kumimoji="1" lang="ja-JP" altLang="en-US">
                <a:solidFill>
                  <a:schemeClr val="bg1"/>
                </a:solidFill>
                <a:latin typeface="Hiragino Kaku Gothic Std W8" panose="020B0800000000000000" pitchFamily="34" charset="-128"/>
                <a:ea typeface="Hiragino Kaku Gothic Std W8" panose="020B0800000000000000" pitchFamily="34" charset="-128"/>
              </a:rPr>
              <a:t>本研究の意義</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1177636" y="1884218"/>
            <a:ext cx="9836727" cy="3962400"/>
          </a:xfrm>
        </p:spPr>
        <p:txBody>
          <a:bodyPr>
            <a:normAutofit/>
          </a:bodyPr>
          <a:lstStyle/>
          <a:p>
            <a:pPr marL="0" indent="0">
              <a:lnSpc>
                <a:spcPct val="100000"/>
              </a:lnSpc>
              <a:buNone/>
            </a:pPr>
            <a:r>
              <a:rPr lang="ja-JP" altLang="en-US" sz="2400"/>
              <a:t>シュバルツシルト時空には以下の性質があった</a:t>
            </a:r>
            <a:endParaRPr lang="en-US" altLang="ja-JP" sz="2400" dirty="0"/>
          </a:p>
          <a:p>
            <a:pPr marL="0" indent="0">
              <a:lnSpc>
                <a:spcPct val="100000"/>
              </a:lnSpc>
              <a:buNone/>
            </a:pPr>
            <a:r>
              <a:rPr lang="en-US" altLang="ja-JP" sz="2400" dirty="0"/>
              <a:t>	</a:t>
            </a:r>
            <a:r>
              <a:rPr lang="ja-JP" altLang="en-US" sz="2400"/>
              <a:t>・静的で球対称であり、漸近的に平坦な時空に近づく</a:t>
            </a:r>
            <a:endParaRPr lang="en-US" altLang="ja-JP" sz="2400" dirty="0"/>
          </a:p>
          <a:p>
            <a:pPr marL="0" indent="0">
              <a:lnSpc>
                <a:spcPct val="100000"/>
              </a:lnSpc>
              <a:buNone/>
            </a:pPr>
            <a:r>
              <a:rPr lang="en-US" altLang="ja-JP" sz="2400" dirty="0"/>
              <a:t>	</a:t>
            </a:r>
            <a:r>
              <a:rPr lang="ja-JP" altLang="en-US" sz="2400"/>
              <a:t>・中心に曲率特異点を持つ（中心で曲率が発散する）</a:t>
            </a:r>
            <a:endParaRPr lang="en-US" altLang="ja-JP" sz="2400" dirty="0"/>
          </a:p>
          <a:p>
            <a:pPr marL="0" indent="0">
              <a:lnSpc>
                <a:spcPct val="100000"/>
              </a:lnSpc>
              <a:buNone/>
            </a:pPr>
            <a:r>
              <a:rPr lang="en-US" altLang="ja-JP" sz="2400" dirty="0"/>
              <a:t>	</a:t>
            </a:r>
            <a:r>
              <a:rPr lang="ja-JP" altLang="en-US" sz="2400"/>
              <a:t>・シュバルツシルト半径がホライズンとなる</a:t>
            </a:r>
            <a:endParaRPr lang="en-US" altLang="ja-JP" sz="2400" dirty="0"/>
          </a:p>
          <a:p>
            <a:pPr marL="0" indent="0">
              <a:lnSpc>
                <a:spcPct val="100000"/>
              </a:lnSpc>
              <a:buNone/>
            </a:pPr>
            <a:endParaRPr lang="en-US" altLang="ja-JP" sz="2400" dirty="0"/>
          </a:p>
          <a:p>
            <a:pPr marL="0" indent="0">
              <a:lnSpc>
                <a:spcPct val="100000"/>
              </a:lnSpc>
              <a:buNone/>
            </a:pPr>
            <a:r>
              <a:rPr lang="ja-JP" altLang="en-US" sz="2400"/>
              <a:t>これに対しブハダール時空は、曲率特異点やホライズンを持たない</a:t>
            </a:r>
            <a:endParaRPr lang="en-US" altLang="ja-JP" sz="2400" dirty="0"/>
          </a:p>
          <a:p>
            <a:pPr marL="0" indent="0">
              <a:lnSpc>
                <a:spcPct val="100000"/>
              </a:lnSpc>
              <a:buNone/>
            </a:pPr>
            <a:r>
              <a:rPr lang="en-US" altLang="ja-JP" sz="2400" dirty="0"/>
              <a:t>”</a:t>
            </a:r>
            <a:r>
              <a:rPr lang="ja-JP" altLang="en-US" sz="2400"/>
              <a:t>自然な</a:t>
            </a:r>
            <a:r>
              <a:rPr lang="en-US" altLang="ja-JP" sz="2400" dirty="0"/>
              <a:t>”</a:t>
            </a:r>
            <a:r>
              <a:rPr lang="ja-JP" altLang="en-US" sz="2400"/>
              <a:t>時空であり、この時空における降着円盤の像を考えることは重要である。</a:t>
            </a: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3</a:t>
            </a:fld>
            <a:r>
              <a:rPr lang="en-US"/>
              <a:t>/n</a:t>
            </a:r>
            <a:endParaRPr lang="en-US" dirty="0"/>
          </a:p>
        </p:txBody>
      </p:sp>
    </p:spTree>
    <p:extLst>
      <p:ext uri="{BB962C8B-B14F-4D97-AF65-F5344CB8AC3E}">
        <p14:creationId xmlns:p14="http://schemas.microsoft.com/office/powerpoint/2010/main" val="274641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lang="ja-JP" altLang="en-US">
                <a:solidFill>
                  <a:schemeClr val="bg1"/>
                </a:solidFill>
              </a:rPr>
              <a:t>ブハダール時空</a:t>
            </a:r>
            <a:endParaRPr kumimoji="1" lang="ja-JP" altLang="en-US">
              <a:solidFill>
                <a:schemeClr val="bg1"/>
              </a:solidFill>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1177636" y="1654389"/>
            <a:ext cx="9836727" cy="4409527"/>
          </a:xfrm>
        </p:spPr>
        <p:txBody>
          <a:bodyPr>
            <a:normAutofit/>
          </a:bodyPr>
          <a:lstStyle/>
          <a:p>
            <a:pPr marL="0" indent="0">
              <a:lnSpc>
                <a:spcPct val="100000"/>
              </a:lnSpc>
              <a:buNone/>
            </a:pPr>
            <a:r>
              <a:rPr lang="ja-JP" altLang="en-US" sz="2400"/>
              <a:t>ブハダール時空の線素は以下のように与えられる</a:t>
            </a:r>
            <a:endParaRPr lang="en-US" altLang="ja-JP" sz="2400" dirty="0"/>
          </a:p>
          <a:p>
            <a:pPr marL="0" indent="0">
              <a:lnSpc>
                <a:spcPct val="100000"/>
              </a:lnSpc>
              <a:buNone/>
            </a:pPr>
            <a:endParaRPr lang="en-US" altLang="ja-JP" sz="2400" dirty="0"/>
          </a:p>
          <a:p>
            <a:pPr marL="0" indent="0">
              <a:lnSpc>
                <a:spcPct val="100000"/>
              </a:lnSpc>
              <a:buNone/>
            </a:pPr>
            <a:endParaRPr lang="en-US" altLang="ja-JP" sz="2400" dirty="0"/>
          </a:p>
          <a:p>
            <a:pPr marL="0" indent="0">
              <a:lnSpc>
                <a:spcPct val="100000"/>
              </a:lnSpc>
              <a:buNone/>
            </a:pPr>
            <a:endParaRPr lang="en-US" altLang="ja-JP" sz="2400" dirty="0"/>
          </a:p>
          <a:p>
            <a:pPr marL="0" indent="0">
              <a:lnSpc>
                <a:spcPct val="100000"/>
              </a:lnSpc>
              <a:buNone/>
            </a:pPr>
            <a:endParaRPr lang="en-US" altLang="ja-JP" sz="2400" dirty="0"/>
          </a:p>
          <a:p>
            <a:pPr marL="0" indent="0">
              <a:lnSpc>
                <a:spcPct val="100000"/>
              </a:lnSpc>
              <a:buNone/>
            </a:pPr>
            <a:r>
              <a:rPr lang="ja-JP" altLang="en-US" sz="2400"/>
              <a:t>この時空は静的球対称なので、光の軌道はひとつの赤道面に囚われる。</a:t>
            </a:r>
            <a:endParaRPr lang="en-US" altLang="ja-JP" sz="2400" dirty="0"/>
          </a:p>
          <a:p>
            <a:pPr marL="0" indent="0">
              <a:lnSpc>
                <a:spcPct val="100000"/>
              </a:lnSpc>
              <a:buNone/>
            </a:pPr>
            <a:r>
              <a:rPr lang="ja-JP" altLang="en-US" sz="2400"/>
              <a:t>これを加味すると、光が進んだ距離はパラメータ　　を用いて下のように書ける</a:t>
            </a: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4</a:t>
            </a:fld>
            <a:r>
              <a:rPr lang="en-US"/>
              <a:t>/n</a:t>
            </a:r>
            <a:endParaRPr lang="en-US" dirty="0"/>
          </a:p>
        </p:txBody>
      </p:sp>
      <p:pic>
        <p:nvPicPr>
          <p:cNvPr id="5" name="図 4">
            <a:extLst>
              <a:ext uri="{FF2B5EF4-FFF2-40B4-BE49-F238E27FC236}">
                <a16:creationId xmlns:a16="http://schemas.microsoft.com/office/drawing/2014/main" id="{A026E763-7A13-302D-7F0E-B8EA6E4203C2}"/>
              </a:ext>
            </a:extLst>
          </p:cNvPr>
          <p:cNvPicPr>
            <a:picLocks noChangeAspect="1"/>
          </p:cNvPicPr>
          <p:nvPr/>
        </p:nvPicPr>
        <p:blipFill>
          <a:blip r:embed="rId3"/>
          <a:stretch>
            <a:fillRect/>
          </a:stretch>
        </p:blipFill>
        <p:spPr>
          <a:xfrm>
            <a:off x="1460778" y="7319713"/>
            <a:ext cx="5042727" cy="2189235"/>
          </a:xfrm>
          <a:prstGeom prst="rect">
            <a:avLst/>
          </a:prstGeom>
        </p:spPr>
      </p:pic>
      <p:pic>
        <p:nvPicPr>
          <p:cNvPr id="6" name="図 5">
            <a:extLst>
              <a:ext uri="{FF2B5EF4-FFF2-40B4-BE49-F238E27FC236}">
                <a16:creationId xmlns:a16="http://schemas.microsoft.com/office/drawing/2014/main" id="{31CC256B-EEFE-A4CB-4E12-F832E49F42E0}"/>
              </a:ext>
            </a:extLst>
          </p:cNvPr>
          <p:cNvPicPr>
            <a:picLocks noChangeAspect="1"/>
          </p:cNvPicPr>
          <p:nvPr/>
        </p:nvPicPr>
        <p:blipFill>
          <a:blip r:embed="rId4"/>
          <a:stretch>
            <a:fillRect/>
          </a:stretch>
        </p:blipFill>
        <p:spPr>
          <a:xfrm>
            <a:off x="1402718" y="2270197"/>
            <a:ext cx="9386561" cy="1435303"/>
          </a:xfrm>
          <a:prstGeom prst="rect">
            <a:avLst/>
          </a:prstGeom>
        </p:spPr>
      </p:pic>
      <p:pic>
        <p:nvPicPr>
          <p:cNvPr id="14" name="図 13">
            <a:extLst>
              <a:ext uri="{FF2B5EF4-FFF2-40B4-BE49-F238E27FC236}">
                <a16:creationId xmlns:a16="http://schemas.microsoft.com/office/drawing/2014/main" id="{ADB3BBB8-3B35-70F4-412C-2826FD40CFDC}"/>
              </a:ext>
            </a:extLst>
          </p:cNvPr>
          <p:cNvPicPr>
            <a:picLocks noChangeAspect="1"/>
          </p:cNvPicPr>
          <p:nvPr/>
        </p:nvPicPr>
        <p:blipFill>
          <a:blip r:embed="rId5"/>
          <a:stretch>
            <a:fillRect/>
          </a:stretch>
        </p:blipFill>
        <p:spPr>
          <a:xfrm>
            <a:off x="8175180" y="4509179"/>
            <a:ext cx="241405" cy="304380"/>
          </a:xfrm>
          <a:prstGeom prst="rect">
            <a:avLst/>
          </a:prstGeom>
        </p:spPr>
      </p:pic>
      <p:pic>
        <p:nvPicPr>
          <p:cNvPr id="16" name="図 15">
            <a:extLst>
              <a:ext uri="{FF2B5EF4-FFF2-40B4-BE49-F238E27FC236}">
                <a16:creationId xmlns:a16="http://schemas.microsoft.com/office/drawing/2014/main" id="{469FE279-393E-7CAD-3872-34800E79415D}"/>
              </a:ext>
            </a:extLst>
          </p:cNvPr>
          <p:cNvPicPr>
            <a:picLocks noChangeAspect="1"/>
          </p:cNvPicPr>
          <p:nvPr/>
        </p:nvPicPr>
        <p:blipFill>
          <a:blip r:embed="rId6"/>
          <a:stretch>
            <a:fillRect/>
          </a:stretch>
        </p:blipFill>
        <p:spPr>
          <a:xfrm>
            <a:off x="1393696" y="5406581"/>
            <a:ext cx="9404604" cy="763014"/>
          </a:xfrm>
          <a:prstGeom prst="rect">
            <a:avLst/>
          </a:prstGeom>
        </p:spPr>
      </p:pic>
      <p:sp>
        <p:nvSpPr>
          <p:cNvPr id="17" name="コンテンツ プレースホルダー 2">
            <a:extLst>
              <a:ext uri="{FF2B5EF4-FFF2-40B4-BE49-F238E27FC236}">
                <a16:creationId xmlns:a16="http://schemas.microsoft.com/office/drawing/2014/main" id="{69799631-976E-CF63-E213-D12D336E4C17}"/>
              </a:ext>
            </a:extLst>
          </p:cNvPr>
          <p:cNvSpPr txBox="1">
            <a:spLocks/>
          </p:cNvSpPr>
          <p:nvPr/>
        </p:nvSpPr>
        <p:spPr>
          <a:xfrm>
            <a:off x="4605278" y="3228992"/>
            <a:ext cx="6292708" cy="57625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Hiragino Kaku Gothic Std W8" panose="020B0800000000000000" pitchFamily="34" charset="-128"/>
                <a:ea typeface="Hiragino Kaku Gothic Std W8" panose="020B08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Hiragino Kaku Gothic Std W8" panose="020B0800000000000000" pitchFamily="34" charset="-128"/>
                <a:ea typeface="Hiragino Kaku Gothic Std W8" panose="020B08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Hiragino Kaku Gothic Std W8" panose="020B0800000000000000" pitchFamily="34" charset="-128"/>
                <a:ea typeface="Hiragino Kaku Gothic Std W8" panose="020B08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ja-JP" sz="2400" dirty="0">
                <a:solidFill>
                  <a:srgbClr val="FF0000"/>
                </a:solidFill>
              </a:rPr>
              <a:t>: </a:t>
            </a:r>
            <a:r>
              <a:rPr lang="ja-JP" altLang="en-US" sz="2400">
                <a:solidFill>
                  <a:srgbClr val="FF0000"/>
                </a:solidFill>
              </a:rPr>
              <a:t>質量集中の度合い（コンパクトネス）</a:t>
            </a:r>
            <a:endParaRPr lang="en-US" altLang="ja-JP" sz="2400" dirty="0">
              <a:solidFill>
                <a:srgbClr val="FF0000"/>
              </a:solidFill>
            </a:endParaRPr>
          </a:p>
        </p:txBody>
      </p:sp>
      <p:pic>
        <p:nvPicPr>
          <p:cNvPr id="18" name="図 17">
            <a:extLst>
              <a:ext uri="{FF2B5EF4-FFF2-40B4-BE49-F238E27FC236}">
                <a16:creationId xmlns:a16="http://schemas.microsoft.com/office/drawing/2014/main" id="{6B8E1916-6B65-58DA-1B26-60B0E5EFA7D4}"/>
              </a:ext>
            </a:extLst>
          </p:cNvPr>
          <p:cNvPicPr>
            <a:picLocks noChangeAspect="1"/>
          </p:cNvPicPr>
          <p:nvPr/>
        </p:nvPicPr>
        <p:blipFill>
          <a:blip r:embed="rId7"/>
          <a:stretch>
            <a:fillRect/>
          </a:stretch>
        </p:blipFill>
        <p:spPr>
          <a:xfrm>
            <a:off x="4229870" y="3331869"/>
            <a:ext cx="266701" cy="266701"/>
          </a:xfrm>
          <a:prstGeom prst="rect">
            <a:avLst/>
          </a:prstGeom>
        </p:spPr>
      </p:pic>
    </p:spTree>
    <p:extLst>
      <p:ext uri="{BB962C8B-B14F-4D97-AF65-F5344CB8AC3E}">
        <p14:creationId xmlns:p14="http://schemas.microsoft.com/office/powerpoint/2010/main" val="258613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lang="ja-JP" altLang="en-US">
                <a:solidFill>
                  <a:schemeClr val="bg1"/>
                </a:solidFill>
              </a:rPr>
              <a:t>測地線方程式と光の条件</a:t>
            </a:r>
            <a:endParaRPr kumimoji="1" lang="ja-JP" altLang="en-US">
              <a:solidFill>
                <a:schemeClr val="bg1"/>
              </a:solidFill>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1177636" y="1362558"/>
            <a:ext cx="9836727" cy="3962400"/>
          </a:xfrm>
        </p:spPr>
        <p:txBody>
          <a:bodyPr>
            <a:normAutofit/>
          </a:bodyPr>
          <a:lstStyle/>
          <a:p>
            <a:pPr marL="0" indent="0">
              <a:lnSpc>
                <a:spcPct val="100000"/>
              </a:lnSpc>
              <a:buNone/>
            </a:pPr>
            <a:r>
              <a:rPr lang="ja-JP" altLang="en-US" sz="2400"/>
              <a:t>距離が停留点をとるような軌道が実現するので、オイラーラグランジュ方程式より</a:t>
            </a:r>
            <a:endParaRPr lang="en-US" altLang="ja-JP" sz="2400" dirty="0"/>
          </a:p>
          <a:p>
            <a:pPr marL="0" indent="0">
              <a:lnSpc>
                <a:spcPct val="100000"/>
              </a:lnSpc>
              <a:buNone/>
            </a:pPr>
            <a:endParaRPr lang="en-US" altLang="ja-JP" sz="2400" dirty="0"/>
          </a:p>
          <a:p>
            <a:pPr marL="0" indent="0">
              <a:lnSpc>
                <a:spcPct val="100000"/>
              </a:lnSpc>
              <a:buNone/>
            </a:pPr>
            <a:endParaRPr lang="en-US" altLang="ja-JP" sz="2400" dirty="0"/>
          </a:p>
          <a:p>
            <a:pPr marL="0" indent="0">
              <a:lnSpc>
                <a:spcPct val="100000"/>
              </a:lnSpc>
              <a:buNone/>
            </a:pPr>
            <a:endParaRPr lang="en-US" altLang="ja-JP" sz="2400" dirty="0"/>
          </a:p>
          <a:p>
            <a:pPr marL="0" indent="0">
              <a:lnSpc>
                <a:spcPct val="100000"/>
              </a:lnSpc>
              <a:buNone/>
            </a:pPr>
            <a:endParaRPr lang="en-US" altLang="ja-JP" sz="2400" dirty="0"/>
          </a:p>
          <a:p>
            <a:pPr marL="0" indent="0">
              <a:lnSpc>
                <a:spcPct val="100000"/>
              </a:lnSpc>
              <a:buNone/>
            </a:pPr>
            <a:r>
              <a:rPr lang="ja-JP" altLang="en-US" sz="2400"/>
              <a:t>光の条件　　　　　　　より</a:t>
            </a:r>
            <a:endParaRPr lang="en-US" altLang="ja-JP" sz="2400" dirty="0"/>
          </a:p>
          <a:p>
            <a:pPr marL="0" indent="0">
              <a:lnSpc>
                <a:spcPct val="100000"/>
              </a:lnSpc>
              <a:buNone/>
            </a:pP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5</a:t>
            </a:fld>
            <a:r>
              <a:rPr lang="en-US"/>
              <a:t>/n</a:t>
            </a:r>
            <a:endParaRPr lang="en-US" dirty="0"/>
          </a:p>
        </p:txBody>
      </p:sp>
      <p:pic>
        <p:nvPicPr>
          <p:cNvPr id="14" name="図 13">
            <a:extLst>
              <a:ext uri="{FF2B5EF4-FFF2-40B4-BE49-F238E27FC236}">
                <a16:creationId xmlns:a16="http://schemas.microsoft.com/office/drawing/2014/main" id="{05829966-C6D6-B942-D0E1-CB30E6EB4F9D}"/>
              </a:ext>
            </a:extLst>
          </p:cNvPr>
          <p:cNvPicPr>
            <a:picLocks noChangeAspect="1"/>
          </p:cNvPicPr>
          <p:nvPr/>
        </p:nvPicPr>
        <p:blipFill>
          <a:blip r:embed="rId3"/>
          <a:stretch>
            <a:fillRect/>
          </a:stretch>
        </p:blipFill>
        <p:spPr>
          <a:xfrm>
            <a:off x="2644963" y="3927433"/>
            <a:ext cx="1878102" cy="687755"/>
          </a:xfrm>
          <a:prstGeom prst="rect">
            <a:avLst/>
          </a:prstGeom>
        </p:spPr>
      </p:pic>
      <p:pic>
        <p:nvPicPr>
          <p:cNvPr id="15" name="図 14">
            <a:extLst>
              <a:ext uri="{FF2B5EF4-FFF2-40B4-BE49-F238E27FC236}">
                <a16:creationId xmlns:a16="http://schemas.microsoft.com/office/drawing/2014/main" id="{BEDF37A7-ECDE-E7D0-30AF-932FBC09AAA4}"/>
              </a:ext>
            </a:extLst>
          </p:cNvPr>
          <p:cNvPicPr>
            <a:picLocks noChangeAspect="1"/>
          </p:cNvPicPr>
          <p:nvPr/>
        </p:nvPicPr>
        <p:blipFill>
          <a:blip r:embed="rId4"/>
          <a:stretch>
            <a:fillRect/>
          </a:stretch>
        </p:blipFill>
        <p:spPr>
          <a:xfrm>
            <a:off x="2561090" y="7482142"/>
            <a:ext cx="6900139" cy="1656761"/>
          </a:xfrm>
          <a:prstGeom prst="rect">
            <a:avLst/>
          </a:prstGeom>
        </p:spPr>
      </p:pic>
      <p:pic>
        <p:nvPicPr>
          <p:cNvPr id="16" name="図 15">
            <a:extLst>
              <a:ext uri="{FF2B5EF4-FFF2-40B4-BE49-F238E27FC236}">
                <a16:creationId xmlns:a16="http://schemas.microsoft.com/office/drawing/2014/main" id="{69BF780C-EEB0-DC91-A084-99FE635F0DCB}"/>
              </a:ext>
            </a:extLst>
          </p:cNvPr>
          <p:cNvPicPr>
            <a:picLocks noChangeAspect="1"/>
          </p:cNvPicPr>
          <p:nvPr/>
        </p:nvPicPr>
        <p:blipFill>
          <a:blip r:embed="rId5"/>
          <a:stretch>
            <a:fillRect/>
          </a:stretch>
        </p:blipFill>
        <p:spPr>
          <a:xfrm>
            <a:off x="3176239" y="4786959"/>
            <a:ext cx="5839519" cy="791946"/>
          </a:xfrm>
          <a:prstGeom prst="rect">
            <a:avLst/>
          </a:prstGeom>
        </p:spPr>
      </p:pic>
      <p:pic>
        <p:nvPicPr>
          <p:cNvPr id="17" name="図 16">
            <a:extLst>
              <a:ext uri="{FF2B5EF4-FFF2-40B4-BE49-F238E27FC236}">
                <a16:creationId xmlns:a16="http://schemas.microsoft.com/office/drawing/2014/main" id="{FCF2BE61-0087-603C-6DFC-E4F4FBC603B3}"/>
              </a:ext>
            </a:extLst>
          </p:cNvPr>
          <p:cNvPicPr>
            <a:picLocks noChangeAspect="1"/>
          </p:cNvPicPr>
          <p:nvPr/>
        </p:nvPicPr>
        <p:blipFill>
          <a:blip r:embed="rId6"/>
          <a:stretch>
            <a:fillRect/>
          </a:stretch>
        </p:blipFill>
        <p:spPr>
          <a:xfrm>
            <a:off x="2563091" y="2138667"/>
            <a:ext cx="7065818" cy="1693147"/>
          </a:xfrm>
          <a:prstGeom prst="rect">
            <a:avLst/>
          </a:prstGeom>
        </p:spPr>
      </p:pic>
      <p:pic>
        <p:nvPicPr>
          <p:cNvPr id="18" name="図 17">
            <a:extLst>
              <a:ext uri="{FF2B5EF4-FFF2-40B4-BE49-F238E27FC236}">
                <a16:creationId xmlns:a16="http://schemas.microsoft.com/office/drawing/2014/main" id="{D8F64115-ACEA-C6FE-D67B-B707BA5B877F}"/>
              </a:ext>
            </a:extLst>
          </p:cNvPr>
          <p:cNvPicPr>
            <a:picLocks noChangeAspect="1"/>
          </p:cNvPicPr>
          <p:nvPr/>
        </p:nvPicPr>
        <p:blipFill>
          <a:blip r:embed="rId7"/>
          <a:stretch>
            <a:fillRect/>
          </a:stretch>
        </p:blipFill>
        <p:spPr>
          <a:xfrm>
            <a:off x="7964553" y="5908121"/>
            <a:ext cx="610189" cy="368217"/>
          </a:xfrm>
          <a:prstGeom prst="rect">
            <a:avLst/>
          </a:prstGeom>
        </p:spPr>
      </p:pic>
      <p:pic>
        <p:nvPicPr>
          <p:cNvPr id="19" name="図 18">
            <a:extLst>
              <a:ext uri="{FF2B5EF4-FFF2-40B4-BE49-F238E27FC236}">
                <a16:creationId xmlns:a16="http://schemas.microsoft.com/office/drawing/2014/main" id="{831DECC2-21DA-DFBA-8419-B4B8E938A4FD}"/>
              </a:ext>
            </a:extLst>
          </p:cNvPr>
          <p:cNvPicPr>
            <a:picLocks noChangeAspect="1"/>
          </p:cNvPicPr>
          <p:nvPr/>
        </p:nvPicPr>
        <p:blipFill>
          <a:blip r:embed="rId8"/>
          <a:stretch>
            <a:fillRect/>
          </a:stretch>
        </p:blipFill>
        <p:spPr>
          <a:xfrm rot="16200000">
            <a:off x="8038805" y="5636801"/>
            <a:ext cx="355600" cy="177800"/>
          </a:xfrm>
          <a:prstGeom prst="rect">
            <a:avLst/>
          </a:prstGeom>
        </p:spPr>
      </p:pic>
      <p:cxnSp>
        <p:nvCxnSpPr>
          <p:cNvPr id="21" name="直線コネクタ 20">
            <a:extLst>
              <a:ext uri="{FF2B5EF4-FFF2-40B4-BE49-F238E27FC236}">
                <a16:creationId xmlns:a16="http://schemas.microsoft.com/office/drawing/2014/main" id="{EABA98B8-4DC1-3CF1-86B0-ECFEE3DEAB08}"/>
              </a:ext>
            </a:extLst>
          </p:cNvPr>
          <p:cNvCxnSpPr/>
          <p:nvPr/>
        </p:nvCxnSpPr>
        <p:spPr>
          <a:xfrm>
            <a:off x="7069869" y="5662948"/>
            <a:ext cx="2115671" cy="0"/>
          </a:xfrm>
          <a:prstGeom prst="line">
            <a:avLst/>
          </a:prstGeom>
        </p:spPr>
        <p:style>
          <a:lnRef idx="3">
            <a:schemeClr val="accent2"/>
          </a:lnRef>
          <a:fillRef idx="0">
            <a:schemeClr val="accent2"/>
          </a:fillRef>
          <a:effectRef idx="2">
            <a:schemeClr val="accent2"/>
          </a:effectRef>
          <a:fontRef idx="minor">
            <a:schemeClr val="tx1"/>
          </a:fontRef>
        </p:style>
      </p:cxnSp>
      <p:sp>
        <p:nvSpPr>
          <p:cNvPr id="22" name="コンテンツ プレースホルダー 2">
            <a:extLst>
              <a:ext uri="{FF2B5EF4-FFF2-40B4-BE49-F238E27FC236}">
                <a16:creationId xmlns:a16="http://schemas.microsoft.com/office/drawing/2014/main" id="{A3B94EAD-E5A7-65E0-5608-BA58744ED6EC}"/>
              </a:ext>
            </a:extLst>
          </p:cNvPr>
          <p:cNvSpPr txBox="1">
            <a:spLocks/>
          </p:cNvSpPr>
          <p:nvPr/>
        </p:nvSpPr>
        <p:spPr>
          <a:xfrm>
            <a:off x="5302929" y="5858950"/>
            <a:ext cx="2743200" cy="5078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Hiragino Kaku Gothic Std W8" panose="020B0800000000000000" pitchFamily="34" charset="-128"/>
                <a:ea typeface="Hiragino Kaku Gothic Std W8" panose="020B08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Hiragino Kaku Gothic Std W8" panose="020B0800000000000000" pitchFamily="34" charset="-128"/>
                <a:ea typeface="Hiragino Kaku Gothic Std W8" panose="020B08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Hiragino Kaku Gothic Std W8" panose="020B0800000000000000" pitchFamily="34" charset="-128"/>
                <a:ea typeface="Hiragino Kaku Gothic Std W8" panose="020B08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a:t>有効ポテンシャル</a:t>
            </a:r>
            <a:endParaRPr lang="en-US" altLang="ja-JP" sz="2400" dirty="0"/>
          </a:p>
        </p:txBody>
      </p:sp>
    </p:spTree>
    <p:extLst>
      <p:ext uri="{BB962C8B-B14F-4D97-AF65-F5344CB8AC3E}">
        <p14:creationId xmlns:p14="http://schemas.microsoft.com/office/powerpoint/2010/main" val="310710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lang="ja-JP" altLang="en-US">
                <a:solidFill>
                  <a:schemeClr val="bg1"/>
                </a:solidFill>
              </a:rPr>
              <a:t>有効ポテンシャル</a:t>
            </a:r>
            <a:endParaRPr kumimoji="1" lang="ja-JP" altLang="en-US">
              <a:solidFill>
                <a:schemeClr val="bg1"/>
              </a:solidFill>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1177636" y="1425251"/>
            <a:ext cx="9836727" cy="4288813"/>
          </a:xfrm>
        </p:spPr>
        <p:txBody>
          <a:bodyPr>
            <a:normAutofit/>
          </a:bodyPr>
          <a:lstStyle/>
          <a:p>
            <a:pPr marL="0" indent="0">
              <a:lnSpc>
                <a:spcPct val="100000"/>
              </a:lnSpc>
              <a:buNone/>
            </a:pPr>
            <a:r>
              <a:rPr lang="ja-JP" altLang="en-US" sz="2400"/>
              <a:t>シュバルツシルト時空とブハダール時空における光の有効ポテンシャルを比較すると、以下のようになった。</a:t>
            </a: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6</a:t>
            </a:fld>
            <a:r>
              <a:rPr lang="en-US"/>
              <a:t>/n</a:t>
            </a:r>
            <a:endParaRPr lang="en-US" dirty="0"/>
          </a:p>
        </p:txBody>
      </p:sp>
      <p:pic>
        <p:nvPicPr>
          <p:cNvPr id="11" name="図 10">
            <a:extLst>
              <a:ext uri="{FF2B5EF4-FFF2-40B4-BE49-F238E27FC236}">
                <a16:creationId xmlns:a16="http://schemas.microsoft.com/office/drawing/2014/main" id="{6B180608-EC62-C34C-11A8-091A2898927B}"/>
              </a:ext>
            </a:extLst>
          </p:cNvPr>
          <p:cNvPicPr>
            <a:picLocks noChangeAspect="1"/>
          </p:cNvPicPr>
          <p:nvPr/>
        </p:nvPicPr>
        <p:blipFill>
          <a:blip r:embed="rId3"/>
          <a:stretch>
            <a:fillRect/>
          </a:stretch>
        </p:blipFill>
        <p:spPr>
          <a:xfrm>
            <a:off x="4046708" y="2432664"/>
            <a:ext cx="6433219" cy="4288813"/>
          </a:xfrm>
          <a:prstGeom prst="rect">
            <a:avLst/>
          </a:prstGeom>
        </p:spPr>
      </p:pic>
      <p:pic>
        <p:nvPicPr>
          <p:cNvPr id="13" name="図 12">
            <a:extLst>
              <a:ext uri="{FF2B5EF4-FFF2-40B4-BE49-F238E27FC236}">
                <a16:creationId xmlns:a16="http://schemas.microsoft.com/office/drawing/2014/main" id="{9152CA6E-4269-70AD-9139-A46B58851A75}"/>
              </a:ext>
            </a:extLst>
          </p:cNvPr>
          <p:cNvPicPr>
            <a:picLocks noChangeAspect="1"/>
          </p:cNvPicPr>
          <p:nvPr/>
        </p:nvPicPr>
        <p:blipFill>
          <a:blip r:embed="rId4"/>
          <a:stretch>
            <a:fillRect/>
          </a:stretch>
        </p:blipFill>
        <p:spPr>
          <a:xfrm>
            <a:off x="790257" y="4512160"/>
            <a:ext cx="2750974" cy="727950"/>
          </a:xfrm>
          <a:prstGeom prst="rect">
            <a:avLst/>
          </a:prstGeom>
        </p:spPr>
      </p:pic>
      <p:pic>
        <p:nvPicPr>
          <p:cNvPr id="14" name="図 13">
            <a:extLst>
              <a:ext uri="{FF2B5EF4-FFF2-40B4-BE49-F238E27FC236}">
                <a16:creationId xmlns:a16="http://schemas.microsoft.com/office/drawing/2014/main" id="{C26A1C2A-4E35-7AFA-A8B2-965C21EBC101}"/>
              </a:ext>
            </a:extLst>
          </p:cNvPr>
          <p:cNvPicPr>
            <a:picLocks noChangeAspect="1"/>
          </p:cNvPicPr>
          <p:nvPr/>
        </p:nvPicPr>
        <p:blipFill>
          <a:blip r:embed="rId5"/>
          <a:stretch>
            <a:fillRect/>
          </a:stretch>
        </p:blipFill>
        <p:spPr>
          <a:xfrm>
            <a:off x="790257" y="3310256"/>
            <a:ext cx="2859804" cy="727950"/>
          </a:xfrm>
          <a:prstGeom prst="rect">
            <a:avLst/>
          </a:prstGeom>
        </p:spPr>
      </p:pic>
      <p:pic>
        <p:nvPicPr>
          <p:cNvPr id="15" name="図 14">
            <a:extLst>
              <a:ext uri="{FF2B5EF4-FFF2-40B4-BE49-F238E27FC236}">
                <a16:creationId xmlns:a16="http://schemas.microsoft.com/office/drawing/2014/main" id="{4136EA68-7F8B-F24E-ED87-D5E03D47B12E}"/>
              </a:ext>
            </a:extLst>
          </p:cNvPr>
          <p:cNvPicPr>
            <a:picLocks noChangeAspect="1"/>
          </p:cNvPicPr>
          <p:nvPr/>
        </p:nvPicPr>
        <p:blipFill>
          <a:blip r:embed="rId6"/>
          <a:stretch>
            <a:fillRect/>
          </a:stretch>
        </p:blipFill>
        <p:spPr>
          <a:xfrm>
            <a:off x="4456484" y="4880999"/>
            <a:ext cx="1089883" cy="301015"/>
          </a:xfrm>
          <a:prstGeom prst="rect">
            <a:avLst/>
          </a:prstGeom>
        </p:spPr>
      </p:pic>
      <p:pic>
        <p:nvPicPr>
          <p:cNvPr id="16" name="図 15">
            <a:extLst>
              <a:ext uri="{FF2B5EF4-FFF2-40B4-BE49-F238E27FC236}">
                <a16:creationId xmlns:a16="http://schemas.microsoft.com/office/drawing/2014/main" id="{B0DE28C4-E48B-FCFC-093F-4BD18F6ED315}"/>
              </a:ext>
            </a:extLst>
          </p:cNvPr>
          <p:cNvPicPr>
            <a:picLocks noChangeAspect="1"/>
          </p:cNvPicPr>
          <p:nvPr/>
        </p:nvPicPr>
        <p:blipFill>
          <a:blip r:embed="rId7"/>
          <a:stretch>
            <a:fillRect/>
          </a:stretch>
        </p:blipFill>
        <p:spPr>
          <a:xfrm>
            <a:off x="5001425" y="4225846"/>
            <a:ext cx="1096685" cy="302894"/>
          </a:xfrm>
          <a:prstGeom prst="rect">
            <a:avLst/>
          </a:prstGeom>
        </p:spPr>
      </p:pic>
      <p:pic>
        <p:nvPicPr>
          <p:cNvPr id="17" name="図 16">
            <a:extLst>
              <a:ext uri="{FF2B5EF4-FFF2-40B4-BE49-F238E27FC236}">
                <a16:creationId xmlns:a16="http://schemas.microsoft.com/office/drawing/2014/main" id="{559055CE-BC66-168E-4C3F-29272EA6952B}"/>
              </a:ext>
            </a:extLst>
          </p:cNvPr>
          <p:cNvPicPr>
            <a:picLocks noChangeAspect="1"/>
          </p:cNvPicPr>
          <p:nvPr/>
        </p:nvPicPr>
        <p:blipFill>
          <a:blip r:embed="rId8"/>
          <a:stretch>
            <a:fillRect/>
          </a:stretch>
        </p:blipFill>
        <p:spPr>
          <a:xfrm>
            <a:off x="5422448" y="3572571"/>
            <a:ext cx="1089883" cy="301015"/>
          </a:xfrm>
          <a:prstGeom prst="rect">
            <a:avLst/>
          </a:prstGeom>
        </p:spPr>
      </p:pic>
    </p:spTree>
    <p:extLst>
      <p:ext uri="{BB962C8B-B14F-4D97-AF65-F5344CB8AC3E}">
        <p14:creationId xmlns:p14="http://schemas.microsoft.com/office/powerpoint/2010/main" val="47264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lang="ja-JP" altLang="en-US">
                <a:solidFill>
                  <a:schemeClr val="bg1"/>
                </a:solidFill>
              </a:rPr>
              <a:t>観測者と円盤の設定</a:t>
            </a:r>
            <a:endParaRPr kumimoji="1" lang="ja-JP" altLang="en-US">
              <a:solidFill>
                <a:schemeClr val="bg1"/>
              </a:solidFill>
              <a:latin typeface="Hiragino Kaku Gothic Std W8" panose="020B0800000000000000" pitchFamily="34" charset="-128"/>
              <a:ea typeface="Hiragino Kaku Gothic Std W8" panose="020B0800000000000000" pitchFamily="34" charset="-128"/>
            </a:endParaRPr>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7</a:t>
            </a:fld>
            <a:r>
              <a:rPr lang="en-US"/>
              <a:t>/n</a:t>
            </a:r>
            <a:endParaRPr lang="en-US" dirty="0"/>
          </a:p>
        </p:txBody>
      </p:sp>
      <p:pic>
        <p:nvPicPr>
          <p:cNvPr id="8" name="図 7">
            <a:extLst>
              <a:ext uri="{FF2B5EF4-FFF2-40B4-BE49-F238E27FC236}">
                <a16:creationId xmlns:a16="http://schemas.microsoft.com/office/drawing/2014/main" id="{4728C7A2-66AB-1503-E95E-062E4E21187B}"/>
              </a:ext>
            </a:extLst>
          </p:cNvPr>
          <p:cNvPicPr>
            <a:picLocks noChangeAspect="1"/>
          </p:cNvPicPr>
          <p:nvPr/>
        </p:nvPicPr>
        <p:blipFill>
          <a:blip r:embed="rId3"/>
          <a:stretch>
            <a:fillRect/>
          </a:stretch>
        </p:blipFill>
        <p:spPr>
          <a:xfrm>
            <a:off x="2238698" y="1002138"/>
            <a:ext cx="7714601" cy="5785951"/>
          </a:xfrm>
          <a:prstGeom prst="rect">
            <a:avLst/>
          </a:prstGeom>
        </p:spPr>
      </p:pic>
      <p:pic>
        <p:nvPicPr>
          <p:cNvPr id="12" name="図 11">
            <a:extLst>
              <a:ext uri="{FF2B5EF4-FFF2-40B4-BE49-F238E27FC236}">
                <a16:creationId xmlns:a16="http://schemas.microsoft.com/office/drawing/2014/main" id="{E41E71B6-D891-28BC-B2CF-3AD1F4D77474}"/>
              </a:ext>
            </a:extLst>
          </p:cNvPr>
          <p:cNvPicPr>
            <a:picLocks noChangeAspect="1"/>
          </p:cNvPicPr>
          <p:nvPr/>
        </p:nvPicPr>
        <p:blipFill>
          <a:blip r:embed="rId4"/>
          <a:stretch>
            <a:fillRect/>
          </a:stretch>
        </p:blipFill>
        <p:spPr>
          <a:xfrm>
            <a:off x="3045195" y="1677208"/>
            <a:ext cx="406400" cy="444500"/>
          </a:xfrm>
          <a:prstGeom prst="rect">
            <a:avLst/>
          </a:prstGeom>
        </p:spPr>
      </p:pic>
      <p:sp>
        <p:nvSpPr>
          <p:cNvPr id="13" name="コンテンツ プレースホルダー 2">
            <a:extLst>
              <a:ext uri="{FF2B5EF4-FFF2-40B4-BE49-F238E27FC236}">
                <a16:creationId xmlns:a16="http://schemas.microsoft.com/office/drawing/2014/main" id="{675B8C05-37E3-9877-FD30-01CF575FF211}"/>
              </a:ext>
            </a:extLst>
          </p:cNvPr>
          <p:cNvSpPr txBox="1">
            <a:spLocks/>
          </p:cNvSpPr>
          <p:nvPr/>
        </p:nvSpPr>
        <p:spPr>
          <a:xfrm>
            <a:off x="3451595" y="1677208"/>
            <a:ext cx="6292708" cy="57625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Hiragino Kaku Gothic Std W8" panose="020B0800000000000000" pitchFamily="34" charset="-128"/>
                <a:ea typeface="Hiragino Kaku Gothic Std W8" panose="020B08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Hiragino Kaku Gothic Std W8" panose="020B0800000000000000" pitchFamily="34" charset="-128"/>
                <a:ea typeface="Hiragino Kaku Gothic Std W8" panose="020B08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Hiragino Kaku Gothic Std W8" panose="020B0800000000000000" pitchFamily="34" charset="-128"/>
                <a:ea typeface="Hiragino Kaku Gothic Std W8" panose="020B08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ja-JP" sz="2400" dirty="0">
                <a:solidFill>
                  <a:srgbClr val="FF0000"/>
                </a:solidFill>
              </a:rPr>
              <a:t>: </a:t>
            </a:r>
            <a:r>
              <a:rPr lang="ja-JP" altLang="en-US" sz="2400">
                <a:solidFill>
                  <a:srgbClr val="FF0000"/>
                </a:solidFill>
              </a:rPr>
              <a:t>円盤に対する観測者の角度</a:t>
            </a:r>
            <a:endParaRPr lang="en-US" altLang="ja-JP" sz="2400" dirty="0">
              <a:solidFill>
                <a:srgbClr val="FF0000"/>
              </a:solidFill>
            </a:endParaRPr>
          </a:p>
        </p:txBody>
      </p:sp>
      <p:cxnSp>
        <p:nvCxnSpPr>
          <p:cNvPr id="15" name="直線矢印コネクタ 14">
            <a:extLst>
              <a:ext uri="{FF2B5EF4-FFF2-40B4-BE49-F238E27FC236}">
                <a16:creationId xmlns:a16="http://schemas.microsoft.com/office/drawing/2014/main" id="{80CC90CB-DBBA-112E-DB2E-1565E9C6288F}"/>
              </a:ext>
            </a:extLst>
          </p:cNvPr>
          <p:cNvCxnSpPr>
            <a:cxnSpLocks/>
          </p:cNvCxnSpPr>
          <p:nvPr/>
        </p:nvCxnSpPr>
        <p:spPr>
          <a:xfrm flipH="1">
            <a:off x="4627418" y="2110926"/>
            <a:ext cx="1178296" cy="2433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108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kumimoji="1" lang="ja-JP" altLang="en-US">
                <a:solidFill>
                  <a:schemeClr val="bg1"/>
                </a:solidFill>
                <a:latin typeface="Hiragino Kaku Gothic Std W8" panose="020B0800000000000000" pitchFamily="34" charset="-128"/>
                <a:ea typeface="Hiragino Kaku Gothic Std W8" panose="020B0800000000000000" pitchFamily="34" charset="-128"/>
              </a:rPr>
              <a:t>作成された像</a:t>
            </a:r>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8</a:t>
            </a:fld>
            <a:r>
              <a:rPr lang="en-US"/>
              <a:t>/n</a:t>
            </a:r>
            <a:endParaRPr lang="en-US" dirty="0"/>
          </a:p>
        </p:txBody>
      </p:sp>
      <p:pic>
        <p:nvPicPr>
          <p:cNvPr id="6" name="図 5">
            <a:extLst>
              <a:ext uri="{FF2B5EF4-FFF2-40B4-BE49-F238E27FC236}">
                <a16:creationId xmlns:a16="http://schemas.microsoft.com/office/drawing/2014/main" id="{60762125-D431-E5D7-9728-520CD2D1493B}"/>
              </a:ext>
            </a:extLst>
          </p:cNvPr>
          <p:cNvPicPr>
            <a:picLocks noChangeAspect="1"/>
          </p:cNvPicPr>
          <p:nvPr/>
        </p:nvPicPr>
        <p:blipFill>
          <a:blip r:embed="rId3"/>
          <a:stretch>
            <a:fillRect/>
          </a:stretch>
        </p:blipFill>
        <p:spPr>
          <a:xfrm>
            <a:off x="748501" y="1283532"/>
            <a:ext cx="3525572" cy="2350668"/>
          </a:xfrm>
          <a:prstGeom prst="rect">
            <a:avLst/>
          </a:prstGeom>
        </p:spPr>
      </p:pic>
      <p:pic>
        <p:nvPicPr>
          <p:cNvPr id="9" name="図 8">
            <a:extLst>
              <a:ext uri="{FF2B5EF4-FFF2-40B4-BE49-F238E27FC236}">
                <a16:creationId xmlns:a16="http://schemas.microsoft.com/office/drawing/2014/main" id="{E0EE58AC-7D91-BF2D-0AA5-750FFDC39AB4}"/>
              </a:ext>
            </a:extLst>
          </p:cNvPr>
          <p:cNvPicPr>
            <a:picLocks noChangeAspect="1"/>
          </p:cNvPicPr>
          <p:nvPr/>
        </p:nvPicPr>
        <p:blipFill>
          <a:blip r:embed="rId4"/>
          <a:stretch>
            <a:fillRect/>
          </a:stretch>
        </p:blipFill>
        <p:spPr>
          <a:xfrm>
            <a:off x="4138151" y="1286923"/>
            <a:ext cx="3520486" cy="2347277"/>
          </a:xfrm>
          <a:prstGeom prst="rect">
            <a:avLst/>
          </a:prstGeom>
        </p:spPr>
      </p:pic>
      <p:pic>
        <p:nvPicPr>
          <p:cNvPr id="12" name="図 11">
            <a:extLst>
              <a:ext uri="{FF2B5EF4-FFF2-40B4-BE49-F238E27FC236}">
                <a16:creationId xmlns:a16="http://schemas.microsoft.com/office/drawing/2014/main" id="{791B16E5-2080-4879-3CE4-9A49962E20EF}"/>
              </a:ext>
            </a:extLst>
          </p:cNvPr>
          <p:cNvPicPr>
            <a:picLocks noChangeAspect="1"/>
          </p:cNvPicPr>
          <p:nvPr/>
        </p:nvPicPr>
        <p:blipFill>
          <a:blip r:embed="rId5"/>
          <a:stretch>
            <a:fillRect/>
          </a:stretch>
        </p:blipFill>
        <p:spPr>
          <a:xfrm>
            <a:off x="7599072" y="1339725"/>
            <a:ext cx="3520486" cy="2346992"/>
          </a:xfrm>
          <a:prstGeom prst="rect">
            <a:avLst/>
          </a:prstGeom>
        </p:spPr>
      </p:pic>
      <p:pic>
        <p:nvPicPr>
          <p:cNvPr id="18" name="図 17">
            <a:extLst>
              <a:ext uri="{FF2B5EF4-FFF2-40B4-BE49-F238E27FC236}">
                <a16:creationId xmlns:a16="http://schemas.microsoft.com/office/drawing/2014/main" id="{414410B3-1719-D1E3-0A34-84B50DE4BE3B}"/>
              </a:ext>
            </a:extLst>
          </p:cNvPr>
          <p:cNvPicPr>
            <a:picLocks noChangeAspect="1"/>
          </p:cNvPicPr>
          <p:nvPr/>
        </p:nvPicPr>
        <p:blipFill>
          <a:blip r:embed="rId6"/>
          <a:stretch>
            <a:fillRect/>
          </a:stretch>
        </p:blipFill>
        <p:spPr>
          <a:xfrm>
            <a:off x="1385454" y="1106694"/>
            <a:ext cx="1244431" cy="367209"/>
          </a:xfrm>
          <a:prstGeom prst="rect">
            <a:avLst/>
          </a:prstGeom>
        </p:spPr>
      </p:pic>
      <p:pic>
        <p:nvPicPr>
          <p:cNvPr id="19" name="図 18">
            <a:extLst>
              <a:ext uri="{FF2B5EF4-FFF2-40B4-BE49-F238E27FC236}">
                <a16:creationId xmlns:a16="http://schemas.microsoft.com/office/drawing/2014/main" id="{193E4AC3-E435-E19E-D085-79931B63AD11}"/>
              </a:ext>
            </a:extLst>
          </p:cNvPr>
          <p:cNvPicPr>
            <a:picLocks noChangeAspect="1"/>
          </p:cNvPicPr>
          <p:nvPr/>
        </p:nvPicPr>
        <p:blipFill>
          <a:blip r:embed="rId7"/>
          <a:stretch>
            <a:fillRect/>
          </a:stretch>
        </p:blipFill>
        <p:spPr>
          <a:xfrm>
            <a:off x="1925678" y="6235798"/>
            <a:ext cx="1102066" cy="304380"/>
          </a:xfrm>
          <a:prstGeom prst="rect">
            <a:avLst/>
          </a:prstGeom>
        </p:spPr>
      </p:pic>
      <p:pic>
        <p:nvPicPr>
          <p:cNvPr id="20" name="図 19">
            <a:extLst>
              <a:ext uri="{FF2B5EF4-FFF2-40B4-BE49-F238E27FC236}">
                <a16:creationId xmlns:a16="http://schemas.microsoft.com/office/drawing/2014/main" id="{235209C3-C7AE-C53F-E093-BAC1C45722F4}"/>
              </a:ext>
            </a:extLst>
          </p:cNvPr>
          <p:cNvPicPr>
            <a:picLocks noChangeAspect="1"/>
          </p:cNvPicPr>
          <p:nvPr/>
        </p:nvPicPr>
        <p:blipFill>
          <a:blip r:embed="rId8"/>
          <a:stretch>
            <a:fillRect/>
          </a:stretch>
        </p:blipFill>
        <p:spPr>
          <a:xfrm>
            <a:off x="8942512" y="6235798"/>
            <a:ext cx="1102066" cy="304380"/>
          </a:xfrm>
          <a:prstGeom prst="rect">
            <a:avLst/>
          </a:prstGeom>
        </p:spPr>
      </p:pic>
      <p:pic>
        <p:nvPicPr>
          <p:cNvPr id="21" name="図 20">
            <a:extLst>
              <a:ext uri="{FF2B5EF4-FFF2-40B4-BE49-F238E27FC236}">
                <a16:creationId xmlns:a16="http://schemas.microsoft.com/office/drawing/2014/main" id="{DCA370F6-3B17-CF63-ECB3-E0BC409015B8}"/>
              </a:ext>
            </a:extLst>
          </p:cNvPr>
          <p:cNvPicPr>
            <a:picLocks noChangeAspect="1"/>
          </p:cNvPicPr>
          <p:nvPr/>
        </p:nvPicPr>
        <p:blipFill>
          <a:blip r:embed="rId9"/>
          <a:stretch>
            <a:fillRect/>
          </a:stretch>
        </p:blipFill>
        <p:spPr>
          <a:xfrm>
            <a:off x="5434095" y="6235798"/>
            <a:ext cx="1102066" cy="304380"/>
          </a:xfrm>
          <a:prstGeom prst="rect">
            <a:avLst/>
          </a:prstGeom>
        </p:spPr>
      </p:pic>
      <p:pic>
        <p:nvPicPr>
          <p:cNvPr id="25" name="図 24">
            <a:extLst>
              <a:ext uri="{FF2B5EF4-FFF2-40B4-BE49-F238E27FC236}">
                <a16:creationId xmlns:a16="http://schemas.microsoft.com/office/drawing/2014/main" id="{853E4469-A2C1-03FD-4F25-F10C65925DE3}"/>
              </a:ext>
            </a:extLst>
          </p:cNvPr>
          <p:cNvPicPr>
            <a:picLocks noChangeAspect="1"/>
          </p:cNvPicPr>
          <p:nvPr/>
        </p:nvPicPr>
        <p:blipFill>
          <a:blip r:embed="rId10"/>
          <a:stretch>
            <a:fillRect/>
          </a:stretch>
        </p:blipFill>
        <p:spPr>
          <a:xfrm>
            <a:off x="766356" y="3835001"/>
            <a:ext cx="3420205" cy="2280415"/>
          </a:xfrm>
          <a:prstGeom prst="rect">
            <a:avLst/>
          </a:prstGeom>
        </p:spPr>
      </p:pic>
      <p:pic>
        <p:nvPicPr>
          <p:cNvPr id="27" name="図 26">
            <a:extLst>
              <a:ext uri="{FF2B5EF4-FFF2-40B4-BE49-F238E27FC236}">
                <a16:creationId xmlns:a16="http://schemas.microsoft.com/office/drawing/2014/main" id="{612C2961-6784-097D-6222-8E02046919FA}"/>
              </a:ext>
            </a:extLst>
          </p:cNvPr>
          <p:cNvPicPr>
            <a:picLocks noChangeAspect="1"/>
          </p:cNvPicPr>
          <p:nvPr/>
        </p:nvPicPr>
        <p:blipFill>
          <a:blip r:embed="rId11"/>
          <a:stretch>
            <a:fillRect/>
          </a:stretch>
        </p:blipFill>
        <p:spPr>
          <a:xfrm>
            <a:off x="4188291" y="3835000"/>
            <a:ext cx="3420205" cy="2280415"/>
          </a:xfrm>
          <a:prstGeom prst="rect">
            <a:avLst/>
          </a:prstGeom>
        </p:spPr>
      </p:pic>
      <p:pic>
        <p:nvPicPr>
          <p:cNvPr id="29" name="図 28">
            <a:extLst>
              <a:ext uri="{FF2B5EF4-FFF2-40B4-BE49-F238E27FC236}">
                <a16:creationId xmlns:a16="http://schemas.microsoft.com/office/drawing/2014/main" id="{9A8F6950-BDE3-0471-F6A3-2950C8C76B5B}"/>
              </a:ext>
            </a:extLst>
          </p:cNvPr>
          <p:cNvPicPr>
            <a:picLocks noChangeAspect="1"/>
          </p:cNvPicPr>
          <p:nvPr/>
        </p:nvPicPr>
        <p:blipFill>
          <a:blip r:embed="rId12"/>
          <a:stretch>
            <a:fillRect/>
          </a:stretch>
        </p:blipFill>
        <p:spPr>
          <a:xfrm>
            <a:off x="7649003" y="3835000"/>
            <a:ext cx="3420623" cy="2280415"/>
          </a:xfrm>
          <a:prstGeom prst="rect">
            <a:avLst/>
          </a:prstGeom>
        </p:spPr>
      </p:pic>
      <p:pic>
        <p:nvPicPr>
          <p:cNvPr id="30" name="図 29">
            <a:extLst>
              <a:ext uri="{FF2B5EF4-FFF2-40B4-BE49-F238E27FC236}">
                <a16:creationId xmlns:a16="http://schemas.microsoft.com/office/drawing/2014/main" id="{C544817D-E69F-7EFE-1F60-D5A4D03D303A}"/>
              </a:ext>
            </a:extLst>
          </p:cNvPr>
          <p:cNvPicPr>
            <a:picLocks noChangeAspect="1"/>
          </p:cNvPicPr>
          <p:nvPr/>
        </p:nvPicPr>
        <p:blipFill>
          <a:blip r:embed="rId13"/>
          <a:stretch>
            <a:fillRect/>
          </a:stretch>
        </p:blipFill>
        <p:spPr>
          <a:xfrm>
            <a:off x="1385454" y="3623593"/>
            <a:ext cx="1244431" cy="367209"/>
          </a:xfrm>
          <a:prstGeom prst="rect">
            <a:avLst/>
          </a:prstGeom>
        </p:spPr>
      </p:pic>
    </p:spTree>
    <p:extLst>
      <p:ext uri="{BB962C8B-B14F-4D97-AF65-F5344CB8AC3E}">
        <p14:creationId xmlns:p14="http://schemas.microsoft.com/office/powerpoint/2010/main" val="327164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0" y="0"/>
            <a:ext cx="12192000" cy="984738"/>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1177636" y="69911"/>
            <a:ext cx="9836727" cy="984738"/>
          </a:xfrm>
        </p:spPr>
        <p:txBody>
          <a:bodyPr>
            <a:normAutofit/>
          </a:bodyPr>
          <a:lstStyle/>
          <a:p>
            <a:r>
              <a:rPr kumimoji="1" lang="ja-JP" altLang="en-US">
                <a:solidFill>
                  <a:schemeClr val="bg1"/>
                </a:solidFill>
                <a:latin typeface="Hiragino Kaku Gothic Std W8" panose="020B0800000000000000" pitchFamily="34" charset="-128"/>
                <a:ea typeface="Hiragino Kaku Gothic Std W8" panose="020B0800000000000000" pitchFamily="34" charset="-128"/>
              </a:rPr>
              <a:t>シュバルツシルト時空とブハダール時空の比較</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5261023" y="1700273"/>
            <a:ext cx="5753340" cy="4838641"/>
          </a:xfrm>
        </p:spPr>
        <p:txBody>
          <a:bodyPr>
            <a:normAutofit/>
          </a:bodyPr>
          <a:lstStyle/>
          <a:p>
            <a:pPr marL="0" indent="0">
              <a:lnSpc>
                <a:spcPct val="100000"/>
              </a:lnSpc>
              <a:buNone/>
            </a:pPr>
            <a:r>
              <a:rPr lang="ja-JP" altLang="en-US" sz="2400"/>
              <a:t>ブハダール時空では、複数回赤道面を通るような光の像が</a:t>
            </a:r>
            <a:r>
              <a:rPr lang="en-US" altLang="ja-JP" sz="2400" dirty="0"/>
              <a:t>2</a:t>
            </a:r>
            <a:r>
              <a:rPr lang="ja-JP" altLang="en-US" sz="2400"/>
              <a:t>重に見えている。</a:t>
            </a:r>
            <a:endParaRPr lang="en-US" altLang="ja-JP" sz="2400" dirty="0"/>
          </a:p>
          <a:p>
            <a:pPr marL="0" indent="0">
              <a:lnSpc>
                <a:spcPct val="100000"/>
              </a:lnSpc>
              <a:buNone/>
            </a:pPr>
            <a:endParaRPr lang="en-US" altLang="ja-JP" sz="2400" dirty="0"/>
          </a:p>
          <a:p>
            <a:pPr marL="0" indent="0">
              <a:lnSpc>
                <a:spcPct val="100000"/>
              </a:lnSpc>
              <a:buNone/>
            </a:pPr>
            <a:r>
              <a:rPr lang="ja-JP" altLang="en-US" sz="2400"/>
              <a:t>これは、同じ回数赤道面を通りつつも違う軌道をとる光が存在することを示唆している。</a:t>
            </a:r>
            <a:endParaRPr lang="en-US" altLang="ja-JP" sz="2400" dirty="0"/>
          </a:p>
          <a:p>
            <a:pPr marL="0" indent="0">
              <a:lnSpc>
                <a:spcPct val="100000"/>
              </a:lnSpc>
              <a:buNone/>
            </a:pPr>
            <a:endParaRPr lang="en-US" altLang="ja-JP" sz="2400" dirty="0"/>
          </a:p>
          <a:p>
            <a:pPr marL="0" indent="0">
              <a:lnSpc>
                <a:spcPct val="100000"/>
              </a:lnSpc>
              <a:buNone/>
            </a:pPr>
            <a:r>
              <a:rPr lang="ja-JP" altLang="en-US" sz="2400"/>
              <a:t>シュバルツシルト時空では、ある回数赤道面を通る光はひとつしか存在しなかったので、顕著に異なる結果となっている。</a:t>
            </a:r>
            <a:endParaRPr lang="en-US" altLang="ja-JP" sz="24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9</a:t>
            </a:fld>
            <a:r>
              <a:rPr lang="en-US" dirty="0"/>
              <a:t>/n</a:t>
            </a:r>
          </a:p>
        </p:txBody>
      </p:sp>
      <p:pic>
        <p:nvPicPr>
          <p:cNvPr id="6" name="図 5">
            <a:extLst>
              <a:ext uri="{FF2B5EF4-FFF2-40B4-BE49-F238E27FC236}">
                <a16:creationId xmlns:a16="http://schemas.microsoft.com/office/drawing/2014/main" id="{41B76E19-AA1C-26DE-411F-53EC76E3B3BF}"/>
              </a:ext>
            </a:extLst>
          </p:cNvPr>
          <p:cNvPicPr>
            <a:picLocks noChangeAspect="1"/>
          </p:cNvPicPr>
          <p:nvPr/>
        </p:nvPicPr>
        <p:blipFill>
          <a:blip r:embed="rId3"/>
          <a:stretch>
            <a:fillRect/>
          </a:stretch>
        </p:blipFill>
        <p:spPr>
          <a:xfrm>
            <a:off x="838200" y="3823678"/>
            <a:ext cx="4259791" cy="2839860"/>
          </a:xfrm>
          <a:prstGeom prst="rect">
            <a:avLst/>
          </a:prstGeom>
        </p:spPr>
      </p:pic>
      <p:pic>
        <p:nvPicPr>
          <p:cNvPr id="8" name="図 7">
            <a:extLst>
              <a:ext uri="{FF2B5EF4-FFF2-40B4-BE49-F238E27FC236}">
                <a16:creationId xmlns:a16="http://schemas.microsoft.com/office/drawing/2014/main" id="{FD7F6E64-07BD-A835-50F5-2BDDF5343647}"/>
              </a:ext>
            </a:extLst>
          </p:cNvPr>
          <p:cNvPicPr>
            <a:picLocks noChangeAspect="1"/>
          </p:cNvPicPr>
          <p:nvPr/>
        </p:nvPicPr>
        <p:blipFill>
          <a:blip r:embed="rId4"/>
          <a:stretch>
            <a:fillRect/>
          </a:stretch>
        </p:blipFill>
        <p:spPr>
          <a:xfrm>
            <a:off x="838200" y="1054649"/>
            <a:ext cx="4259789" cy="2839860"/>
          </a:xfrm>
          <a:prstGeom prst="rect">
            <a:avLst/>
          </a:prstGeom>
        </p:spPr>
      </p:pic>
    </p:spTree>
    <p:extLst>
      <p:ext uri="{BB962C8B-B14F-4D97-AF65-F5344CB8AC3E}">
        <p14:creationId xmlns:p14="http://schemas.microsoft.com/office/powerpoint/2010/main" val="3458214655"/>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32140</TotalTime>
  <Words>436</Words>
  <Application>Microsoft Macintosh PowerPoint</Application>
  <PresentationFormat>ワイド画面</PresentationFormat>
  <Paragraphs>62</Paragraphs>
  <Slides>10</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Hiragino Kaku Gothic Std W8</vt:lpstr>
      <vt:lpstr>游ゴシック</vt:lpstr>
      <vt:lpstr>Aptos</vt:lpstr>
      <vt:lpstr>Arial</vt:lpstr>
      <vt:lpstr>Office テーマ</vt:lpstr>
      <vt:lpstr>高密度コアモデルにおける降着円盤の像</vt:lpstr>
      <vt:lpstr>導入</vt:lpstr>
      <vt:lpstr>本研究の意義</vt:lpstr>
      <vt:lpstr>ブハダール時空</vt:lpstr>
      <vt:lpstr>測地線方程式と光の条件</vt:lpstr>
      <vt:lpstr>有効ポテンシャル</vt:lpstr>
      <vt:lpstr>観測者と円盤の設定</vt:lpstr>
      <vt:lpstr>作成された像</vt:lpstr>
      <vt:lpstr>シュバルツシルト時空とブハダール時空の比較</vt:lpstr>
      <vt:lpstr>ブハダール時空の特徴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シュバルツシルト時空における 光源の軌道予測 </dc:title>
  <dc:creator>幹 大豆生田</dc:creator>
  <cp:lastModifiedBy>幹 大豆生田</cp:lastModifiedBy>
  <cp:revision>535</cp:revision>
  <dcterms:created xsi:type="dcterms:W3CDTF">2024-07-01T13:42:07Z</dcterms:created>
  <dcterms:modified xsi:type="dcterms:W3CDTF">2025-02-02T14:36:02Z</dcterms:modified>
</cp:coreProperties>
</file>