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p:restoredTop sz="57524"/>
  </p:normalViewPr>
  <p:slideViewPr>
    <p:cSldViewPr snapToGrid="0" snapToObjects="1">
      <p:cViewPr varScale="1">
        <p:scale>
          <a:sx n="71" d="100"/>
          <a:sy n="71" d="100"/>
        </p:scale>
        <p:origin x="21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9CC33-0EBA-CD48-8C0C-F1262538ACBF}" type="datetimeFigureOut">
              <a:rPr kumimoji="1" lang="ja-JP" altLang="en-US" smtClean="0"/>
              <a:t>2018/2/12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93C0A-D261-FF4B-B26A-7A7C7BE3EEEF}" type="slidenum">
              <a:rPr kumimoji="1" lang="ja-JP" altLang="en-US" smtClean="0"/>
              <a:t>‹#›</a:t>
            </a:fld>
            <a:endParaRPr kumimoji="1" lang="ja-JP" altLang="en-US"/>
          </a:p>
        </p:txBody>
      </p:sp>
    </p:spTree>
    <p:extLst>
      <p:ext uri="{BB962C8B-B14F-4D97-AF65-F5344CB8AC3E}">
        <p14:creationId xmlns:p14="http://schemas.microsoft.com/office/powerpoint/2010/main" val="9776690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ja.wikipedia.org/wiki/%E7%9C%9F%E7%A9%BA%E7%AE%A1#cite_note-5" TargetMode="External"/><Relationship Id="rId4" Type="http://schemas.openxmlformats.org/officeDocument/2006/relationships/hyperlink" Target="https://ja.wikipedia.org/wiki/%E5%A2%97%E5%B9%85" TargetMode="External"/><Relationship Id="rId5" Type="http://schemas.openxmlformats.org/officeDocument/2006/relationships/hyperlink" Target="https://ja.wikipedia.org/wiki/%E6%A4%9C%E6%B3%A2" TargetMode="External"/><Relationship Id="rId6" Type="http://schemas.openxmlformats.org/officeDocument/2006/relationships/hyperlink" Target="https://ja.wikipedia.org/wiki/%E6%95%B4%E6%B5%81" TargetMode="External"/><Relationship Id="rId7" Type="http://schemas.openxmlformats.org/officeDocument/2006/relationships/hyperlink" Target="https://ja.wikipedia.org/wiki/%E7%99%BA%E6%8C%AF" TargetMode="External"/><Relationship Id="rId8" Type="http://schemas.openxmlformats.org/officeDocument/2006/relationships/hyperlink" Target="https://ja.wikipedia.org/wiki/%E7%9C%9F%E7%A9%BA%E7%AE%A1#cite_note-6" TargetMode="External"/><Relationship Id="rId9" Type="http://schemas.openxmlformats.org/officeDocument/2006/relationships/hyperlink" Target="https://ja.wikipedia.org/wiki/%E3%82%B9%E3%82%A4%E3%83%83%E3%83%81" TargetMode="External"/><Relationship Id="rId10" Type="http://schemas.openxmlformats.org/officeDocument/2006/relationships/hyperlink" Target="https://ja.wikipedia.org/wiki/%E5%8D%8A%E5%B0%8E%E4%BD%93%E7%B4%A0%E5%AD%90" TargetMode="External"/><Relationship Id="rId11" Type="http://schemas.openxmlformats.org/officeDocument/2006/relationships/hyperlink" Target="https://ja.wikipedia.org/wiki/%E9%9B%BB%E5%AD%90%E5%B7%A5%E5%AD%A6"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1</a:t>
            </a:fld>
            <a:endParaRPr kumimoji="1" lang="ja-JP" altLang="en-US"/>
          </a:p>
        </p:txBody>
      </p:sp>
    </p:spTree>
    <p:extLst>
      <p:ext uri="{BB962C8B-B14F-4D97-AF65-F5344CB8AC3E}">
        <p14:creationId xmlns:p14="http://schemas.microsoft.com/office/powerpoint/2010/main" val="89199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パーソナルコンピュータの登場により</a:t>
            </a:r>
            <a:endParaRPr kumimoji="1" lang="en-US" altLang="ja-JP" dirty="0" smtClean="0"/>
          </a:p>
          <a:p>
            <a:r>
              <a:rPr kumimoji="1" lang="ja-JP" altLang="en-US" dirty="0" smtClean="0"/>
              <a:t>インテル創業者のゴードンムーアが唱えた</a:t>
            </a:r>
            <a:endParaRPr kumimoji="1" lang="en-US" altLang="ja-JP" dirty="0" smtClean="0"/>
          </a:p>
          <a:p>
            <a:r>
              <a:rPr kumimoji="1" lang="ja-JP" altLang="en-US" dirty="0" smtClean="0"/>
              <a:t>ムーアの法則によれば、（半導体の中に組み込まれる素子や回路の密度は</a:t>
            </a:r>
            <a:r>
              <a:rPr kumimoji="1" lang="en-US" altLang="ja-JP" dirty="0" smtClean="0"/>
              <a:t>18</a:t>
            </a:r>
            <a:r>
              <a:rPr kumimoji="1" lang="ja-JP" altLang="en-US" dirty="0" smtClean="0"/>
              <a:t>ヶ月で</a:t>
            </a:r>
            <a:r>
              <a:rPr kumimoji="1" lang="en-US" altLang="ja-JP" dirty="0" smtClean="0"/>
              <a:t>2</a:t>
            </a:r>
            <a:r>
              <a:rPr kumimoji="1" lang="ja-JP" altLang="en-US" dirty="0" smtClean="0"/>
              <a:t>倍になる）</a:t>
            </a:r>
            <a:endParaRPr kumimoji="1" lang="en-US" altLang="ja-JP" dirty="0" smtClean="0"/>
          </a:p>
          <a:p>
            <a:r>
              <a:rPr kumimoji="1" lang="ja-JP" altLang="en-US" dirty="0" smtClean="0"/>
              <a:t>と言われており、</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11</a:t>
            </a:fld>
            <a:endParaRPr kumimoji="1" lang="ja-JP" altLang="en-US"/>
          </a:p>
        </p:txBody>
      </p:sp>
    </p:spTree>
    <p:extLst>
      <p:ext uri="{BB962C8B-B14F-4D97-AF65-F5344CB8AC3E}">
        <p14:creationId xmlns:p14="http://schemas.microsoft.com/office/powerpoint/2010/main" val="146442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19</a:t>
            </a:fld>
            <a:endParaRPr kumimoji="1" lang="ja-JP" altLang="en-US"/>
          </a:p>
        </p:txBody>
      </p:sp>
    </p:spTree>
    <p:extLst>
      <p:ext uri="{BB962C8B-B14F-4D97-AF65-F5344CB8AC3E}">
        <p14:creationId xmlns:p14="http://schemas.microsoft.com/office/powerpoint/2010/main" val="1567898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27</a:t>
            </a:fld>
            <a:endParaRPr kumimoji="1" lang="ja-JP" altLang="en-US"/>
          </a:p>
        </p:txBody>
      </p:sp>
    </p:spTree>
    <p:extLst>
      <p:ext uri="{BB962C8B-B14F-4D97-AF65-F5344CB8AC3E}">
        <p14:creationId xmlns:p14="http://schemas.microsoft.com/office/powerpoint/2010/main" val="196308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まずは過去の情報システムの形態からどのような流れで現在のクラウド主流のシステムになっていったかを説明します。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2</a:t>
            </a:fld>
            <a:endParaRPr kumimoji="1" lang="ja-JP" altLang="en-US"/>
          </a:p>
        </p:txBody>
      </p:sp>
    </p:spTree>
    <p:extLst>
      <p:ext uri="{BB962C8B-B14F-4D97-AF65-F5344CB8AC3E}">
        <p14:creationId xmlns:p14="http://schemas.microsoft.com/office/powerpoint/2010/main" val="21158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1970</a:t>
            </a:r>
            <a:r>
              <a:rPr kumimoji="1" lang="ja-JP" altLang="en-US" dirty="0" smtClean="0"/>
              <a:t>年前後に凡用コンピュータが使用されるようになり、</a:t>
            </a:r>
            <a:endParaRPr kumimoji="1" lang="en-US" altLang="ja-JP" dirty="0" smtClean="0"/>
          </a:p>
          <a:p>
            <a:endParaRPr kumimoji="1" lang="en-US" altLang="ja-JP" dirty="0" smtClean="0"/>
          </a:p>
          <a:p>
            <a:r>
              <a:rPr kumimoji="1" lang="ja-JP" altLang="en-US" dirty="0" smtClean="0"/>
              <a:t>ダム端末　ー　データの入出力だけを行い処理は中央のメインフレームに依存する</a:t>
            </a:r>
            <a:endParaRPr kumimoji="1" lang="en-US" altLang="ja-JP" dirty="0" smtClean="0"/>
          </a:p>
          <a:p>
            <a:r>
              <a:rPr kumimoji="1" lang="ja-JP" altLang="en-US" dirty="0" smtClean="0"/>
              <a:t>システム形態をとっていました。</a:t>
            </a:r>
            <a:endParaRPr kumimoji="1" lang="en-US" altLang="ja-JP" dirty="0" smtClean="0"/>
          </a:p>
          <a:p>
            <a:r>
              <a:rPr kumimoji="1" lang="ja-JP" altLang="en-US" dirty="0" smtClean="0"/>
              <a:t>しかし、このシステム形態はメインフレームに処理が集中してしまい、</a:t>
            </a:r>
            <a:endParaRPr kumimoji="1" lang="en-US" altLang="ja-JP" dirty="0" smtClean="0"/>
          </a:p>
          <a:p>
            <a:r>
              <a:rPr kumimoji="1" lang="ja-JP" altLang="en-US" dirty="0" smtClean="0"/>
              <a:t>メインフレームが故障してしまうとシステム全体がダウンしてしまうという問題点がありました。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3</a:t>
            </a:fld>
            <a:endParaRPr kumimoji="1" lang="ja-JP" altLang="en-US"/>
          </a:p>
        </p:txBody>
      </p:sp>
    </p:spTree>
    <p:extLst>
      <p:ext uri="{BB962C8B-B14F-4D97-AF65-F5344CB8AC3E}">
        <p14:creationId xmlns:p14="http://schemas.microsoft.com/office/powerpoint/2010/main" val="112092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パーソナルコンピュータの登場やインターネットの普及により</a:t>
            </a:r>
            <a:endParaRPr kumimoji="1" lang="en-US" altLang="ja-JP" dirty="0" smtClean="0"/>
          </a:p>
          <a:p>
            <a:r>
              <a:rPr kumimoji="1" lang="ja-JP" altLang="en-US" dirty="0" smtClean="0"/>
              <a:t>メインフレーム以外の端末にも処理を任せることができるようになりました。</a:t>
            </a:r>
            <a:endParaRPr kumimoji="1" lang="en-US" altLang="ja-JP" dirty="0" smtClean="0"/>
          </a:p>
          <a:p>
            <a:r>
              <a:rPr kumimoji="1" lang="ja-JP" altLang="en-US" dirty="0" smtClean="0"/>
              <a:t>そのため、以前の中央集中処理システムから</a:t>
            </a:r>
            <a:endParaRPr kumimoji="1" lang="en-US" altLang="ja-JP" dirty="0" smtClean="0"/>
          </a:p>
          <a:p>
            <a:r>
              <a:rPr kumimoji="1" lang="ja-JP" altLang="en-US" dirty="0" smtClean="0"/>
              <a:t>データベースやネットワークの管理を行うサーバと</a:t>
            </a:r>
            <a:endParaRPr kumimoji="1" lang="en-US" altLang="ja-JP" dirty="0" smtClean="0"/>
          </a:p>
          <a:p>
            <a:r>
              <a:rPr kumimoji="1" lang="ja-JP" altLang="en-US" dirty="0" smtClean="0"/>
              <a:t>業務処理を行うクライアントによる</a:t>
            </a:r>
            <a:endParaRPr kumimoji="1" lang="en-US" altLang="ja-JP" dirty="0" smtClean="0"/>
          </a:p>
          <a:p>
            <a:r>
              <a:rPr kumimoji="1" lang="ja-JP" altLang="en-US" dirty="0" smtClean="0"/>
              <a:t>クライアントサーバシステムへと移行していきました。</a:t>
            </a:r>
            <a:endParaRPr kumimoji="1" lang="en-US" altLang="ja-JP" dirty="0" smtClean="0"/>
          </a:p>
          <a:p>
            <a:r>
              <a:rPr kumimoji="1" lang="ja-JP" altLang="en-US" dirty="0" smtClean="0"/>
              <a:t>集中型のシステムから分散型のシステムへの移行です。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4</a:t>
            </a:fld>
            <a:endParaRPr kumimoji="1" lang="ja-JP" altLang="en-US"/>
          </a:p>
        </p:txBody>
      </p:sp>
    </p:spTree>
    <p:extLst>
      <p:ext uri="{BB962C8B-B14F-4D97-AF65-F5344CB8AC3E}">
        <p14:creationId xmlns:p14="http://schemas.microsoft.com/office/powerpoint/2010/main" val="153008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そして現在、</a:t>
            </a:r>
            <a:endParaRPr kumimoji="1" lang="en-US" altLang="ja-JP" dirty="0" smtClean="0"/>
          </a:p>
          <a:p>
            <a:r>
              <a:rPr kumimoji="1" lang="ja-JP" altLang="en-US" dirty="0" smtClean="0"/>
              <a:t>クラウドコンピューティングの登場により、</a:t>
            </a:r>
            <a:endParaRPr kumimoji="1" lang="en-US" altLang="ja-JP" dirty="0" smtClean="0"/>
          </a:p>
          <a:p>
            <a:r>
              <a:rPr kumimoji="1" lang="ja-JP" altLang="en-US" dirty="0" smtClean="0"/>
              <a:t>再び集中型のシステム形態になっています。</a:t>
            </a:r>
            <a:endParaRPr kumimoji="1" lang="en-US" altLang="ja-JP" dirty="0" smtClean="0"/>
          </a:p>
          <a:p>
            <a:endParaRPr kumimoji="1" lang="en-US" altLang="ja-JP" dirty="0" smtClean="0"/>
          </a:p>
          <a:p>
            <a:r>
              <a:rPr kumimoji="1" lang="ja-JP" altLang="en-US" dirty="0" smtClean="0"/>
              <a:t>クラウドコンピューティングは</a:t>
            </a:r>
            <a:endParaRPr kumimoji="1" lang="en-US" altLang="ja-JP" dirty="0" smtClean="0"/>
          </a:p>
          <a:p>
            <a:r>
              <a:rPr kumimoji="1" lang="ja-JP" altLang="en-US" dirty="0" smtClean="0"/>
              <a:t>クラウド上の無数のサーバ群を束ねた仮想の巨大コンピュータを中心とする</a:t>
            </a:r>
            <a:endParaRPr kumimoji="1" lang="en-US" altLang="ja-JP" dirty="0" smtClean="0"/>
          </a:p>
          <a:p>
            <a:r>
              <a:rPr kumimoji="1" lang="ja-JP" altLang="en-US" dirty="0" smtClean="0"/>
              <a:t>「集中システム」</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5</a:t>
            </a:fld>
            <a:endParaRPr kumimoji="1" lang="ja-JP" altLang="en-US"/>
          </a:p>
        </p:txBody>
      </p:sp>
    </p:spTree>
    <p:extLst>
      <p:ext uri="{BB962C8B-B14F-4D97-AF65-F5344CB8AC3E}">
        <p14:creationId xmlns:p14="http://schemas.microsoft.com/office/powerpoint/2010/main" val="22143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初期の電子コンピュータは</a:t>
            </a:r>
            <a:endParaRPr kumimoji="1" lang="en-US" altLang="ja-JP" dirty="0" smtClean="0"/>
          </a:p>
          <a:p>
            <a:r>
              <a:rPr kumimoji="1" lang="ja-JP" altLang="en-US" dirty="0" smtClean="0"/>
              <a:t>アメリカ軍の</a:t>
            </a:r>
            <a:r>
              <a:rPr kumimoji="1" lang="en-US" altLang="ja-JP" dirty="0" smtClean="0"/>
              <a:t>ENIAC</a:t>
            </a:r>
            <a:r>
              <a:rPr kumimoji="1" lang="ja-JP" altLang="en-US" dirty="0" smtClean="0"/>
              <a:t>と呼ばれる計算機であると言われています。</a:t>
            </a:r>
            <a:endParaRPr kumimoji="1" lang="en-US" altLang="ja-JP" dirty="0" smtClean="0"/>
          </a:p>
          <a:p>
            <a:r>
              <a:rPr kumimoji="1" lang="ja-JP" altLang="en-US" dirty="0" smtClean="0"/>
              <a:t>これは弾道計算専用に開発されたものです。</a:t>
            </a:r>
            <a:endParaRPr kumimoji="1" lang="en-US" altLang="ja-JP" dirty="0" smtClean="0"/>
          </a:p>
          <a:p>
            <a:r>
              <a:rPr kumimoji="1" lang="ja-JP" altLang="en-US" dirty="0" smtClean="0"/>
              <a:t>現在のようなプログラム内蔵型ではなく、</a:t>
            </a:r>
            <a:endParaRPr kumimoji="1" lang="en-US" altLang="ja-JP" dirty="0" smtClean="0"/>
          </a:p>
          <a:p>
            <a:r>
              <a:rPr kumimoji="1" lang="ja-JP" altLang="en-US" dirty="0" smtClean="0"/>
              <a:t>配線を変更して内部の処理を変更するというアナログ的なシステムでした。</a:t>
            </a:r>
            <a:endParaRPr kumimoji="1" lang="en-US" altLang="ja-JP" dirty="0" smtClean="0"/>
          </a:p>
          <a:p>
            <a:r>
              <a:rPr kumimoji="1" lang="ja-JP" altLang="en-US" dirty="0" smtClean="0"/>
              <a:t>倉庫一つ分の大きさがあったそうですが、</a:t>
            </a:r>
            <a:endParaRPr kumimoji="1" lang="en-US" altLang="ja-JP" dirty="0" smtClean="0"/>
          </a:p>
          <a:p>
            <a:r>
              <a:rPr kumimoji="1" lang="ja-JP" altLang="en-US" dirty="0" smtClean="0"/>
              <a:t>性能は現在の電卓以下であったと言われています。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7</a:t>
            </a:fld>
            <a:endParaRPr kumimoji="1" lang="ja-JP" altLang="en-US"/>
          </a:p>
        </p:txBody>
      </p:sp>
    </p:spTree>
    <p:extLst>
      <p:ext uri="{BB962C8B-B14F-4D97-AF65-F5344CB8AC3E}">
        <p14:creationId xmlns:p14="http://schemas.microsoft.com/office/powerpoint/2010/main" val="1883849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その後、現在のコンピュータの起源になっている</a:t>
            </a:r>
            <a:endParaRPr kumimoji="1" lang="en-US" altLang="ja-JP" dirty="0" smtClean="0"/>
          </a:p>
          <a:p>
            <a:r>
              <a:rPr kumimoji="1" lang="ja-JP" altLang="en-US" dirty="0" smtClean="0"/>
              <a:t>ノイマン型アーキテクチャが提唱されました。</a:t>
            </a:r>
            <a:endParaRPr kumimoji="1" lang="en-US" altLang="ja-JP" dirty="0" smtClean="0"/>
          </a:p>
          <a:p>
            <a:r>
              <a:rPr kumimoji="1" lang="ja-JP" altLang="en-US" dirty="0" smtClean="0"/>
              <a:t>ノイマン型は現在でも主流のプログラム内蔵型のアーキテクチャです。</a:t>
            </a:r>
            <a:endParaRPr kumimoji="1" lang="en-US" altLang="ja-JP" dirty="0" smtClean="0"/>
          </a:p>
          <a:p>
            <a:endParaRPr kumimoji="1" lang="en-US" altLang="ja-JP" dirty="0" smtClean="0"/>
          </a:p>
          <a:p>
            <a:r>
              <a:rPr kumimoji="1" lang="ja-JP" altLang="en-US" dirty="0" smtClean="0"/>
              <a:t>二つの主な動作原理があり、</a:t>
            </a:r>
            <a:endParaRPr kumimoji="1" lang="en-US" altLang="ja-JP" dirty="0" smtClean="0"/>
          </a:p>
          <a:p>
            <a:r>
              <a:rPr kumimoji="1" lang="ja-JP" altLang="en-US" dirty="0" smtClean="0"/>
              <a:t>プログラムを入れ替えることで処理の変更が可能な　ー　ストアードプログラム</a:t>
            </a:r>
            <a:endParaRPr kumimoji="1" lang="en-US" altLang="ja-JP" dirty="0" smtClean="0"/>
          </a:p>
          <a:p>
            <a:r>
              <a:rPr kumimoji="1" lang="ja-JP" altLang="en-US" dirty="0" smtClean="0"/>
              <a:t>蓄積されたプログラム命令を順番に実行する　　ー　　逐次処理方式</a:t>
            </a:r>
            <a:endParaRPr kumimoji="1" lang="en-US" altLang="ja-JP" dirty="0" smtClean="0"/>
          </a:p>
          <a:p>
            <a:r>
              <a:rPr kumimoji="1" lang="ja-JP" altLang="en-US" dirty="0" smtClean="0"/>
              <a:t>です。</a:t>
            </a:r>
            <a:endParaRPr kumimoji="1" lang="en-US" altLang="ja-JP" dirty="0" smtClean="0"/>
          </a:p>
          <a:p>
            <a:endParaRPr kumimoji="1" lang="en-US" altLang="ja-JP" dirty="0" smtClean="0"/>
          </a:p>
          <a:p>
            <a:r>
              <a:rPr kumimoji="1" lang="en-US" altLang="ja-JP" dirty="0" smtClean="0"/>
              <a:t>ENIAC</a:t>
            </a:r>
            <a:r>
              <a:rPr kumimoji="1" lang="ja-JP" altLang="en-US" dirty="0" smtClean="0"/>
              <a:t>のように一つの処理しか行うことができない単能機から</a:t>
            </a:r>
            <a:endParaRPr kumimoji="1" lang="en-US" altLang="ja-JP" dirty="0" smtClean="0"/>
          </a:p>
          <a:p>
            <a:r>
              <a:rPr kumimoji="1" lang="ja-JP" altLang="en-US" dirty="0" smtClean="0"/>
              <a:t>プログラムの入れ替えで様々な処理が可能となる万能機へと進化することになりました。</a:t>
            </a:r>
            <a:endParaRPr kumimoji="1" lang="en-US" altLang="ja-JP" dirty="0" smtClean="0"/>
          </a:p>
          <a:p>
            <a:endParaRPr kumimoji="1" lang="en-US" altLang="ja-JP" dirty="0" smtClean="0"/>
          </a:p>
          <a:p>
            <a:r>
              <a:rPr kumimoji="1" lang="ja-JP" altLang="en-US" dirty="0" smtClean="0"/>
              <a:t>このアーキテクチャの提唱により、メインフレームが登場することになります。</a:t>
            </a:r>
            <a:endParaRPr kumimoji="1" lang="en-US" altLang="ja-JP" dirty="0" smtClean="0"/>
          </a:p>
          <a:p>
            <a:endParaRPr kumimoji="1" lang="en-US" altLang="ja-JP" dirty="0" smtClean="0"/>
          </a:p>
          <a:p>
            <a:r>
              <a:rPr kumimoji="1" lang="ja-JP" altLang="en-US" dirty="0" smtClean="0"/>
              <a:t>このアーキテクチャは右の図のように動作します。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8</a:t>
            </a:fld>
            <a:endParaRPr kumimoji="1" lang="ja-JP" altLang="en-US"/>
          </a:p>
        </p:txBody>
      </p:sp>
    </p:spTree>
    <p:extLst>
      <p:ext uri="{BB962C8B-B14F-4D97-AF65-F5344CB8AC3E}">
        <p14:creationId xmlns:p14="http://schemas.microsoft.com/office/powerpoint/2010/main" val="531310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コンピュータの時代区分は使用素子を基準に分類すると図のようになります。</a:t>
            </a:r>
            <a:endParaRPr kumimoji="1" lang="en-US" altLang="ja-JP" dirty="0" smtClean="0"/>
          </a:p>
          <a:p>
            <a:r>
              <a:rPr kumimoji="1" lang="ja-JP" altLang="en-US" dirty="0" smtClean="0"/>
              <a:t>素子に真空管を使う第一世代の後、</a:t>
            </a:r>
            <a:endParaRPr kumimoji="1" lang="en-US" altLang="ja-JP" dirty="0" smtClean="0"/>
          </a:p>
          <a:p>
            <a:r>
              <a:rPr kumimoji="1" lang="ja-JP" altLang="en-US" dirty="0" smtClean="0"/>
              <a:t>信頼性と小型化を実現した半導体素子のトランジスタを使う第二世代</a:t>
            </a:r>
            <a:endParaRPr kumimoji="1" lang="en-US" altLang="ja-JP" dirty="0" smtClean="0"/>
          </a:p>
          <a:p>
            <a:r>
              <a:rPr kumimoji="1" lang="ja-JP" altLang="en-US" dirty="0" smtClean="0"/>
              <a:t>トランジスタを集積した</a:t>
            </a:r>
            <a:r>
              <a:rPr kumimoji="1" lang="en-US" altLang="ja-JP" dirty="0" smtClean="0"/>
              <a:t>IC</a:t>
            </a:r>
            <a:r>
              <a:rPr kumimoji="1" lang="ja-JP" altLang="en-US" dirty="0" smtClean="0"/>
              <a:t>を使用した</a:t>
            </a:r>
            <a:r>
              <a:rPr kumimoji="1" lang="en-US" altLang="ja-JP" dirty="0" smtClean="0"/>
              <a:t>IBM360</a:t>
            </a:r>
            <a:r>
              <a:rPr kumimoji="1" lang="ja-JP" altLang="en-US" dirty="0" smtClean="0"/>
              <a:t>シリーズが登場し、この頃に汎用コンピュータの最盛期を迎えました。</a:t>
            </a:r>
            <a:endParaRPr kumimoji="1" lang="en-US" altLang="ja-JP" dirty="0" smtClean="0"/>
          </a:p>
          <a:p>
            <a:r>
              <a:rPr kumimoji="1" lang="ja-JP" altLang="en-US" dirty="0" smtClean="0"/>
              <a:t>その後</a:t>
            </a:r>
            <a:r>
              <a:rPr kumimoji="1" lang="en-US" altLang="ja-JP" dirty="0" smtClean="0"/>
              <a:t>IC</a:t>
            </a:r>
            <a:r>
              <a:rPr kumimoji="1" lang="ja-JP" altLang="en-US" dirty="0" smtClean="0"/>
              <a:t>をさらに集積した大規模集積回路である</a:t>
            </a:r>
            <a:r>
              <a:rPr kumimoji="1" lang="en-US" altLang="ja-JP" dirty="0" smtClean="0"/>
              <a:t>LSI</a:t>
            </a:r>
            <a:r>
              <a:rPr kumimoji="1" lang="ja-JP" altLang="en-US" dirty="0" smtClean="0"/>
              <a:t>や</a:t>
            </a:r>
            <a:r>
              <a:rPr kumimoji="1" lang="en-US" altLang="ja-JP" dirty="0" smtClean="0"/>
              <a:t>VLSI</a:t>
            </a:r>
          </a:p>
          <a:p>
            <a:endParaRPr kumimoji="1" lang="en-US" altLang="ja-JP" dirty="0" smtClean="0"/>
          </a:p>
          <a:p>
            <a:r>
              <a:rPr kumimoji="1" lang="ja-JP" altLang="en-US" dirty="0" smtClean="0"/>
              <a:t>この</a:t>
            </a:r>
            <a:r>
              <a:rPr kumimoji="1" lang="en-US" altLang="ja-JP" dirty="0" smtClean="0"/>
              <a:t>IBM</a:t>
            </a:r>
            <a:r>
              <a:rPr kumimoji="1" lang="ja-JP" altLang="en-US" dirty="0" smtClean="0"/>
              <a:t>３６０が現代のコンピュータのスタンダードになっており、メインフレームを用いた中央集中システムが最盛期を迎えることになります。</a:t>
            </a:r>
            <a:endParaRPr kumimoji="1" lang="en-US" altLang="ja-JP" dirty="0" smtClean="0"/>
          </a:p>
          <a:p>
            <a:endParaRPr kumimoji="1" lang="en-US" altLang="ja-JP" dirty="0" smtClean="0"/>
          </a:p>
          <a:p>
            <a:endParaRPr kumimoji="1" lang="en-US" altLang="ja-JP" dirty="0" smtClean="0"/>
          </a:p>
          <a:p>
            <a:r>
              <a:rPr kumimoji="1" lang="ja-JP" altLang="en-US" sz="1200" b="0" i="0" kern="1200" dirty="0" smtClean="0">
                <a:solidFill>
                  <a:schemeClr val="tx1"/>
                </a:solidFill>
                <a:effectLst/>
                <a:latin typeface="+mn-lt"/>
                <a:ea typeface="+mn-ea"/>
                <a:cs typeface="+mn-cs"/>
              </a:rPr>
              <a:t>電極を封入した中空の管（管球）のことである</a:t>
            </a:r>
            <a:r>
              <a:rPr kumimoji="1" lang="en-US" altLang="ja-JP" sz="1200" b="0" i="0" u="none" strike="noStrike" kern="1200" baseline="30000" dirty="0" smtClean="0">
                <a:solidFill>
                  <a:schemeClr val="tx1"/>
                </a:solidFill>
                <a:effectLst/>
                <a:latin typeface="+mn-lt"/>
                <a:ea typeface="+mn-ea"/>
                <a:cs typeface="+mn-cs"/>
                <a:hlinkClick r:id="rId3"/>
              </a:rPr>
              <a:t>[5]</a:t>
            </a:r>
            <a:r>
              <a:rPr kumimoji="1" lang="ja-JP" altLang="en-US" sz="1200" b="0" i="0" kern="1200" dirty="0" smtClean="0">
                <a:solidFill>
                  <a:schemeClr val="tx1"/>
                </a:solidFill>
                <a:effectLst/>
                <a:latin typeface="+mn-lt"/>
                <a:ea typeface="+mn-ea"/>
                <a:cs typeface="+mn-cs"/>
              </a:rPr>
              <a:t>。陰極から陽極に流れる電子流を制御することによって</a:t>
            </a:r>
            <a:r>
              <a:rPr kumimoji="1" lang="ja-JP" altLang="en-US" sz="1200" b="0" i="0" u="none" strike="noStrike" kern="1200" dirty="0" smtClean="0">
                <a:solidFill>
                  <a:schemeClr val="tx1"/>
                </a:solidFill>
                <a:effectLst/>
                <a:latin typeface="+mn-lt"/>
                <a:ea typeface="+mn-ea"/>
                <a:cs typeface="+mn-cs"/>
                <a:hlinkClick r:id="rId4" tooltip="増幅"/>
              </a:rPr>
              <a:t>増幅</a:t>
            </a:r>
            <a:r>
              <a:rPr kumimoji="1" lang="ja-JP" altLang="en-US" sz="1200" b="0" i="0" kern="1200" dirty="0" smtClean="0">
                <a:solidFill>
                  <a:schemeClr val="tx1"/>
                </a:solidFill>
                <a:effectLst/>
                <a:latin typeface="+mn-lt"/>
                <a:ea typeface="+mn-ea"/>
                <a:cs typeface="+mn-cs"/>
              </a:rPr>
              <a:t>、</a:t>
            </a:r>
            <a:r>
              <a:rPr kumimoji="1" lang="ja-JP" altLang="en-US" sz="1200" b="0" i="0" u="none" strike="noStrike" kern="1200" dirty="0" smtClean="0">
                <a:solidFill>
                  <a:schemeClr val="tx1"/>
                </a:solidFill>
                <a:effectLst/>
                <a:latin typeface="+mn-lt"/>
                <a:ea typeface="+mn-ea"/>
                <a:cs typeface="+mn-cs"/>
                <a:hlinkClick r:id="rId5" tooltip="検波"/>
              </a:rPr>
              <a:t>検波</a:t>
            </a:r>
            <a:r>
              <a:rPr kumimoji="1" lang="ja-JP" altLang="en-US" sz="1200" b="0" i="0" kern="1200" dirty="0" smtClean="0">
                <a:solidFill>
                  <a:schemeClr val="tx1"/>
                </a:solidFill>
                <a:effectLst/>
                <a:latin typeface="+mn-lt"/>
                <a:ea typeface="+mn-ea"/>
                <a:cs typeface="+mn-cs"/>
              </a:rPr>
              <a:t>、</a:t>
            </a:r>
            <a:r>
              <a:rPr kumimoji="1" lang="ja-JP" altLang="en-US" sz="1200" b="0" i="0" u="none" strike="noStrike" kern="1200" dirty="0" smtClean="0">
                <a:solidFill>
                  <a:schemeClr val="tx1"/>
                </a:solidFill>
                <a:effectLst/>
                <a:latin typeface="+mn-lt"/>
                <a:ea typeface="+mn-ea"/>
                <a:cs typeface="+mn-cs"/>
                <a:hlinkClick r:id="rId6" tooltip="整流"/>
              </a:rPr>
              <a:t>整流</a:t>
            </a:r>
            <a:r>
              <a:rPr kumimoji="1" lang="ja-JP" altLang="en-US" sz="1200" b="0" i="0" kern="1200" dirty="0" smtClean="0">
                <a:solidFill>
                  <a:schemeClr val="tx1"/>
                </a:solidFill>
                <a:effectLst/>
                <a:latin typeface="+mn-lt"/>
                <a:ea typeface="+mn-ea"/>
                <a:cs typeface="+mn-cs"/>
              </a:rPr>
              <a:t>、</a:t>
            </a:r>
            <a:r>
              <a:rPr kumimoji="1" lang="ja-JP" altLang="en-US" sz="1200" b="0" i="0" u="none" strike="noStrike" kern="1200" dirty="0" smtClean="0">
                <a:solidFill>
                  <a:schemeClr val="tx1"/>
                </a:solidFill>
                <a:effectLst/>
                <a:latin typeface="+mn-lt"/>
                <a:ea typeface="+mn-ea"/>
                <a:cs typeface="+mn-cs"/>
                <a:hlinkClick r:id="rId7" tooltip="発振"/>
              </a:rPr>
              <a:t>発振</a:t>
            </a:r>
            <a:r>
              <a:rPr kumimoji="1" lang="ja-JP" altLang="en-US" sz="1200" b="0" i="0" kern="1200" dirty="0" smtClean="0">
                <a:solidFill>
                  <a:schemeClr val="tx1"/>
                </a:solidFill>
                <a:effectLst/>
                <a:latin typeface="+mn-lt"/>
                <a:ea typeface="+mn-ea"/>
                <a:cs typeface="+mn-cs"/>
              </a:rPr>
              <a:t>などを行うことができる</a:t>
            </a:r>
            <a:r>
              <a:rPr kumimoji="1" lang="en-US" altLang="ja-JP" sz="1200" b="0" i="0" u="none" strike="noStrike" kern="1200" baseline="30000" dirty="0" smtClean="0">
                <a:solidFill>
                  <a:schemeClr val="tx1"/>
                </a:solidFill>
                <a:effectLst/>
                <a:latin typeface="+mn-lt"/>
                <a:ea typeface="+mn-ea"/>
                <a:cs typeface="+mn-cs"/>
                <a:hlinkClick r:id="rId8"/>
              </a:rPr>
              <a:t>[6]</a:t>
            </a:r>
            <a:r>
              <a:rPr kumimoji="1" lang="ja-JP" altLang="en-US" sz="1200" b="0" i="0" kern="1200" dirty="0" smtClean="0">
                <a:solidFill>
                  <a:schemeClr val="tx1"/>
                </a:solidFill>
                <a:effectLst/>
                <a:latin typeface="+mn-lt"/>
                <a:ea typeface="+mn-ea"/>
                <a:cs typeface="+mn-cs"/>
              </a:rPr>
              <a:t>。　真空管</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または</a:t>
            </a:r>
            <a:r>
              <a:rPr kumimoji="1" lang="ja-JP" altLang="en-US" sz="1200" b="0" i="0" u="none" strike="noStrike" kern="1200" dirty="0" smtClean="0">
                <a:solidFill>
                  <a:schemeClr val="tx1"/>
                </a:solidFill>
                <a:effectLst/>
                <a:latin typeface="+mn-lt"/>
                <a:ea typeface="+mn-ea"/>
                <a:cs typeface="+mn-cs"/>
                <a:hlinkClick r:id="rId9" tooltip="スイッチ"/>
              </a:rPr>
              <a:t>スイッチ</a:t>
            </a:r>
            <a:r>
              <a:rPr kumimoji="1" lang="ja-JP" altLang="en-US" sz="1200" b="0" i="0" kern="1200" dirty="0" smtClean="0">
                <a:solidFill>
                  <a:schemeClr val="tx1"/>
                </a:solidFill>
                <a:effectLst/>
                <a:latin typeface="+mn-lt"/>
                <a:ea typeface="+mn-ea"/>
                <a:cs typeface="+mn-cs"/>
              </a:rPr>
              <a:t>動作をさせる</a:t>
            </a:r>
            <a:r>
              <a:rPr kumimoji="1" lang="ja-JP" altLang="en-US" sz="1200" b="0" i="0" u="none" strike="noStrike" kern="1200" dirty="0" smtClean="0">
                <a:solidFill>
                  <a:schemeClr val="tx1"/>
                </a:solidFill>
                <a:effectLst/>
                <a:latin typeface="+mn-lt"/>
                <a:ea typeface="+mn-ea"/>
                <a:cs typeface="+mn-cs"/>
                <a:hlinkClick r:id="rId10" tooltip="半導体素子"/>
              </a:rPr>
              <a:t>半導体素子</a:t>
            </a:r>
            <a:r>
              <a:rPr kumimoji="1" lang="ja-JP" altLang="en-US" sz="1200" b="0" i="0" kern="1200" dirty="0" smtClean="0">
                <a:solidFill>
                  <a:schemeClr val="tx1"/>
                </a:solidFill>
                <a:effectLst/>
                <a:latin typeface="+mn-lt"/>
                <a:ea typeface="+mn-ea"/>
                <a:cs typeface="+mn-cs"/>
              </a:rPr>
              <a:t>で、近代の</a:t>
            </a:r>
            <a:r>
              <a:rPr kumimoji="1" lang="ja-JP" altLang="en-US" sz="1200" b="0" i="0" u="none" strike="noStrike" kern="1200" dirty="0" smtClean="0">
                <a:solidFill>
                  <a:schemeClr val="tx1"/>
                </a:solidFill>
                <a:effectLst/>
                <a:latin typeface="+mn-lt"/>
                <a:ea typeface="+mn-ea"/>
                <a:cs typeface="+mn-cs"/>
                <a:hlinkClick r:id="rId11" tooltip="電子工学"/>
              </a:rPr>
              <a:t>電子工学</a:t>
            </a:r>
            <a:r>
              <a:rPr kumimoji="1" lang="ja-JP" altLang="en-US" sz="1200" b="0" i="0" kern="1200" dirty="0" smtClean="0">
                <a:solidFill>
                  <a:schemeClr val="tx1"/>
                </a:solidFill>
                <a:effectLst/>
                <a:latin typeface="+mn-lt"/>
                <a:ea typeface="+mn-ea"/>
                <a:cs typeface="+mn-cs"/>
              </a:rPr>
              <a:t>における主力素子である。　トランジスタ</a:t>
            </a:r>
            <a:endParaRPr kumimoji="1" lang="ja-JP" altLang="en-US" dirty="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9</a:t>
            </a:fld>
            <a:endParaRPr kumimoji="1" lang="ja-JP" altLang="en-US"/>
          </a:p>
        </p:txBody>
      </p:sp>
    </p:spTree>
    <p:extLst>
      <p:ext uri="{BB962C8B-B14F-4D97-AF65-F5344CB8AC3E}">
        <p14:creationId xmlns:p14="http://schemas.microsoft.com/office/powerpoint/2010/main" val="31799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6093C0A-D261-FF4B-B26A-7A7C7BE3EEEF}" type="slidenum">
              <a:rPr kumimoji="1" lang="ja-JP" altLang="en-US" smtClean="0"/>
              <a:t>10</a:t>
            </a:fld>
            <a:endParaRPr kumimoji="1" lang="ja-JP" altLang="en-US"/>
          </a:p>
        </p:txBody>
      </p:sp>
    </p:spTree>
    <p:extLst>
      <p:ext uri="{BB962C8B-B14F-4D97-AF65-F5344CB8AC3E}">
        <p14:creationId xmlns:p14="http://schemas.microsoft.com/office/powerpoint/2010/main" val="71653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113124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205919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6123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114913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112014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143548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133228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197438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50238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189069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09BC2A0-8F11-9A48-B756-91D68CB17196}" type="datetimeFigureOut">
              <a:rPr kumimoji="1" lang="ja-JP" altLang="en-US" smtClean="0"/>
              <a:t>2018/2/12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6489546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BC2A0-8F11-9A48-B756-91D68CB17196}" type="datetimeFigureOut">
              <a:rPr kumimoji="1" lang="ja-JP" altLang="en-US" smtClean="0"/>
              <a:t>2018/2/12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7B17C-8072-8541-AB0A-66E88C171930}" type="slidenum">
              <a:rPr kumimoji="1" lang="ja-JP" altLang="en-US" smtClean="0"/>
              <a:t>‹#›</a:t>
            </a:fld>
            <a:endParaRPr kumimoji="1" lang="ja-JP" altLang="en-US"/>
          </a:p>
        </p:txBody>
      </p:sp>
    </p:spTree>
    <p:extLst>
      <p:ext uri="{BB962C8B-B14F-4D97-AF65-F5344CB8AC3E}">
        <p14:creationId xmlns:p14="http://schemas.microsoft.com/office/powerpoint/2010/main" val="17958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2247" y="617865"/>
            <a:ext cx="11540360" cy="3057745"/>
          </a:xfrm>
        </p:spPr>
        <p:txBody>
          <a:bodyPr>
            <a:normAutofit/>
          </a:bodyPr>
          <a:lstStyle/>
          <a:p>
            <a:r>
              <a:rPr kumimoji="1" lang="ja-JP" altLang="en-US" sz="4800" dirty="0" smtClean="0"/>
              <a:t>仮想化輪講</a:t>
            </a:r>
            <a:r>
              <a:rPr lang="en-US" altLang="ja-JP" sz="4800" dirty="0"/>
              <a:t/>
            </a:r>
            <a:br>
              <a:rPr lang="en-US" altLang="ja-JP" sz="4800" dirty="0"/>
            </a:br>
            <a:r>
              <a:rPr lang="ja-JP" altLang="en-US" sz="4800" dirty="0" smtClean="0"/>
              <a:t>第二章</a:t>
            </a:r>
            <a:r>
              <a:rPr lang="en-US" altLang="ja-JP" sz="4800" dirty="0" smtClean="0"/>
              <a:t/>
            </a:r>
            <a:br>
              <a:rPr lang="en-US" altLang="ja-JP" sz="4800" dirty="0" smtClean="0"/>
            </a:br>
            <a:r>
              <a:rPr lang="ja-JP" altLang="en-US" sz="4800" dirty="0" smtClean="0"/>
              <a:t>集中と分散という輪廻、そしてクラウド</a:t>
            </a:r>
            <a:endParaRPr kumimoji="1" lang="ja-JP" altLang="en-US" sz="4800" dirty="0"/>
          </a:p>
        </p:txBody>
      </p:sp>
      <p:sp>
        <p:nvSpPr>
          <p:cNvPr id="3" name="サブタイトル 2"/>
          <p:cNvSpPr>
            <a:spLocks noGrp="1"/>
          </p:cNvSpPr>
          <p:nvPr>
            <p:ph type="subTitle" idx="1"/>
          </p:nvPr>
        </p:nvSpPr>
        <p:spPr>
          <a:xfrm>
            <a:off x="1450427" y="4653072"/>
            <a:ext cx="9144000" cy="1655762"/>
          </a:xfrm>
        </p:spPr>
        <p:txBody>
          <a:bodyPr/>
          <a:lstStyle/>
          <a:p>
            <a:r>
              <a:rPr kumimoji="1" lang="en-US" altLang="ja-JP" dirty="0" smtClean="0"/>
              <a:t>1190390 </a:t>
            </a:r>
            <a:r>
              <a:rPr kumimoji="1" lang="ja-JP" altLang="en-US" dirty="0" smtClean="0"/>
              <a:t>山口素輝</a:t>
            </a:r>
            <a:endParaRPr kumimoji="1" lang="ja-JP" altLang="en-US" dirty="0"/>
          </a:p>
        </p:txBody>
      </p:sp>
    </p:spTree>
    <p:extLst>
      <p:ext uri="{BB962C8B-B14F-4D97-AF65-F5344CB8AC3E}">
        <p14:creationId xmlns:p14="http://schemas.microsoft.com/office/powerpoint/2010/main" val="581810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990709"/>
          </a:xfrm>
        </p:spPr>
        <p:txBody>
          <a:bodyPr/>
          <a:lstStyle/>
          <a:p>
            <a:r>
              <a:rPr lang="ja-JP" altLang="en-US" dirty="0" smtClean="0"/>
              <a:t>メインフレームの時代</a:t>
            </a:r>
            <a:endParaRPr kumimoji="1" lang="ja-JP" altLang="en-US" dirty="0"/>
          </a:p>
        </p:txBody>
      </p:sp>
      <p:sp>
        <p:nvSpPr>
          <p:cNvPr id="4" name="テキスト ボックス 3"/>
          <p:cNvSpPr txBox="1"/>
          <p:nvPr/>
        </p:nvSpPr>
        <p:spPr>
          <a:xfrm>
            <a:off x="611935" y="1442004"/>
            <a:ext cx="9264075" cy="1323439"/>
          </a:xfrm>
          <a:prstGeom prst="rect">
            <a:avLst/>
          </a:prstGeom>
          <a:noFill/>
        </p:spPr>
        <p:txBody>
          <a:bodyPr wrap="none" rtlCol="0">
            <a:spAutoFit/>
          </a:bodyPr>
          <a:lstStyle/>
          <a:p>
            <a:r>
              <a:rPr kumimoji="1" lang="en-US" altLang="ja-JP" sz="3200" dirty="0" smtClean="0">
                <a:solidFill>
                  <a:srgbClr val="FF0000"/>
                </a:solidFill>
              </a:rPr>
              <a:t>IBM360</a:t>
            </a:r>
          </a:p>
          <a:p>
            <a:pPr marL="457200" indent="-457200">
              <a:buFont typeface="Arial" charset="0"/>
              <a:buChar char="•"/>
            </a:pPr>
            <a:r>
              <a:rPr kumimoji="1" lang="ja-JP" altLang="en-US" sz="2400" dirty="0" smtClean="0"/>
              <a:t>初めての凡用コンピュータ</a:t>
            </a:r>
            <a:endParaRPr kumimoji="1" lang="en-US" altLang="ja-JP" sz="2400" dirty="0" smtClean="0"/>
          </a:p>
          <a:p>
            <a:pPr marL="457200" indent="-457200">
              <a:buFont typeface="Arial" charset="0"/>
              <a:buChar char="•"/>
            </a:pPr>
            <a:r>
              <a:rPr lang="ja-JP" altLang="en-US" sz="2400" dirty="0" smtClean="0"/>
              <a:t>様々な処理が一台で可能なためメインフレームとして使われた</a:t>
            </a:r>
            <a:endParaRPr kumimoji="1" lang="en-US" altLang="ja-JP" sz="2400" dirty="0" smtClean="0"/>
          </a:p>
        </p:txBody>
      </p:sp>
      <p:sp>
        <p:nvSpPr>
          <p:cNvPr id="5" name="下矢印 4"/>
          <p:cNvSpPr/>
          <p:nvPr/>
        </p:nvSpPr>
        <p:spPr>
          <a:xfrm>
            <a:off x="1061544" y="305783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39518" y="4316482"/>
            <a:ext cx="7350089" cy="584775"/>
          </a:xfrm>
          <a:prstGeom prst="rect">
            <a:avLst/>
          </a:prstGeom>
          <a:noFill/>
        </p:spPr>
        <p:txBody>
          <a:bodyPr wrap="none" rtlCol="0">
            <a:spAutoFit/>
          </a:bodyPr>
          <a:lstStyle/>
          <a:p>
            <a:r>
              <a:rPr lang="ja-JP" altLang="en-US" sz="3200" dirty="0" smtClean="0"/>
              <a:t>約</a:t>
            </a:r>
            <a:r>
              <a:rPr lang="en-US" altLang="ja-JP" sz="3200" dirty="0" smtClean="0"/>
              <a:t>20</a:t>
            </a:r>
            <a:r>
              <a:rPr lang="ja-JP" altLang="en-US" sz="3200" dirty="0" smtClean="0"/>
              <a:t>年間、中央集中型システムが続く</a:t>
            </a:r>
            <a:endParaRPr lang="en-US" altLang="ja-JP" sz="3200" dirty="0" smtClean="0"/>
          </a:p>
        </p:txBody>
      </p:sp>
      <p:sp>
        <p:nvSpPr>
          <p:cNvPr id="7" name="テキスト ボックス 6"/>
          <p:cNvSpPr txBox="1"/>
          <p:nvPr/>
        </p:nvSpPr>
        <p:spPr>
          <a:xfrm>
            <a:off x="838200" y="4873162"/>
            <a:ext cx="5955476" cy="369332"/>
          </a:xfrm>
          <a:prstGeom prst="rect">
            <a:avLst/>
          </a:prstGeom>
          <a:noFill/>
        </p:spPr>
        <p:txBody>
          <a:bodyPr wrap="none" rtlCol="0">
            <a:spAutoFit/>
          </a:bodyPr>
          <a:lstStyle/>
          <a:p>
            <a:r>
              <a:rPr kumimoji="1" lang="ja-JP" altLang="en-US" dirty="0" smtClean="0"/>
              <a:t>＊システムの構築は専門家しか行うことができなかった</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723" y="2872788"/>
            <a:ext cx="4346518" cy="3783199"/>
          </a:xfrm>
          <a:prstGeom prst="rect">
            <a:avLst/>
          </a:prstGeom>
        </p:spPr>
      </p:pic>
    </p:spTree>
    <p:extLst>
      <p:ext uri="{BB962C8B-B14F-4D97-AF65-F5344CB8AC3E}">
        <p14:creationId xmlns:p14="http://schemas.microsoft.com/office/powerpoint/2010/main" val="1228348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759481"/>
          </a:xfrm>
        </p:spPr>
        <p:txBody>
          <a:bodyPr>
            <a:normAutofit/>
          </a:bodyPr>
          <a:lstStyle/>
          <a:p>
            <a:r>
              <a:rPr lang="ja-JP" altLang="en-US" dirty="0" smtClean="0"/>
              <a:t>パーソナルコンピュータの登場</a:t>
            </a:r>
            <a:endParaRPr kumimoji="1" lang="ja-JP" altLang="en-US" dirty="0"/>
          </a:p>
        </p:txBody>
      </p:sp>
      <p:sp>
        <p:nvSpPr>
          <p:cNvPr id="3" name="コンテンツ プレースホルダー 2"/>
          <p:cNvSpPr>
            <a:spLocks noGrp="1"/>
          </p:cNvSpPr>
          <p:nvPr>
            <p:ph idx="1"/>
          </p:nvPr>
        </p:nvSpPr>
        <p:spPr>
          <a:xfrm>
            <a:off x="838200" y="1313793"/>
            <a:ext cx="10515600" cy="1376855"/>
          </a:xfrm>
        </p:spPr>
        <p:txBody>
          <a:bodyPr/>
          <a:lstStyle/>
          <a:p>
            <a:r>
              <a:rPr kumimoji="1" lang="ja-JP" altLang="en-US" dirty="0" smtClean="0"/>
              <a:t>個人が所有可能な小型の凡用</a:t>
            </a:r>
            <a:r>
              <a:rPr lang="ja-JP" altLang="en-US" dirty="0" smtClean="0"/>
              <a:t>コンピュータ</a:t>
            </a:r>
            <a:endParaRPr lang="en-US" altLang="ja-JP" dirty="0" smtClean="0"/>
          </a:p>
          <a:p>
            <a:r>
              <a:rPr kumimoji="1" lang="ja-JP" altLang="en-US" dirty="0" smtClean="0"/>
              <a:t>システム構築に専門家が不要になり、利用者がソフトウェアパケージを導入することでシステム構築する</a:t>
            </a:r>
            <a:endParaRPr kumimoji="1" lang="en-US" altLang="ja-JP" dirty="0" smtClean="0"/>
          </a:p>
        </p:txBody>
      </p:sp>
      <p:sp>
        <p:nvSpPr>
          <p:cNvPr id="4" name="下矢印 3"/>
          <p:cNvSpPr/>
          <p:nvPr/>
        </p:nvSpPr>
        <p:spPr>
          <a:xfrm>
            <a:off x="5129049" y="2879835"/>
            <a:ext cx="388883" cy="747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301765" y="3816203"/>
            <a:ext cx="7263527" cy="830997"/>
          </a:xfrm>
          <a:prstGeom prst="rect">
            <a:avLst/>
          </a:prstGeom>
          <a:noFill/>
        </p:spPr>
        <p:txBody>
          <a:bodyPr wrap="none" rtlCol="0">
            <a:spAutoFit/>
          </a:bodyPr>
          <a:lstStyle/>
          <a:p>
            <a:r>
              <a:rPr kumimoji="1" lang="ja-JP" altLang="en-US" sz="2400" dirty="0" smtClean="0"/>
              <a:t>メインフレームに処理を依存する必要がなくなり、</a:t>
            </a:r>
            <a:endParaRPr kumimoji="1" lang="en-US" altLang="ja-JP" sz="2400" dirty="0" smtClean="0"/>
          </a:p>
          <a:p>
            <a:pPr algn="ctr"/>
            <a:r>
              <a:rPr lang="ja-JP" altLang="en-US" sz="2400" dirty="0" smtClean="0">
                <a:solidFill>
                  <a:srgbClr val="FF0000"/>
                </a:solidFill>
              </a:rPr>
              <a:t>分散型処理形態</a:t>
            </a:r>
            <a:r>
              <a:rPr lang="ja-JP" altLang="en-US" sz="2400" dirty="0" smtClean="0"/>
              <a:t>へ移行する</a:t>
            </a:r>
            <a:endParaRPr kumimoji="1" lang="ja-JP" altLang="en-US" sz="2400" dirty="0"/>
          </a:p>
        </p:txBody>
      </p:sp>
      <p:sp>
        <p:nvSpPr>
          <p:cNvPr id="6" name="テキスト ボックス 5"/>
          <p:cNvSpPr txBox="1"/>
          <p:nvPr/>
        </p:nvSpPr>
        <p:spPr>
          <a:xfrm>
            <a:off x="1965434" y="5286701"/>
            <a:ext cx="3879588" cy="1200329"/>
          </a:xfrm>
          <a:prstGeom prst="rect">
            <a:avLst/>
          </a:prstGeom>
          <a:noFill/>
        </p:spPr>
        <p:txBody>
          <a:bodyPr wrap="none" rtlCol="0">
            <a:spAutoFit/>
          </a:bodyPr>
          <a:lstStyle/>
          <a:p>
            <a:r>
              <a:rPr lang="en-US" altLang="ja-JP" dirty="0" smtClean="0"/>
              <a:t>Macintosh : Apple</a:t>
            </a:r>
          </a:p>
          <a:p>
            <a:pPr marL="285750" indent="-285750">
              <a:buFont typeface="Arial" charset="0"/>
              <a:buChar char="•"/>
            </a:pPr>
            <a:r>
              <a:rPr lang="en-US" altLang="ja-JP" dirty="0" smtClean="0"/>
              <a:t>OS : Macintosh</a:t>
            </a:r>
          </a:p>
          <a:p>
            <a:pPr marL="285750" indent="-285750">
              <a:buFont typeface="Arial" charset="0"/>
              <a:buChar char="•"/>
            </a:pPr>
            <a:r>
              <a:rPr lang="en-US" altLang="ja-JP" dirty="0" smtClean="0"/>
              <a:t>GUI</a:t>
            </a:r>
            <a:r>
              <a:rPr lang="ja-JP" altLang="en-US" dirty="0" smtClean="0"/>
              <a:t>で操作可能（グラフィカル）</a:t>
            </a:r>
            <a:endParaRPr lang="en-US" altLang="ja-JP" dirty="0" smtClean="0"/>
          </a:p>
          <a:p>
            <a:pPr marL="285750" indent="-285750">
              <a:buFont typeface="Arial" charset="0"/>
              <a:buChar char="•"/>
            </a:pPr>
            <a:r>
              <a:rPr lang="ja-JP" altLang="en-US" dirty="0" smtClean="0"/>
              <a:t>個人利用向け</a:t>
            </a:r>
            <a:endParaRPr lang="en-US" altLang="ja-JP" dirty="0" smtClean="0"/>
          </a:p>
        </p:txBody>
      </p:sp>
      <p:sp>
        <p:nvSpPr>
          <p:cNvPr id="7" name="テキスト ボックス 6"/>
          <p:cNvSpPr txBox="1"/>
          <p:nvPr/>
        </p:nvSpPr>
        <p:spPr>
          <a:xfrm>
            <a:off x="7320894" y="5286702"/>
            <a:ext cx="3116559" cy="1200329"/>
          </a:xfrm>
          <a:prstGeom prst="rect">
            <a:avLst/>
          </a:prstGeom>
          <a:noFill/>
        </p:spPr>
        <p:txBody>
          <a:bodyPr wrap="none" rtlCol="0">
            <a:spAutoFit/>
          </a:bodyPr>
          <a:lstStyle/>
          <a:p>
            <a:r>
              <a:rPr lang="en-US" altLang="ja-JP" dirty="0" smtClean="0"/>
              <a:t>IBM-PC </a:t>
            </a:r>
            <a:r>
              <a:rPr lang="en-US" altLang="ja-JP" dirty="0"/>
              <a:t>:</a:t>
            </a:r>
            <a:r>
              <a:rPr lang="en-US" altLang="ja-JP" dirty="0" smtClean="0"/>
              <a:t> IBM</a:t>
            </a:r>
          </a:p>
          <a:p>
            <a:pPr marL="285750" indent="-285750">
              <a:buFont typeface="Arial" charset="0"/>
              <a:buChar char="•"/>
            </a:pPr>
            <a:r>
              <a:rPr lang="en-US" altLang="ja-JP" dirty="0" smtClean="0"/>
              <a:t>OS : MS-DOS(Microsoft)</a:t>
            </a:r>
          </a:p>
          <a:p>
            <a:pPr marL="285750" indent="-285750">
              <a:buFont typeface="Arial" charset="0"/>
              <a:buChar char="•"/>
            </a:pPr>
            <a:r>
              <a:rPr lang="en-US" altLang="ja-JP" dirty="0"/>
              <a:t>C</a:t>
            </a:r>
            <a:r>
              <a:rPr lang="en-US" altLang="ja-JP" dirty="0" smtClean="0"/>
              <a:t>UI</a:t>
            </a:r>
            <a:r>
              <a:rPr lang="ja-JP" altLang="en-US" dirty="0" smtClean="0"/>
              <a:t>で操作可能</a:t>
            </a:r>
            <a:endParaRPr lang="en-US" altLang="ja-JP" dirty="0" smtClean="0"/>
          </a:p>
          <a:p>
            <a:pPr marL="285750" indent="-285750">
              <a:buFont typeface="Arial" charset="0"/>
              <a:buChar char="•"/>
            </a:pPr>
            <a:r>
              <a:rPr lang="ja-JP" altLang="en-US" dirty="0" smtClean="0"/>
              <a:t>仕事利用向け</a:t>
            </a:r>
            <a:endParaRPr lang="en-US" altLang="ja-JP" dirty="0" smtClean="0"/>
          </a:p>
        </p:txBody>
      </p:sp>
    </p:spTree>
    <p:extLst>
      <p:ext uri="{BB962C8B-B14F-4D97-AF65-F5344CB8AC3E}">
        <p14:creationId xmlns:p14="http://schemas.microsoft.com/office/powerpoint/2010/main" val="2023682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061028" cy="801523"/>
          </a:xfrm>
        </p:spPr>
        <p:txBody>
          <a:bodyPr/>
          <a:lstStyle/>
          <a:p>
            <a:r>
              <a:rPr kumimoji="1" lang="en-US" altLang="ja-JP" dirty="0" smtClean="0"/>
              <a:t>WEB</a:t>
            </a:r>
            <a:r>
              <a:rPr kumimoji="1" lang="ja-JP" altLang="en-US" dirty="0" smtClean="0"/>
              <a:t>とネットワークの時代</a:t>
            </a:r>
            <a:endParaRPr kumimoji="1" lang="ja-JP" altLang="en-US" dirty="0"/>
          </a:p>
        </p:txBody>
      </p:sp>
      <p:sp>
        <p:nvSpPr>
          <p:cNvPr id="4" name="テキスト ボックス 3"/>
          <p:cNvSpPr txBox="1"/>
          <p:nvPr/>
        </p:nvSpPr>
        <p:spPr>
          <a:xfrm>
            <a:off x="838200" y="1288990"/>
            <a:ext cx="3005951" cy="369332"/>
          </a:xfrm>
          <a:prstGeom prst="rect">
            <a:avLst/>
          </a:prstGeom>
          <a:noFill/>
        </p:spPr>
        <p:txBody>
          <a:bodyPr wrap="none" rtlCol="0">
            <a:spAutoFit/>
          </a:bodyPr>
          <a:lstStyle/>
          <a:p>
            <a:r>
              <a:rPr kumimoji="1" lang="en-US" altLang="ja-JP" dirty="0" smtClean="0"/>
              <a:t>1990</a:t>
            </a:r>
            <a:r>
              <a:rPr kumimoji="1" lang="ja-JP" altLang="en-US" dirty="0" smtClean="0"/>
              <a:t>年に以下が開発される</a:t>
            </a:r>
            <a:endParaRPr kumimoji="1" lang="ja-JP" altLang="en-US" dirty="0"/>
          </a:p>
        </p:txBody>
      </p:sp>
      <p:sp>
        <p:nvSpPr>
          <p:cNvPr id="5" name="テキスト ボックス 4"/>
          <p:cNvSpPr txBox="1"/>
          <p:nvPr/>
        </p:nvSpPr>
        <p:spPr>
          <a:xfrm>
            <a:off x="968413" y="1650573"/>
            <a:ext cx="5362365" cy="646331"/>
          </a:xfrm>
          <a:prstGeom prst="rect">
            <a:avLst/>
          </a:prstGeom>
          <a:noFill/>
        </p:spPr>
        <p:txBody>
          <a:bodyPr wrap="none" rtlCol="0">
            <a:spAutoFit/>
          </a:bodyPr>
          <a:lstStyle/>
          <a:p>
            <a:pPr marL="285750" indent="-285750">
              <a:buFont typeface="Arial" charset="0"/>
              <a:buChar char="•"/>
            </a:pPr>
            <a:r>
              <a:rPr kumimoji="1" lang="en-US" altLang="ja-JP" dirty="0" smtClean="0"/>
              <a:t>HTML </a:t>
            </a:r>
            <a:r>
              <a:rPr lang="en-US" altLang="ja-JP" dirty="0"/>
              <a:t>-</a:t>
            </a:r>
            <a:r>
              <a:rPr kumimoji="1" lang="en-US" altLang="ja-JP" dirty="0" smtClean="0"/>
              <a:t>  </a:t>
            </a:r>
            <a:r>
              <a:rPr kumimoji="1" lang="ja-JP" altLang="en-US" dirty="0" smtClean="0"/>
              <a:t>研究者同士自由に文書を検索参照可能</a:t>
            </a:r>
            <a:endParaRPr kumimoji="1" lang="en-US" altLang="ja-JP" dirty="0" smtClean="0"/>
          </a:p>
          <a:p>
            <a:pPr marL="285750" indent="-285750">
              <a:buFont typeface="Arial" charset="0"/>
              <a:buChar char="•"/>
            </a:pPr>
            <a:r>
              <a:rPr lang="en-US" altLang="ja-JP" dirty="0" smtClean="0"/>
              <a:t>HTTP  -  </a:t>
            </a:r>
            <a:r>
              <a:rPr lang="ja-JP" altLang="en-US" dirty="0" smtClean="0"/>
              <a:t>通信規約</a:t>
            </a:r>
            <a:endParaRPr lang="en-US" altLang="ja-JP" dirty="0" smtClean="0"/>
          </a:p>
        </p:txBody>
      </p:sp>
      <p:sp>
        <p:nvSpPr>
          <p:cNvPr id="6" name="テキスト ボックス 5"/>
          <p:cNvSpPr txBox="1"/>
          <p:nvPr/>
        </p:nvSpPr>
        <p:spPr>
          <a:xfrm>
            <a:off x="838200" y="3927842"/>
            <a:ext cx="6434775" cy="369332"/>
          </a:xfrm>
          <a:prstGeom prst="rect">
            <a:avLst/>
          </a:prstGeom>
          <a:noFill/>
        </p:spPr>
        <p:txBody>
          <a:bodyPr wrap="none" rtlCol="0">
            <a:spAutoFit/>
          </a:bodyPr>
          <a:lstStyle/>
          <a:p>
            <a:r>
              <a:rPr kumimoji="1" lang="ja-JP" altLang="en-US" dirty="0" smtClean="0"/>
              <a:t>世界規模でネットワーク構築が可能になり　”</a:t>
            </a:r>
            <a:r>
              <a:rPr kumimoji="1" lang="en-US" altLang="ja-JP" dirty="0" smtClean="0"/>
              <a:t>WEB</a:t>
            </a:r>
            <a:r>
              <a:rPr kumimoji="1" lang="ja-JP" altLang="en-US" dirty="0" smtClean="0"/>
              <a:t>の時代”へ</a:t>
            </a:r>
            <a:endParaRPr kumimoji="1" lang="ja-JP" altLang="en-US" dirty="0"/>
          </a:p>
        </p:txBody>
      </p:sp>
      <p:sp>
        <p:nvSpPr>
          <p:cNvPr id="8" name="下矢印 7"/>
          <p:cNvSpPr/>
          <p:nvPr/>
        </p:nvSpPr>
        <p:spPr>
          <a:xfrm>
            <a:off x="3552489" y="3265123"/>
            <a:ext cx="194212" cy="456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38200" y="2689118"/>
            <a:ext cx="6417141" cy="369332"/>
          </a:xfrm>
          <a:prstGeom prst="rect">
            <a:avLst/>
          </a:prstGeom>
          <a:noFill/>
        </p:spPr>
        <p:txBody>
          <a:bodyPr wrap="none" rtlCol="0">
            <a:spAutoFit/>
          </a:bodyPr>
          <a:lstStyle/>
          <a:p>
            <a:r>
              <a:rPr lang="ja-JP" altLang="en-US" dirty="0" smtClean="0"/>
              <a:t>広域ブロードバンド、通信規約、テキスト言語が世界基準に</a:t>
            </a:r>
            <a:endParaRPr kumimoji="1" lang="ja-JP" altLang="en-US" dirty="0"/>
          </a:p>
        </p:txBody>
      </p:sp>
      <p:sp>
        <p:nvSpPr>
          <p:cNvPr id="14" name="テキスト ボックス 13"/>
          <p:cNvSpPr txBox="1"/>
          <p:nvPr/>
        </p:nvSpPr>
        <p:spPr>
          <a:xfrm>
            <a:off x="1390767" y="5173313"/>
            <a:ext cx="9648795" cy="646331"/>
          </a:xfrm>
          <a:prstGeom prst="rect">
            <a:avLst/>
          </a:prstGeom>
          <a:noFill/>
        </p:spPr>
        <p:txBody>
          <a:bodyPr wrap="none" rtlCol="0">
            <a:spAutoFit/>
          </a:bodyPr>
          <a:lstStyle/>
          <a:p>
            <a:pPr algn="ctr"/>
            <a:r>
              <a:rPr kumimoji="1" lang="ja-JP" altLang="en-US" dirty="0" smtClean="0"/>
              <a:t>情報を処理するクライアントとネットワークやデータベースの管理提供を行うサーバによる</a:t>
            </a:r>
            <a:endParaRPr kumimoji="1" lang="en-US" altLang="ja-JP" dirty="0" smtClean="0"/>
          </a:p>
          <a:p>
            <a:pPr algn="ctr"/>
            <a:r>
              <a:rPr kumimoji="1" lang="ja-JP" altLang="en-US" dirty="0" smtClean="0"/>
              <a:t>世界規模での</a:t>
            </a:r>
            <a:r>
              <a:rPr kumimoji="1" lang="ja-JP" altLang="en-US" dirty="0" smtClean="0">
                <a:solidFill>
                  <a:srgbClr val="FF0000"/>
                </a:solidFill>
              </a:rPr>
              <a:t>クライアントサーバシステム</a:t>
            </a:r>
            <a:r>
              <a:rPr kumimoji="1" lang="ja-JP" altLang="en-US" dirty="0" smtClean="0"/>
              <a:t>へ（</a:t>
            </a:r>
            <a:r>
              <a:rPr kumimoji="1" lang="ja-JP" altLang="en-US" dirty="0" smtClean="0">
                <a:solidFill>
                  <a:srgbClr val="FF0000"/>
                </a:solidFill>
              </a:rPr>
              <a:t>分散型処理形態</a:t>
            </a:r>
            <a:r>
              <a:rPr kumimoji="1" lang="ja-JP" altLang="en-US" dirty="0" smtClean="0"/>
              <a:t>）</a:t>
            </a:r>
            <a:endParaRPr kumimoji="1" lang="ja-JP" altLang="en-US" dirty="0"/>
          </a:p>
        </p:txBody>
      </p:sp>
      <p:pic>
        <p:nvPicPr>
          <p:cNvPr id="15" name="図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747" y="1722555"/>
            <a:ext cx="4355595" cy="2574619"/>
          </a:xfrm>
          <a:prstGeom prst="rect">
            <a:avLst/>
          </a:prstGeom>
        </p:spPr>
      </p:pic>
    </p:spTree>
    <p:extLst>
      <p:ext uri="{BB962C8B-B14F-4D97-AF65-F5344CB8AC3E}">
        <p14:creationId xmlns:p14="http://schemas.microsoft.com/office/powerpoint/2010/main" val="1123115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208172" cy="1011730"/>
          </a:xfrm>
        </p:spPr>
        <p:txBody>
          <a:bodyPr/>
          <a:lstStyle/>
          <a:p>
            <a:r>
              <a:rPr kumimoji="1" lang="ja-JP" altLang="en-US" dirty="0" smtClean="0"/>
              <a:t>クラウドの時代</a:t>
            </a:r>
            <a:endParaRPr kumimoji="1" lang="ja-JP" altLang="en-US" dirty="0"/>
          </a:p>
        </p:txBody>
      </p:sp>
      <p:sp>
        <p:nvSpPr>
          <p:cNvPr id="3" name="コンテンツ プレースホルダー 2"/>
          <p:cNvSpPr>
            <a:spLocks noGrp="1"/>
          </p:cNvSpPr>
          <p:nvPr>
            <p:ph idx="1"/>
          </p:nvPr>
        </p:nvSpPr>
        <p:spPr>
          <a:xfrm>
            <a:off x="838199" y="1376856"/>
            <a:ext cx="10523483" cy="2081047"/>
          </a:xfrm>
        </p:spPr>
        <p:txBody>
          <a:bodyPr/>
          <a:lstStyle/>
          <a:p>
            <a:pPr marL="0" indent="0">
              <a:buNone/>
            </a:pPr>
            <a:r>
              <a:rPr kumimoji="1" lang="ja-JP" altLang="en-US" dirty="0" smtClean="0"/>
              <a:t>クラウドコンピューティング</a:t>
            </a:r>
            <a:endParaRPr kumimoji="1" lang="en-US" altLang="ja-JP" dirty="0" smtClean="0"/>
          </a:p>
          <a:p>
            <a:r>
              <a:rPr kumimoji="1" lang="ja-JP" altLang="en-US" sz="2000" dirty="0" smtClean="0"/>
              <a:t>複数の小型コンピュータやサーバで構築された仮想システム</a:t>
            </a:r>
            <a:endParaRPr kumimoji="1" lang="en-US" altLang="ja-JP" sz="2000" dirty="0" smtClean="0"/>
          </a:p>
          <a:p>
            <a:r>
              <a:rPr lang="ja-JP" altLang="en-US" sz="2000" dirty="0" smtClean="0"/>
              <a:t>見かけは小型コンピュータの分散であるが、</a:t>
            </a:r>
            <a:r>
              <a:rPr kumimoji="1" lang="ja-JP" altLang="en-US" sz="2000" dirty="0" smtClean="0"/>
              <a:t>膨大なリソースを持つ巨大なデータセンターを中心とした</a:t>
            </a:r>
            <a:r>
              <a:rPr kumimoji="1" lang="ja-JP" altLang="en-US" sz="2000" dirty="0" smtClean="0">
                <a:solidFill>
                  <a:srgbClr val="FF0000"/>
                </a:solidFill>
              </a:rPr>
              <a:t>集中システム</a:t>
            </a:r>
            <a:endParaRPr lang="en-US" altLang="ja-JP" sz="2000" dirty="0">
              <a:solidFill>
                <a:srgbClr val="FF0000"/>
              </a:solidFill>
            </a:endParaRPr>
          </a:p>
          <a:p>
            <a:r>
              <a:rPr kumimoji="1" lang="ja-JP" altLang="en-US" sz="2000" dirty="0" smtClean="0"/>
              <a:t>ユーザはネットワーク越しに必要な時だけサービスを利用できる</a:t>
            </a:r>
            <a:endParaRPr kumimoji="1" lang="en-US" altLang="ja-JP" sz="2000" dirty="0" smtClean="0"/>
          </a:p>
          <a:p>
            <a:endParaRPr kumimoji="1" lang="en-US" altLang="ja-JP" sz="2000" dirty="0" smtClean="0">
              <a:solidFill>
                <a:srgbClr val="FF0000"/>
              </a:solidFill>
            </a:endParaRPr>
          </a:p>
          <a:p>
            <a:pPr marL="0" indent="0">
              <a:buNone/>
            </a:pPr>
            <a:endParaRPr kumimoji="1" lang="ja-JP" altLang="en-US" sz="20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828" y="3457903"/>
            <a:ext cx="4674915" cy="3083646"/>
          </a:xfrm>
          <a:prstGeom prst="rect">
            <a:avLst/>
          </a:prstGeom>
        </p:spPr>
      </p:pic>
      <p:sp>
        <p:nvSpPr>
          <p:cNvPr id="6" name="正方形/長方形 5"/>
          <p:cNvSpPr/>
          <p:nvPr/>
        </p:nvSpPr>
        <p:spPr>
          <a:xfrm>
            <a:off x="1303283" y="6312949"/>
            <a:ext cx="9743089"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5511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81455"/>
            <a:ext cx="10515600" cy="938158"/>
          </a:xfrm>
        </p:spPr>
        <p:txBody>
          <a:bodyPr/>
          <a:lstStyle/>
          <a:p>
            <a:r>
              <a:rPr kumimoji="1" lang="ja-JP" altLang="en-US" dirty="0" smtClean="0"/>
              <a:t>クラウドのメリット</a:t>
            </a:r>
            <a:endParaRPr kumimoji="1" lang="ja-JP" altLang="en-US" dirty="0"/>
          </a:p>
        </p:txBody>
      </p:sp>
      <p:sp>
        <p:nvSpPr>
          <p:cNvPr id="4" name="テキスト ボックス 3"/>
          <p:cNvSpPr txBox="1"/>
          <p:nvPr/>
        </p:nvSpPr>
        <p:spPr>
          <a:xfrm>
            <a:off x="1051035" y="1303284"/>
            <a:ext cx="2723823" cy="369332"/>
          </a:xfrm>
          <a:prstGeom prst="rect">
            <a:avLst/>
          </a:prstGeom>
          <a:noFill/>
        </p:spPr>
        <p:txBody>
          <a:bodyPr wrap="none" rtlCol="0">
            <a:spAutoFit/>
          </a:bodyPr>
          <a:lstStyle/>
          <a:p>
            <a:r>
              <a:rPr kumimoji="1" lang="ja-JP" altLang="en-US" dirty="0" smtClean="0">
                <a:solidFill>
                  <a:srgbClr val="FF0000"/>
                </a:solidFill>
              </a:rPr>
              <a:t>①利用場所と時間の自由</a:t>
            </a:r>
            <a:endParaRPr kumimoji="1" lang="ja-JP" altLang="en-US" dirty="0">
              <a:solidFill>
                <a:srgbClr val="FF0000"/>
              </a:solidFill>
            </a:endParaRPr>
          </a:p>
        </p:txBody>
      </p:sp>
      <p:sp>
        <p:nvSpPr>
          <p:cNvPr id="5" name="テキスト ボックス 4"/>
          <p:cNvSpPr txBox="1"/>
          <p:nvPr/>
        </p:nvSpPr>
        <p:spPr>
          <a:xfrm>
            <a:off x="1776248" y="1764325"/>
            <a:ext cx="7109639" cy="646331"/>
          </a:xfrm>
          <a:prstGeom prst="rect">
            <a:avLst/>
          </a:prstGeom>
          <a:noFill/>
        </p:spPr>
        <p:txBody>
          <a:bodyPr wrap="none" rtlCol="0">
            <a:spAutoFit/>
          </a:bodyPr>
          <a:lstStyle/>
          <a:p>
            <a:pPr algn="ctr"/>
            <a:r>
              <a:rPr kumimoji="1" lang="ja-JP" altLang="en-US" dirty="0" smtClean="0"/>
              <a:t>インターネット環境のある場所であれば</a:t>
            </a:r>
            <a:r>
              <a:rPr lang="ja-JP" altLang="en-US" dirty="0" smtClean="0"/>
              <a:t>様々な端末からサービスを</a:t>
            </a:r>
            <a:endParaRPr lang="en-US" altLang="ja-JP" dirty="0" smtClean="0"/>
          </a:p>
          <a:p>
            <a:pPr algn="ctr"/>
            <a:r>
              <a:rPr kumimoji="1" lang="ja-JP" altLang="en-US" dirty="0" smtClean="0"/>
              <a:t>利用することができる</a:t>
            </a:r>
            <a:endParaRPr kumimoji="1" lang="ja-JP" altLang="en-US" dirty="0"/>
          </a:p>
        </p:txBody>
      </p:sp>
      <p:sp>
        <p:nvSpPr>
          <p:cNvPr id="7" name="テキスト ボックス 6"/>
          <p:cNvSpPr txBox="1"/>
          <p:nvPr/>
        </p:nvSpPr>
        <p:spPr>
          <a:xfrm>
            <a:off x="1051035" y="2502365"/>
            <a:ext cx="1107996" cy="369332"/>
          </a:xfrm>
          <a:prstGeom prst="rect">
            <a:avLst/>
          </a:prstGeom>
          <a:noFill/>
        </p:spPr>
        <p:txBody>
          <a:bodyPr wrap="none" rtlCol="0">
            <a:spAutoFit/>
          </a:bodyPr>
          <a:lstStyle/>
          <a:p>
            <a:r>
              <a:rPr kumimoji="1" lang="ja-JP" altLang="en-US" dirty="0" smtClean="0">
                <a:solidFill>
                  <a:srgbClr val="FF0000"/>
                </a:solidFill>
              </a:rPr>
              <a:t>②従量制</a:t>
            </a:r>
            <a:endParaRPr kumimoji="1" lang="ja-JP" altLang="en-US" dirty="0">
              <a:solidFill>
                <a:srgbClr val="FF0000"/>
              </a:solidFill>
            </a:endParaRPr>
          </a:p>
        </p:txBody>
      </p:sp>
      <p:sp>
        <p:nvSpPr>
          <p:cNvPr id="8" name="テキスト ボックス 7"/>
          <p:cNvSpPr txBox="1"/>
          <p:nvPr/>
        </p:nvSpPr>
        <p:spPr>
          <a:xfrm>
            <a:off x="2007476" y="2963406"/>
            <a:ext cx="5846472" cy="646331"/>
          </a:xfrm>
          <a:prstGeom prst="rect">
            <a:avLst/>
          </a:prstGeom>
          <a:noFill/>
        </p:spPr>
        <p:txBody>
          <a:bodyPr wrap="none" rtlCol="0">
            <a:spAutoFit/>
          </a:bodyPr>
          <a:lstStyle/>
          <a:p>
            <a:pPr algn="ctr"/>
            <a:r>
              <a:rPr kumimoji="1" lang="ja-JP" altLang="en-US" dirty="0" smtClean="0"/>
              <a:t>クラウドでは基本的に使用した分だけ料金が発生する</a:t>
            </a:r>
            <a:endParaRPr kumimoji="1" lang="en-US" altLang="ja-JP" dirty="0" smtClean="0"/>
          </a:p>
          <a:p>
            <a:pPr algn="ctr"/>
            <a:r>
              <a:rPr lang="ja-JP" altLang="en-US" dirty="0" smtClean="0"/>
              <a:t>サーバなどを購入するコストも削減できるため経済的</a:t>
            </a:r>
            <a:endParaRPr kumimoji="1" lang="en-US" altLang="ja-JP" dirty="0" smtClean="0"/>
          </a:p>
        </p:txBody>
      </p:sp>
      <p:sp>
        <p:nvSpPr>
          <p:cNvPr id="9" name="テキスト ボックス 8"/>
          <p:cNvSpPr txBox="1"/>
          <p:nvPr/>
        </p:nvSpPr>
        <p:spPr>
          <a:xfrm>
            <a:off x="1051035" y="3977821"/>
            <a:ext cx="4801314" cy="369332"/>
          </a:xfrm>
          <a:prstGeom prst="rect">
            <a:avLst/>
          </a:prstGeom>
          <a:noFill/>
        </p:spPr>
        <p:txBody>
          <a:bodyPr wrap="none" rtlCol="0">
            <a:spAutoFit/>
          </a:bodyPr>
          <a:lstStyle/>
          <a:p>
            <a:r>
              <a:rPr kumimoji="1" lang="ja-JP" altLang="en-US" dirty="0" smtClean="0">
                <a:solidFill>
                  <a:srgbClr val="FF0000"/>
                </a:solidFill>
              </a:rPr>
              <a:t>③利用期間とリソースの伸縮自在な利用形態</a:t>
            </a:r>
            <a:endParaRPr kumimoji="1" lang="ja-JP" altLang="en-US" dirty="0">
              <a:solidFill>
                <a:srgbClr val="FF0000"/>
              </a:solidFill>
            </a:endParaRPr>
          </a:p>
        </p:txBody>
      </p:sp>
      <p:sp>
        <p:nvSpPr>
          <p:cNvPr id="10" name="テキスト ボックス 9"/>
          <p:cNvSpPr txBox="1"/>
          <p:nvPr/>
        </p:nvSpPr>
        <p:spPr>
          <a:xfrm>
            <a:off x="1127332" y="4656082"/>
            <a:ext cx="9937336" cy="1200329"/>
          </a:xfrm>
          <a:prstGeom prst="rect">
            <a:avLst/>
          </a:prstGeom>
          <a:noFill/>
        </p:spPr>
        <p:txBody>
          <a:bodyPr wrap="none" rtlCol="0">
            <a:spAutoFit/>
          </a:bodyPr>
          <a:lstStyle/>
          <a:p>
            <a:pPr marL="285750" indent="-285750">
              <a:buFont typeface="Arial" charset="0"/>
              <a:buChar char="•"/>
            </a:pPr>
            <a:r>
              <a:rPr lang="ja-JP" altLang="en-US" dirty="0" smtClean="0"/>
              <a:t>クラウドサービスは申し込みと同時に使うことができ、また、いつ使用をやめても構わない</a:t>
            </a:r>
            <a:endParaRPr lang="en-US" altLang="ja-JP" dirty="0" smtClean="0"/>
          </a:p>
          <a:p>
            <a:pPr marL="285750" indent="-285750">
              <a:buFont typeface="Arial" charset="0"/>
              <a:buChar char="•"/>
            </a:pPr>
            <a:r>
              <a:rPr lang="ja-JP" altLang="en-US" dirty="0" smtClean="0"/>
              <a:t>メモリやハードディスクの拡張を柔軟に行うことが可能</a:t>
            </a:r>
            <a:endParaRPr lang="en-US" altLang="ja-JP" dirty="0" smtClean="0"/>
          </a:p>
          <a:p>
            <a:pPr marL="285750" indent="-285750">
              <a:buFont typeface="Arial" charset="0"/>
              <a:buChar char="•"/>
            </a:pPr>
            <a:r>
              <a:rPr lang="ja-JP" altLang="en-US" dirty="0" smtClean="0"/>
              <a:t>物理サーバやハードディスクのように不必要になった資源を保有する必要がない</a:t>
            </a:r>
            <a:endParaRPr lang="ja-JP" altLang="en-US" dirty="0"/>
          </a:p>
          <a:p>
            <a:pPr marL="285750" indent="-285750">
              <a:buFont typeface="Arial" charset="0"/>
              <a:buChar char="•"/>
            </a:pPr>
            <a:endParaRPr lang="en-US" altLang="ja-JP" dirty="0" smtClean="0"/>
          </a:p>
        </p:txBody>
      </p:sp>
    </p:spTree>
    <p:extLst>
      <p:ext uri="{BB962C8B-B14F-4D97-AF65-F5344CB8AC3E}">
        <p14:creationId xmlns:p14="http://schemas.microsoft.com/office/powerpoint/2010/main" val="525963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885606"/>
          </a:xfrm>
        </p:spPr>
        <p:txBody>
          <a:bodyPr/>
          <a:lstStyle/>
          <a:p>
            <a:r>
              <a:rPr kumimoji="1" lang="ja-JP" altLang="en-US" smtClean="0"/>
              <a:t>クラウドのメリット</a:t>
            </a:r>
            <a:endParaRPr kumimoji="1" lang="ja-JP" altLang="en-US"/>
          </a:p>
        </p:txBody>
      </p:sp>
      <p:sp>
        <p:nvSpPr>
          <p:cNvPr id="8" name="テキスト ボックス 7"/>
          <p:cNvSpPr txBox="1"/>
          <p:nvPr/>
        </p:nvSpPr>
        <p:spPr>
          <a:xfrm>
            <a:off x="722785" y="1250732"/>
            <a:ext cx="6186309" cy="369332"/>
          </a:xfrm>
          <a:prstGeom prst="rect">
            <a:avLst/>
          </a:prstGeom>
          <a:noFill/>
        </p:spPr>
        <p:txBody>
          <a:bodyPr wrap="none" rtlCol="0">
            <a:spAutoFit/>
          </a:bodyPr>
          <a:lstStyle/>
          <a:p>
            <a:pPr algn="ctr"/>
            <a:r>
              <a:rPr lang="ja-JP" altLang="en-US" dirty="0" smtClean="0">
                <a:solidFill>
                  <a:srgbClr val="FF0000"/>
                </a:solidFill>
              </a:rPr>
              <a:t>④開発者・利用者の協働（</a:t>
            </a:r>
            <a:r>
              <a:rPr kumimoji="1" lang="ja-JP" altLang="en-US" dirty="0" smtClean="0">
                <a:solidFill>
                  <a:srgbClr val="FF0000"/>
                </a:solidFill>
              </a:rPr>
              <a:t>開発コストと開発期間の削減）</a:t>
            </a:r>
            <a:endParaRPr kumimoji="1" lang="ja-JP" altLang="en-US" dirty="0">
              <a:solidFill>
                <a:srgbClr val="FF0000"/>
              </a:solidFill>
            </a:endParaRPr>
          </a:p>
        </p:txBody>
      </p:sp>
      <p:sp>
        <p:nvSpPr>
          <p:cNvPr id="10" name="テキスト ボックス 9"/>
          <p:cNvSpPr txBox="1"/>
          <p:nvPr/>
        </p:nvSpPr>
        <p:spPr>
          <a:xfrm>
            <a:off x="1124607" y="1767006"/>
            <a:ext cx="10341293" cy="369332"/>
          </a:xfrm>
          <a:prstGeom prst="rect">
            <a:avLst/>
          </a:prstGeom>
          <a:noFill/>
        </p:spPr>
        <p:txBody>
          <a:bodyPr wrap="none" rtlCol="0">
            <a:spAutoFit/>
          </a:bodyPr>
          <a:lstStyle/>
          <a:p>
            <a:r>
              <a:rPr kumimoji="1" lang="ja-JP" altLang="en-US" dirty="0" smtClean="0"/>
              <a:t>システム開発の手法がプログラム開発から、テンプレートを使いプログラムを埋め込む</a:t>
            </a:r>
            <a:r>
              <a:rPr lang="ja-JP" altLang="en-US" dirty="0" smtClean="0"/>
              <a:t>方法に変化</a:t>
            </a:r>
            <a:endParaRPr kumimoji="1" lang="ja-JP" altLang="en-US" dirty="0"/>
          </a:p>
        </p:txBody>
      </p:sp>
      <p:sp>
        <p:nvSpPr>
          <p:cNvPr id="11" name="下矢印 10"/>
          <p:cNvSpPr/>
          <p:nvPr/>
        </p:nvSpPr>
        <p:spPr>
          <a:xfrm>
            <a:off x="5265684" y="2396258"/>
            <a:ext cx="199696" cy="670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659117" y="3415862"/>
            <a:ext cx="6417141" cy="923330"/>
          </a:xfrm>
          <a:prstGeom prst="rect">
            <a:avLst/>
          </a:prstGeom>
          <a:noFill/>
        </p:spPr>
        <p:txBody>
          <a:bodyPr wrap="none" rtlCol="0">
            <a:spAutoFit/>
          </a:bodyPr>
          <a:lstStyle/>
          <a:p>
            <a:r>
              <a:rPr kumimoji="1" lang="ja-JP" altLang="en-US" dirty="0" smtClean="0"/>
              <a:t>利用者と開発者が同時</a:t>
            </a:r>
            <a:r>
              <a:rPr lang="ja-JP" altLang="en-US" dirty="0" smtClean="0"/>
              <a:t>に作業を行うことが可能となり、</a:t>
            </a:r>
            <a:endParaRPr lang="en-US" altLang="ja-JP" dirty="0" smtClean="0"/>
          </a:p>
          <a:p>
            <a:r>
              <a:rPr kumimoji="1" lang="ja-JP" altLang="en-US" dirty="0" smtClean="0"/>
              <a:t>詳細設計とプログラミングを同時に終了する</a:t>
            </a:r>
            <a:r>
              <a:rPr lang="ja-JP" altLang="en-US" dirty="0" smtClean="0"/>
              <a:t>ことができる。</a:t>
            </a:r>
            <a:endParaRPr lang="en-US" altLang="ja-JP" dirty="0" smtClean="0"/>
          </a:p>
          <a:p>
            <a:r>
              <a:rPr kumimoji="1" lang="ja-JP" altLang="en-US" dirty="0" smtClean="0"/>
              <a:t>結果、システムの高品質化と開発期間の短縮が見込める</a:t>
            </a:r>
            <a:endParaRPr kumimoji="1" lang="en-US" altLang="ja-JP" dirty="0" smtClean="0"/>
          </a:p>
        </p:txBody>
      </p:sp>
      <p:sp>
        <p:nvSpPr>
          <p:cNvPr id="13" name="テキスト ボックス 12"/>
          <p:cNvSpPr txBox="1"/>
          <p:nvPr/>
        </p:nvSpPr>
        <p:spPr>
          <a:xfrm>
            <a:off x="1124607" y="5295550"/>
            <a:ext cx="10572125" cy="646331"/>
          </a:xfrm>
          <a:prstGeom prst="rect">
            <a:avLst/>
          </a:prstGeom>
          <a:noFill/>
        </p:spPr>
        <p:txBody>
          <a:bodyPr wrap="none" rtlCol="0">
            <a:spAutoFit/>
          </a:bodyPr>
          <a:lstStyle/>
          <a:p>
            <a:r>
              <a:rPr kumimoji="1" lang="ja-JP" altLang="en-US" dirty="0" smtClean="0"/>
              <a:t>簡単にいうと、</a:t>
            </a:r>
            <a:r>
              <a:rPr kumimoji="1" lang="ja-JP" altLang="en-US" smtClean="0"/>
              <a:t>利用者は配信するアプリケーション</a:t>
            </a:r>
            <a:r>
              <a:rPr kumimoji="1" lang="ja-JP" altLang="en-US" dirty="0" smtClean="0"/>
              <a:t>の開発に集中でき</a:t>
            </a:r>
            <a:endParaRPr kumimoji="1" lang="en-US" altLang="ja-JP" dirty="0" smtClean="0"/>
          </a:p>
          <a:p>
            <a:r>
              <a:rPr kumimoji="1" lang="ja-JP" altLang="en-US" dirty="0" smtClean="0"/>
              <a:t>アプリケーションを配信するための環境はテンプレートに従うとクラウドがやってくれるということ</a:t>
            </a:r>
            <a:endParaRPr kumimoji="1" lang="ja-JP" altLang="en-US" dirty="0"/>
          </a:p>
        </p:txBody>
      </p:sp>
    </p:spTree>
    <p:extLst>
      <p:ext uri="{BB962C8B-B14F-4D97-AF65-F5344CB8AC3E}">
        <p14:creationId xmlns:p14="http://schemas.microsoft.com/office/powerpoint/2010/main" val="1764123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854075"/>
          </a:xfrm>
        </p:spPr>
        <p:txBody>
          <a:bodyPr/>
          <a:lstStyle/>
          <a:p>
            <a:r>
              <a:rPr kumimoji="1" lang="ja-JP" altLang="en-US" smtClean="0"/>
              <a:t>クラウドのメリット</a:t>
            </a:r>
            <a:endParaRPr kumimoji="1" lang="ja-JP" altLang="en-US"/>
          </a:p>
        </p:txBody>
      </p:sp>
      <p:sp>
        <p:nvSpPr>
          <p:cNvPr id="4" name="テキスト ボックス 3"/>
          <p:cNvSpPr txBox="1"/>
          <p:nvPr/>
        </p:nvSpPr>
        <p:spPr>
          <a:xfrm>
            <a:off x="1061545" y="1492469"/>
            <a:ext cx="2031325" cy="369332"/>
          </a:xfrm>
          <a:prstGeom prst="rect">
            <a:avLst/>
          </a:prstGeom>
          <a:noFill/>
        </p:spPr>
        <p:txBody>
          <a:bodyPr wrap="none" rtlCol="0">
            <a:spAutoFit/>
          </a:bodyPr>
          <a:lstStyle/>
          <a:p>
            <a:r>
              <a:rPr kumimoji="1" lang="ja-JP" altLang="en-US" dirty="0" smtClean="0">
                <a:solidFill>
                  <a:srgbClr val="FF0000"/>
                </a:solidFill>
              </a:rPr>
              <a:t>⑤サーバ設備不要</a:t>
            </a:r>
            <a:endParaRPr kumimoji="1" lang="ja-JP" altLang="en-US" dirty="0">
              <a:solidFill>
                <a:srgbClr val="FF0000"/>
              </a:solidFill>
            </a:endParaRPr>
          </a:p>
        </p:txBody>
      </p:sp>
      <p:sp>
        <p:nvSpPr>
          <p:cNvPr id="5" name="テキスト ボックス 4"/>
          <p:cNvSpPr txBox="1"/>
          <p:nvPr/>
        </p:nvSpPr>
        <p:spPr>
          <a:xfrm>
            <a:off x="1608082" y="2028497"/>
            <a:ext cx="8725466" cy="369332"/>
          </a:xfrm>
          <a:prstGeom prst="rect">
            <a:avLst/>
          </a:prstGeom>
          <a:noFill/>
        </p:spPr>
        <p:txBody>
          <a:bodyPr wrap="none" rtlCol="0">
            <a:spAutoFit/>
          </a:bodyPr>
          <a:lstStyle/>
          <a:p>
            <a:r>
              <a:rPr kumimoji="1" lang="ja-JP" altLang="en-US" dirty="0" smtClean="0"/>
              <a:t>クラウド上にあるリソースを利用するため</a:t>
            </a:r>
            <a:r>
              <a:rPr kumimoji="1" lang="ja-JP" altLang="en-US" smtClean="0"/>
              <a:t>自社で物理サーバを用意する必要がない</a:t>
            </a:r>
            <a:endParaRPr kumimoji="1" lang="ja-JP" altLang="en-US"/>
          </a:p>
        </p:txBody>
      </p:sp>
      <p:sp>
        <p:nvSpPr>
          <p:cNvPr id="6" name="テキスト ボックス 5"/>
          <p:cNvSpPr txBox="1"/>
          <p:nvPr/>
        </p:nvSpPr>
        <p:spPr>
          <a:xfrm>
            <a:off x="1061545" y="2671098"/>
            <a:ext cx="1569660" cy="369332"/>
          </a:xfrm>
          <a:prstGeom prst="rect">
            <a:avLst/>
          </a:prstGeom>
          <a:noFill/>
        </p:spPr>
        <p:txBody>
          <a:bodyPr wrap="none" rtlCol="0">
            <a:spAutoFit/>
          </a:bodyPr>
          <a:lstStyle/>
          <a:p>
            <a:r>
              <a:rPr kumimoji="1" lang="ja-JP" altLang="en-US" dirty="0" smtClean="0">
                <a:solidFill>
                  <a:srgbClr val="FF0000"/>
                </a:solidFill>
              </a:rPr>
              <a:t>⑥固定費削減</a:t>
            </a:r>
            <a:endParaRPr kumimoji="1" lang="ja-JP" altLang="en-US" dirty="0">
              <a:solidFill>
                <a:srgbClr val="FF0000"/>
              </a:solidFill>
            </a:endParaRPr>
          </a:p>
        </p:txBody>
      </p:sp>
      <p:sp>
        <p:nvSpPr>
          <p:cNvPr id="7" name="テキスト ボックス 6"/>
          <p:cNvSpPr txBox="1"/>
          <p:nvPr/>
        </p:nvSpPr>
        <p:spPr>
          <a:xfrm>
            <a:off x="1608082" y="3207126"/>
            <a:ext cx="8725466" cy="369332"/>
          </a:xfrm>
          <a:prstGeom prst="rect">
            <a:avLst/>
          </a:prstGeom>
          <a:noFill/>
        </p:spPr>
        <p:txBody>
          <a:bodyPr wrap="none" rtlCol="0">
            <a:spAutoFit/>
          </a:bodyPr>
          <a:lstStyle/>
          <a:p>
            <a:r>
              <a:rPr lang="ja-JP" altLang="en-US" dirty="0" smtClean="0"/>
              <a:t>サーバの保有が不要になるため、それに</a:t>
            </a:r>
            <a:r>
              <a:rPr lang="ja-JP" altLang="en-US" smtClean="0"/>
              <a:t>伴う場所代や</a:t>
            </a:r>
            <a:r>
              <a:rPr lang="ja-JP" altLang="en-US" dirty="0" smtClean="0"/>
              <a:t>人件費</a:t>
            </a:r>
            <a:r>
              <a:rPr lang="ja-JP" altLang="en-US" smtClean="0"/>
              <a:t>、電気代も不要となる</a:t>
            </a:r>
            <a:endParaRPr lang="en-US" altLang="ja-JP" dirty="0" smtClean="0"/>
          </a:p>
        </p:txBody>
      </p:sp>
      <p:sp>
        <p:nvSpPr>
          <p:cNvPr id="8" name="テキスト ボックス 7"/>
          <p:cNvSpPr txBox="1"/>
          <p:nvPr/>
        </p:nvSpPr>
        <p:spPr>
          <a:xfrm>
            <a:off x="1135117" y="3941379"/>
            <a:ext cx="3416320" cy="369332"/>
          </a:xfrm>
          <a:prstGeom prst="rect">
            <a:avLst/>
          </a:prstGeom>
          <a:noFill/>
        </p:spPr>
        <p:txBody>
          <a:bodyPr wrap="none" rtlCol="0">
            <a:spAutoFit/>
          </a:bodyPr>
          <a:lstStyle/>
          <a:p>
            <a:r>
              <a:rPr kumimoji="1" lang="ja-JP" altLang="en-US" dirty="0" smtClean="0">
                <a:solidFill>
                  <a:srgbClr val="FF0000"/>
                </a:solidFill>
              </a:rPr>
              <a:t>⑦最新・最高のリリースの提供</a:t>
            </a:r>
            <a:endParaRPr kumimoji="1" lang="ja-JP" altLang="en-US" dirty="0">
              <a:solidFill>
                <a:srgbClr val="FF0000"/>
              </a:solidFill>
            </a:endParaRPr>
          </a:p>
        </p:txBody>
      </p:sp>
      <p:sp>
        <p:nvSpPr>
          <p:cNvPr id="9" name="テキスト ボックス 8"/>
          <p:cNvSpPr txBox="1"/>
          <p:nvPr/>
        </p:nvSpPr>
        <p:spPr>
          <a:xfrm>
            <a:off x="1754009" y="4445876"/>
            <a:ext cx="6186309" cy="646331"/>
          </a:xfrm>
          <a:prstGeom prst="rect">
            <a:avLst/>
          </a:prstGeom>
          <a:noFill/>
        </p:spPr>
        <p:txBody>
          <a:bodyPr wrap="none" rtlCol="0">
            <a:spAutoFit/>
          </a:bodyPr>
          <a:lstStyle/>
          <a:p>
            <a:r>
              <a:rPr kumimoji="1" lang="ja-JP" altLang="en-US" dirty="0" smtClean="0"/>
              <a:t>クラウド事業者が常に最新のソフトを用意してくれるため</a:t>
            </a:r>
            <a:endParaRPr kumimoji="1" lang="en-US" altLang="ja-JP" dirty="0" smtClean="0"/>
          </a:p>
          <a:p>
            <a:r>
              <a:rPr lang="ja-JP" altLang="en-US" dirty="0" smtClean="0"/>
              <a:t>利用者は常に最新の</a:t>
            </a:r>
            <a:r>
              <a:rPr lang="en-US" altLang="ja-JP" dirty="0" smtClean="0"/>
              <a:t>OS</a:t>
            </a:r>
            <a:r>
              <a:rPr lang="ja-JP" altLang="en-US" dirty="0" smtClean="0"/>
              <a:t>、ソフトウェアが利用可能</a:t>
            </a:r>
            <a:endParaRPr kumimoji="1" lang="ja-JP" altLang="en-US" dirty="0"/>
          </a:p>
        </p:txBody>
      </p:sp>
      <p:sp>
        <p:nvSpPr>
          <p:cNvPr id="10" name="右矢印 9"/>
          <p:cNvSpPr/>
          <p:nvPr/>
        </p:nvSpPr>
        <p:spPr>
          <a:xfrm>
            <a:off x="1608082" y="5376877"/>
            <a:ext cx="633980" cy="169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631205" y="5276872"/>
            <a:ext cx="5724644" cy="369332"/>
          </a:xfrm>
          <a:prstGeom prst="rect">
            <a:avLst/>
          </a:prstGeom>
          <a:noFill/>
        </p:spPr>
        <p:txBody>
          <a:bodyPr wrap="none" rtlCol="0">
            <a:spAutoFit/>
          </a:bodyPr>
          <a:lstStyle/>
          <a:p>
            <a:r>
              <a:rPr kumimoji="1" lang="ja-JP" altLang="en-US" dirty="0" smtClean="0"/>
              <a:t>ソフトベンダがバージョンアップ地獄から解放される</a:t>
            </a:r>
            <a:endParaRPr kumimoji="1" lang="ja-JP" altLang="en-US" dirty="0"/>
          </a:p>
        </p:txBody>
      </p:sp>
    </p:spTree>
    <p:extLst>
      <p:ext uri="{BB962C8B-B14F-4D97-AF65-F5344CB8AC3E}">
        <p14:creationId xmlns:p14="http://schemas.microsoft.com/office/powerpoint/2010/main" val="1452052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8710" y="480738"/>
            <a:ext cx="10515600" cy="748972"/>
          </a:xfrm>
        </p:spPr>
        <p:txBody>
          <a:bodyPr/>
          <a:lstStyle/>
          <a:p>
            <a:r>
              <a:rPr kumimoji="1" lang="ja-JP" altLang="en-US" dirty="0" smtClean="0"/>
              <a:t>クラウドのメリット</a:t>
            </a:r>
            <a:endParaRPr kumimoji="1" lang="ja-JP" altLang="en-US" dirty="0"/>
          </a:p>
        </p:txBody>
      </p:sp>
      <p:sp>
        <p:nvSpPr>
          <p:cNvPr id="4" name="テキスト ボックス 3"/>
          <p:cNvSpPr txBox="1"/>
          <p:nvPr/>
        </p:nvSpPr>
        <p:spPr>
          <a:xfrm>
            <a:off x="1051035" y="2081048"/>
            <a:ext cx="3784182" cy="369332"/>
          </a:xfrm>
          <a:prstGeom prst="rect">
            <a:avLst/>
          </a:prstGeom>
          <a:noFill/>
        </p:spPr>
        <p:txBody>
          <a:bodyPr wrap="square" rtlCol="0">
            <a:spAutoFit/>
          </a:bodyPr>
          <a:lstStyle/>
          <a:p>
            <a:r>
              <a:rPr kumimoji="1" lang="ja-JP" altLang="en-US" dirty="0" smtClean="0">
                <a:solidFill>
                  <a:srgbClr val="FF0000"/>
                </a:solidFill>
              </a:rPr>
              <a:t>⑧陳腐化回避、運用費負担削減</a:t>
            </a:r>
            <a:endParaRPr kumimoji="1" lang="ja-JP" altLang="en-US" dirty="0">
              <a:solidFill>
                <a:srgbClr val="FF0000"/>
              </a:solidFill>
            </a:endParaRPr>
          </a:p>
        </p:txBody>
      </p:sp>
      <p:sp>
        <p:nvSpPr>
          <p:cNvPr id="5" name="テキスト ボックス 4"/>
          <p:cNvSpPr txBox="1"/>
          <p:nvPr/>
        </p:nvSpPr>
        <p:spPr>
          <a:xfrm>
            <a:off x="1786758" y="2860281"/>
            <a:ext cx="7109639" cy="646331"/>
          </a:xfrm>
          <a:prstGeom prst="rect">
            <a:avLst/>
          </a:prstGeom>
          <a:noFill/>
        </p:spPr>
        <p:txBody>
          <a:bodyPr wrap="none" rtlCol="0">
            <a:spAutoFit/>
          </a:bodyPr>
          <a:lstStyle/>
          <a:p>
            <a:r>
              <a:rPr kumimoji="1" lang="ja-JP" altLang="en-US" dirty="0" smtClean="0"/>
              <a:t>クラウドサービスではハード、ソフト共に最新版を利用できるため</a:t>
            </a:r>
            <a:endParaRPr kumimoji="1" lang="en-US" altLang="ja-JP" dirty="0" smtClean="0"/>
          </a:p>
          <a:p>
            <a:r>
              <a:rPr lang="ja-JP" altLang="en-US" dirty="0" smtClean="0"/>
              <a:t>ハードの補修費やソフトのバージョンアップ費が不要となる</a:t>
            </a:r>
            <a:endParaRPr kumimoji="1" lang="ja-JP" altLang="en-US" dirty="0"/>
          </a:p>
        </p:txBody>
      </p:sp>
    </p:spTree>
    <p:extLst>
      <p:ext uri="{BB962C8B-B14F-4D97-AF65-F5344CB8AC3E}">
        <p14:creationId xmlns:p14="http://schemas.microsoft.com/office/powerpoint/2010/main" val="1194421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622847"/>
          </a:xfrm>
        </p:spPr>
        <p:txBody>
          <a:bodyPr>
            <a:normAutofit fontScale="90000"/>
          </a:bodyPr>
          <a:lstStyle/>
          <a:p>
            <a:r>
              <a:rPr kumimoji="1" lang="ja-JP" altLang="en-US" dirty="0" smtClean="0"/>
              <a:t>クラウドのデメリット</a:t>
            </a:r>
            <a:endParaRPr kumimoji="1" lang="ja-JP" altLang="en-US" dirty="0"/>
          </a:p>
        </p:txBody>
      </p:sp>
      <p:sp>
        <p:nvSpPr>
          <p:cNvPr id="4" name="テキスト ボックス 3"/>
          <p:cNvSpPr txBox="1"/>
          <p:nvPr/>
        </p:nvSpPr>
        <p:spPr>
          <a:xfrm>
            <a:off x="1261242" y="1093077"/>
            <a:ext cx="5262979" cy="369332"/>
          </a:xfrm>
          <a:prstGeom prst="rect">
            <a:avLst/>
          </a:prstGeom>
          <a:noFill/>
        </p:spPr>
        <p:txBody>
          <a:bodyPr wrap="none" rtlCol="0">
            <a:spAutoFit/>
          </a:bodyPr>
          <a:lstStyle/>
          <a:p>
            <a:r>
              <a:rPr kumimoji="1" lang="ja-JP" altLang="en-US" dirty="0" smtClean="0">
                <a:solidFill>
                  <a:schemeClr val="accent1"/>
                </a:solidFill>
              </a:rPr>
              <a:t>①通信障害やシステム障害によるシステムダウン</a:t>
            </a:r>
            <a:endParaRPr kumimoji="1" lang="ja-JP" altLang="en-US" dirty="0">
              <a:solidFill>
                <a:schemeClr val="accent1"/>
              </a:solidFill>
            </a:endParaRPr>
          </a:p>
        </p:txBody>
      </p:sp>
      <p:sp>
        <p:nvSpPr>
          <p:cNvPr id="5" name="テキスト ボックス 4"/>
          <p:cNvSpPr txBox="1"/>
          <p:nvPr/>
        </p:nvSpPr>
        <p:spPr>
          <a:xfrm>
            <a:off x="1881351" y="1567514"/>
            <a:ext cx="7340471" cy="646331"/>
          </a:xfrm>
          <a:prstGeom prst="rect">
            <a:avLst/>
          </a:prstGeom>
          <a:noFill/>
        </p:spPr>
        <p:txBody>
          <a:bodyPr wrap="none" rtlCol="0">
            <a:spAutoFit/>
          </a:bodyPr>
          <a:lstStyle/>
          <a:p>
            <a:r>
              <a:rPr kumimoji="1" lang="ja-JP" altLang="en-US" dirty="0" smtClean="0"/>
              <a:t>インターネットでの通信障害やウィルスによる攻撃によりシステムが</a:t>
            </a:r>
            <a:endParaRPr kumimoji="1" lang="en-US" altLang="ja-JP" dirty="0" smtClean="0"/>
          </a:p>
          <a:p>
            <a:r>
              <a:rPr lang="ja-JP" altLang="en-US" dirty="0" smtClean="0"/>
              <a:t>ダウンするリスクがある</a:t>
            </a:r>
            <a:endParaRPr kumimoji="1" lang="ja-JP" altLang="en-US" dirty="0"/>
          </a:p>
        </p:txBody>
      </p:sp>
      <p:sp>
        <p:nvSpPr>
          <p:cNvPr id="6" name="下矢印 5"/>
          <p:cNvSpPr/>
          <p:nvPr/>
        </p:nvSpPr>
        <p:spPr>
          <a:xfrm>
            <a:off x="5202620" y="2213845"/>
            <a:ext cx="252249" cy="319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132399" y="2683688"/>
            <a:ext cx="10241906" cy="646331"/>
          </a:xfrm>
          <a:prstGeom prst="rect">
            <a:avLst/>
          </a:prstGeom>
          <a:noFill/>
        </p:spPr>
        <p:txBody>
          <a:bodyPr wrap="none" rtlCol="0">
            <a:spAutoFit/>
          </a:bodyPr>
          <a:lstStyle/>
          <a:p>
            <a:r>
              <a:rPr kumimoji="1" lang="ja-JP" altLang="en-US" dirty="0" smtClean="0"/>
              <a:t>クラウド提供者が品質保証契約により保証してくれているため</a:t>
            </a:r>
            <a:endParaRPr lang="en-US" altLang="ja-JP" dirty="0"/>
          </a:p>
          <a:p>
            <a:r>
              <a:rPr kumimoji="1" lang="ja-JP" altLang="en-US" dirty="0" smtClean="0"/>
              <a:t>自社で管理するよりも信頼度が高いといえるかもしれない。→</a:t>
            </a:r>
            <a:r>
              <a:rPr kumimoji="1" lang="en-US" altLang="ja-JP" dirty="0" smtClean="0"/>
              <a:t>  </a:t>
            </a:r>
            <a:r>
              <a:rPr kumimoji="1" lang="ja-JP" altLang="en-US" dirty="0" smtClean="0"/>
              <a:t>デメリットと考えなくて良いかも</a:t>
            </a:r>
            <a:endParaRPr kumimoji="1" lang="ja-JP" altLang="en-US" dirty="0"/>
          </a:p>
        </p:txBody>
      </p:sp>
      <p:sp>
        <p:nvSpPr>
          <p:cNvPr id="8" name="テキスト ボックス 7"/>
          <p:cNvSpPr txBox="1"/>
          <p:nvPr/>
        </p:nvSpPr>
        <p:spPr>
          <a:xfrm>
            <a:off x="1261242" y="3526274"/>
            <a:ext cx="2492990" cy="369332"/>
          </a:xfrm>
          <a:prstGeom prst="rect">
            <a:avLst/>
          </a:prstGeom>
          <a:noFill/>
        </p:spPr>
        <p:txBody>
          <a:bodyPr wrap="none" rtlCol="0">
            <a:spAutoFit/>
          </a:bodyPr>
          <a:lstStyle/>
          <a:p>
            <a:r>
              <a:rPr kumimoji="1" lang="ja-JP" altLang="en-US" dirty="0" smtClean="0">
                <a:solidFill>
                  <a:schemeClr val="accent1"/>
                </a:solidFill>
              </a:rPr>
              <a:t>②セキュリティの不安</a:t>
            </a:r>
            <a:endParaRPr kumimoji="1" lang="ja-JP" altLang="en-US" dirty="0">
              <a:solidFill>
                <a:schemeClr val="accent1"/>
              </a:solidFill>
            </a:endParaRPr>
          </a:p>
        </p:txBody>
      </p:sp>
      <p:sp>
        <p:nvSpPr>
          <p:cNvPr id="9" name="テキスト ボックス 8"/>
          <p:cNvSpPr txBox="1"/>
          <p:nvPr/>
        </p:nvSpPr>
        <p:spPr>
          <a:xfrm>
            <a:off x="1819829" y="4081455"/>
            <a:ext cx="8552341" cy="923330"/>
          </a:xfrm>
          <a:prstGeom prst="rect">
            <a:avLst/>
          </a:prstGeom>
          <a:noFill/>
        </p:spPr>
        <p:txBody>
          <a:bodyPr wrap="none" rtlCol="0">
            <a:spAutoFit/>
          </a:bodyPr>
          <a:lstStyle/>
          <a:p>
            <a:pPr marL="285750" indent="-285750">
              <a:buFont typeface="Arial" charset="0"/>
              <a:buChar char="•"/>
            </a:pPr>
            <a:r>
              <a:rPr kumimoji="1" lang="ja-JP" altLang="en-US" dirty="0" smtClean="0"/>
              <a:t>個人情報や企業情報の流出などのセキュリティ面での不安</a:t>
            </a:r>
            <a:endParaRPr kumimoji="1" lang="en-US" altLang="ja-JP" dirty="0" smtClean="0"/>
          </a:p>
          <a:p>
            <a:pPr marL="285750" indent="-285750">
              <a:buFont typeface="Arial" charset="0"/>
              <a:buChar char="•"/>
            </a:pPr>
            <a:r>
              <a:rPr lang="ja-JP" altLang="en-US" dirty="0" smtClean="0"/>
              <a:t>自社データの管理を他者に任せる不安</a:t>
            </a:r>
            <a:endParaRPr lang="en-US" altLang="ja-JP" dirty="0" smtClean="0"/>
          </a:p>
          <a:p>
            <a:pPr marL="285750" indent="-285750">
              <a:buFont typeface="Arial" charset="0"/>
              <a:buChar char="•"/>
            </a:pPr>
            <a:r>
              <a:rPr kumimoji="1" lang="ja-JP" altLang="en-US" dirty="0" smtClean="0"/>
              <a:t>海外のクラウドを使用している場合は海外の法律により強制捜査が入る可能性</a:t>
            </a:r>
            <a:endParaRPr kumimoji="1" lang="en-US" altLang="ja-JP" dirty="0" smtClean="0"/>
          </a:p>
        </p:txBody>
      </p:sp>
      <p:sp>
        <p:nvSpPr>
          <p:cNvPr id="11" name="下矢印 10"/>
          <p:cNvSpPr/>
          <p:nvPr/>
        </p:nvSpPr>
        <p:spPr>
          <a:xfrm>
            <a:off x="4950371" y="5086081"/>
            <a:ext cx="252249" cy="319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551586" y="5060988"/>
            <a:ext cx="877163" cy="369332"/>
          </a:xfrm>
          <a:prstGeom prst="rect">
            <a:avLst/>
          </a:prstGeom>
          <a:noFill/>
        </p:spPr>
        <p:txBody>
          <a:bodyPr wrap="none" rtlCol="0">
            <a:spAutoFit/>
          </a:bodyPr>
          <a:lstStyle/>
          <a:p>
            <a:r>
              <a:rPr lang="ja-JP" altLang="en-US" dirty="0" smtClean="0">
                <a:solidFill>
                  <a:schemeClr val="accent1"/>
                </a:solidFill>
              </a:rPr>
              <a:t>解決策</a:t>
            </a:r>
            <a:endParaRPr kumimoji="1" lang="ja-JP" altLang="en-US" dirty="0">
              <a:solidFill>
                <a:schemeClr val="accent1"/>
              </a:solidFill>
            </a:endParaRPr>
          </a:p>
        </p:txBody>
      </p:sp>
      <p:sp>
        <p:nvSpPr>
          <p:cNvPr id="13" name="テキスト ボックス 12"/>
          <p:cNvSpPr txBox="1"/>
          <p:nvPr/>
        </p:nvSpPr>
        <p:spPr>
          <a:xfrm>
            <a:off x="2156160" y="5608895"/>
            <a:ext cx="7237879" cy="923330"/>
          </a:xfrm>
          <a:prstGeom prst="rect">
            <a:avLst/>
          </a:prstGeom>
          <a:noFill/>
        </p:spPr>
        <p:txBody>
          <a:bodyPr wrap="none" rtlCol="0">
            <a:spAutoFit/>
          </a:bodyPr>
          <a:lstStyle/>
          <a:p>
            <a:pPr marL="342900" indent="-342900">
              <a:buFont typeface="+mj-lt"/>
              <a:buAutoNum type="arabicPeriod"/>
            </a:pPr>
            <a:r>
              <a:rPr lang="ja-JP" altLang="en-US" dirty="0" smtClean="0"/>
              <a:t>インターネット空間に仮想のプライベート空間を作る</a:t>
            </a:r>
            <a:r>
              <a:rPr lang="en-US" altLang="ja-JP" dirty="0" smtClean="0"/>
              <a:t>VPN</a:t>
            </a:r>
            <a:r>
              <a:rPr lang="ja-JP" altLang="en-US" dirty="0" smtClean="0"/>
              <a:t>の利用</a:t>
            </a:r>
            <a:endParaRPr lang="en-US" altLang="ja-JP" dirty="0" smtClean="0"/>
          </a:p>
          <a:p>
            <a:pPr marL="342900" indent="-342900">
              <a:buFont typeface="+mj-lt"/>
              <a:buAutoNum type="arabicPeriod"/>
            </a:pPr>
            <a:r>
              <a:rPr kumimoji="1" lang="ja-JP" altLang="en-US" dirty="0" smtClean="0"/>
              <a:t>プライベートクラウドの構築</a:t>
            </a:r>
            <a:endParaRPr kumimoji="1" lang="en-US" altLang="ja-JP" dirty="0" smtClean="0"/>
          </a:p>
          <a:p>
            <a:pPr marL="342900" indent="-342900">
              <a:buFont typeface="+mj-lt"/>
              <a:buAutoNum type="arabicPeriod"/>
            </a:pPr>
            <a:r>
              <a:rPr lang="ja-JP" altLang="en-US" dirty="0" smtClean="0"/>
              <a:t>国内事業者のサービスを利用</a:t>
            </a:r>
            <a:endParaRPr kumimoji="1" lang="ja-JP" altLang="en-US" dirty="0"/>
          </a:p>
        </p:txBody>
      </p:sp>
    </p:spTree>
    <p:extLst>
      <p:ext uri="{BB962C8B-B14F-4D97-AF65-F5344CB8AC3E}">
        <p14:creationId xmlns:p14="http://schemas.microsoft.com/office/powerpoint/2010/main" val="849328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896115"/>
          </a:xfrm>
        </p:spPr>
        <p:txBody>
          <a:bodyPr/>
          <a:lstStyle/>
          <a:p>
            <a:r>
              <a:rPr lang="ja-JP" altLang="en-US" dirty="0" smtClean="0"/>
              <a:t>クラウドの使い分け</a:t>
            </a:r>
            <a:endParaRPr kumimoji="1" lang="ja-JP" altLang="en-US" dirty="0"/>
          </a:p>
        </p:txBody>
      </p:sp>
      <p:sp>
        <p:nvSpPr>
          <p:cNvPr id="4" name="テキスト ボックス 3"/>
          <p:cNvSpPr txBox="1"/>
          <p:nvPr/>
        </p:nvSpPr>
        <p:spPr>
          <a:xfrm>
            <a:off x="1765738" y="1576552"/>
            <a:ext cx="8608447" cy="369332"/>
          </a:xfrm>
          <a:prstGeom prst="rect">
            <a:avLst/>
          </a:prstGeom>
          <a:noFill/>
        </p:spPr>
        <p:txBody>
          <a:bodyPr wrap="none" rtlCol="0">
            <a:spAutoFit/>
          </a:bodyPr>
          <a:lstStyle/>
          <a:p>
            <a:r>
              <a:rPr kumimoji="1" lang="ja-JP" altLang="en-US" dirty="0" smtClean="0"/>
              <a:t>クラウドによるメリットは大きいが、デメリットも存在するため使い分けが重要</a:t>
            </a:r>
            <a:endParaRPr kumimoji="1" lang="ja-JP" altLang="en-US" dirty="0"/>
          </a:p>
        </p:txBody>
      </p:sp>
      <p:sp>
        <p:nvSpPr>
          <p:cNvPr id="5" name="下矢印 4"/>
          <p:cNvSpPr/>
          <p:nvPr/>
        </p:nvSpPr>
        <p:spPr>
          <a:xfrm>
            <a:off x="5299437" y="2378648"/>
            <a:ext cx="157655" cy="579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483472" y="3762703"/>
            <a:ext cx="7225055" cy="1200329"/>
          </a:xfrm>
          <a:prstGeom prst="rect">
            <a:avLst/>
          </a:prstGeom>
          <a:noFill/>
        </p:spPr>
        <p:txBody>
          <a:bodyPr wrap="none" rtlCol="0">
            <a:spAutoFit/>
          </a:bodyPr>
          <a:lstStyle/>
          <a:p>
            <a:pPr marL="342900" indent="-342900">
              <a:buFont typeface="Arial" charset="0"/>
              <a:buChar char="•"/>
            </a:pPr>
            <a:r>
              <a:rPr kumimoji="1" lang="ja-JP" altLang="en-US" dirty="0" smtClean="0"/>
              <a:t>企業として障害や誤作動が許されない業務に関しては</a:t>
            </a:r>
            <a:endParaRPr kumimoji="1" lang="en-US" altLang="ja-JP" dirty="0" smtClean="0"/>
          </a:p>
          <a:p>
            <a:r>
              <a:rPr kumimoji="1" lang="ja-JP" altLang="en-US" dirty="0" smtClean="0"/>
              <a:t>自社システムまたはプライベートクラウドを用いて行う</a:t>
            </a:r>
            <a:endParaRPr kumimoji="1" lang="en-US" altLang="ja-JP" dirty="0" smtClean="0"/>
          </a:p>
          <a:p>
            <a:endParaRPr kumimoji="1" lang="en-US" altLang="ja-JP" dirty="0" smtClean="0"/>
          </a:p>
          <a:p>
            <a:pPr marL="342900" indent="-342900">
              <a:buFont typeface="Arial" charset="0"/>
              <a:buChar char="•"/>
            </a:pPr>
            <a:r>
              <a:rPr kumimoji="1" lang="ja-JP" altLang="en-US" dirty="0" smtClean="0"/>
              <a:t>一般的・凡用的なポータル業務にはハイブリッドクラウドを利用</a:t>
            </a:r>
            <a:endParaRPr kumimoji="1" lang="ja-JP" altLang="en-US" dirty="0"/>
          </a:p>
        </p:txBody>
      </p:sp>
    </p:spTree>
    <p:extLst>
      <p:ext uri="{BB962C8B-B14F-4D97-AF65-F5344CB8AC3E}">
        <p14:creationId xmlns:p14="http://schemas.microsoft.com/office/powerpoint/2010/main" val="1285919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21204" y="2280746"/>
            <a:ext cx="8186857" cy="1569660"/>
          </a:xfrm>
          <a:prstGeom prst="rect">
            <a:avLst/>
          </a:prstGeom>
          <a:noFill/>
        </p:spPr>
        <p:txBody>
          <a:bodyPr wrap="none" rtlCol="0">
            <a:spAutoFit/>
          </a:bodyPr>
          <a:lstStyle/>
          <a:p>
            <a:pPr algn="ctr"/>
            <a:r>
              <a:rPr kumimoji="1" lang="ja-JP" altLang="en-US" sz="4800" smtClean="0"/>
              <a:t>クラウドコンピューティング</a:t>
            </a:r>
            <a:endParaRPr kumimoji="1" lang="en-US" altLang="ja-JP" sz="4800" dirty="0" smtClean="0"/>
          </a:p>
          <a:p>
            <a:pPr algn="ctr"/>
            <a:r>
              <a:rPr kumimoji="1" lang="ja-JP" altLang="en-US" sz="4800" dirty="0" smtClean="0"/>
              <a:t>までの流れ</a:t>
            </a:r>
            <a:endParaRPr kumimoji="1" lang="ja-JP" altLang="en-US" sz="4800" dirty="0"/>
          </a:p>
        </p:txBody>
      </p:sp>
    </p:spTree>
    <p:extLst>
      <p:ext uri="{BB962C8B-B14F-4D97-AF65-F5344CB8AC3E}">
        <p14:creationId xmlns:p14="http://schemas.microsoft.com/office/powerpoint/2010/main" val="1623095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32690" y="2680138"/>
            <a:ext cx="7109639" cy="1200329"/>
          </a:xfrm>
          <a:prstGeom prst="rect">
            <a:avLst/>
          </a:prstGeom>
          <a:noFill/>
        </p:spPr>
        <p:txBody>
          <a:bodyPr wrap="none" rtlCol="0">
            <a:spAutoFit/>
          </a:bodyPr>
          <a:lstStyle/>
          <a:p>
            <a:r>
              <a:rPr kumimoji="1" lang="ja-JP" altLang="en-US" sz="3600" dirty="0" smtClean="0"/>
              <a:t>クラウドによるパラダイムシフト</a:t>
            </a:r>
            <a:endParaRPr lang="en-US" altLang="ja-JP" sz="3600" dirty="0" smtClean="0"/>
          </a:p>
          <a:p>
            <a:pPr algn="ctr"/>
            <a:r>
              <a:rPr kumimoji="1" lang="ja-JP" altLang="en-US" sz="3600" dirty="0" smtClean="0"/>
              <a:t>（提供者と利用者</a:t>
            </a:r>
            <a:r>
              <a:rPr lang="ja-JP" altLang="en-US" sz="3600" dirty="0" smtClean="0"/>
              <a:t>関係</a:t>
            </a:r>
            <a:r>
              <a:rPr kumimoji="1" lang="ja-JP" altLang="en-US" sz="3600" dirty="0" smtClean="0"/>
              <a:t>）</a:t>
            </a:r>
            <a:endParaRPr kumimoji="1" lang="ja-JP" altLang="en-US" sz="3600" dirty="0"/>
          </a:p>
        </p:txBody>
      </p:sp>
    </p:spTree>
    <p:extLst>
      <p:ext uri="{BB962C8B-B14F-4D97-AF65-F5344CB8AC3E}">
        <p14:creationId xmlns:p14="http://schemas.microsoft.com/office/powerpoint/2010/main" val="1127101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6159" y="365126"/>
            <a:ext cx="10515600" cy="822544"/>
          </a:xfrm>
        </p:spPr>
        <p:txBody>
          <a:bodyPr/>
          <a:lstStyle/>
          <a:p>
            <a:r>
              <a:rPr kumimoji="1" lang="ja-JP" altLang="en-US" dirty="0" smtClean="0"/>
              <a:t>ロックイン戦略（クラウド以前）</a:t>
            </a:r>
            <a:endParaRPr kumimoji="1" lang="ja-JP" altLang="en-US" dirty="0"/>
          </a:p>
        </p:txBody>
      </p:sp>
      <p:sp>
        <p:nvSpPr>
          <p:cNvPr id="4" name="テキスト ボックス 3"/>
          <p:cNvSpPr txBox="1"/>
          <p:nvPr/>
        </p:nvSpPr>
        <p:spPr>
          <a:xfrm>
            <a:off x="1318506" y="1681366"/>
            <a:ext cx="7340471" cy="646331"/>
          </a:xfrm>
          <a:prstGeom prst="rect">
            <a:avLst/>
          </a:prstGeom>
          <a:noFill/>
        </p:spPr>
        <p:txBody>
          <a:bodyPr wrap="none" rtlCol="0">
            <a:spAutoFit/>
          </a:bodyPr>
          <a:lstStyle/>
          <a:p>
            <a:r>
              <a:rPr lang="ja-JP" altLang="en-US" dirty="0" smtClean="0"/>
              <a:t>ハードウェアメーカーやソフトウェアベンダーが、顧客を囲い込み</a:t>
            </a:r>
            <a:endParaRPr lang="en-US" altLang="ja-JP" dirty="0" smtClean="0"/>
          </a:p>
          <a:p>
            <a:r>
              <a:rPr lang="ja-JP" altLang="en-US" dirty="0" smtClean="0"/>
              <a:t>継続購入のために自社製品からの乗り換えを防ぐこと</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418" y="3276532"/>
            <a:ext cx="3226676" cy="242000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880" y="3331837"/>
            <a:ext cx="1553341" cy="2199421"/>
          </a:xfrm>
          <a:prstGeom prst="rect">
            <a:avLst/>
          </a:prstGeom>
        </p:spPr>
      </p:pic>
      <p:sp>
        <p:nvSpPr>
          <p:cNvPr id="7" name="テキスト ボックス 6"/>
          <p:cNvSpPr txBox="1"/>
          <p:nvPr/>
        </p:nvSpPr>
        <p:spPr>
          <a:xfrm>
            <a:off x="1890384" y="2754743"/>
            <a:ext cx="646331" cy="369332"/>
          </a:xfrm>
          <a:prstGeom prst="rect">
            <a:avLst/>
          </a:prstGeom>
          <a:noFill/>
        </p:spPr>
        <p:txBody>
          <a:bodyPr wrap="none" rtlCol="0">
            <a:spAutoFit/>
          </a:bodyPr>
          <a:lstStyle/>
          <a:p>
            <a:r>
              <a:rPr kumimoji="1" lang="ja-JP" altLang="en-US" smtClean="0"/>
              <a:t>企業</a:t>
            </a:r>
            <a:endParaRPr kumimoji="1" lang="ja-JP" altLang="en-US"/>
          </a:p>
        </p:txBody>
      </p:sp>
      <p:sp>
        <p:nvSpPr>
          <p:cNvPr id="8" name="テキスト ボックス 7"/>
          <p:cNvSpPr txBox="1"/>
          <p:nvPr/>
        </p:nvSpPr>
        <p:spPr>
          <a:xfrm>
            <a:off x="7440769" y="2907200"/>
            <a:ext cx="646331" cy="369332"/>
          </a:xfrm>
          <a:prstGeom prst="rect">
            <a:avLst/>
          </a:prstGeom>
          <a:noFill/>
        </p:spPr>
        <p:txBody>
          <a:bodyPr wrap="none" rtlCol="0">
            <a:spAutoFit/>
          </a:bodyPr>
          <a:lstStyle/>
          <a:p>
            <a:r>
              <a:rPr kumimoji="1" lang="ja-JP" altLang="en-US" smtClean="0"/>
              <a:t>顧客</a:t>
            </a:r>
            <a:endParaRPr kumimoji="1" lang="ja-JP" altLang="en-US"/>
          </a:p>
        </p:txBody>
      </p:sp>
      <p:sp>
        <p:nvSpPr>
          <p:cNvPr id="9" name="右矢印 8"/>
          <p:cNvSpPr/>
          <p:nvPr/>
        </p:nvSpPr>
        <p:spPr>
          <a:xfrm>
            <a:off x="3802630" y="4369155"/>
            <a:ext cx="249455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73080" y="3189524"/>
            <a:ext cx="2031325" cy="923330"/>
          </a:xfrm>
          <a:prstGeom prst="rect">
            <a:avLst/>
          </a:prstGeom>
          <a:noFill/>
        </p:spPr>
        <p:txBody>
          <a:bodyPr wrap="none" rtlCol="0">
            <a:spAutoFit/>
          </a:bodyPr>
          <a:lstStyle/>
          <a:p>
            <a:r>
              <a:rPr lang="ja-JP" altLang="en-US" dirty="0" smtClean="0"/>
              <a:t>商品のシリーズ化</a:t>
            </a:r>
            <a:endParaRPr lang="en-US" altLang="ja-JP" dirty="0" smtClean="0"/>
          </a:p>
          <a:p>
            <a:r>
              <a:rPr kumimoji="1" lang="ja-JP" altLang="en-US" dirty="0" smtClean="0"/>
              <a:t>サポートの充実</a:t>
            </a:r>
            <a:endParaRPr kumimoji="1" lang="en-US" altLang="ja-JP" dirty="0" smtClean="0"/>
          </a:p>
          <a:p>
            <a:r>
              <a:rPr lang="ja-JP" altLang="en-US" dirty="0" smtClean="0"/>
              <a:t>独自製品の提供</a:t>
            </a:r>
            <a:endParaRPr kumimoji="1" lang="ja-JP" altLang="en-US" dirty="0"/>
          </a:p>
        </p:txBody>
      </p:sp>
      <p:sp>
        <p:nvSpPr>
          <p:cNvPr id="11" name="四角形吹き出し 10"/>
          <p:cNvSpPr/>
          <p:nvPr/>
        </p:nvSpPr>
        <p:spPr>
          <a:xfrm>
            <a:off x="8811919" y="2196924"/>
            <a:ext cx="2499840" cy="1079607"/>
          </a:xfrm>
          <a:prstGeom prst="wedgeRectCallout">
            <a:avLst>
              <a:gd name="adj1" fmla="val -65168"/>
              <a:gd name="adj2" fmla="val 104937"/>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840992" y="2399369"/>
            <a:ext cx="2441694" cy="584775"/>
          </a:xfrm>
          <a:prstGeom prst="rect">
            <a:avLst/>
          </a:prstGeom>
          <a:noFill/>
        </p:spPr>
        <p:txBody>
          <a:bodyPr wrap="none" rtlCol="0">
            <a:spAutoFit/>
          </a:bodyPr>
          <a:lstStyle/>
          <a:p>
            <a:r>
              <a:rPr kumimoji="1" lang="ja-JP" altLang="en-US" sz="1600" dirty="0" smtClean="0"/>
              <a:t>今から他者製品の使い方</a:t>
            </a:r>
            <a:endParaRPr kumimoji="1" lang="en-US" altLang="ja-JP" sz="1600" dirty="0" smtClean="0"/>
          </a:p>
          <a:p>
            <a:r>
              <a:rPr kumimoji="1" lang="ja-JP" altLang="en-US" sz="1600" dirty="0" smtClean="0"/>
              <a:t>覚えるの面倒だなあ</a:t>
            </a:r>
            <a:endParaRPr kumimoji="1" lang="ja-JP" altLang="en-US" sz="1600" dirty="0"/>
          </a:p>
        </p:txBody>
      </p:sp>
      <p:sp>
        <p:nvSpPr>
          <p:cNvPr id="13" name="四角形吹き出し 12"/>
          <p:cNvSpPr/>
          <p:nvPr/>
        </p:nvSpPr>
        <p:spPr>
          <a:xfrm>
            <a:off x="8924187" y="4285785"/>
            <a:ext cx="2675289" cy="1116532"/>
          </a:xfrm>
          <a:prstGeom prst="wedgeRectCallout">
            <a:avLst>
              <a:gd name="adj1" fmla="val -68952"/>
              <a:gd name="adj2" fmla="val -74193"/>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8952599" y="4561400"/>
            <a:ext cx="2646878" cy="584775"/>
          </a:xfrm>
          <a:prstGeom prst="rect">
            <a:avLst/>
          </a:prstGeom>
          <a:noFill/>
        </p:spPr>
        <p:txBody>
          <a:bodyPr wrap="none" rtlCol="0">
            <a:spAutoFit/>
          </a:bodyPr>
          <a:lstStyle/>
          <a:p>
            <a:r>
              <a:rPr kumimoji="1" lang="ja-JP" altLang="en-US" sz="1600" dirty="0" smtClean="0"/>
              <a:t>前もここの製品だったから</a:t>
            </a:r>
            <a:endParaRPr kumimoji="1" lang="en-US" altLang="ja-JP" sz="1600" dirty="0" smtClean="0"/>
          </a:p>
          <a:p>
            <a:r>
              <a:rPr lang="ja-JP" altLang="en-US" sz="1600" dirty="0" smtClean="0"/>
              <a:t>今回も使おう</a:t>
            </a:r>
            <a:endParaRPr kumimoji="1" lang="ja-JP" altLang="en-US" sz="1600" dirty="0"/>
          </a:p>
        </p:txBody>
      </p:sp>
    </p:spTree>
    <p:extLst>
      <p:ext uri="{BB962C8B-B14F-4D97-AF65-F5344CB8AC3E}">
        <p14:creationId xmlns:p14="http://schemas.microsoft.com/office/powerpoint/2010/main" val="800019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032751"/>
          </a:xfrm>
        </p:spPr>
        <p:txBody>
          <a:bodyPr/>
          <a:lstStyle/>
          <a:p>
            <a:r>
              <a:rPr kumimoji="1" lang="ja-JP" altLang="en-US" dirty="0" smtClean="0"/>
              <a:t>アウトソーシング・</a:t>
            </a:r>
            <a:r>
              <a:rPr kumimoji="1" lang="en-US" altLang="ja-JP" dirty="0" smtClean="0"/>
              <a:t>ASP</a:t>
            </a:r>
            <a:endParaRPr kumimoji="1" lang="ja-JP" altLang="en-US" dirty="0"/>
          </a:p>
        </p:txBody>
      </p:sp>
      <p:sp>
        <p:nvSpPr>
          <p:cNvPr id="3" name="コンテンツ プレースホルダー 2"/>
          <p:cNvSpPr>
            <a:spLocks noGrp="1"/>
          </p:cNvSpPr>
          <p:nvPr>
            <p:ph idx="1"/>
          </p:nvPr>
        </p:nvSpPr>
        <p:spPr>
          <a:xfrm>
            <a:off x="441435" y="1397876"/>
            <a:ext cx="11550868" cy="3457903"/>
          </a:xfrm>
        </p:spPr>
        <p:txBody>
          <a:bodyPr>
            <a:normAutofit/>
          </a:bodyPr>
          <a:lstStyle/>
          <a:p>
            <a:pPr marL="0" indent="0">
              <a:buNone/>
            </a:pPr>
            <a:r>
              <a:rPr kumimoji="1" lang="ja-JP" altLang="en-US" dirty="0" smtClean="0"/>
              <a:t>アウトソーシング</a:t>
            </a:r>
            <a:endParaRPr kumimoji="1" lang="en-US" altLang="ja-JP" dirty="0" smtClean="0"/>
          </a:p>
          <a:p>
            <a:r>
              <a:rPr lang="ja-JP" altLang="en-US" sz="2400" dirty="0" smtClean="0"/>
              <a:t>システム・アプリケーションの開発から運用までを外部に委託すること</a:t>
            </a:r>
            <a:endParaRPr lang="en-US" altLang="ja-JP" sz="2400" dirty="0" smtClean="0"/>
          </a:p>
          <a:p>
            <a:pPr marL="0" indent="0">
              <a:buNone/>
            </a:pPr>
            <a:endParaRPr lang="en-US" altLang="ja-JP" sz="2400" dirty="0"/>
          </a:p>
          <a:p>
            <a:pPr marL="0" indent="0">
              <a:buNone/>
            </a:pPr>
            <a:r>
              <a:rPr lang="en-US" altLang="ja-JP" sz="2400" dirty="0" smtClean="0"/>
              <a:t>ASP</a:t>
            </a:r>
            <a:r>
              <a:rPr lang="ja-JP" altLang="en-US" sz="2400" dirty="0" smtClean="0"/>
              <a:t>（</a:t>
            </a:r>
            <a:r>
              <a:rPr lang="en-US" altLang="ja-JP" sz="2400" dirty="0" smtClean="0"/>
              <a:t>Application Server Provider</a:t>
            </a:r>
            <a:r>
              <a:rPr lang="ja-JP" altLang="en-US" sz="2400" dirty="0" smtClean="0"/>
              <a:t>）</a:t>
            </a:r>
            <a:endParaRPr lang="en-US" altLang="ja-JP" sz="2400" dirty="0" smtClean="0"/>
          </a:p>
          <a:p>
            <a:r>
              <a:rPr lang="ja-JP" altLang="en-US" sz="2400" dirty="0" smtClean="0"/>
              <a:t>ネットワークを通じてサービスを提供すること</a:t>
            </a:r>
            <a:endParaRPr lang="en-US" altLang="ja-JP" sz="2400" dirty="0"/>
          </a:p>
          <a:p>
            <a:r>
              <a:rPr lang="en-US" altLang="ja-JP" dirty="0" smtClean="0"/>
              <a:t>ASP</a:t>
            </a:r>
            <a:r>
              <a:rPr lang="ja-JP" altLang="en-US" dirty="0" smtClean="0"/>
              <a:t>では専用サーバを用いてサービスを提供</a:t>
            </a:r>
            <a:endParaRPr lang="en-US" altLang="ja-JP" dirty="0"/>
          </a:p>
          <a:p>
            <a:r>
              <a:rPr kumimoji="1" lang="en-US" altLang="ja-JP" dirty="0" smtClean="0"/>
              <a:t>1</a:t>
            </a:r>
            <a:r>
              <a:rPr kumimoji="1" lang="ja-JP" altLang="en-US" dirty="0" smtClean="0"/>
              <a:t>対</a:t>
            </a:r>
            <a:r>
              <a:rPr kumimoji="1" lang="en-US" altLang="ja-JP" dirty="0" smtClean="0"/>
              <a:t>1</a:t>
            </a:r>
            <a:r>
              <a:rPr kumimoji="1" lang="ja-JP" altLang="en-US" dirty="0" smtClean="0"/>
              <a:t>の関係、</a:t>
            </a:r>
            <a:r>
              <a:rPr kumimoji="1" lang="en-US" altLang="ja-JP" dirty="0" smtClean="0"/>
              <a:t>1</a:t>
            </a:r>
            <a:r>
              <a:rPr kumimoji="1" lang="ja-JP" altLang="en-US" dirty="0" smtClean="0"/>
              <a:t>顧客に対して</a:t>
            </a:r>
            <a:r>
              <a:rPr kumimoji="1" lang="en-US" altLang="ja-JP" dirty="0" smtClean="0"/>
              <a:t>1</a:t>
            </a:r>
            <a:r>
              <a:rPr kumimoji="1" lang="ja-JP" altLang="en-US" dirty="0" smtClean="0"/>
              <a:t>つの環境を構築</a:t>
            </a:r>
            <a:endParaRPr kumimoji="1" lang="en-US" altLang="ja-JP" dirty="0" smtClean="0"/>
          </a:p>
        </p:txBody>
      </p:sp>
      <p:sp>
        <p:nvSpPr>
          <p:cNvPr id="4" name="テキスト ボックス 3"/>
          <p:cNvSpPr txBox="1"/>
          <p:nvPr/>
        </p:nvSpPr>
        <p:spPr>
          <a:xfrm>
            <a:off x="555340" y="5501548"/>
            <a:ext cx="11238974" cy="584775"/>
          </a:xfrm>
          <a:prstGeom prst="rect">
            <a:avLst/>
          </a:prstGeom>
          <a:noFill/>
        </p:spPr>
        <p:txBody>
          <a:bodyPr wrap="none" rtlCol="0">
            <a:spAutoFit/>
          </a:bodyPr>
          <a:lstStyle/>
          <a:p>
            <a:r>
              <a:rPr lang="en-US" altLang="ja-JP" sz="3200" dirty="0" smtClean="0"/>
              <a:t>ASP</a:t>
            </a:r>
            <a:r>
              <a:rPr lang="ja-JP" altLang="en-US" sz="3200" dirty="0" smtClean="0"/>
              <a:t>の発展系としてクラウドコンピューティングに結びつく</a:t>
            </a:r>
            <a:endParaRPr kumimoji="1" lang="ja-JP" altLang="en-US" sz="3200" dirty="0"/>
          </a:p>
        </p:txBody>
      </p:sp>
    </p:spTree>
    <p:extLst>
      <p:ext uri="{BB962C8B-B14F-4D97-AF65-F5344CB8AC3E}">
        <p14:creationId xmlns:p14="http://schemas.microsoft.com/office/powerpoint/2010/main" val="1036232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クラウドコンピューティングの影響</a:t>
            </a:r>
            <a:endParaRPr kumimoji="1" lang="ja-JP" altLang="en-US" dirty="0"/>
          </a:p>
        </p:txBody>
      </p:sp>
      <p:sp>
        <p:nvSpPr>
          <p:cNvPr id="3" name="コンテンツ プレースホルダー 2"/>
          <p:cNvSpPr>
            <a:spLocks noGrp="1"/>
          </p:cNvSpPr>
          <p:nvPr>
            <p:ph idx="1"/>
          </p:nvPr>
        </p:nvSpPr>
        <p:spPr>
          <a:xfrm>
            <a:off x="838200" y="1825625"/>
            <a:ext cx="10515600" cy="959616"/>
          </a:xfrm>
        </p:spPr>
        <p:txBody>
          <a:bodyPr/>
          <a:lstStyle/>
          <a:p>
            <a:pPr marL="0" indent="0">
              <a:buNone/>
            </a:pPr>
            <a:r>
              <a:rPr kumimoji="1" lang="ja-JP" altLang="en-US" dirty="0" smtClean="0"/>
              <a:t>クラウドを利用することで</a:t>
            </a:r>
            <a:r>
              <a:rPr kumimoji="1" lang="en-US" altLang="ja-JP" dirty="0" smtClean="0"/>
              <a:t>OS</a:t>
            </a:r>
            <a:r>
              <a:rPr kumimoji="1" lang="ja-JP" altLang="en-US" dirty="0" smtClean="0"/>
              <a:t>やソフト、ハードに縛られる必要がなくなる</a:t>
            </a:r>
            <a:endParaRPr kumimoji="1" lang="ja-JP" altLang="en-US" dirty="0"/>
          </a:p>
        </p:txBody>
      </p:sp>
      <p:sp>
        <p:nvSpPr>
          <p:cNvPr id="4" name="下矢印 3"/>
          <p:cNvSpPr/>
          <p:nvPr/>
        </p:nvSpPr>
        <p:spPr>
          <a:xfrm>
            <a:off x="5328745" y="2802362"/>
            <a:ext cx="178676" cy="735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387018" y="3804582"/>
            <a:ext cx="9417963" cy="830997"/>
          </a:xfrm>
          <a:prstGeom prst="rect">
            <a:avLst/>
          </a:prstGeom>
          <a:noFill/>
        </p:spPr>
        <p:txBody>
          <a:bodyPr wrap="none" rtlCol="0">
            <a:spAutoFit/>
          </a:bodyPr>
          <a:lstStyle/>
          <a:p>
            <a:r>
              <a:rPr kumimoji="1" lang="ja-JP" altLang="en-US" sz="2400" dirty="0" smtClean="0"/>
              <a:t>クラウド以前はロックイン戦略で提供者が主導権を持っていたが、</a:t>
            </a:r>
            <a:endParaRPr kumimoji="1" lang="en-US" altLang="ja-JP" sz="2400" dirty="0" smtClean="0"/>
          </a:p>
          <a:p>
            <a:r>
              <a:rPr lang="ja-JP" altLang="en-US" sz="2400" dirty="0" smtClean="0"/>
              <a:t>利用者が主導権を持ちサービスを選択するようになる</a:t>
            </a:r>
            <a:endParaRPr kumimoji="1" lang="ja-JP" altLang="en-US" sz="2400" dirty="0"/>
          </a:p>
        </p:txBody>
      </p:sp>
    </p:spTree>
    <p:extLst>
      <p:ext uri="{BB962C8B-B14F-4D97-AF65-F5344CB8AC3E}">
        <p14:creationId xmlns:p14="http://schemas.microsoft.com/office/powerpoint/2010/main" val="1158506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1001220"/>
          </a:xfrm>
        </p:spPr>
        <p:txBody>
          <a:bodyPr/>
          <a:lstStyle/>
          <a:p>
            <a:r>
              <a:rPr kumimoji="1" lang="en-US" altLang="ja-JP" dirty="0" smtClean="0"/>
              <a:t>IT</a:t>
            </a:r>
            <a:r>
              <a:rPr kumimoji="1" lang="ja-JP" altLang="en-US" dirty="0" smtClean="0"/>
              <a:t>業界への影響</a:t>
            </a:r>
            <a:endParaRPr kumimoji="1" lang="ja-JP" altLang="en-US" dirty="0"/>
          </a:p>
        </p:txBody>
      </p:sp>
      <p:sp>
        <p:nvSpPr>
          <p:cNvPr id="4" name="正方形/長方形 3"/>
          <p:cNvSpPr/>
          <p:nvPr/>
        </p:nvSpPr>
        <p:spPr>
          <a:xfrm>
            <a:off x="1434662" y="1971423"/>
            <a:ext cx="8271641" cy="400444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3930868" y="3064499"/>
            <a:ext cx="3279228" cy="1818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メーカー系企業</a:t>
            </a:r>
            <a:endParaRPr kumimoji="1" lang="en-US" altLang="ja-JP" dirty="0" smtClean="0"/>
          </a:p>
          <a:p>
            <a:pPr algn="ctr"/>
            <a:r>
              <a:rPr lang="ja-JP" altLang="en-US" dirty="0" smtClean="0"/>
              <a:t>富士通・日立・</a:t>
            </a:r>
            <a:r>
              <a:rPr lang="en-US" altLang="ja-JP" dirty="0" smtClean="0"/>
              <a:t>IBM</a:t>
            </a:r>
            <a:endParaRPr kumimoji="1" lang="ja-JP" altLang="en-US" dirty="0"/>
          </a:p>
        </p:txBody>
      </p:sp>
      <p:sp>
        <p:nvSpPr>
          <p:cNvPr id="6" name="テキスト ボックス 5"/>
          <p:cNvSpPr txBox="1"/>
          <p:nvPr/>
        </p:nvSpPr>
        <p:spPr>
          <a:xfrm>
            <a:off x="1597573" y="2091558"/>
            <a:ext cx="859531" cy="369332"/>
          </a:xfrm>
          <a:prstGeom prst="rect">
            <a:avLst/>
          </a:prstGeom>
          <a:noFill/>
        </p:spPr>
        <p:txBody>
          <a:bodyPr wrap="none" rtlCol="0">
            <a:spAutoFit/>
          </a:bodyPr>
          <a:lstStyle/>
          <a:p>
            <a:r>
              <a:rPr kumimoji="1" lang="en-US" altLang="ja-JP" smtClean="0"/>
              <a:t>IT</a:t>
            </a:r>
            <a:r>
              <a:rPr kumimoji="1" lang="ja-JP" altLang="en-US" dirty="0" smtClean="0"/>
              <a:t>業界</a:t>
            </a:r>
            <a:endParaRPr kumimoji="1" lang="ja-JP" altLang="en-US" dirty="0"/>
          </a:p>
        </p:txBody>
      </p:sp>
      <p:sp>
        <p:nvSpPr>
          <p:cNvPr id="7" name="テキスト ボックス 6"/>
          <p:cNvSpPr txBox="1"/>
          <p:nvPr/>
        </p:nvSpPr>
        <p:spPr>
          <a:xfrm>
            <a:off x="3930868" y="1406522"/>
            <a:ext cx="3262432" cy="461665"/>
          </a:xfrm>
          <a:prstGeom prst="rect">
            <a:avLst/>
          </a:prstGeom>
          <a:noFill/>
        </p:spPr>
        <p:txBody>
          <a:bodyPr wrap="none" rtlCol="0">
            <a:spAutoFit/>
          </a:bodyPr>
          <a:lstStyle/>
          <a:p>
            <a:r>
              <a:rPr kumimoji="1" lang="ja-JP" altLang="en-US" sz="2400" dirty="0" smtClean="0"/>
              <a:t>メインフレームの時代</a:t>
            </a:r>
            <a:endParaRPr kumimoji="1" lang="ja-JP" altLang="en-US" sz="2400" dirty="0"/>
          </a:p>
        </p:txBody>
      </p:sp>
    </p:spTree>
    <p:extLst>
      <p:ext uri="{BB962C8B-B14F-4D97-AF65-F5344CB8AC3E}">
        <p14:creationId xmlns:p14="http://schemas.microsoft.com/office/powerpoint/2010/main" val="565343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1001220"/>
          </a:xfrm>
        </p:spPr>
        <p:txBody>
          <a:bodyPr/>
          <a:lstStyle/>
          <a:p>
            <a:r>
              <a:rPr kumimoji="1" lang="en-US" altLang="ja-JP" dirty="0" smtClean="0"/>
              <a:t>IT</a:t>
            </a:r>
            <a:r>
              <a:rPr kumimoji="1" lang="ja-JP" altLang="en-US" dirty="0" smtClean="0"/>
              <a:t>業界への影響</a:t>
            </a:r>
            <a:endParaRPr kumimoji="1" lang="ja-JP" altLang="en-US" dirty="0"/>
          </a:p>
        </p:txBody>
      </p:sp>
      <p:sp>
        <p:nvSpPr>
          <p:cNvPr id="4" name="正方形/長方形 3"/>
          <p:cNvSpPr/>
          <p:nvPr/>
        </p:nvSpPr>
        <p:spPr>
          <a:xfrm>
            <a:off x="1434662" y="1971423"/>
            <a:ext cx="8271641" cy="400444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6285185" y="3499944"/>
            <a:ext cx="2900855" cy="1382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Sler</a:t>
            </a:r>
            <a:endParaRPr kumimoji="1" lang="en-US" altLang="ja-JP" dirty="0" smtClean="0"/>
          </a:p>
          <a:p>
            <a:pPr algn="ctr"/>
            <a:r>
              <a:rPr lang="en-US" altLang="ja-JP" dirty="0" smtClean="0"/>
              <a:t>NTT</a:t>
            </a:r>
            <a:r>
              <a:rPr lang="ja-JP" altLang="en-US" dirty="0" smtClean="0"/>
              <a:t>データ</a:t>
            </a:r>
            <a:endParaRPr kumimoji="1" lang="ja-JP" altLang="en-US" dirty="0"/>
          </a:p>
        </p:txBody>
      </p:sp>
      <p:sp>
        <p:nvSpPr>
          <p:cNvPr id="6" name="テキスト ボックス 5"/>
          <p:cNvSpPr txBox="1"/>
          <p:nvPr/>
        </p:nvSpPr>
        <p:spPr>
          <a:xfrm>
            <a:off x="1597573" y="2091558"/>
            <a:ext cx="859531" cy="369332"/>
          </a:xfrm>
          <a:prstGeom prst="rect">
            <a:avLst/>
          </a:prstGeom>
          <a:noFill/>
        </p:spPr>
        <p:txBody>
          <a:bodyPr wrap="none" rtlCol="0">
            <a:spAutoFit/>
          </a:bodyPr>
          <a:lstStyle/>
          <a:p>
            <a:r>
              <a:rPr kumimoji="1" lang="en-US" altLang="ja-JP" smtClean="0"/>
              <a:t>IT</a:t>
            </a:r>
            <a:r>
              <a:rPr kumimoji="1" lang="ja-JP" altLang="en-US" dirty="0" smtClean="0"/>
              <a:t>業界</a:t>
            </a:r>
            <a:endParaRPr kumimoji="1" lang="ja-JP" altLang="en-US" dirty="0"/>
          </a:p>
        </p:txBody>
      </p:sp>
      <p:sp>
        <p:nvSpPr>
          <p:cNvPr id="7" name="テキスト ボックス 6"/>
          <p:cNvSpPr txBox="1"/>
          <p:nvPr/>
        </p:nvSpPr>
        <p:spPr>
          <a:xfrm>
            <a:off x="3930868" y="1406522"/>
            <a:ext cx="3262432" cy="461665"/>
          </a:xfrm>
          <a:prstGeom prst="rect">
            <a:avLst/>
          </a:prstGeom>
          <a:noFill/>
        </p:spPr>
        <p:txBody>
          <a:bodyPr wrap="none" rtlCol="0">
            <a:spAutoFit/>
          </a:bodyPr>
          <a:lstStyle/>
          <a:p>
            <a:r>
              <a:rPr lang="ja-JP" altLang="en-US" sz="2400" dirty="0" smtClean="0"/>
              <a:t>インターネット</a:t>
            </a:r>
            <a:r>
              <a:rPr kumimoji="1" lang="ja-JP" altLang="en-US" sz="2400" dirty="0" smtClean="0"/>
              <a:t>の時代</a:t>
            </a:r>
            <a:endParaRPr kumimoji="1" lang="ja-JP" altLang="en-US" sz="2400" dirty="0"/>
          </a:p>
        </p:txBody>
      </p:sp>
      <p:sp>
        <p:nvSpPr>
          <p:cNvPr id="8" name="角丸四角形 7"/>
          <p:cNvSpPr/>
          <p:nvPr/>
        </p:nvSpPr>
        <p:spPr>
          <a:xfrm>
            <a:off x="2432564" y="3526955"/>
            <a:ext cx="2996607" cy="1382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メーカー系企業</a:t>
            </a:r>
            <a:endParaRPr kumimoji="1" lang="en-US" altLang="ja-JP" dirty="0" smtClean="0"/>
          </a:p>
          <a:p>
            <a:pPr algn="ctr"/>
            <a:r>
              <a:rPr lang="ja-JP" altLang="en-US" dirty="0" smtClean="0"/>
              <a:t>富士通・日立・</a:t>
            </a:r>
            <a:r>
              <a:rPr lang="en-US" altLang="ja-JP" dirty="0" smtClean="0"/>
              <a:t>IBM</a:t>
            </a:r>
            <a:endParaRPr kumimoji="1" lang="ja-JP" altLang="en-US" dirty="0"/>
          </a:p>
        </p:txBody>
      </p:sp>
    </p:spTree>
    <p:extLst>
      <p:ext uri="{BB962C8B-B14F-4D97-AF65-F5344CB8AC3E}">
        <p14:creationId xmlns:p14="http://schemas.microsoft.com/office/powerpoint/2010/main" val="87480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1001220"/>
          </a:xfrm>
        </p:spPr>
        <p:txBody>
          <a:bodyPr/>
          <a:lstStyle/>
          <a:p>
            <a:r>
              <a:rPr kumimoji="1" lang="en-US" altLang="ja-JP" dirty="0" smtClean="0"/>
              <a:t>IT</a:t>
            </a:r>
            <a:r>
              <a:rPr kumimoji="1" lang="ja-JP" altLang="en-US" dirty="0" smtClean="0"/>
              <a:t>業界への影響</a:t>
            </a:r>
            <a:endParaRPr kumimoji="1" lang="ja-JP" altLang="en-US" dirty="0"/>
          </a:p>
        </p:txBody>
      </p:sp>
      <p:sp>
        <p:nvSpPr>
          <p:cNvPr id="4" name="正方形/長方形 3"/>
          <p:cNvSpPr/>
          <p:nvPr/>
        </p:nvSpPr>
        <p:spPr>
          <a:xfrm>
            <a:off x="1434662" y="1971423"/>
            <a:ext cx="8271641" cy="400444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6096000" y="2835532"/>
            <a:ext cx="2900855" cy="1382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Sler</a:t>
            </a:r>
            <a:endParaRPr kumimoji="1" lang="en-US" altLang="ja-JP" dirty="0" smtClean="0"/>
          </a:p>
          <a:p>
            <a:pPr algn="ctr"/>
            <a:r>
              <a:rPr lang="en-US" altLang="ja-JP" dirty="0" smtClean="0"/>
              <a:t>NTT</a:t>
            </a:r>
            <a:r>
              <a:rPr lang="ja-JP" altLang="en-US" dirty="0" smtClean="0"/>
              <a:t>データ</a:t>
            </a:r>
            <a:endParaRPr kumimoji="1" lang="ja-JP" altLang="en-US" dirty="0"/>
          </a:p>
        </p:txBody>
      </p:sp>
      <p:sp>
        <p:nvSpPr>
          <p:cNvPr id="6" name="テキスト ボックス 5"/>
          <p:cNvSpPr txBox="1"/>
          <p:nvPr/>
        </p:nvSpPr>
        <p:spPr>
          <a:xfrm>
            <a:off x="1597573" y="2091558"/>
            <a:ext cx="859531" cy="369332"/>
          </a:xfrm>
          <a:prstGeom prst="rect">
            <a:avLst/>
          </a:prstGeom>
          <a:noFill/>
        </p:spPr>
        <p:txBody>
          <a:bodyPr wrap="none" rtlCol="0">
            <a:spAutoFit/>
          </a:bodyPr>
          <a:lstStyle/>
          <a:p>
            <a:r>
              <a:rPr kumimoji="1" lang="en-US" altLang="ja-JP" smtClean="0"/>
              <a:t>IT</a:t>
            </a:r>
            <a:r>
              <a:rPr kumimoji="1" lang="ja-JP" altLang="en-US" dirty="0" smtClean="0"/>
              <a:t>業界</a:t>
            </a:r>
            <a:endParaRPr kumimoji="1" lang="ja-JP" altLang="en-US" dirty="0"/>
          </a:p>
        </p:txBody>
      </p:sp>
      <p:sp>
        <p:nvSpPr>
          <p:cNvPr id="7" name="テキスト ボックス 6"/>
          <p:cNvSpPr txBox="1"/>
          <p:nvPr/>
        </p:nvSpPr>
        <p:spPr>
          <a:xfrm>
            <a:off x="3930868" y="1406522"/>
            <a:ext cx="2339102" cy="461665"/>
          </a:xfrm>
          <a:prstGeom prst="rect">
            <a:avLst/>
          </a:prstGeom>
          <a:noFill/>
        </p:spPr>
        <p:txBody>
          <a:bodyPr wrap="none" rtlCol="0">
            <a:spAutoFit/>
          </a:bodyPr>
          <a:lstStyle/>
          <a:p>
            <a:r>
              <a:rPr lang="ja-JP" altLang="en-US" sz="2400" dirty="0" smtClean="0"/>
              <a:t>クラウド</a:t>
            </a:r>
            <a:r>
              <a:rPr kumimoji="1" lang="ja-JP" altLang="en-US" sz="2400" dirty="0" smtClean="0"/>
              <a:t>の時代</a:t>
            </a:r>
            <a:endParaRPr kumimoji="1" lang="ja-JP" altLang="en-US" sz="2400" dirty="0"/>
          </a:p>
        </p:txBody>
      </p:sp>
      <p:sp>
        <p:nvSpPr>
          <p:cNvPr id="8" name="角丸四角形 7"/>
          <p:cNvSpPr/>
          <p:nvPr/>
        </p:nvSpPr>
        <p:spPr>
          <a:xfrm>
            <a:off x="2106743" y="2835533"/>
            <a:ext cx="2996607" cy="1382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メーカー系企業</a:t>
            </a:r>
            <a:endParaRPr kumimoji="1" lang="en-US" altLang="ja-JP" dirty="0" smtClean="0"/>
          </a:p>
          <a:p>
            <a:pPr algn="ctr"/>
            <a:r>
              <a:rPr lang="ja-JP" altLang="en-US" dirty="0" smtClean="0"/>
              <a:t>富士通・日立・</a:t>
            </a:r>
            <a:r>
              <a:rPr lang="en-US" altLang="ja-JP" dirty="0" smtClean="0"/>
              <a:t>IBM</a:t>
            </a:r>
            <a:endParaRPr kumimoji="1" lang="ja-JP" altLang="en-US" dirty="0"/>
          </a:p>
        </p:txBody>
      </p:sp>
      <p:sp>
        <p:nvSpPr>
          <p:cNvPr id="9" name="角丸四角形 8"/>
          <p:cNvSpPr/>
          <p:nvPr/>
        </p:nvSpPr>
        <p:spPr>
          <a:xfrm>
            <a:off x="4196693" y="4391064"/>
            <a:ext cx="2996607" cy="1382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クラウド企業</a:t>
            </a:r>
            <a:endParaRPr kumimoji="1" lang="en-US" altLang="ja-JP" dirty="0" smtClean="0"/>
          </a:p>
          <a:p>
            <a:pPr algn="ctr"/>
            <a:r>
              <a:rPr lang="en-US" altLang="ja-JP" dirty="0" err="1" smtClean="0"/>
              <a:t>Google,Amazon</a:t>
            </a:r>
            <a:endParaRPr kumimoji="1" lang="ja-JP" altLang="en-US" dirty="0"/>
          </a:p>
        </p:txBody>
      </p:sp>
    </p:spTree>
    <p:extLst>
      <p:ext uri="{BB962C8B-B14F-4D97-AF65-F5344CB8AC3E}">
        <p14:creationId xmlns:p14="http://schemas.microsoft.com/office/powerpoint/2010/main" val="1809036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959178"/>
          </a:xfrm>
        </p:spPr>
        <p:txBody>
          <a:bodyPr/>
          <a:lstStyle/>
          <a:p>
            <a:r>
              <a:rPr lang="ja-JP" altLang="en-US" smtClean="0"/>
              <a:t>まとめ</a:t>
            </a:r>
            <a:endParaRPr kumimoji="1" lang="ja-JP" altLang="en-US"/>
          </a:p>
        </p:txBody>
      </p:sp>
      <p:sp>
        <p:nvSpPr>
          <p:cNvPr id="3" name="コンテンツ プレースホルダー 2"/>
          <p:cNvSpPr>
            <a:spLocks noGrp="1"/>
          </p:cNvSpPr>
          <p:nvPr>
            <p:ph idx="1"/>
          </p:nvPr>
        </p:nvSpPr>
        <p:spPr>
          <a:xfrm>
            <a:off x="838200" y="1555531"/>
            <a:ext cx="10515600" cy="4621432"/>
          </a:xfrm>
        </p:spPr>
        <p:txBody>
          <a:bodyPr/>
          <a:lstStyle/>
          <a:p>
            <a:r>
              <a:rPr kumimoji="1" lang="ja-JP" altLang="en-US" dirty="0" smtClean="0"/>
              <a:t>クラウドコンピューティングは集中処理型</a:t>
            </a:r>
            <a:endParaRPr kumimoji="1" lang="en-US" altLang="ja-JP" dirty="0" smtClean="0"/>
          </a:p>
          <a:p>
            <a:r>
              <a:rPr kumimoji="1" lang="ja-JP" altLang="en-US" dirty="0" smtClean="0"/>
              <a:t>メインフレームに依存しているわけではなく、多数サーバの相互バックアップ、ストレージ面では分散処理技術などを用い</a:t>
            </a:r>
            <a:r>
              <a:rPr lang="ja-JP" altLang="en-US" dirty="0" smtClean="0"/>
              <a:t>て集中型の問題点であったシステムダウンの危険性を克服</a:t>
            </a:r>
            <a:endParaRPr kumimoji="1" lang="en-US" altLang="ja-JP" dirty="0" smtClean="0"/>
          </a:p>
          <a:p>
            <a:r>
              <a:rPr lang="ja-JP" altLang="en-US" dirty="0" smtClean="0"/>
              <a:t>クラウドの登場により提供者ではなく利用者に完全な選択権が与えられた</a:t>
            </a:r>
            <a:endParaRPr lang="en-US" altLang="ja-JP" dirty="0" smtClean="0"/>
          </a:p>
          <a:p>
            <a:r>
              <a:rPr kumimoji="1" lang="en-US" altLang="ja-JP" dirty="0" smtClean="0"/>
              <a:t>IT</a:t>
            </a:r>
            <a:r>
              <a:rPr kumimoji="1" lang="ja-JP" altLang="en-US" dirty="0" smtClean="0"/>
              <a:t>業界での競争力も激しくなり、技術の進歩が加速している</a:t>
            </a:r>
            <a:endParaRPr kumimoji="1" lang="ja-JP" altLang="en-US" dirty="0"/>
          </a:p>
        </p:txBody>
      </p:sp>
    </p:spTree>
    <p:extLst>
      <p:ext uri="{BB962C8B-B14F-4D97-AF65-F5344CB8AC3E}">
        <p14:creationId xmlns:p14="http://schemas.microsoft.com/office/powerpoint/2010/main" val="661291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テキスト ボックス 39"/>
          <p:cNvSpPr txBox="1"/>
          <p:nvPr/>
        </p:nvSpPr>
        <p:spPr>
          <a:xfrm>
            <a:off x="6412190" y="5721543"/>
            <a:ext cx="4076757" cy="646331"/>
          </a:xfrm>
          <a:prstGeom prst="rect">
            <a:avLst/>
          </a:prstGeom>
          <a:noFill/>
        </p:spPr>
        <p:txBody>
          <a:bodyPr wrap="none" rtlCol="0">
            <a:spAutoFit/>
          </a:bodyPr>
          <a:lstStyle/>
          <a:p>
            <a:r>
              <a:rPr kumimoji="1" lang="ja-JP" altLang="en-US" dirty="0" smtClean="0">
                <a:solidFill>
                  <a:srgbClr val="FF0000"/>
                </a:solidFill>
              </a:rPr>
              <a:t>メインフレームへ処理が集中するため</a:t>
            </a:r>
            <a:endParaRPr kumimoji="1" lang="en-US" altLang="ja-JP" dirty="0" smtClean="0">
              <a:solidFill>
                <a:srgbClr val="FF0000"/>
              </a:solidFill>
            </a:endParaRPr>
          </a:p>
          <a:p>
            <a:r>
              <a:rPr lang="ja-JP" altLang="en-US" dirty="0" smtClean="0">
                <a:solidFill>
                  <a:srgbClr val="FF0000"/>
                </a:solidFill>
              </a:rPr>
              <a:t>システム障害の危険性があった</a:t>
            </a:r>
            <a:endParaRPr kumimoji="1" lang="ja-JP" altLang="en-US" dirty="0">
              <a:solidFill>
                <a:srgbClr val="FF0000"/>
              </a:solidFill>
            </a:endParaRPr>
          </a:p>
        </p:txBody>
      </p:sp>
      <p:sp>
        <p:nvSpPr>
          <p:cNvPr id="2" name="タイトル 1"/>
          <p:cNvSpPr>
            <a:spLocks noGrp="1"/>
          </p:cNvSpPr>
          <p:nvPr>
            <p:ph type="title"/>
          </p:nvPr>
        </p:nvSpPr>
        <p:spPr>
          <a:xfrm>
            <a:off x="424000" y="368767"/>
            <a:ext cx="10515600" cy="875096"/>
          </a:xfrm>
        </p:spPr>
        <p:txBody>
          <a:bodyPr/>
          <a:lstStyle/>
          <a:p>
            <a:r>
              <a:rPr kumimoji="1" lang="ja-JP" altLang="en-US" dirty="0" smtClean="0"/>
              <a:t>はじめに（集中型）</a:t>
            </a:r>
            <a:endParaRPr kumimoji="1" lang="ja-JP" altLang="en-US" dirty="0"/>
          </a:p>
        </p:txBody>
      </p:sp>
      <p:sp>
        <p:nvSpPr>
          <p:cNvPr id="4" name="テキスト ボックス 3"/>
          <p:cNvSpPr txBox="1"/>
          <p:nvPr/>
        </p:nvSpPr>
        <p:spPr>
          <a:xfrm>
            <a:off x="410896" y="1836252"/>
            <a:ext cx="4339650" cy="646331"/>
          </a:xfrm>
          <a:prstGeom prst="rect">
            <a:avLst/>
          </a:prstGeom>
          <a:noFill/>
        </p:spPr>
        <p:txBody>
          <a:bodyPr wrap="none" rtlCol="0">
            <a:spAutoFit/>
          </a:bodyPr>
          <a:lstStyle/>
          <a:p>
            <a:r>
              <a:rPr kumimoji="1" lang="en-US" altLang="ja-JP" dirty="0" smtClean="0"/>
              <a:t>1970</a:t>
            </a:r>
            <a:r>
              <a:rPr kumimoji="1" lang="ja-JP" altLang="en-US" dirty="0" smtClean="0"/>
              <a:t>年前後</a:t>
            </a:r>
            <a:endParaRPr kumimoji="1" lang="en-US" altLang="ja-JP" dirty="0" smtClean="0"/>
          </a:p>
          <a:p>
            <a:r>
              <a:rPr lang="ja-JP" altLang="en-US" dirty="0" smtClean="0">
                <a:solidFill>
                  <a:schemeClr val="accent1"/>
                </a:solidFill>
              </a:rPr>
              <a:t>中央集中処理システム</a:t>
            </a:r>
            <a:r>
              <a:rPr lang="ja-JP" altLang="en-US" dirty="0" smtClean="0"/>
              <a:t>が最盛期を迎える</a:t>
            </a:r>
            <a:endParaRPr kumimoji="1" lang="ja-JP" altLang="en-US" dirty="0"/>
          </a:p>
        </p:txBody>
      </p:sp>
      <p:sp>
        <p:nvSpPr>
          <p:cNvPr id="5" name="下矢印 4"/>
          <p:cNvSpPr/>
          <p:nvPr/>
        </p:nvSpPr>
        <p:spPr>
          <a:xfrm>
            <a:off x="1576552" y="2781530"/>
            <a:ext cx="199698" cy="669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19351" y="3800208"/>
            <a:ext cx="5923416" cy="646331"/>
          </a:xfrm>
          <a:prstGeom prst="rect">
            <a:avLst/>
          </a:prstGeom>
          <a:noFill/>
        </p:spPr>
        <p:txBody>
          <a:bodyPr wrap="none" rtlCol="0">
            <a:spAutoFit/>
          </a:bodyPr>
          <a:lstStyle/>
          <a:p>
            <a:r>
              <a:rPr kumimoji="1" lang="ja-JP" altLang="en-US" dirty="0" smtClean="0"/>
              <a:t>データ処理を中央のメインフレームで行い</a:t>
            </a:r>
            <a:endParaRPr kumimoji="1" lang="en-US" altLang="ja-JP" dirty="0" smtClean="0"/>
          </a:p>
          <a:p>
            <a:r>
              <a:rPr lang="ja-JP" altLang="en-US" dirty="0" smtClean="0"/>
              <a:t>データの入出力をその他のダム端末で行うシステム形態</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854292" y="2551865"/>
            <a:ext cx="1268686" cy="1498659"/>
          </a:xfrm>
          <a:prstGeom prst="rect">
            <a:avLst/>
          </a:prstGeom>
        </p:spPr>
      </p:pic>
      <p:sp>
        <p:nvSpPr>
          <p:cNvPr id="8" name="テキスト ボックス 7"/>
          <p:cNvSpPr txBox="1"/>
          <p:nvPr/>
        </p:nvSpPr>
        <p:spPr>
          <a:xfrm>
            <a:off x="7588389" y="4087733"/>
            <a:ext cx="1800493" cy="369332"/>
          </a:xfrm>
          <a:prstGeom prst="rect">
            <a:avLst/>
          </a:prstGeom>
          <a:noFill/>
        </p:spPr>
        <p:txBody>
          <a:bodyPr wrap="none" rtlCol="0">
            <a:spAutoFit/>
          </a:bodyPr>
          <a:lstStyle/>
          <a:p>
            <a:r>
              <a:rPr kumimoji="1" lang="ja-JP" altLang="en-US" smtClean="0"/>
              <a:t>メインフレーム</a:t>
            </a:r>
            <a:endParaRPr kumimoji="1" lang="ja-JP" altLang="en-US"/>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7767" y="1215033"/>
            <a:ext cx="1242231" cy="996891"/>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2995" y="4971629"/>
            <a:ext cx="1248883" cy="1002229"/>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400" y="5142158"/>
            <a:ext cx="1268550" cy="1018012"/>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3265" y="1193105"/>
            <a:ext cx="1258958" cy="1010314"/>
          </a:xfrm>
          <a:prstGeom prst="rect">
            <a:avLst/>
          </a:prstGeom>
        </p:spPr>
      </p:pic>
      <p:sp>
        <p:nvSpPr>
          <p:cNvPr id="15" name="テキスト ボックス 14"/>
          <p:cNvSpPr txBox="1"/>
          <p:nvPr/>
        </p:nvSpPr>
        <p:spPr>
          <a:xfrm>
            <a:off x="5127802" y="4623996"/>
            <a:ext cx="1107996" cy="369332"/>
          </a:xfrm>
          <a:prstGeom prst="rect">
            <a:avLst/>
          </a:prstGeom>
          <a:noFill/>
        </p:spPr>
        <p:txBody>
          <a:bodyPr wrap="none" rtlCol="0">
            <a:spAutoFit/>
          </a:bodyPr>
          <a:lstStyle/>
          <a:p>
            <a:r>
              <a:rPr kumimoji="1" lang="ja-JP" altLang="en-US" dirty="0" smtClean="0"/>
              <a:t>ダム端末</a:t>
            </a:r>
            <a:endParaRPr kumimoji="1" lang="ja-JP" altLang="en-US" dirty="0"/>
          </a:p>
        </p:txBody>
      </p:sp>
      <p:sp>
        <p:nvSpPr>
          <p:cNvPr id="16" name="テキスト ボックス 15"/>
          <p:cNvSpPr txBox="1"/>
          <p:nvPr/>
        </p:nvSpPr>
        <p:spPr>
          <a:xfrm>
            <a:off x="10200343" y="763629"/>
            <a:ext cx="1107996" cy="369332"/>
          </a:xfrm>
          <a:prstGeom prst="rect">
            <a:avLst/>
          </a:prstGeom>
          <a:noFill/>
        </p:spPr>
        <p:txBody>
          <a:bodyPr wrap="none" rtlCol="0">
            <a:spAutoFit/>
          </a:bodyPr>
          <a:lstStyle/>
          <a:p>
            <a:r>
              <a:rPr kumimoji="1" lang="ja-JP" altLang="en-US" smtClean="0"/>
              <a:t>ダム端末</a:t>
            </a:r>
            <a:endParaRPr kumimoji="1" lang="ja-JP" altLang="en-US" dirty="0"/>
          </a:p>
        </p:txBody>
      </p:sp>
      <p:sp>
        <p:nvSpPr>
          <p:cNvPr id="17" name="テキスト ボックス 16"/>
          <p:cNvSpPr txBox="1"/>
          <p:nvPr/>
        </p:nvSpPr>
        <p:spPr>
          <a:xfrm>
            <a:off x="5380340" y="697074"/>
            <a:ext cx="1107996" cy="369332"/>
          </a:xfrm>
          <a:prstGeom prst="rect">
            <a:avLst/>
          </a:prstGeom>
          <a:noFill/>
        </p:spPr>
        <p:txBody>
          <a:bodyPr wrap="none" rtlCol="0">
            <a:spAutoFit/>
          </a:bodyPr>
          <a:lstStyle/>
          <a:p>
            <a:r>
              <a:rPr kumimoji="1" lang="ja-JP" altLang="en-US" dirty="0" smtClean="0"/>
              <a:t>ダム端末</a:t>
            </a:r>
            <a:endParaRPr kumimoji="1" lang="ja-JP" altLang="en-US" dirty="0"/>
          </a:p>
        </p:txBody>
      </p:sp>
      <p:sp>
        <p:nvSpPr>
          <p:cNvPr id="18" name="テキスト ボックス 17"/>
          <p:cNvSpPr txBox="1"/>
          <p:nvPr/>
        </p:nvSpPr>
        <p:spPr>
          <a:xfrm>
            <a:off x="10517983" y="4599880"/>
            <a:ext cx="1107996" cy="369332"/>
          </a:xfrm>
          <a:prstGeom prst="rect">
            <a:avLst/>
          </a:prstGeom>
          <a:noFill/>
        </p:spPr>
        <p:txBody>
          <a:bodyPr wrap="none" rtlCol="0">
            <a:spAutoFit/>
          </a:bodyPr>
          <a:lstStyle/>
          <a:p>
            <a:r>
              <a:rPr kumimoji="1" lang="ja-JP" altLang="en-US" dirty="0" smtClean="0"/>
              <a:t>ダム端末</a:t>
            </a:r>
            <a:endParaRPr kumimoji="1" lang="ja-JP" altLang="en-US" dirty="0"/>
          </a:p>
        </p:txBody>
      </p:sp>
      <p:sp>
        <p:nvSpPr>
          <p:cNvPr id="26" name="右矢印 25"/>
          <p:cNvSpPr/>
          <p:nvPr/>
        </p:nvSpPr>
        <p:spPr>
          <a:xfrm rot="2639627">
            <a:off x="6566125" y="2680518"/>
            <a:ext cx="1423832" cy="184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rot="8271524">
            <a:off x="8942252" y="2655275"/>
            <a:ext cx="1339376" cy="197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rot="19177100">
            <a:off x="6383180" y="4769336"/>
            <a:ext cx="1336213" cy="166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rot="13440919">
            <a:off x="9154191" y="4868946"/>
            <a:ext cx="1439749" cy="232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13536226">
            <a:off x="6631702" y="2259257"/>
            <a:ext cx="1412291" cy="18128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1" name="右矢印 30"/>
          <p:cNvSpPr/>
          <p:nvPr/>
        </p:nvSpPr>
        <p:spPr>
          <a:xfrm rot="2639627">
            <a:off x="9179503" y="4362284"/>
            <a:ext cx="1359005" cy="18503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2" name="右矢印 31"/>
          <p:cNvSpPr/>
          <p:nvPr/>
        </p:nvSpPr>
        <p:spPr>
          <a:xfrm rot="8444331">
            <a:off x="6221678" y="4380295"/>
            <a:ext cx="1369862" cy="17795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3" name="右矢印 32"/>
          <p:cNvSpPr/>
          <p:nvPr/>
        </p:nvSpPr>
        <p:spPr>
          <a:xfrm rot="19015032">
            <a:off x="8977498" y="2192081"/>
            <a:ext cx="1266366" cy="16576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4" name="テキスト ボックス 33"/>
          <p:cNvSpPr txBox="1"/>
          <p:nvPr/>
        </p:nvSpPr>
        <p:spPr>
          <a:xfrm>
            <a:off x="6585606" y="2766898"/>
            <a:ext cx="646331" cy="369332"/>
          </a:xfrm>
          <a:prstGeom prst="rect">
            <a:avLst/>
          </a:prstGeom>
          <a:noFill/>
        </p:spPr>
        <p:txBody>
          <a:bodyPr wrap="none" rtlCol="0">
            <a:spAutoFit/>
          </a:bodyPr>
          <a:lstStyle/>
          <a:p>
            <a:r>
              <a:rPr kumimoji="1" lang="ja-JP" altLang="en-US" smtClean="0"/>
              <a:t>入力</a:t>
            </a:r>
            <a:endParaRPr kumimoji="1" lang="ja-JP" altLang="en-US"/>
          </a:p>
        </p:txBody>
      </p:sp>
      <p:sp>
        <p:nvSpPr>
          <p:cNvPr id="35" name="テキスト ボックス 34"/>
          <p:cNvSpPr txBox="1"/>
          <p:nvPr/>
        </p:nvSpPr>
        <p:spPr>
          <a:xfrm>
            <a:off x="7271641" y="1877133"/>
            <a:ext cx="646331" cy="369332"/>
          </a:xfrm>
          <a:prstGeom prst="rect">
            <a:avLst/>
          </a:prstGeom>
          <a:noFill/>
        </p:spPr>
        <p:txBody>
          <a:bodyPr wrap="none" rtlCol="0">
            <a:spAutoFit/>
          </a:bodyPr>
          <a:lstStyle/>
          <a:p>
            <a:r>
              <a:rPr kumimoji="1" lang="ja-JP" altLang="en-US" smtClean="0"/>
              <a:t>出力</a:t>
            </a:r>
            <a:endParaRPr kumimoji="1" lang="ja-JP" altLang="en-US"/>
          </a:p>
        </p:txBody>
      </p:sp>
      <p:sp>
        <p:nvSpPr>
          <p:cNvPr id="37" name="正方形/長方形 36"/>
          <p:cNvSpPr/>
          <p:nvPr/>
        </p:nvSpPr>
        <p:spPr>
          <a:xfrm>
            <a:off x="8129758" y="3276499"/>
            <a:ext cx="678826" cy="330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8127404" y="3266004"/>
            <a:ext cx="646331" cy="369332"/>
          </a:xfrm>
          <a:prstGeom prst="rect">
            <a:avLst/>
          </a:prstGeom>
          <a:noFill/>
        </p:spPr>
        <p:txBody>
          <a:bodyPr wrap="none" rtlCol="0">
            <a:spAutoFit/>
          </a:bodyPr>
          <a:lstStyle/>
          <a:p>
            <a:r>
              <a:rPr kumimoji="1" lang="ja-JP" altLang="en-US" smtClean="0"/>
              <a:t>処理</a:t>
            </a:r>
            <a:endParaRPr kumimoji="1" lang="ja-JP" altLang="en-US"/>
          </a:p>
        </p:txBody>
      </p:sp>
    </p:spTree>
    <p:extLst>
      <p:ext uri="{BB962C8B-B14F-4D97-AF65-F5344CB8AC3E}">
        <p14:creationId xmlns:p14="http://schemas.microsoft.com/office/powerpoint/2010/main" val="107768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9535510" cy="801523"/>
          </a:xfrm>
        </p:spPr>
        <p:txBody>
          <a:bodyPr/>
          <a:lstStyle/>
          <a:p>
            <a:r>
              <a:rPr kumimoji="1" lang="ja-JP" altLang="en-US" smtClean="0"/>
              <a:t>次に（分散型）</a:t>
            </a:r>
            <a:endParaRPr kumimoji="1" lang="ja-JP" altLang="en-US" dirty="0"/>
          </a:p>
        </p:txBody>
      </p:sp>
      <p:sp>
        <p:nvSpPr>
          <p:cNvPr id="4" name="テキスト ボックス 3"/>
          <p:cNvSpPr txBox="1"/>
          <p:nvPr/>
        </p:nvSpPr>
        <p:spPr>
          <a:xfrm>
            <a:off x="586582" y="1975945"/>
            <a:ext cx="5262979" cy="369332"/>
          </a:xfrm>
          <a:prstGeom prst="rect">
            <a:avLst/>
          </a:prstGeom>
          <a:noFill/>
        </p:spPr>
        <p:txBody>
          <a:bodyPr wrap="none" rtlCol="0">
            <a:spAutoFit/>
          </a:bodyPr>
          <a:lstStyle/>
          <a:p>
            <a:r>
              <a:rPr kumimoji="1" lang="ja-JP" altLang="en-US" dirty="0" smtClean="0"/>
              <a:t>コンピュータの性能向上、インターネットの普及</a:t>
            </a:r>
            <a:endParaRPr kumimoji="1" lang="en-US" altLang="ja-JP" dirty="0" smtClean="0"/>
          </a:p>
        </p:txBody>
      </p:sp>
      <p:sp>
        <p:nvSpPr>
          <p:cNvPr id="5" name="テキスト ボックス 4"/>
          <p:cNvSpPr txBox="1"/>
          <p:nvPr/>
        </p:nvSpPr>
        <p:spPr>
          <a:xfrm>
            <a:off x="586582" y="3554758"/>
            <a:ext cx="5032147" cy="923330"/>
          </a:xfrm>
          <a:prstGeom prst="rect">
            <a:avLst/>
          </a:prstGeom>
          <a:noFill/>
        </p:spPr>
        <p:txBody>
          <a:bodyPr wrap="none" rtlCol="0">
            <a:spAutoFit/>
          </a:bodyPr>
          <a:lstStyle/>
          <a:p>
            <a:r>
              <a:rPr lang="ja-JP" altLang="en-US" dirty="0"/>
              <a:t>データベースやネットワーク管理を行うサーバ</a:t>
            </a:r>
            <a:endParaRPr lang="en-US" altLang="ja-JP" dirty="0"/>
          </a:p>
          <a:p>
            <a:r>
              <a:rPr lang="ja-JP" altLang="en-US" dirty="0"/>
              <a:t>業務処理を行う</a:t>
            </a:r>
            <a:r>
              <a:rPr lang="ja-JP" altLang="en-US" dirty="0" smtClean="0"/>
              <a:t>クライアント</a:t>
            </a:r>
            <a:endParaRPr lang="en-US" altLang="ja-JP" dirty="0" smtClean="0"/>
          </a:p>
          <a:p>
            <a:r>
              <a:rPr lang="ja-JP" altLang="en-US" dirty="0" smtClean="0"/>
              <a:t>による</a:t>
            </a:r>
            <a:r>
              <a:rPr lang="ja-JP" altLang="en-US" dirty="0" smtClean="0">
                <a:solidFill>
                  <a:srgbClr val="FF0000"/>
                </a:solidFill>
              </a:rPr>
              <a:t>クライアントサーバシステム</a:t>
            </a:r>
            <a:r>
              <a:rPr lang="ja-JP" altLang="en-US" dirty="0" smtClean="0"/>
              <a:t>へ移行</a:t>
            </a:r>
            <a:endParaRPr lang="en-US" altLang="ja-JP" dirty="0" smtClean="0"/>
          </a:p>
        </p:txBody>
      </p:sp>
      <p:sp>
        <p:nvSpPr>
          <p:cNvPr id="6" name="下矢印 5"/>
          <p:cNvSpPr/>
          <p:nvPr/>
        </p:nvSpPr>
        <p:spPr>
          <a:xfrm>
            <a:off x="2690647" y="2598656"/>
            <a:ext cx="178675" cy="702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8180113" y="1166648"/>
            <a:ext cx="1268686" cy="149865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7451" y="4478088"/>
            <a:ext cx="1242231" cy="996891"/>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594" y="4478088"/>
            <a:ext cx="1242231" cy="996891"/>
          </a:xfrm>
          <a:prstGeom prst="rect">
            <a:avLst/>
          </a:prstGeom>
        </p:spPr>
      </p:pic>
      <p:sp>
        <p:nvSpPr>
          <p:cNvPr id="10" name="右矢印 9"/>
          <p:cNvSpPr/>
          <p:nvPr/>
        </p:nvSpPr>
        <p:spPr>
          <a:xfrm rot="7303832">
            <a:off x="6791722" y="3442819"/>
            <a:ext cx="1603905" cy="13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3323665">
            <a:off x="9157292" y="3423613"/>
            <a:ext cx="1603905" cy="13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18036574">
            <a:off x="7324276" y="3624477"/>
            <a:ext cx="1495994" cy="15335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3" name="右矢印 12"/>
          <p:cNvSpPr/>
          <p:nvPr/>
        </p:nvSpPr>
        <p:spPr>
          <a:xfrm rot="14235011">
            <a:off x="8800786" y="3605492"/>
            <a:ext cx="1579450" cy="14559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4" name="テキスト ボックス 13"/>
          <p:cNvSpPr txBox="1"/>
          <p:nvPr/>
        </p:nvSpPr>
        <p:spPr>
          <a:xfrm>
            <a:off x="8094281" y="3874924"/>
            <a:ext cx="1338828" cy="369332"/>
          </a:xfrm>
          <a:prstGeom prst="rect">
            <a:avLst/>
          </a:prstGeom>
          <a:noFill/>
        </p:spPr>
        <p:txBody>
          <a:bodyPr wrap="none" rtlCol="0">
            <a:spAutoFit/>
          </a:bodyPr>
          <a:lstStyle/>
          <a:p>
            <a:r>
              <a:rPr lang="ja-JP" altLang="en-US" smtClean="0"/>
              <a:t>データ要求</a:t>
            </a:r>
            <a:endParaRPr kumimoji="1" lang="ja-JP" altLang="en-US"/>
          </a:p>
        </p:txBody>
      </p:sp>
      <p:sp>
        <p:nvSpPr>
          <p:cNvPr id="15" name="テキスト ボックス 14"/>
          <p:cNvSpPr txBox="1"/>
          <p:nvPr/>
        </p:nvSpPr>
        <p:spPr>
          <a:xfrm>
            <a:off x="6453736" y="5541535"/>
            <a:ext cx="1569660" cy="369332"/>
          </a:xfrm>
          <a:prstGeom prst="rect">
            <a:avLst/>
          </a:prstGeom>
          <a:noFill/>
        </p:spPr>
        <p:txBody>
          <a:bodyPr wrap="none" rtlCol="0">
            <a:spAutoFit/>
          </a:bodyPr>
          <a:lstStyle/>
          <a:p>
            <a:r>
              <a:rPr kumimoji="1" lang="ja-JP" altLang="en-US" smtClean="0"/>
              <a:t>クライアント</a:t>
            </a:r>
            <a:endParaRPr kumimoji="1" lang="ja-JP" altLang="en-US"/>
          </a:p>
        </p:txBody>
      </p:sp>
      <p:sp>
        <p:nvSpPr>
          <p:cNvPr id="16" name="テキスト ボックス 15"/>
          <p:cNvSpPr txBox="1"/>
          <p:nvPr/>
        </p:nvSpPr>
        <p:spPr>
          <a:xfrm>
            <a:off x="9662027" y="5541535"/>
            <a:ext cx="1569660" cy="369332"/>
          </a:xfrm>
          <a:prstGeom prst="rect">
            <a:avLst/>
          </a:prstGeom>
          <a:noFill/>
        </p:spPr>
        <p:txBody>
          <a:bodyPr wrap="none" rtlCol="0">
            <a:spAutoFit/>
          </a:bodyPr>
          <a:lstStyle/>
          <a:p>
            <a:r>
              <a:rPr kumimoji="1" lang="ja-JP" altLang="en-US" smtClean="0"/>
              <a:t>クライアント</a:t>
            </a:r>
            <a:endParaRPr kumimoji="1" lang="ja-JP" altLang="en-US"/>
          </a:p>
        </p:txBody>
      </p:sp>
      <p:sp>
        <p:nvSpPr>
          <p:cNvPr id="17" name="テキスト ボックス 16"/>
          <p:cNvSpPr txBox="1"/>
          <p:nvPr/>
        </p:nvSpPr>
        <p:spPr>
          <a:xfrm>
            <a:off x="5971120" y="4728918"/>
            <a:ext cx="646331" cy="369332"/>
          </a:xfrm>
          <a:prstGeom prst="rect">
            <a:avLst/>
          </a:prstGeom>
          <a:noFill/>
        </p:spPr>
        <p:txBody>
          <a:bodyPr wrap="none" rtlCol="0">
            <a:spAutoFit/>
          </a:bodyPr>
          <a:lstStyle/>
          <a:p>
            <a:r>
              <a:rPr kumimoji="1" lang="ja-JP" altLang="en-US" smtClean="0"/>
              <a:t>処理</a:t>
            </a:r>
            <a:endParaRPr kumimoji="1" lang="ja-JP" altLang="en-US"/>
          </a:p>
        </p:txBody>
      </p:sp>
      <p:sp>
        <p:nvSpPr>
          <p:cNvPr id="18" name="テキスト ボックス 17"/>
          <p:cNvSpPr txBox="1"/>
          <p:nvPr/>
        </p:nvSpPr>
        <p:spPr>
          <a:xfrm>
            <a:off x="10837961" y="4746208"/>
            <a:ext cx="646331" cy="369332"/>
          </a:xfrm>
          <a:prstGeom prst="rect">
            <a:avLst/>
          </a:prstGeom>
          <a:noFill/>
        </p:spPr>
        <p:txBody>
          <a:bodyPr wrap="none" rtlCol="0">
            <a:spAutoFit/>
          </a:bodyPr>
          <a:lstStyle/>
          <a:p>
            <a:r>
              <a:rPr kumimoji="1" lang="ja-JP" altLang="en-US" dirty="0" smtClean="0"/>
              <a:t>処理</a:t>
            </a:r>
            <a:endParaRPr kumimoji="1" lang="ja-JP" altLang="en-US" dirty="0"/>
          </a:p>
        </p:txBody>
      </p:sp>
      <p:sp>
        <p:nvSpPr>
          <p:cNvPr id="19" name="テキスト ボックス 18"/>
          <p:cNvSpPr txBox="1"/>
          <p:nvPr/>
        </p:nvSpPr>
        <p:spPr>
          <a:xfrm>
            <a:off x="8325113" y="681452"/>
            <a:ext cx="877163" cy="369332"/>
          </a:xfrm>
          <a:prstGeom prst="rect">
            <a:avLst/>
          </a:prstGeom>
          <a:noFill/>
        </p:spPr>
        <p:txBody>
          <a:bodyPr wrap="none" rtlCol="0">
            <a:spAutoFit/>
          </a:bodyPr>
          <a:lstStyle/>
          <a:p>
            <a:r>
              <a:rPr kumimoji="1" lang="ja-JP" altLang="en-US" smtClean="0"/>
              <a:t>サーバ</a:t>
            </a:r>
            <a:endParaRPr kumimoji="1" lang="ja-JP" altLang="en-US"/>
          </a:p>
        </p:txBody>
      </p:sp>
      <p:sp>
        <p:nvSpPr>
          <p:cNvPr id="20" name="テキスト ボックス 19"/>
          <p:cNvSpPr txBox="1"/>
          <p:nvPr/>
        </p:nvSpPr>
        <p:spPr>
          <a:xfrm>
            <a:off x="6154196" y="2950017"/>
            <a:ext cx="1338828" cy="369332"/>
          </a:xfrm>
          <a:prstGeom prst="rect">
            <a:avLst/>
          </a:prstGeom>
          <a:noFill/>
        </p:spPr>
        <p:txBody>
          <a:bodyPr wrap="none" rtlCol="0">
            <a:spAutoFit/>
          </a:bodyPr>
          <a:lstStyle/>
          <a:p>
            <a:r>
              <a:rPr kumimoji="1" lang="ja-JP" altLang="en-US" smtClean="0"/>
              <a:t>データ提供</a:t>
            </a:r>
            <a:endParaRPr kumimoji="1" lang="ja-JP" altLang="en-US"/>
          </a:p>
        </p:txBody>
      </p:sp>
      <p:sp>
        <p:nvSpPr>
          <p:cNvPr id="21" name="テキスト ボックス 20"/>
          <p:cNvSpPr txBox="1"/>
          <p:nvPr/>
        </p:nvSpPr>
        <p:spPr>
          <a:xfrm>
            <a:off x="10029963" y="3018341"/>
            <a:ext cx="1338828" cy="369332"/>
          </a:xfrm>
          <a:prstGeom prst="rect">
            <a:avLst/>
          </a:prstGeom>
          <a:noFill/>
        </p:spPr>
        <p:txBody>
          <a:bodyPr wrap="none" rtlCol="0">
            <a:spAutoFit/>
          </a:bodyPr>
          <a:lstStyle/>
          <a:p>
            <a:r>
              <a:rPr kumimoji="1" lang="ja-JP" altLang="en-US" smtClean="0"/>
              <a:t>データ提供</a:t>
            </a:r>
            <a:endParaRPr kumimoji="1" lang="ja-JP" altLang="en-US"/>
          </a:p>
        </p:txBody>
      </p:sp>
    </p:spTree>
    <p:extLst>
      <p:ext uri="{BB962C8B-B14F-4D97-AF65-F5344CB8AC3E}">
        <p14:creationId xmlns:p14="http://schemas.microsoft.com/office/powerpoint/2010/main" val="877945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雲 7"/>
          <p:cNvSpPr/>
          <p:nvPr/>
        </p:nvSpPr>
        <p:spPr>
          <a:xfrm>
            <a:off x="6620482" y="1621603"/>
            <a:ext cx="4876738" cy="2686374"/>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現在（再び集中型へ）</a:t>
            </a:r>
            <a:endParaRPr kumimoji="1" lang="ja-JP" altLang="en-US" dirty="0"/>
          </a:p>
        </p:txBody>
      </p:sp>
      <p:sp>
        <p:nvSpPr>
          <p:cNvPr id="4" name="テキスト ボックス 3"/>
          <p:cNvSpPr txBox="1"/>
          <p:nvPr/>
        </p:nvSpPr>
        <p:spPr>
          <a:xfrm>
            <a:off x="799168" y="2262689"/>
            <a:ext cx="4801314" cy="646331"/>
          </a:xfrm>
          <a:prstGeom prst="rect">
            <a:avLst/>
          </a:prstGeom>
          <a:noFill/>
        </p:spPr>
        <p:txBody>
          <a:bodyPr wrap="none" rtlCol="0">
            <a:spAutoFit/>
          </a:bodyPr>
          <a:lstStyle/>
          <a:p>
            <a:r>
              <a:rPr kumimoji="1" lang="ja-JP" altLang="en-US" dirty="0" smtClean="0"/>
              <a:t>クライアントサーバシステムが進化し、</a:t>
            </a:r>
            <a:endParaRPr kumimoji="1" lang="en-US" altLang="ja-JP" dirty="0" smtClean="0"/>
          </a:p>
          <a:p>
            <a:r>
              <a:rPr lang="ja-JP" altLang="en-US" dirty="0" smtClean="0"/>
              <a:t>クラウドコンピューティングシステムが登場</a:t>
            </a:r>
            <a:endParaRPr kumimoji="1" lang="ja-JP" altLang="en-US" dirty="0"/>
          </a:p>
        </p:txBody>
      </p:sp>
      <p:sp>
        <p:nvSpPr>
          <p:cNvPr id="9" name="テキスト ボックス 8"/>
          <p:cNvSpPr txBox="1"/>
          <p:nvPr/>
        </p:nvSpPr>
        <p:spPr>
          <a:xfrm>
            <a:off x="7390618" y="1057351"/>
            <a:ext cx="3185487" cy="369332"/>
          </a:xfrm>
          <a:prstGeom prst="rect">
            <a:avLst/>
          </a:prstGeom>
          <a:noFill/>
        </p:spPr>
        <p:txBody>
          <a:bodyPr wrap="none" rtlCol="0">
            <a:spAutoFit/>
          </a:bodyPr>
          <a:lstStyle/>
          <a:p>
            <a:r>
              <a:rPr kumimoji="1" lang="ja-JP" altLang="en-US" dirty="0" smtClean="0"/>
              <a:t>クラウドコンピューティング</a:t>
            </a:r>
            <a:endParaRPr kumimoji="1" lang="ja-JP" altLang="en-US" dirty="0"/>
          </a:p>
        </p:txBody>
      </p:sp>
      <p:sp>
        <p:nvSpPr>
          <p:cNvPr id="13" name="下矢印 12"/>
          <p:cNvSpPr/>
          <p:nvPr/>
        </p:nvSpPr>
        <p:spPr>
          <a:xfrm>
            <a:off x="2670336" y="3185328"/>
            <a:ext cx="230519" cy="1046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38441" y="4662325"/>
            <a:ext cx="5657318" cy="646331"/>
          </a:xfrm>
          <a:prstGeom prst="rect">
            <a:avLst/>
          </a:prstGeom>
          <a:noFill/>
        </p:spPr>
        <p:txBody>
          <a:bodyPr wrap="none" rtlCol="0">
            <a:spAutoFit/>
          </a:bodyPr>
          <a:lstStyle/>
          <a:p>
            <a:r>
              <a:rPr kumimoji="1" lang="ja-JP" altLang="en-US" dirty="0" smtClean="0"/>
              <a:t>クラウド上の無数のサーバ群を束ねた</a:t>
            </a:r>
            <a:endParaRPr kumimoji="1" lang="en-US" altLang="ja-JP" dirty="0" smtClean="0"/>
          </a:p>
          <a:p>
            <a:r>
              <a:rPr lang="ja-JP" altLang="en-US" dirty="0" smtClean="0"/>
              <a:t>仮想巨大コンピュータを中心とする”集中型システム”</a:t>
            </a:r>
            <a:endParaRPr lang="en-US" altLang="ja-JP" dirty="0" smtClean="0"/>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2247" y="5776523"/>
            <a:ext cx="1242231" cy="996891"/>
          </a:xfrm>
          <a:prstGeom prst="rect">
            <a:avLst/>
          </a:prstGeom>
        </p:spPr>
      </p:pic>
      <p:sp>
        <p:nvSpPr>
          <p:cNvPr id="17" name="右矢印 16"/>
          <p:cNvSpPr/>
          <p:nvPr/>
        </p:nvSpPr>
        <p:spPr>
          <a:xfrm rot="5400000">
            <a:off x="8101460" y="4920707"/>
            <a:ext cx="1125115" cy="155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rot="16200000">
            <a:off x="8647388" y="4919542"/>
            <a:ext cx="1149014" cy="20358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9" name="テキスト ボックス 18"/>
          <p:cNvSpPr txBox="1"/>
          <p:nvPr/>
        </p:nvSpPr>
        <p:spPr>
          <a:xfrm>
            <a:off x="9323686" y="4836666"/>
            <a:ext cx="2031325" cy="369332"/>
          </a:xfrm>
          <a:prstGeom prst="rect">
            <a:avLst/>
          </a:prstGeom>
          <a:noFill/>
        </p:spPr>
        <p:txBody>
          <a:bodyPr wrap="none" rtlCol="0">
            <a:spAutoFit/>
          </a:bodyPr>
          <a:lstStyle/>
          <a:p>
            <a:r>
              <a:rPr kumimoji="1" lang="ja-JP" altLang="en-US" dirty="0" smtClean="0"/>
              <a:t>必要</a:t>
            </a:r>
            <a:r>
              <a:rPr kumimoji="1" lang="ja-JP" altLang="en-US" smtClean="0"/>
              <a:t>に応じて利用</a:t>
            </a:r>
            <a:endParaRPr kumimoji="1" lang="ja-JP" altLang="en-US"/>
          </a:p>
        </p:txBody>
      </p:sp>
      <p:sp>
        <p:nvSpPr>
          <p:cNvPr id="20" name="テキスト ボックス 19"/>
          <p:cNvSpPr txBox="1"/>
          <p:nvPr/>
        </p:nvSpPr>
        <p:spPr>
          <a:xfrm>
            <a:off x="6915743" y="4836666"/>
            <a:ext cx="1569660" cy="369332"/>
          </a:xfrm>
          <a:prstGeom prst="rect">
            <a:avLst/>
          </a:prstGeom>
          <a:noFill/>
        </p:spPr>
        <p:txBody>
          <a:bodyPr wrap="none" rtlCol="0">
            <a:spAutoFit/>
          </a:bodyPr>
          <a:lstStyle/>
          <a:p>
            <a:r>
              <a:rPr kumimoji="1" lang="ja-JP" altLang="en-US" dirty="0" smtClean="0"/>
              <a:t>サービス提供</a:t>
            </a:r>
            <a:endParaRPr kumimoji="1" lang="ja-JP" altLang="en-US" dirty="0"/>
          </a:p>
        </p:txBody>
      </p:sp>
      <p:pic>
        <p:nvPicPr>
          <p:cNvPr id="21" name="図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4478" y="2546459"/>
            <a:ext cx="801414" cy="801414"/>
          </a:xfrm>
          <a:prstGeom prst="rect">
            <a:avLst/>
          </a:prstGeom>
        </p:spPr>
      </p:pic>
      <p:pic>
        <p:nvPicPr>
          <p:cNvPr id="22" name="図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8687" y="2481304"/>
            <a:ext cx="1613208" cy="846934"/>
          </a:xfrm>
          <a:prstGeom prst="rect">
            <a:avLst/>
          </a:prstGeom>
        </p:spPr>
      </p:pic>
    </p:spTree>
    <p:extLst>
      <p:ext uri="{BB962C8B-B14F-4D97-AF65-F5344CB8AC3E}">
        <p14:creationId xmlns:p14="http://schemas.microsoft.com/office/powerpoint/2010/main" val="888481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39918" y="2680137"/>
            <a:ext cx="9480331" cy="1015663"/>
          </a:xfrm>
          <a:prstGeom prst="rect">
            <a:avLst/>
          </a:prstGeom>
          <a:noFill/>
        </p:spPr>
        <p:txBody>
          <a:bodyPr wrap="square" rtlCol="0">
            <a:spAutoFit/>
          </a:bodyPr>
          <a:lstStyle/>
          <a:p>
            <a:r>
              <a:rPr kumimoji="1" lang="ja-JP" altLang="en-US" sz="6000" dirty="0" smtClean="0"/>
              <a:t>情報システムの歴史と変遷</a:t>
            </a:r>
            <a:endParaRPr kumimoji="1" lang="ja-JP" altLang="en-US" sz="6000" dirty="0"/>
          </a:p>
        </p:txBody>
      </p:sp>
    </p:spTree>
    <p:extLst>
      <p:ext uri="{BB962C8B-B14F-4D97-AF65-F5344CB8AC3E}">
        <p14:creationId xmlns:p14="http://schemas.microsoft.com/office/powerpoint/2010/main" val="354287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854075"/>
          </a:xfrm>
        </p:spPr>
        <p:txBody>
          <a:bodyPr/>
          <a:lstStyle/>
          <a:p>
            <a:r>
              <a:rPr kumimoji="1" lang="ja-JP" altLang="en-US" dirty="0" smtClean="0"/>
              <a:t>初期の電子コンピュータ</a:t>
            </a:r>
            <a:endParaRPr kumimoji="1" lang="ja-JP" altLang="en-US" dirty="0"/>
          </a:p>
        </p:txBody>
      </p:sp>
      <p:sp>
        <p:nvSpPr>
          <p:cNvPr id="4" name="テキスト ボックス 3"/>
          <p:cNvSpPr txBox="1"/>
          <p:nvPr/>
        </p:nvSpPr>
        <p:spPr>
          <a:xfrm>
            <a:off x="838200" y="2116464"/>
            <a:ext cx="5262979" cy="2062103"/>
          </a:xfrm>
          <a:prstGeom prst="rect">
            <a:avLst/>
          </a:prstGeom>
          <a:noFill/>
        </p:spPr>
        <p:txBody>
          <a:bodyPr wrap="none" rtlCol="0">
            <a:spAutoFit/>
          </a:bodyPr>
          <a:lstStyle/>
          <a:p>
            <a:r>
              <a:rPr lang="en-US" altLang="ja-JP" sz="2800" dirty="0" smtClean="0">
                <a:solidFill>
                  <a:srgbClr val="FF0000"/>
                </a:solidFill>
              </a:rPr>
              <a:t>ENIAC</a:t>
            </a:r>
            <a:r>
              <a:rPr lang="ja-JP" altLang="en-US" sz="2800" dirty="0" smtClean="0"/>
              <a:t>（</a:t>
            </a:r>
            <a:r>
              <a:rPr lang="en-US" altLang="ja-JP" sz="2800" dirty="0" smtClean="0"/>
              <a:t>1946</a:t>
            </a:r>
            <a:r>
              <a:rPr lang="ja-JP" altLang="en-US" sz="2800" dirty="0" smtClean="0"/>
              <a:t>年）</a:t>
            </a:r>
            <a:endParaRPr lang="en-US" altLang="ja-JP" sz="2800" dirty="0" smtClean="0"/>
          </a:p>
          <a:p>
            <a:pPr marL="457200" indent="-457200">
              <a:buFont typeface="Arial" charset="0"/>
              <a:buChar char="•"/>
            </a:pPr>
            <a:r>
              <a:rPr lang="ja-JP" altLang="en-US" sz="2000" dirty="0" smtClean="0"/>
              <a:t>アメリカ軍の弾道計算専用の高速計算機</a:t>
            </a:r>
            <a:endParaRPr lang="en-US" altLang="ja-JP" sz="2000" dirty="0" smtClean="0"/>
          </a:p>
          <a:p>
            <a:pPr marL="457200" indent="-457200">
              <a:buFont typeface="Arial" charset="0"/>
              <a:buChar char="•"/>
            </a:pPr>
            <a:r>
              <a:rPr lang="ja-JP" altLang="en-US" sz="2000" dirty="0" smtClean="0"/>
              <a:t>十進法</a:t>
            </a:r>
            <a:endParaRPr lang="en-US" altLang="ja-JP" sz="2000" dirty="0" smtClean="0"/>
          </a:p>
          <a:p>
            <a:pPr marL="457200" indent="-457200">
              <a:buFont typeface="Arial" charset="0"/>
              <a:buChar char="•"/>
            </a:pPr>
            <a:r>
              <a:rPr lang="ja-JP" altLang="en-US" sz="2000" dirty="0" smtClean="0"/>
              <a:t>素子は真空管</a:t>
            </a:r>
            <a:endParaRPr lang="en-US" altLang="ja-JP" sz="2000" dirty="0" smtClean="0"/>
          </a:p>
          <a:p>
            <a:pPr marL="457200" indent="-457200">
              <a:buFont typeface="Arial" charset="0"/>
              <a:buChar char="•"/>
            </a:pPr>
            <a:r>
              <a:rPr lang="en-US" altLang="ja-JP" sz="2000" dirty="0" smtClean="0"/>
              <a:t>1</a:t>
            </a:r>
            <a:r>
              <a:rPr lang="ja-JP" altLang="en-US" sz="2000" dirty="0" smtClean="0"/>
              <a:t>秒間に</a:t>
            </a:r>
            <a:r>
              <a:rPr lang="en-US" altLang="ja-JP" sz="2000" dirty="0" smtClean="0"/>
              <a:t>5000</a:t>
            </a:r>
            <a:r>
              <a:rPr lang="ja-JP" altLang="en-US" sz="2000" dirty="0" smtClean="0"/>
              <a:t>回の加算が行える処理能力</a:t>
            </a:r>
            <a:endParaRPr lang="en-US" altLang="ja-JP" sz="2000" dirty="0" smtClean="0"/>
          </a:p>
          <a:p>
            <a:pPr marL="457200" indent="-457200">
              <a:buFont typeface="Arial" charset="0"/>
              <a:buChar char="•"/>
            </a:pPr>
            <a:r>
              <a:rPr lang="ja-JP" altLang="en-US" sz="2000" dirty="0" smtClean="0"/>
              <a:t>性能は現在の電卓以下</a:t>
            </a:r>
            <a:endParaRPr lang="en-US" altLang="ja-JP" sz="2000" dirty="0" smtClean="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873" y="3280284"/>
            <a:ext cx="4559300" cy="2971800"/>
          </a:xfrm>
          <a:prstGeom prst="rect">
            <a:avLst/>
          </a:prstGeom>
        </p:spPr>
      </p:pic>
      <p:sp>
        <p:nvSpPr>
          <p:cNvPr id="6" name="テキスト ボックス 5"/>
          <p:cNvSpPr txBox="1"/>
          <p:nvPr/>
        </p:nvSpPr>
        <p:spPr>
          <a:xfrm>
            <a:off x="6291385" y="1603410"/>
            <a:ext cx="5493812" cy="646331"/>
          </a:xfrm>
          <a:prstGeom prst="rect">
            <a:avLst/>
          </a:prstGeom>
          <a:noFill/>
        </p:spPr>
        <p:txBody>
          <a:bodyPr wrap="none" rtlCol="0">
            <a:spAutoFit/>
          </a:bodyPr>
          <a:lstStyle/>
          <a:p>
            <a:r>
              <a:rPr kumimoji="1" lang="ja-JP" altLang="en-US" dirty="0" smtClean="0"/>
              <a:t>現在のようなプログラム内蔵方式ではなく</a:t>
            </a:r>
            <a:endParaRPr kumimoji="1" lang="en-US" altLang="ja-JP" dirty="0" smtClean="0"/>
          </a:p>
          <a:p>
            <a:r>
              <a:rPr lang="ja-JP" altLang="en-US" dirty="0" smtClean="0"/>
              <a:t>プログラムは人の手で配線して行う必要があった。</a:t>
            </a:r>
            <a:endParaRPr lang="en-US" altLang="ja-JP" dirty="0" smtClean="0"/>
          </a:p>
        </p:txBody>
      </p:sp>
      <p:sp>
        <p:nvSpPr>
          <p:cNvPr id="7" name="右矢印 6"/>
          <p:cNvSpPr/>
          <p:nvPr/>
        </p:nvSpPr>
        <p:spPr>
          <a:xfrm>
            <a:off x="6576873" y="2508176"/>
            <a:ext cx="788894" cy="251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841461" y="2466007"/>
            <a:ext cx="2262158" cy="369332"/>
          </a:xfrm>
          <a:prstGeom prst="rect">
            <a:avLst/>
          </a:prstGeom>
          <a:noFill/>
        </p:spPr>
        <p:txBody>
          <a:bodyPr wrap="none" rtlCol="0">
            <a:spAutoFit/>
          </a:bodyPr>
          <a:lstStyle/>
          <a:p>
            <a:r>
              <a:rPr kumimoji="1" lang="ja-JP" altLang="en-US" smtClean="0"/>
              <a:t>ワイヤードロジック</a:t>
            </a:r>
            <a:endParaRPr kumimoji="1" lang="ja-JP" altLang="en-US"/>
          </a:p>
        </p:txBody>
      </p:sp>
    </p:spTree>
    <p:extLst>
      <p:ext uri="{BB962C8B-B14F-4D97-AF65-F5344CB8AC3E}">
        <p14:creationId xmlns:p14="http://schemas.microsoft.com/office/powerpoint/2010/main" val="354871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8913036" y="2625511"/>
            <a:ext cx="1303019" cy="18878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8181458" y="4853374"/>
            <a:ext cx="3384260" cy="369332"/>
          </a:xfrm>
          <a:prstGeom prst="rect">
            <a:avLst/>
          </a:prstGeom>
          <a:noFill/>
        </p:spPr>
        <p:txBody>
          <a:bodyPr wrap="none" rtlCol="0">
            <a:spAutoFit/>
          </a:bodyPr>
          <a:lstStyle/>
          <a:p>
            <a:r>
              <a:rPr kumimoji="1" lang="ja-JP" altLang="en-US" dirty="0" smtClean="0"/>
              <a:t>記憶装置</a:t>
            </a:r>
            <a:r>
              <a:rPr lang="ja-JP" altLang="en-US" dirty="0" smtClean="0"/>
              <a:t>（機械語プログラム）</a:t>
            </a:r>
            <a:endParaRPr kumimoji="1" lang="en-US" altLang="ja-JP" dirty="0" smtClean="0"/>
          </a:p>
        </p:txBody>
      </p:sp>
      <p:sp>
        <p:nvSpPr>
          <p:cNvPr id="12" name="テキスト ボックス 11"/>
          <p:cNvSpPr txBox="1"/>
          <p:nvPr/>
        </p:nvSpPr>
        <p:spPr>
          <a:xfrm>
            <a:off x="8948617" y="3960228"/>
            <a:ext cx="1107996" cy="369332"/>
          </a:xfrm>
          <a:prstGeom prst="rect">
            <a:avLst/>
          </a:prstGeom>
          <a:noFill/>
        </p:spPr>
        <p:txBody>
          <a:bodyPr wrap="none" rtlCol="0">
            <a:spAutoFit/>
          </a:bodyPr>
          <a:lstStyle/>
          <a:p>
            <a:r>
              <a:rPr kumimoji="1" lang="ja-JP" altLang="en-US" dirty="0" smtClean="0"/>
              <a:t>演算装置</a:t>
            </a:r>
            <a:endParaRPr kumimoji="1" lang="ja-JP" altLang="en-US" dirty="0"/>
          </a:p>
        </p:txBody>
      </p:sp>
      <p:sp>
        <p:nvSpPr>
          <p:cNvPr id="16" name="テキスト ボックス 15"/>
          <p:cNvSpPr txBox="1"/>
          <p:nvPr/>
        </p:nvSpPr>
        <p:spPr>
          <a:xfrm>
            <a:off x="8969734" y="2965316"/>
            <a:ext cx="1107996" cy="369332"/>
          </a:xfrm>
          <a:prstGeom prst="rect">
            <a:avLst/>
          </a:prstGeom>
          <a:noFill/>
        </p:spPr>
        <p:txBody>
          <a:bodyPr wrap="none" rtlCol="0">
            <a:spAutoFit/>
          </a:bodyPr>
          <a:lstStyle/>
          <a:p>
            <a:r>
              <a:rPr kumimoji="1" lang="ja-JP" altLang="en-US" dirty="0" smtClean="0"/>
              <a:t>制御装置</a:t>
            </a:r>
            <a:endParaRPr kumimoji="1" lang="ja-JP" altLang="en-US" dirty="0"/>
          </a:p>
        </p:txBody>
      </p:sp>
      <p:sp>
        <p:nvSpPr>
          <p:cNvPr id="17" name="上矢印 16"/>
          <p:cNvSpPr/>
          <p:nvPr/>
        </p:nvSpPr>
        <p:spPr>
          <a:xfrm rot="10800000">
            <a:off x="9218960" y="4355309"/>
            <a:ext cx="257322" cy="5273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上矢印 17"/>
          <p:cNvSpPr/>
          <p:nvPr/>
        </p:nvSpPr>
        <p:spPr>
          <a:xfrm>
            <a:off x="9686490" y="4313101"/>
            <a:ext cx="257322" cy="5273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上矢印 18"/>
          <p:cNvSpPr/>
          <p:nvPr/>
        </p:nvSpPr>
        <p:spPr>
          <a:xfrm rot="5400000">
            <a:off x="8532490" y="3795391"/>
            <a:ext cx="229472" cy="6967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上矢印 19"/>
          <p:cNvSpPr/>
          <p:nvPr/>
        </p:nvSpPr>
        <p:spPr>
          <a:xfrm rot="5400000">
            <a:off x="10345113" y="3827367"/>
            <a:ext cx="222427" cy="6675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8200" y="365126"/>
            <a:ext cx="10515600" cy="822544"/>
          </a:xfrm>
        </p:spPr>
        <p:txBody>
          <a:bodyPr>
            <a:normAutofit/>
          </a:bodyPr>
          <a:lstStyle/>
          <a:p>
            <a:r>
              <a:rPr kumimoji="1" lang="ja-JP" altLang="en-US" dirty="0" smtClean="0"/>
              <a:t>現在のコンピュータの起源</a:t>
            </a:r>
            <a:endParaRPr kumimoji="1" lang="ja-JP" altLang="en-US" dirty="0"/>
          </a:p>
        </p:txBody>
      </p:sp>
      <p:sp>
        <p:nvSpPr>
          <p:cNvPr id="4" name="テキスト ボックス 3"/>
          <p:cNvSpPr txBox="1"/>
          <p:nvPr/>
        </p:nvSpPr>
        <p:spPr>
          <a:xfrm>
            <a:off x="470338" y="1367208"/>
            <a:ext cx="8642130" cy="523220"/>
          </a:xfrm>
          <a:prstGeom prst="rect">
            <a:avLst/>
          </a:prstGeom>
          <a:noFill/>
        </p:spPr>
        <p:txBody>
          <a:bodyPr wrap="square" rtlCol="0">
            <a:spAutoFit/>
          </a:bodyPr>
          <a:lstStyle/>
          <a:p>
            <a:r>
              <a:rPr kumimoji="1" lang="ja-JP" altLang="en-US" sz="2800" dirty="0" smtClean="0">
                <a:solidFill>
                  <a:srgbClr val="FF0000"/>
                </a:solidFill>
              </a:rPr>
              <a:t>ノイマン型アーキテクチャ（プログラム内蔵方式）</a:t>
            </a:r>
            <a:endParaRPr kumimoji="1" lang="en-US" altLang="ja-JP" sz="2800" dirty="0" smtClean="0">
              <a:solidFill>
                <a:srgbClr val="FF0000"/>
              </a:solidFill>
            </a:endParaRPr>
          </a:p>
        </p:txBody>
      </p:sp>
      <p:sp>
        <p:nvSpPr>
          <p:cNvPr id="6" name="テキスト ボックス 5"/>
          <p:cNvSpPr txBox="1"/>
          <p:nvPr/>
        </p:nvSpPr>
        <p:spPr>
          <a:xfrm>
            <a:off x="1019503" y="2236408"/>
            <a:ext cx="5782352" cy="1477328"/>
          </a:xfrm>
          <a:prstGeom prst="rect">
            <a:avLst/>
          </a:prstGeom>
          <a:noFill/>
        </p:spPr>
        <p:txBody>
          <a:bodyPr wrap="none" rtlCol="0">
            <a:spAutoFit/>
          </a:bodyPr>
          <a:lstStyle/>
          <a:p>
            <a:r>
              <a:rPr lang="ja-JP" altLang="en-US" dirty="0" smtClean="0"/>
              <a:t>ストアードプログラム</a:t>
            </a:r>
            <a:endParaRPr lang="en-US" altLang="ja-JP" dirty="0" smtClean="0"/>
          </a:p>
          <a:p>
            <a:pPr marL="285750" indent="-285750">
              <a:buFont typeface="Arial" charset="0"/>
              <a:buChar char="•"/>
            </a:pPr>
            <a:r>
              <a:rPr kumimoji="1" lang="ja-JP" altLang="en-US" dirty="0" smtClean="0"/>
              <a:t>プログラムを入れ替えることで処理の変更が可能</a:t>
            </a:r>
            <a:endParaRPr kumimoji="1" lang="en-US" altLang="ja-JP" dirty="0" smtClean="0"/>
          </a:p>
          <a:p>
            <a:endParaRPr kumimoji="1" lang="en-US" altLang="ja-JP" dirty="0" smtClean="0"/>
          </a:p>
          <a:p>
            <a:r>
              <a:rPr lang="ja-JP" altLang="en-US" dirty="0" smtClean="0"/>
              <a:t>逐次処理方式</a:t>
            </a:r>
            <a:endParaRPr lang="en-US" altLang="ja-JP" dirty="0" smtClean="0"/>
          </a:p>
          <a:p>
            <a:pPr marL="285750" indent="-285750">
              <a:buFont typeface="Arial" charset="0"/>
              <a:buChar char="•"/>
            </a:pPr>
            <a:r>
              <a:rPr kumimoji="1" lang="ja-JP" altLang="en-US" dirty="0" smtClean="0"/>
              <a:t>蓄積されたプログラム命令を順番に演算装置で実行</a:t>
            </a:r>
            <a:endParaRPr kumimoji="1" lang="ja-JP" altLang="en-US" dirty="0"/>
          </a:p>
        </p:txBody>
      </p:sp>
      <p:sp>
        <p:nvSpPr>
          <p:cNvPr id="7" name="下矢印 6"/>
          <p:cNvSpPr/>
          <p:nvPr/>
        </p:nvSpPr>
        <p:spPr>
          <a:xfrm>
            <a:off x="2816773" y="3976495"/>
            <a:ext cx="220717" cy="1061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02108" y="5300799"/>
            <a:ext cx="6417141" cy="646331"/>
          </a:xfrm>
          <a:prstGeom prst="rect">
            <a:avLst/>
          </a:prstGeom>
          <a:noFill/>
        </p:spPr>
        <p:txBody>
          <a:bodyPr wrap="none" rtlCol="0">
            <a:spAutoFit/>
          </a:bodyPr>
          <a:lstStyle/>
          <a:p>
            <a:r>
              <a:rPr kumimoji="1" lang="en-US" altLang="ja-JP" dirty="0" smtClean="0"/>
              <a:t>ENIAC</a:t>
            </a:r>
            <a:r>
              <a:rPr kumimoji="1" lang="ja-JP" altLang="en-US" dirty="0" smtClean="0"/>
              <a:t>のような単能機から</a:t>
            </a:r>
            <a:endParaRPr kumimoji="1" lang="en-US" altLang="ja-JP" dirty="0" smtClean="0"/>
          </a:p>
          <a:p>
            <a:r>
              <a:rPr kumimoji="1" lang="ja-JP" altLang="en-US" dirty="0" smtClean="0"/>
              <a:t>プログラムの入れ替えで様々な処理が可能となる万能機に！</a:t>
            </a:r>
            <a:endParaRPr kumimoji="1" lang="en-US" altLang="ja-JP" dirty="0" smtClean="0"/>
          </a:p>
        </p:txBody>
      </p:sp>
      <p:sp>
        <p:nvSpPr>
          <p:cNvPr id="14" name="テキスト ボックス 13"/>
          <p:cNvSpPr txBox="1"/>
          <p:nvPr/>
        </p:nvSpPr>
        <p:spPr>
          <a:xfrm>
            <a:off x="7100109" y="3992384"/>
            <a:ext cx="1107996" cy="369332"/>
          </a:xfrm>
          <a:prstGeom prst="rect">
            <a:avLst/>
          </a:prstGeom>
          <a:noFill/>
        </p:spPr>
        <p:txBody>
          <a:bodyPr wrap="none" rtlCol="0">
            <a:spAutoFit/>
          </a:bodyPr>
          <a:lstStyle/>
          <a:p>
            <a:r>
              <a:rPr kumimoji="1" lang="ja-JP" altLang="en-US" dirty="0" smtClean="0"/>
              <a:t>入力装置</a:t>
            </a:r>
            <a:endParaRPr kumimoji="1" lang="ja-JP" altLang="en-US" dirty="0"/>
          </a:p>
        </p:txBody>
      </p:sp>
      <p:sp>
        <p:nvSpPr>
          <p:cNvPr id="15" name="テキスト ボックス 14"/>
          <p:cNvSpPr txBox="1"/>
          <p:nvPr/>
        </p:nvSpPr>
        <p:spPr>
          <a:xfrm>
            <a:off x="10747673" y="3956643"/>
            <a:ext cx="1107996" cy="369332"/>
          </a:xfrm>
          <a:prstGeom prst="rect">
            <a:avLst/>
          </a:prstGeom>
          <a:noFill/>
        </p:spPr>
        <p:txBody>
          <a:bodyPr wrap="none" rtlCol="0">
            <a:spAutoFit/>
          </a:bodyPr>
          <a:lstStyle/>
          <a:p>
            <a:r>
              <a:rPr kumimoji="1" lang="ja-JP" altLang="en-US" smtClean="0"/>
              <a:t>出力装置</a:t>
            </a:r>
            <a:endParaRPr kumimoji="1" lang="ja-JP" altLang="en-US"/>
          </a:p>
        </p:txBody>
      </p:sp>
      <p:sp>
        <p:nvSpPr>
          <p:cNvPr id="22" name="上矢印 21"/>
          <p:cNvSpPr/>
          <p:nvPr/>
        </p:nvSpPr>
        <p:spPr>
          <a:xfrm rot="5400000">
            <a:off x="8332010" y="5614024"/>
            <a:ext cx="249390" cy="8899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777961" y="6230961"/>
            <a:ext cx="1569660" cy="369332"/>
          </a:xfrm>
          <a:prstGeom prst="rect">
            <a:avLst/>
          </a:prstGeom>
          <a:noFill/>
        </p:spPr>
        <p:txBody>
          <a:bodyPr wrap="none" rtlCol="0">
            <a:spAutoFit/>
          </a:bodyPr>
          <a:lstStyle/>
          <a:p>
            <a:r>
              <a:rPr kumimoji="1" lang="ja-JP" altLang="en-US" dirty="0" smtClean="0"/>
              <a:t>データの流れ</a:t>
            </a:r>
            <a:endParaRPr kumimoji="1" lang="ja-JP" altLang="en-US" dirty="0"/>
          </a:p>
        </p:txBody>
      </p:sp>
      <p:sp>
        <p:nvSpPr>
          <p:cNvPr id="24" name="テキスト ボックス 23"/>
          <p:cNvSpPr txBox="1"/>
          <p:nvPr/>
        </p:nvSpPr>
        <p:spPr>
          <a:xfrm>
            <a:off x="9817900" y="2270053"/>
            <a:ext cx="663964" cy="369332"/>
          </a:xfrm>
          <a:prstGeom prst="rect">
            <a:avLst/>
          </a:prstGeom>
          <a:noFill/>
        </p:spPr>
        <p:txBody>
          <a:bodyPr wrap="none" rtlCol="0">
            <a:spAutoFit/>
          </a:bodyPr>
          <a:lstStyle/>
          <a:p>
            <a:r>
              <a:rPr kumimoji="1" lang="en-US" altLang="ja-JP" dirty="0" smtClean="0">
                <a:solidFill>
                  <a:schemeClr val="accent1"/>
                </a:solidFill>
              </a:rPr>
              <a:t>CPU</a:t>
            </a:r>
            <a:endParaRPr kumimoji="1" lang="ja-JP" altLang="en-US" dirty="0">
              <a:solidFill>
                <a:schemeClr val="accent1"/>
              </a:solidFill>
            </a:endParaRPr>
          </a:p>
        </p:txBody>
      </p:sp>
      <p:cxnSp>
        <p:nvCxnSpPr>
          <p:cNvPr id="27" name="直線矢印コネクタ 26"/>
          <p:cNvCxnSpPr/>
          <p:nvPr/>
        </p:nvCxnSpPr>
        <p:spPr>
          <a:xfrm flipH="1">
            <a:off x="8011750" y="3347522"/>
            <a:ext cx="1142760" cy="555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p:cNvCxnSpPr/>
          <p:nvPr/>
        </p:nvCxnSpPr>
        <p:spPr>
          <a:xfrm flipH="1">
            <a:off x="9489717" y="3328774"/>
            <a:ext cx="17308" cy="663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a:off x="9710965" y="3317584"/>
            <a:ext cx="1406376" cy="625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flipV="1">
            <a:off x="10037079" y="6067212"/>
            <a:ext cx="889569" cy="1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テキスト ボックス 40"/>
          <p:cNvSpPr txBox="1"/>
          <p:nvPr/>
        </p:nvSpPr>
        <p:spPr>
          <a:xfrm>
            <a:off x="9873588" y="6230961"/>
            <a:ext cx="1338828" cy="369332"/>
          </a:xfrm>
          <a:prstGeom prst="rect">
            <a:avLst/>
          </a:prstGeom>
          <a:noFill/>
        </p:spPr>
        <p:txBody>
          <a:bodyPr wrap="none" rtlCol="0">
            <a:spAutoFit/>
          </a:bodyPr>
          <a:lstStyle/>
          <a:p>
            <a:r>
              <a:rPr kumimoji="1" lang="ja-JP" altLang="en-US" dirty="0" smtClean="0"/>
              <a:t>制御の流れ</a:t>
            </a:r>
            <a:endParaRPr kumimoji="1" lang="ja-JP" altLang="en-US" dirty="0"/>
          </a:p>
        </p:txBody>
      </p:sp>
    </p:spTree>
    <p:extLst>
      <p:ext uri="{BB962C8B-B14F-4D97-AF65-F5344CB8AC3E}">
        <p14:creationId xmlns:p14="http://schemas.microsoft.com/office/powerpoint/2010/main" val="220711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980199"/>
          </a:xfrm>
        </p:spPr>
        <p:txBody>
          <a:bodyPr/>
          <a:lstStyle/>
          <a:p>
            <a:r>
              <a:rPr kumimoji="1" lang="ja-JP" altLang="en-US" dirty="0" smtClean="0"/>
              <a:t>コンピュータの時代区分（ノイマン型）</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22513432"/>
              </p:ext>
            </p:extLst>
          </p:nvPr>
        </p:nvGraphicFramePr>
        <p:xfrm>
          <a:off x="1128108" y="1970398"/>
          <a:ext cx="9560915" cy="3389877"/>
        </p:xfrm>
        <a:graphic>
          <a:graphicData uri="http://schemas.openxmlformats.org/drawingml/2006/table">
            <a:tbl>
              <a:tblPr firstRow="1" bandRow="1">
                <a:tableStyleId>{5C22544A-7EE6-4342-B048-85BDC9FD1C3A}</a:tableStyleId>
              </a:tblPr>
              <a:tblGrid>
                <a:gridCol w="1912183"/>
                <a:gridCol w="1912183"/>
                <a:gridCol w="1912183"/>
                <a:gridCol w="1912183"/>
                <a:gridCol w="1912183"/>
              </a:tblGrid>
              <a:tr h="717278">
                <a:tc>
                  <a:txBody>
                    <a:bodyPr/>
                    <a:lstStyle/>
                    <a:p>
                      <a:r>
                        <a:rPr kumimoji="1" lang="ja-JP" altLang="en-US" dirty="0" smtClean="0"/>
                        <a:t>区分世代</a:t>
                      </a:r>
                      <a:endParaRPr kumimoji="1" lang="ja-JP" altLang="en-US" dirty="0"/>
                    </a:p>
                  </a:txBody>
                  <a:tcPr/>
                </a:tc>
                <a:tc>
                  <a:txBody>
                    <a:bodyPr/>
                    <a:lstStyle/>
                    <a:p>
                      <a:r>
                        <a:rPr kumimoji="1" lang="ja-JP" altLang="en-US" dirty="0" smtClean="0"/>
                        <a:t>第一世代</a:t>
                      </a:r>
                      <a:endParaRPr kumimoji="1" lang="en-US" altLang="ja-JP" dirty="0" smtClean="0"/>
                    </a:p>
                    <a:p>
                      <a:r>
                        <a:rPr kumimoji="1" lang="en-US" altLang="ja-JP" dirty="0" smtClean="0"/>
                        <a:t>(1946~1958)</a:t>
                      </a:r>
                      <a:endParaRPr kumimoji="1" lang="ja-JP" altLang="en-US" dirty="0"/>
                    </a:p>
                  </a:txBody>
                  <a:tcPr/>
                </a:tc>
                <a:tc>
                  <a:txBody>
                    <a:bodyPr/>
                    <a:lstStyle/>
                    <a:p>
                      <a:r>
                        <a:rPr kumimoji="1" lang="ja-JP" altLang="en-US" dirty="0" smtClean="0"/>
                        <a:t>第二世代</a:t>
                      </a:r>
                      <a:endParaRPr kumimoji="1" lang="en-US" altLang="ja-JP" dirty="0" smtClean="0"/>
                    </a:p>
                    <a:p>
                      <a:r>
                        <a:rPr kumimoji="1" lang="en-US" altLang="ja-JP" dirty="0" smtClean="0"/>
                        <a:t>(1959)</a:t>
                      </a:r>
                      <a:endParaRPr kumimoji="1" lang="ja-JP" altLang="en-US" dirty="0"/>
                    </a:p>
                  </a:txBody>
                  <a:tcPr/>
                </a:tc>
                <a:tc>
                  <a:txBody>
                    <a:bodyPr/>
                    <a:lstStyle/>
                    <a:p>
                      <a:r>
                        <a:rPr kumimoji="1" lang="ja-JP" altLang="en-US" dirty="0" smtClean="0"/>
                        <a:t>第三世代</a:t>
                      </a:r>
                      <a:endParaRPr kumimoji="1" lang="en-US" altLang="ja-JP" dirty="0" smtClean="0"/>
                    </a:p>
                    <a:p>
                      <a:r>
                        <a:rPr kumimoji="1" lang="en-US" altLang="ja-JP" dirty="0" smtClean="0"/>
                        <a:t>(1964)</a:t>
                      </a:r>
                      <a:endParaRPr kumimoji="1" lang="ja-JP" altLang="en-US" dirty="0"/>
                    </a:p>
                  </a:txBody>
                  <a:tcPr/>
                </a:tc>
                <a:tc>
                  <a:txBody>
                    <a:bodyPr/>
                    <a:lstStyle/>
                    <a:p>
                      <a:r>
                        <a:rPr kumimoji="1" lang="ja-JP" altLang="en-US" dirty="0" smtClean="0"/>
                        <a:t>第四世代</a:t>
                      </a:r>
                      <a:endParaRPr kumimoji="1" lang="en-US" altLang="ja-JP" dirty="0" smtClean="0"/>
                    </a:p>
                    <a:p>
                      <a:r>
                        <a:rPr kumimoji="1" lang="en-US" altLang="ja-JP" dirty="0" smtClean="0"/>
                        <a:t>(1970~1980)</a:t>
                      </a:r>
                      <a:endParaRPr kumimoji="1" lang="ja-JP" altLang="en-US" dirty="0"/>
                    </a:p>
                  </a:txBody>
                  <a:tcPr/>
                </a:tc>
              </a:tr>
              <a:tr h="717278">
                <a:tc>
                  <a:txBody>
                    <a:bodyPr/>
                    <a:lstStyle/>
                    <a:p>
                      <a:r>
                        <a:rPr kumimoji="1" lang="ja-JP" altLang="en-US" dirty="0" smtClean="0"/>
                        <a:t>代表機種</a:t>
                      </a:r>
                      <a:endParaRPr kumimoji="1" lang="ja-JP" altLang="en-US" dirty="0"/>
                    </a:p>
                  </a:txBody>
                  <a:tcPr/>
                </a:tc>
                <a:tc>
                  <a:txBody>
                    <a:bodyPr/>
                    <a:lstStyle/>
                    <a:p>
                      <a:r>
                        <a:rPr kumimoji="1" lang="en-US" altLang="ja-JP" dirty="0" smtClean="0"/>
                        <a:t>ENIAC</a:t>
                      </a:r>
                    </a:p>
                    <a:p>
                      <a:r>
                        <a:rPr kumimoji="1" lang="en-US" altLang="ja-JP" dirty="0" smtClean="0"/>
                        <a:t>IBM7090</a:t>
                      </a:r>
                    </a:p>
                  </a:txBody>
                  <a:tcPr/>
                </a:tc>
                <a:tc>
                  <a:txBody>
                    <a:bodyPr/>
                    <a:lstStyle/>
                    <a:p>
                      <a:r>
                        <a:rPr kumimoji="1" lang="en-US" altLang="ja-JP" dirty="0" smtClean="0"/>
                        <a:t>IBM1401</a:t>
                      </a:r>
                    </a:p>
                  </a:txBody>
                  <a:tcPr/>
                </a:tc>
                <a:tc>
                  <a:txBody>
                    <a:bodyPr/>
                    <a:lstStyle/>
                    <a:p>
                      <a:r>
                        <a:rPr kumimoji="1" lang="en-US" altLang="ja-JP" dirty="0" smtClean="0"/>
                        <a:t>IBM360</a:t>
                      </a:r>
                      <a:endParaRPr kumimoji="1" lang="ja-JP" altLang="en-US" dirty="0"/>
                    </a:p>
                  </a:txBody>
                  <a:tcPr/>
                </a:tc>
                <a:tc>
                  <a:txBody>
                    <a:bodyPr/>
                    <a:lstStyle/>
                    <a:p>
                      <a:r>
                        <a:rPr kumimoji="1" lang="en-US" altLang="ja-JP" dirty="0" smtClean="0"/>
                        <a:t>IBM4300</a:t>
                      </a:r>
                    </a:p>
                    <a:p>
                      <a:r>
                        <a:rPr kumimoji="1" lang="en-US" altLang="ja-JP" dirty="0" smtClean="0"/>
                        <a:t>Apple-1</a:t>
                      </a:r>
                      <a:endParaRPr kumimoji="1" lang="ja-JP" altLang="en-US" dirty="0"/>
                    </a:p>
                  </a:txBody>
                  <a:tcPr/>
                </a:tc>
              </a:tr>
              <a:tr h="717278">
                <a:tc>
                  <a:txBody>
                    <a:bodyPr/>
                    <a:lstStyle/>
                    <a:p>
                      <a:r>
                        <a:rPr kumimoji="1" lang="ja-JP" altLang="en-US" dirty="0" smtClean="0"/>
                        <a:t>使用素子</a:t>
                      </a:r>
                      <a:endParaRPr kumimoji="1" lang="ja-JP" altLang="en-US" dirty="0"/>
                    </a:p>
                  </a:txBody>
                  <a:tcPr/>
                </a:tc>
                <a:tc>
                  <a:txBody>
                    <a:bodyPr/>
                    <a:lstStyle/>
                    <a:p>
                      <a:r>
                        <a:rPr kumimoji="1" lang="ja-JP" altLang="en-US" dirty="0" smtClean="0"/>
                        <a:t>真空管</a:t>
                      </a:r>
                      <a:endParaRPr kumimoji="1" lang="ja-JP" altLang="en-US" dirty="0"/>
                    </a:p>
                  </a:txBody>
                  <a:tcPr/>
                </a:tc>
                <a:tc>
                  <a:txBody>
                    <a:bodyPr/>
                    <a:lstStyle/>
                    <a:p>
                      <a:r>
                        <a:rPr kumimoji="1" lang="ja-JP" altLang="en-US" dirty="0" smtClean="0"/>
                        <a:t>トランジスタ</a:t>
                      </a:r>
                      <a:endParaRPr kumimoji="1" lang="ja-JP" altLang="en-US" dirty="0"/>
                    </a:p>
                  </a:txBody>
                  <a:tcPr/>
                </a:tc>
                <a:tc>
                  <a:txBody>
                    <a:bodyPr/>
                    <a:lstStyle/>
                    <a:p>
                      <a:r>
                        <a:rPr kumimoji="1" lang="en-US" altLang="ja-JP" dirty="0" smtClean="0"/>
                        <a:t>IC</a:t>
                      </a:r>
                      <a:endParaRPr kumimoji="1" lang="ja-JP" altLang="en-US" dirty="0"/>
                    </a:p>
                  </a:txBody>
                  <a:tcPr/>
                </a:tc>
                <a:tc>
                  <a:txBody>
                    <a:bodyPr/>
                    <a:lstStyle/>
                    <a:p>
                      <a:r>
                        <a:rPr kumimoji="1" lang="en-US" altLang="ja-JP" dirty="0" smtClean="0"/>
                        <a:t>LSI,VLSI</a:t>
                      </a:r>
                      <a:endParaRPr kumimoji="1" lang="ja-JP" altLang="en-US" dirty="0"/>
                    </a:p>
                  </a:txBody>
                  <a:tcPr/>
                </a:tc>
              </a:tr>
              <a:tr h="1238043">
                <a:tc>
                  <a:txBody>
                    <a:bodyPr/>
                    <a:lstStyle/>
                    <a:p>
                      <a:r>
                        <a:rPr kumimoji="1" lang="ja-JP" altLang="en-US" dirty="0" smtClean="0"/>
                        <a:t>アーキテクチャ</a:t>
                      </a:r>
                      <a:endParaRPr kumimoji="1" lang="ja-JP" altLang="en-US" dirty="0"/>
                    </a:p>
                  </a:txBody>
                  <a:tcPr/>
                </a:tc>
                <a:tc>
                  <a:txBody>
                    <a:bodyPr/>
                    <a:lstStyle/>
                    <a:p>
                      <a:r>
                        <a:rPr kumimoji="1" lang="ja-JP" altLang="en-US" dirty="0" smtClean="0"/>
                        <a:t>ノイマン型</a:t>
                      </a:r>
                      <a:endParaRPr kumimoji="1" lang="ja-JP" altLang="en-US" dirty="0"/>
                    </a:p>
                  </a:txBody>
                  <a:tcPr/>
                </a:tc>
                <a:tc>
                  <a:txBody>
                    <a:bodyPr/>
                    <a:lstStyle/>
                    <a:p>
                      <a:r>
                        <a:rPr kumimoji="1" lang="ja-JP" altLang="en-US" dirty="0" smtClean="0"/>
                        <a:t>ノイマン型</a:t>
                      </a:r>
                      <a:endParaRPr kumimoji="1" lang="ja-JP" altLang="en-US" dirty="0"/>
                    </a:p>
                  </a:txBody>
                  <a:tcPr/>
                </a:tc>
                <a:tc>
                  <a:txBody>
                    <a:bodyPr/>
                    <a:lstStyle/>
                    <a:p>
                      <a:r>
                        <a:rPr kumimoji="1" lang="ja-JP" altLang="en-US" dirty="0" smtClean="0"/>
                        <a:t>ノイマン型</a:t>
                      </a:r>
                      <a:endParaRPr kumimoji="1" lang="ja-JP" altLang="en-US" dirty="0"/>
                    </a:p>
                  </a:txBody>
                  <a:tcPr/>
                </a:tc>
                <a:tc>
                  <a:txBody>
                    <a:bodyPr/>
                    <a:lstStyle/>
                    <a:p>
                      <a:r>
                        <a:rPr kumimoji="1" lang="ja-JP" altLang="en-US" dirty="0" smtClean="0"/>
                        <a:t>ノイマン型</a:t>
                      </a:r>
                      <a:endParaRPr kumimoji="1" lang="ja-JP" altLang="en-US" dirty="0"/>
                    </a:p>
                  </a:txBody>
                  <a:tcPr/>
                </a:tc>
              </a:tr>
            </a:tbl>
          </a:graphicData>
        </a:graphic>
      </p:graphicFrame>
      <p:sp>
        <p:nvSpPr>
          <p:cNvPr id="5" name="テキスト ボックス 4"/>
          <p:cNvSpPr txBox="1"/>
          <p:nvPr/>
        </p:nvSpPr>
        <p:spPr>
          <a:xfrm>
            <a:off x="838200" y="5644054"/>
            <a:ext cx="5089855" cy="923330"/>
          </a:xfrm>
          <a:prstGeom prst="rect">
            <a:avLst/>
          </a:prstGeom>
          <a:noFill/>
        </p:spPr>
        <p:txBody>
          <a:bodyPr wrap="none" rtlCol="0">
            <a:spAutoFit/>
          </a:bodyPr>
          <a:lstStyle/>
          <a:p>
            <a:r>
              <a:rPr kumimoji="1" lang="en-US" altLang="ja-JP" dirty="0" smtClean="0"/>
              <a:t>IC</a:t>
            </a:r>
            <a:r>
              <a:rPr kumimoji="1" lang="ja-JP" altLang="en-US" dirty="0" smtClean="0"/>
              <a:t>（集積回路）</a:t>
            </a:r>
            <a:endParaRPr kumimoji="1" lang="en-US" altLang="ja-JP" dirty="0" smtClean="0"/>
          </a:p>
          <a:p>
            <a:pPr marL="285750" indent="-285750">
              <a:buFont typeface="Arial" charset="0"/>
              <a:buChar char="•"/>
            </a:pPr>
            <a:r>
              <a:rPr lang="ja-JP" altLang="en-US" dirty="0" smtClean="0"/>
              <a:t>トランジスタ、ダイオード、コンデンサー、</a:t>
            </a:r>
            <a:endParaRPr lang="en-US" altLang="ja-JP" dirty="0" smtClean="0"/>
          </a:p>
          <a:p>
            <a:r>
              <a:rPr lang="ja-JP" altLang="en-US" dirty="0" smtClean="0"/>
              <a:t>抵抗をまとめ金属</a:t>
            </a:r>
            <a:r>
              <a:rPr lang="ja-JP" altLang="en-US" dirty="0"/>
              <a:t>の薄膜で配線</a:t>
            </a:r>
            <a:r>
              <a:rPr lang="ja-JP" altLang="en-US" dirty="0" smtClean="0"/>
              <a:t>した集積回路</a:t>
            </a:r>
            <a:endParaRPr kumimoji="1" lang="ja-JP" altLang="en-US" dirty="0"/>
          </a:p>
        </p:txBody>
      </p:sp>
      <p:sp>
        <p:nvSpPr>
          <p:cNvPr id="6" name="テキスト ボックス 5"/>
          <p:cNvSpPr txBox="1"/>
          <p:nvPr/>
        </p:nvSpPr>
        <p:spPr>
          <a:xfrm>
            <a:off x="6400800" y="5782554"/>
            <a:ext cx="3236784" cy="646331"/>
          </a:xfrm>
          <a:prstGeom prst="rect">
            <a:avLst/>
          </a:prstGeom>
          <a:noFill/>
        </p:spPr>
        <p:txBody>
          <a:bodyPr wrap="none" rtlCol="0">
            <a:spAutoFit/>
          </a:bodyPr>
          <a:lstStyle/>
          <a:p>
            <a:r>
              <a:rPr kumimoji="1" lang="en-US" altLang="ja-JP" dirty="0" smtClean="0"/>
              <a:t>LSI,VLSI</a:t>
            </a:r>
            <a:r>
              <a:rPr kumimoji="1" lang="ja-JP" altLang="en-US" dirty="0" smtClean="0"/>
              <a:t>（</a:t>
            </a:r>
            <a:r>
              <a:rPr kumimoji="1" lang="en-US" altLang="ja-JP" dirty="0" smtClean="0"/>
              <a:t>IC</a:t>
            </a:r>
            <a:r>
              <a:rPr kumimoji="1" lang="ja-JP" altLang="en-US" dirty="0" smtClean="0"/>
              <a:t>とほぼ同じ）</a:t>
            </a:r>
            <a:endParaRPr kumimoji="1" lang="en-US" altLang="ja-JP" dirty="0" smtClean="0"/>
          </a:p>
          <a:p>
            <a:pPr marL="285750" indent="-285750">
              <a:buFont typeface="Arial" charset="0"/>
              <a:buChar char="•"/>
            </a:pPr>
            <a:r>
              <a:rPr lang="en-US" altLang="ja-JP" dirty="0" smtClean="0"/>
              <a:t>IC</a:t>
            </a:r>
            <a:r>
              <a:rPr lang="ja-JP" altLang="en-US" dirty="0" smtClean="0"/>
              <a:t>よりも大規模な集積回路</a:t>
            </a:r>
            <a:endParaRPr kumimoji="1" lang="ja-JP" altLang="en-US" dirty="0"/>
          </a:p>
        </p:txBody>
      </p:sp>
    </p:spTree>
    <p:extLst>
      <p:ext uri="{BB962C8B-B14F-4D97-AF65-F5344CB8AC3E}">
        <p14:creationId xmlns:p14="http://schemas.microsoft.com/office/powerpoint/2010/main" val="1411267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TotalTime>
  <Words>1961</Words>
  <Application>Microsoft Macintosh PowerPoint</Application>
  <PresentationFormat>ワイド画面</PresentationFormat>
  <Paragraphs>307</Paragraphs>
  <Slides>27</Slides>
  <Notes>12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Yu Gothic</vt:lpstr>
      <vt:lpstr>Yu Gothic Light</vt:lpstr>
      <vt:lpstr>Arial</vt:lpstr>
      <vt:lpstr>ホワイト</vt:lpstr>
      <vt:lpstr>仮想化輪講 第二章 集中と分散という輪廻、そしてクラウド</vt:lpstr>
      <vt:lpstr>PowerPoint プレゼンテーション</vt:lpstr>
      <vt:lpstr>はじめに（集中型）</vt:lpstr>
      <vt:lpstr>次に（分散型）</vt:lpstr>
      <vt:lpstr>現在（再び集中型へ）</vt:lpstr>
      <vt:lpstr>PowerPoint プレゼンテーション</vt:lpstr>
      <vt:lpstr>初期の電子コンピュータ</vt:lpstr>
      <vt:lpstr>現在のコンピュータの起源</vt:lpstr>
      <vt:lpstr>コンピュータの時代区分（ノイマン型）</vt:lpstr>
      <vt:lpstr>メインフレームの時代</vt:lpstr>
      <vt:lpstr>パーソナルコンピュータの登場</vt:lpstr>
      <vt:lpstr>WEBとネットワークの時代</vt:lpstr>
      <vt:lpstr>クラウドの時代</vt:lpstr>
      <vt:lpstr>クラウドのメリット</vt:lpstr>
      <vt:lpstr>クラウドのメリット</vt:lpstr>
      <vt:lpstr>クラウドのメリット</vt:lpstr>
      <vt:lpstr>クラウドのメリット</vt:lpstr>
      <vt:lpstr>クラウドのデメリット</vt:lpstr>
      <vt:lpstr>クラウドの使い分け</vt:lpstr>
      <vt:lpstr>PowerPoint プレゼンテーション</vt:lpstr>
      <vt:lpstr>ロックイン戦略（クラウド以前）</vt:lpstr>
      <vt:lpstr>アウトソーシング・ASP</vt:lpstr>
      <vt:lpstr>クラウドコンピューティングの影響</vt:lpstr>
      <vt:lpstr>IT業界への影響</vt:lpstr>
      <vt:lpstr>IT業界への影響</vt:lpstr>
      <vt:lpstr>IT業界への影響</vt:lpstr>
      <vt:lpstr>まとめ</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クラウドコンピューティング 第二章</dc:title>
  <dc:creator>山口素輝</dc:creator>
  <cp:lastModifiedBy>山口素輝</cp:lastModifiedBy>
  <cp:revision>56</cp:revision>
  <dcterms:created xsi:type="dcterms:W3CDTF">2018-02-12T08:05:11Z</dcterms:created>
  <dcterms:modified xsi:type="dcterms:W3CDTF">2018-02-13T04:48:14Z</dcterms:modified>
</cp:coreProperties>
</file>