
<file path=[Content_Types].xml><?xml version="1.0" encoding="utf-8"?>
<Types xmlns="http://schemas.openxmlformats.org/package/2006/content-types">
  <Default Extension="png" ContentType="image/png"/>
  <Default Extension="jpg&amp;ehk=acrV"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0" r:id="rId1"/>
  </p:sldMasterIdLst>
  <p:notesMasterIdLst>
    <p:notesMasterId r:id="rId20"/>
  </p:notesMasterIdLst>
  <p:sldIdLst>
    <p:sldId id="256" r:id="rId2"/>
    <p:sldId id="258" r:id="rId3"/>
    <p:sldId id="261" r:id="rId4"/>
    <p:sldId id="262" r:id="rId5"/>
    <p:sldId id="264" r:id="rId6"/>
    <p:sldId id="259" r:id="rId7"/>
    <p:sldId id="278" r:id="rId8"/>
    <p:sldId id="277" r:id="rId9"/>
    <p:sldId id="283" r:id="rId10"/>
    <p:sldId id="263" r:id="rId11"/>
    <p:sldId id="268" r:id="rId12"/>
    <p:sldId id="284" r:id="rId13"/>
    <p:sldId id="274" r:id="rId14"/>
    <p:sldId id="272" r:id="rId15"/>
    <p:sldId id="285" r:id="rId16"/>
    <p:sldId id="275" r:id="rId17"/>
    <p:sldId id="279" r:id="rId18"/>
    <p:sldId id="280" r:id="rId1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59329"/>
  </p:normalViewPr>
  <p:slideViewPr>
    <p:cSldViewPr snapToGrid="0" snapToObjects="1">
      <p:cViewPr varScale="1">
        <p:scale>
          <a:sx n="68" d="100"/>
          <a:sy n="68" d="100"/>
        </p:scale>
        <p:origin x="2610"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7C811A-B3AA-A541-A745-E3B2DDA28931}" type="datetimeFigureOut">
              <a:rPr kumimoji="1" lang="ja-JP" altLang="en-US" smtClean="0"/>
              <a:t>2018/2/10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D2574C-4AB7-BB4D-BB74-DBD79482DAFB}" type="slidenum">
              <a:rPr kumimoji="1" lang="ja-JP" altLang="en-US" smtClean="0"/>
              <a:t>‹#›</a:t>
            </a:fld>
            <a:endParaRPr kumimoji="1" lang="ja-JP" altLang="en-US"/>
          </a:p>
        </p:txBody>
      </p:sp>
    </p:spTree>
    <p:extLst>
      <p:ext uri="{BB962C8B-B14F-4D97-AF65-F5344CB8AC3E}">
        <p14:creationId xmlns:p14="http://schemas.microsoft.com/office/powerpoint/2010/main" val="205151738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200" dirty="0" smtClean="0">
                <a:latin typeface="+mn-ea"/>
                <a:ea typeface="+mn-ea"/>
                <a:cs typeface="DFPKyoKaSho-W3" charset="-128"/>
              </a:rPr>
              <a:t>AP </a:t>
            </a:r>
            <a:r>
              <a:rPr lang="ja-JP" altLang="en-US" sz="1200" dirty="0" smtClean="0">
                <a:latin typeface="+mn-ea"/>
                <a:ea typeface="+mn-ea"/>
                <a:cs typeface="DFPKyoKaSho-W3" charset="-128"/>
              </a:rPr>
              <a:t>動作環境が制約された </a:t>
            </a:r>
            <a:r>
              <a:rPr lang="en-US" altLang="ja-JP" sz="1200" dirty="0" smtClean="0">
                <a:latin typeface="+mn-ea"/>
                <a:ea typeface="+mn-ea"/>
                <a:cs typeface="DFPKyoKaSho-W3" charset="-128"/>
              </a:rPr>
              <a:t>Cloudlet </a:t>
            </a:r>
            <a:r>
              <a:rPr lang="ja-JP" altLang="en-US" sz="1200" dirty="0" smtClean="0">
                <a:latin typeface="+mn-ea"/>
                <a:ea typeface="+mn-ea"/>
                <a:cs typeface="DFPKyoKaSho-W3" charset="-128"/>
              </a:rPr>
              <a:t>環境における移動計画を利用したリソース割当て手法</a:t>
            </a:r>
            <a:r>
              <a:rPr kumimoji="1" lang="ja-JP" altLang="en-US" dirty="0" smtClean="0"/>
              <a:t>と題しまして、分散処理</a:t>
            </a:r>
            <a:r>
              <a:rPr kumimoji="1" lang="en-US" altLang="ja-JP" dirty="0" smtClean="0"/>
              <a:t>OS</a:t>
            </a:r>
            <a:r>
              <a:rPr kumimoji="1" lang="ja-JP" altLang="en-US" dirty="0" smtClean="0"/>
              <a:t>研究室、福永昂輝の卒業研究の発表を始めます。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09D2574C-4AB7-BB4D-BB74-DBD79482DAFB}" type="slidenum">
              <a:rPr kumimoji="1" lang="ja-JP" altLang="en-US" smtClean="0"/>
              <a:t>1</a:t>
            </a:fld>
            <a:endParaRPr kumimoji="1" lang="ja-JP" altLang="en-US"/>
          </a:p>
        </p:txBody>
      </p:sp>
    </p:spTree>
    <p:extLst>
      <p:ext uri="{BB962C8B-B14F-4D97-AF65-F5344CB8AC3E}">
        <p14:creationId xmlns:p14="http://schemas.microsoft.com/office/powerpoint/2010/main" val="20027707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このようなモデルを対象としたリソース割当てアルゴリズムを考えます。</a:t>
            </a:r>
            <a:endParaRPr kumimoji="1" lang="en-US" altLang="ja-JP" dirty="0" smtClean="0"/>
          </a:p>
          <a:p>
            <a:r>
              <a:rPr kumimoji="1" lang="ja-JP" altLang="en-US" dirty="0" smtClean="0"/>
              <a:t>そこで現行手法の混雑度割当てを紹介します。</a:t>
            </a:r>
            <a:endParaRPr kumimoji="1"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sz="2400" dirty="0" smtClean="0"/>
              <a:t>これは近傍</a:t>
            </a:r>
            <a:r>
              <a:rPr lang="en-US" altLang="ja-JP" sz="2400" dirty="0" smtClean="0"/>
              <a:t>Cloudlet</a:t>
            </a:r>
            <a:r>
              <a:rPr lang="ja-JP" altLang="en-US" sz="2400" dirty="0" smtClean="0"/>
              <a:t>サーバへ要求されているリソース量から混雑の度合いを算出し、多くのリソースが要求される場所にあるモバイル機器から割当てを行います。</a:t>
            </a:r>
            <a:endParaRPr lang="en-US" altLang="ja-JP" sz="2800" dirty="0" smtClean="0"/>
          </a:p>
          <a:p>
            <a:r>
              <a:rPr kumimoji="1" lang="ja-JP" altLang="en-US" dirty="0" smtClean="0"/>
              <a:t>このアルゴリズムの目的としてはすべてのモバイル機器で最も割当て距離の大きいものを示す、最大割当て距離が可能な限り小さくなるようにしています。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9D2574C-4AB7-BB4D-BB74-DBD79482DAFB}" type="slidenum">
              <a:rPr kumimoji="1" lang="ja-JP" altLang="en-US" smtClean="0"/>
              <a:t>10</a:t>
            </a:fld>
            <a:endParaRPr kumimoji="1" lang="ja-JP" altLang="en-US"/>
          </a:p>
        </p:txBody>
      </p:sp>
    </p:spTree>
    <p:extLst>
      <p:ext uri="{BB962C8B-B14F-4D97-AF65-F5344CB8AC3E}">
        <p14:creationId xmlns:p14="http://schemas.microsoft.com/office/powerpoint/2010/main" val="1455517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次にこの手法を図で説明しようと思います。</a:t>
            </a:r>
            <a:endParaRPr kumimoji="1" lang="en-US" altLang="ja-JP" dirty="0" smtClean="0"/>
          </a:p>
          <a:p>
            <a:r>
              <a:rPr kumimoji="1" lang="ja-JP" altLang="en-US" dirty="0" smtClean="0"/>
              <a:t>この例では、１次元で説明します。</a:t>
            </a:r>
            <a:endParaRPr kumimoji="1" lang="en-US" altLang="ja-JP" dirty="0" smtClean="0"/>
          </a:p>
          <a:p>
            <a:endParaRPr kumimoji="1" lang="en-US" altLang="ja-JP" dirty="0" smtClean="0"/>
          </a:p>
          <a:p>
            <a:r>
              <a:rPr kumimoji="1" lang="ja-JP" altLang="en-US" dirty="0" smtClean="0"/>
              <a:t>全てのアプリケーションのリソースは１、</a:t>
            </a:r>
            <a:r>
              <a:rPr kumimoji="1" lang="en-US" altLang="ja-JP" dirty="0" smtClean="0"/>
              <a:t>Cloudlet</a:t>
            </a:r>
            <a:r>
              <a:rPr kumimoji="1" lang="ja-JP" altLang="en-US" dirty="0" smtClean="0"/>
              <a:t>のリソース量は</a:t>
            </a:r>
            <a:r>
              <a:rPr kumimoji="1" lang="en-US" altLang="ja-JP" dirty="0" smtClean="0"/>
              <a:t>3</a:t>
            </a:r>
            <a:r>
              <a:rPr kumimoji="1" lang="ja-JP" altLang="en-US" dirty="0" smtClean="0"/>
              <a:t>とします。</a:t>
            </a:r>
            <a:endParaRPr kumimoji="1" lang="en-US" altLang="ja-JP" dirty="0" smtClean="0"/>
          </a:p>
          <a:p>
            <a:r>
              <a:rPr kumimoji="1" lang="ja-JP" altLang="en-US" dirty="0" smtClean="0"/>
              <a:t>混雑度順では、加算距離というパラメータが与えられます。</a:t>
            </a:r>
            <a:endParaRPr kumimoji="1" lang="en-US" altLang="ja-JP" dirty="0" smtClean="0"/>
          </a:p>
          <a:p>
            <a:r>
              <a:rPr kumimoji="1" lang="ja-JP" altLang="en-US" dirty="0" smtClean="0"/>
              <a:t>どのくらい遠くのモバイル機器まで調べるかという値が加算距離となります</a:t>
            </a:r>
            <a:endParaRPr kumimoji="1" lang="en-US" altLang="ja-JP" dirty="0" smtClean="0"/>
          </a:p>
          <a:p>
            <a:r>
              <a:rPr kumimoji="1" lang="ja-JP" altLang="en-US" dirty="0" smtClean="0"/>
              <a:t>この例では、加算距離は２とします。</a:t>
            </a:r>
            <a:endParaRPr kumimoji="1" lang="en-US" altLang="ja-JP" dirty="0" smtClean="0"/>
          </a:p>
          <a:p>
            <a:endParaRPr kumimoji="1" lang="en-US" altLang="ja-JP" dirty="0" smtClean="0"/>
          </a:p>
          <a:p>
            <a:r>
              <a:rPr kumimoji="1" lang="ja-JP" altLang="en-US" dirty="0" smtClean="0"/>
              <a:t>混雑度順では前処理として、モバイル機器の座標と要求リソースから各</a:t>
            </a:r>
            <a:r>
              <a:rPr kumimoji="1" lang="en-US" altLang="ja-JP" dirty="0" smtClean="0"/>
              <a:t>Cloudlet</a:t>
            </a:r>
            <a:r>
              <a:rPr kumimoji="1" lang="ja-JP" altLang="en-US" dirty="0" smtClean="0"/>
              <a:t>の混雑度を求めます。</a:t>
            </a:r>
            <a:endParaRPr kumimoji="1" lang="en-US" altLang="ja-JP" dirty="0" smtClean="0"/>
          </a:p>
          <a:p>
            <a:r>
              <a:rPr kumimoji="1" lang="ja-JP" altLang="en-US" dirty="0" smtClean="0"/>
              <a:t>混雑度は周辺</a:t>
            </a:r>
            <a:r>
              <a:rPr kumimoji="1" lang="en-US" altLang="ja-JP" dirty="0" smtClean="0"/>
              <a:t>Cloudlet</a:t>
            </a:r>
            <a:r>
              <a:rPr kumimoji="1" lang="ja-JP" altLang="en-US" dirty="0" smtClean="0"/>
              <a:t>にあるすべてのモバイル機器の要求リソースの和が混雑度となります。</a:t>
            </a:r>
            <a:endParaRPr kumimoji="1" lang="en-US" altLang="ja-JP" dirty="0" smtClean="0"/>
          </a:p>
          <a:p>
            <a:r>
              <a:rPr kumimoji="1" lang="ja-JP" altLang="en-US" dirty="0" smtClean="0"/>
              <a:t>。</a:t>
            </a:r>
            <a:endParaRPr kumimoji="1" lang="en-US" altLang="ja-JP" dirty="0" smtClean="0"/>
          </a:p>
          <a:p>
            <a:endParaRPr kumimoji="1" lang="en-US" altLang="ja-JP" dirty="0" smtClean="0"/>
          </a:p>
          <a:p>
            <a:r>
              <a:rPr kumimoji="1" lang="ja-JP" altLang="en-US" dirty="0" smtClean="0"/>
              <a:t>たとえば、左端の</a:t>
            </a:r>
            <a:r>
              <a:rPr kumimoji="1" lang="en-US" altLang="ja-JP" dirty="0" smtClean="0"/>
              <a:t>c</a:t>
            </a:r>
            <a:r>
              <a:rPr kumimoji="1" lang="ja-JP" altLang="en-US" baseline="-25000" dirty="0" smtClean="0"/>
              <a:t>２</a:t>
            </a:r>
            <a:r>
              <a:rPr kumimoji="1" lang="ja-JP" altLang="en-US" baseline="0" dirty="0" smtClean="0"/>
              <a:t>における混雑度を求める場合、</a:t>
            </a:r>
            <a:r>
              <a:rPr kumimoji="1" lang="en-US" altLang="ja-JP" baseline="0" dirty="0" smtClean="0"/>
              <a:t>c</a:t>
            </a:r>
            <a:r>
              <a:rPr kumimoji="1" lang="ja-JP" altLang="en-US" baseline="-25000" dirty="0" smtClean="0"/>
              <a:t>２</a:t>
            </a:r>
            <a:r>
              <a:rPr kumimoji="1" lang="ja-JP" altLang="en-US" baseline="0" dirty="0" smtClean="0"/>
              <a:t>の場所にあるモバイル機器に加えて、距離</a:t>
            </a:r>
            <a:r>
              <a:rPr kumimoji="1" lang="en-US" altLang="ja-JP" baseline="0" dirty="0" smtClean="0"/>
              <a:t>1</a:t>
            </a:r>
            <a:r>
              <a:rPr kumimoji="1" lang="ja-JP" altLang="en-US" baseline="0" dirty="0" smtClean="0"/>
              <a:t>の</a:t>
            </a:r>
            <a:r>
              <a:rPr kumimoji="1" lang="en-US" altLang="ja-JP" baseline="0" dirty="0" smtClean="0"/>
              <a:t>c</a:t>
            </a:r>
            <a:r>
              <a:rPr kumimoji="1" lang="ja-JP" altLang="en-US" baseline="-25000" dirty="0" smtClean="0"/>
              <a:t>３</a:t>
            </a:r>
            <a:r>
              <a:rPr kumimoji="1" lang="ja-JP" altLang="en-US" baseline="0" dirty="0" smtClean="0"/>
              <a:t>、距離２の</a:t>
            </a:r>
            <a:r>
              <a:rPr kumimoji="1" lang="en-US" altLang="ja-JP" baseline="0" dirty="0" smtClean="0"/>
              <a:t>c</a:t>
            </a:r>
            <a:r>
              <a:rPr kumimoji="1" lang="ja-JP" altLang="en-US" baseline="-25000" dirty="0" smtClean="0"/>
              <a:t>４</a:t>
            </a:r>
            <a:r>
              <a:rPr kumimoji="1" lang="ja-JP" altLang="en-US" baseline="0" dirty="0" smtClean="0"/>
              <a:t>に位置するモバイル機器の要求リソースの和を取ります。</a:t>
            </a:r>
            <a:endParaRPr kumimoji="1" lang="en-US" altLang="ja-JP" baseline="0" dirty="0" smtClean="0"/>
          </a:p>
          <a:p>
            <a:r>
              <a:rPr kumimoji="1" lang="ja-JP" altLang="en-US" dirty="0" smtClean="0"/>
              <a:t>そのため</a:t>
            </a:r>
            <a:r>
              <a:rPr kumimoji="1" lang="en-US" altLang="ja-JP" dirty="0" smtClean="0"/>
              <a:t>c</a:t>
            </a:r>
            <a:r>
              <a:rPr kumimoji="1" lang="en-US" altLang="ja-JP" baseline="-25000" dirty="0" smtClean="0"/>
              <a:t>1</a:t>
            </a:r>
            <a:r>
              <a:rPr kumimoji="1" lang="ja-JP" altLang="en-US" baseline="0" dirty="0" smtClean="0"/>
              <a:t>における混雑度は、１</a:t>
            </a:r>
            <a:r>
              <a:rPr kumimoji="1" lang="en-US" altLang="ja-JP" baseline="0" dirty="0" smtClean="0"/>
              <a:t>+3+2</a:t>
            </a:r>
            <a:r>
              <a:rPr kumimoji="1" lang="ja-JP" altLang="en-US" baseline="0" dirty="0" smtClean="0"/>
              <a:t>で、</a:t>
            </a:r>
            <a:r>
              <a:rPr kumimoji="1" lang="en-US" altLang="ja-JP" baseline="0" dirty="0" smtClean="0"/>
              <a:t>6</a:t>
            </a:r>
            <a:r>
              <a:rPr kumimoji="1" lang="ja-JP" altLang="en-US" baseline="0" dirty="0" smtClean="0"/>
              <a:t>となります。このような処理をすべての</a:t>
            </a:r>
            <a:r>
              <a:rPr kumimoji="1" lang="en-US" altLang="ja-JP" baseline="0" dirty="0" smtClean="0"/>
              <a:t>Cloudlet</a:t>
            </a:r>
            <a:r>
              <a:rPr kumimoji="1" lang="ja-JP" altLang="en-US" baseline="0" dirty="0" smtClean="0"/>
              <a:t>に対し行います。</a:t>
            </a:r>
            <a:endParaRPr kumimoji="1" lang="en-US" altLang="ja-JP" baseline="0" dirty="0" smtClean="0"/>
          </a:p>
          <a:p>
            <a:endParaRPr kumimoji="1" lang="en-US" altLang="ja-JP" baseline="0" dirty="0" smtClean="0"/>
          </a:p>
          <a:p>
            <a:r>
              <a:rPr kumimoji="1" lang="ja-JP" altLang="en-US" baseline="0" dirty="0" smtClean="0"/>
              <a:t>結果がこのようになりますので、もっとも混雑度が高い</a:t>
            </a:r>
            <a:r>
              <a:rPr kumimoji="1" lang="en-US" altLang="ja-JP" baseline="0" dirty="0" smtClean="0"/>
              <a:t>c5</a:t>
            </a:r>
            <a:r>
              <a:rPr kumimoji="1" lang="ja-JP" altLang="en-US" baseline="0" dirty="0" smtClean="0"/>
              <a:t>の場所にあるモバイル機器から割当処理を行います。</a:t>
            </a:r>
            <a:endParaRPr kumimoji="1" lang="en-US" altLang="ja-JP" baseline="0" dirty="0" smtClean="0"/>
          </a:p>
          <a:p>
            <a:r>
              <a:rPr kumimoji="1" lang="ja-JP" altLang="en-US" baseline="0" dirty="0" smtClean="0"/>
              <a:t>混雑度順では、</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9D2574C-4AB7-BB4D-BB74-DBD79482DAFB}" type="slidenum">
              <a:rPr kumimoji="1" lang="ja-JP" altLang="en-US" smtClean="0"/>
              <a:t>11</a:t>
            </a:fld>
            <a:endParaRPr kumimoji="1" lang="ja-JP" altLang="en-US"/>
          </a:p>
        </p:txBody>
      </p:sp>
    </p:spTree>
    <p:extLst>
      <p:ext uri="{BB962C8B-B14F-4D97-AF65-F5344CB8AC3E}">
        <p14:creationId xmlns:p14="http://schemas.microsoft.com/office/powerpoint/2010/main" val="1330060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先ほどでたデータから実際に割り当てを行います。</a:t>
            </a:r>
            <a:endParaRPr kumimoji="1" lang="en-US" altLang="ja-JP" dirty="0" smtClean="0"/>
          </a:p>
          <a:p>
            <a:r>
              <a:rPr kumimoji="1" lang="ja-JP" altLang="en-US" dirty="0" smtClean="0"/>
              <a:t>混雑度が</a:t>
            </a:r>
            <a:r>
              <a:rPr kumimoji="1" lang="en-US" altLang="ja-JP" dirty="0" smtClean="0"/>
              <a:t>13</a:t>
            </a:r>
            <a:r>
              <a:rPr kumimoji="1" lang="ja-JP" altLang="en-US" dirty="0" smtClean="0"/>
              <a:t>となっている</a:t>
            </a:r>
            <a:r>
              <a:rPr kumimoji="1" lang="en-US" altLang="ja-JP" dirty="0" smtClean="0"/>
              <a:t>Cloudlet</a:t>
            </a:r>
            <a:r>
              <a:rPr kumimoji="1" lang="ja-JP" altLang="en-US" baseline="0" dirty="0" smtClean="0"/>
              <a:t> </a:t>
            </a:r>
            <a:r>
              <a:rPr kumimoji="1" lang="en-US" altLang="ja-JP" dirty="0" smtClean="0"/>
              <a:t>c</a:t>
            </a:r>
            <a:r>
              <a:rPr kumimoji="1" lang="en-US" altLang="ja-JP" baseline="-25000" dirty="0" smtClean="0"/>
              <a:t>5</a:t>
            </a:r>
            <a:r>
              <a:rPr kumimoji="1" lang="ja-JP" altLang="en-US" dirty="0" smtClean="0"/>
              <a:t>の場所にあるモバイル機器から割当て処理を行います。</a:t>
            </a:r>
            <a:endParaRPr kumimoji="1" lang="en-US" altLang="ja-JP" dirty="0" smtClean="0"/>
          </a:p>
          <a:p>
            <a:r>
              <a:rPr kumimoji="1" lang="ja-JP" altLang="en-US" dirty="0" smtClean="0"/>
              <a:t>次に</a:t>
            </a:r>
            <a:r>
              <a:rPr kumimoji="1" lang="en-US" altLang="ja-JP" dirty="0" smtClean="0"/>
              <a:t>11</a:t>
            </a:r>
            <a:r>
              <a:rPr kumimoji="1" lang="ja-JP" altLang="en-US" dirty="0" smtClean="0"/>
              <a:t>の場所、</a:t>
            </a:r>
            <a:r>
              <a:rPr kumimoji="1" lang="en-US" altLang="ja-JP" dirty="0" smtClean="0"/>
              <a:t>10</a:t>
            </a:r>
            <a:r>
              <a:rPr kumimoji="1" lang="ja-JP" altLang="en-US" dirty="0" smtClean="0"/>
              <a:t>の場所、というように割当てを行っていくとこのようになります。</a:t>
            </a:r>
            <a:endParaRPr kumimoji="1" lang="en-US" altLang="ja-JP" dirty="0" smtClean="0"/>
          </a:p>
          <a:p>
            <a:r>
              <a:rPr kumimoji="1" lang="ja-JP" altLang="en-US" dirty="0" smtClean="0"/>
              <a:t>この時の最大割り当て距離は２となります。</a:t>
            </a:r>
            <a:endParaRPr kumimoji="1" lang="en-US" altLang="ja-JP" dirty="0" smtClean="0"/>
          </a:p>
          <a:p>
            <a:endParaRPr kumimoji="1" lang="en-US" altLang="ja-JP" dirty="0" smtClean="0"/>
          </a:p>
          <a:p>
            <a:r>
              <a:rPr kumimoji="1" lang="ja-JP" altLang="en-US" dirty="0" smtClean="0"/>
              <a:t>しかし、一番</a:t>
            </a:r>
            <a:r>
              <a:rPr lang="ja-JP" altLang="en-US" sz="1400" dirty="0" smtClean="0"/>
              <a:t>混雑度が高い場所において到着順に依存するため、まるでかこった所において周辺に</a:t>
            </a:r>
            <a:r>
              <a:rPr lang="en-US" altLang="ja-JP" sz="1200" dirty="0" smtClean="0"/>
              <a:t>AP1</a:t>
            </a:r>
            <a:r>
              <a:rPr lang="ja-JP" altLang="en-US" sz="1200" dirty="0" smtClean="0"/>
              <a:t>の動作環境が少ないのに対して</a:t>
            </a:r>
            <a:r>
              <a:rPr lang="en-US" altLang="ja-JP" sz="1200" dirty="0" smtClean="0"/>
              <a:t>AP2</a:t>
            </a:r>
            <a:r>
              <a:rPr lang="ja-JP" altLang="en-US" sz="1200" dirty="0" smtClean="0"/>
              <a:t>が先に割り当てられています。</a:t>
            </a:r>
            <a:endParaRPr lang="en-US" altLang="ja-JP" sz="1200" dirty="0" smtClean="0"/>
          </a:p>
          <a:p>
            <a:r>
              <a:rPr lang="ja-JP" altLang="en-US" sz="1200" dirty="0" smtClean="0"/>
              <a:t>この状態で負荷がかかると割当て距離が大きくなる可能性があ理ます</a:t>
            </a:r>
            <a:endParaRPr lang="en-US" altLang="ja-JP" sz="12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9D2574C-4AB7-BB4D-BB74-DBD79482DAFB}" type="slidenum">
              <a:rPr kumimoji="1" lang="ja-JP" altLang="en-US" smtClean="0"/>
              <a:t>12</a:t>
            </a:fld>
            <a:endParaRPr kumimoji="1" lang="ja-JP" altLang="en-US"/>
          </a:p>
        </p:txBody>
      </p:sp>
    </p:spTree>
    <p:extLst>
      <p:ext uri="{BB962C8B-B14F-4D97-AF65-F5344CB8AC3E}">
        <p14:creationId xmlns:p14="http://schemas.microsoft.com/office/powerpoint/2010/main" val="1074579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この問題を改善するために割当て処理をモバイル機器に優先度を与える手法に変更することで改善していきます。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優先度はアプリケーションの種類ごとに混雑度をとり、周辺の</a:t>
            </a:r>
            <a:r>
              <a:rPr kumimoji="1" lang="en-US" altLang="ja-JP" dirty="0" smtClean="0"/>
              <a:t>AP</a:t>
            </a:r>
            <a:r>
              <a:rPr kumimoji="1" lang="ja-JP" altLang="en-US" dirty="0" smtClean="0"/>
              <a:t>動作環境の数で割ることで算出します。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この手法では混雑している場所において周辺に動作環境が少ないほど先に割り当てられるため、先ほどの問題を改善できると期待できます。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9D2574C-4AB7-BB4D-BB74-DBD79482DAFB}" type="slidenum">
              <a:rPr kumimoji="1" lang="ja-JP" altLang="en-US" smtClean="0"/>
              <a:t>13</a:t>
            </a:fld>
            <a:endParaRPr kumimoji="1" lang="ja-JP" altLang="en-US"/>
          </a:p>
        </p:txBody>
      </p:sp>
    </p:spTree>
    <p:extLst>
      <p:ext uri="{BB962C8B-B14F-4D97-AF65-F5344CB8AC3E}">
        <p14:creationId xmlns:p14="http://schemas.microsoft.com/office/powerpoint/2010/main" val="1570386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これを先ほどの例を用いて説明します。</a:t>
            </a:r>
            <a:endParaRPr kumimoji="1" lang="en-US" altLang="ja-JP" dirty="0" smtClean="0"/>
          </a:p>
          <a:p>
            <a:r>
              <a:rPr kumimoji="1" lang="en-US" altLang="ja-JP" dirty="0" smtClean="0"/>
              <a:t>C5</a:t>
            </a:r>
            <a:r>
              <a:rPr kumimoji="1" lang="ja-JP" altLang="en-US" dirty="0" smtClean="0"/>
              <a:t>において</a:t>
            </a:r>
            <a:r>
              <a:rPr kumimoji="1" lang="en-US" altLang="ja-JP" dirty="0" smtClean="0"/>
              <a:t>AP1</a:t>
            </a:r>
            <a:r>
              <a:rPr kumimoji="1" lang="ja-JP" altLang="en-US" dirty="0" smtClean="0"/>
              <a:t>の混雑度は５、周辺に利用可能な</a:t>
            </a:r>
            <a:r>
              <a:rPr kumimoji="1" lang="en-US" altLang="ja-JP" dirty="0" smtClean="0"/>
              <a:t>Cloudlet</a:t>
            </a:r>
            <a:r>
              <a:rPr kumimoji="1" lang="ja-JP" altLang="en-US" dirty="0" smtClean="0"/>
              <a:t>は３となります</a:t>
            </a:r>
            <a:endParaRPr kumimoji="1" lang="en-US" altLang="ja-JP" dirty="0" smtClean="0"/>
          </a:p>
          <a:p>
            <a:r>
              <a:rPr kumimoji="1" lang="ja-JP" altLang="en-US" dirty="0" smtClean="0"/>
              <a:t>また</a:t>
            </a:r>
            <a:r>
              <a:rPr kumimoji="1" lang="en-US" altLang="ja-JP" dirty="0" smtClean="0"/>
              <a:t>AP2</a:t>
            </a:r>
            <a:r>
              <a:rPr kumimoji="1" lang="ja-JP" altLang="en-US" dirty="0" smtClean="0"/>
              <a:t>の混雑度は</a:t>
            </a:r>
            <a:r>
              <a:rPr kumimoji="1" lang="en-US" altLang="ja-JP" dirty="0" smtClean="0"/>
              <a:t>4</a:t>
            </a:r>
            <a:r>
              <a:rPr kumimoji="1" lang="ja-JP" altLang="en-US" dirty="0" smtClean="0"/>
              <a:t>、周辺に利用可能な</a:t>
            </a:r>
            <a:r>
              <a:rPr kumimoji="1" lang="en-US" altLang="ja-JP" dirty="0" smtClean="0"/>
              <a:t>Cloudlet</a:t>
            </a:r>
            <a:r>
              <a:rPr kumimoji="1" lang="ja-JP" altLang="en-US" dirty="0" smtClean="0"/>
              <a:t>は４になります。</a:t>
            </a:r>
            <a:endParaRPr kumimoji="1" lang="en-US" altLang="ja-JP" dirty="0" smtClean="0"/>
          </a:p>
          <a:p>
            <a:endParaRPr kumimoji="1" lang="en-US" altLang="ja-JP" dirty="0" smtClean="0"/>
          </a:p>
          <a:p>
            <a:r>
              <a:rPr kumimoji="1" lang="ja-JP" altLang="en-US" dirty="0" smtClean="0"/>
              <a:t>この時、</a:t>
            </a:r>
            <a:r>
              <a:rPr kumimoji="1" lang="en-US" altLang="ja-JP" dirty="0" smtClean="0"/>
              <a:t>AP1</a:t>
            </a:r>
            <a:r>
              <a:rPr kumimoji="1" lang="ja-JP" altLang="en-US" dirty="0" smtClean="0"/>
              <a:t>を利用するモバイル機器の優先度は</a:t>
            </a:r>
            <a:r>
              <a:rPr kumimoji="1" lang="en-US" altLang="ja-JP" dirty="0" smtClean="0"/>
              <a:t>1.6 , AP2</a:t>
            </a:r>
            <a:r>
              <a:rPr kumimoji="1" lang="ja-JP" altLang="en-US" dirty="0" smtClean="0"/>
              <a:t>を利用するモバイル機器の優先度は</a:t>
            </a:r>
            <a:r>
              <a:rPr kumimoji="1" lang="en-US" altLang="ja-JP" dirty="0" smtClean="0"/>
              <a:t>1.0</a:t>
            </a:r>
            <a:r>
              <a:rPr kumimoji="1" lang="ja-JP" altLang="en-US" dirty="0" smtClean="0"/>
              <a:t>なので</a:t>
            </a:r>
            <a:endParaRPr kumimoji="1" lang="en-US" altLang="ja-JP" dirty="0" smtClean="0"/>
          </a:p>
          <a:p>
            <a:r>
              <a:rPr kumimoji="1" lang="en-US" altLang="ja-JP" dirty="0" smtClean="0"/>
              <a:t>AP1</a:t>
            </a:r>
            <a:r>
              <a:rPr kumimoji="1" lang="ja-JP" altLang="en-US" dirty="0" smtClean="0"/>
              <a:t>を利用するモバイル機器が先に処理されます。</a:t>
            </a:r>
            <a:endParaRPr kumimoji="1" lang="ja-JP" altLang="en-US" dirty="0"/>
          </a:p>
        </p:txBody>
      </p:sp>
      <p:sp>
        <p:nvSpPr>
          <p:cNvPr id="4" name="スライド番号プレースホルダー 3"/>
          <p:cNvSpPr>
            <a:spLocks noGrp="1"/>
          </p:cNvSpPr>
          <p:nvPr>
            <p:ph type="sldNum" sz="quarter" idx="10"/>
          </p:nvPr>
        </p:nvSpPr>
        <p:spPr/>
        <p:txBody>
          <a:bodyPr/>
          <a:lstStyle/>
          <a:p>
            <a:fld id="{09D2574C-4AB7-BB4D-BB74-DBD79482DAFB}" type="slidenum">
              <a:rPr kumimoji="1" lang="ja-JP" altLang="en-US" smtClean="0"/>
              <a:t>14</a:t>
            </a:fld>
            <a:endParaRPr kumimoji="1" lang="ja-JP" altLang="en-US"/>
          </a:p>
        </p:txBody>
      </p:sp>
    </p:spTree>
    <p:extLst>
      <p:ext uri="{BB962C8B-B14F-4D97-AF65-F5344CB8AC3E}">
        <p14:creationId xmlns:p14="http://schemas.microsoft.com/office/powerpoint/2010/main" val="809349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次にさきほどの例で割り当てを行うとどうなの</a:t>
            </a:r>
            <a:r>
              <a:rPr kumimoji="1" lang="ja-JP" altLang="en-US" smtClean="0"/>
              <a:t>かを示します</a:t>
            </a:r>
            <a:endParaRPr kumimoji="1" lang="en-US" altLang="ja-JP" dirty="0" smtClean="0"/>
          </a:p>
          <a:p>
            <a:r>
              <a:rPr kumimoji="1" lang="ja-JP" altLang="en-US" dirty="0" smtClean="0"/>
              <a:t>この例において優先度が最大になるのは、</a:t>
            </a:r>
            <a:r>
              <a:rPr kumimoji="1" lang="en-US" altLang="ja-JP" dirty="0" smtClean="0"/>
              <a:t>c5</a:t>
            </a:r>
            <a:r>
              <a:rPr kumimoji="1" lang="en-US" altLang="ja-JP" baseline="0" dirty="0" smtClean="0"/>
              <a:t> </a:t>
            </a:r>
            <a:r>
              <a:rPr kumimoji="1" lang="ja-JP" altLang="en-US" baseline="0" dirty="0" smtClean="0"/>
              <a:t>の</a:t>
            </a:r>
            <a:r>
              <a:rPr kumimoji="1" lang="en-US" altLang="ja-JP" baseline="0" dirty="0" smtClean="0"/>
              <a:t>ap1</a:t>
            </a:r>
            <a:r>
              <a:rPr kumimoji="1" lang="ja-JP" altLang="en-US" baseline="0" dirty="0" smtClean="0"/>
              <a:t>になるのでそこから割り当てを行っていき、他の優先度が高いモバイル機器を順番に処理していくと</a:t>
            </a:r>
            <a:endParaRPr kumimoji="1" lang="en-US" altLang="ja-JP" baseline="0" dirty="0" smtClean="0"/>
          </a:p>
          <a:p>
            <a:r>
              <a:rPr kumimoji="1" lang="ja-JP" altLang="en-US" baseline="0" dirty="0" smtClean="0"/>
              <a:t>こうなります。</a:t>
            </a:r>
            <a:endParaRPr kumimoji="1" lang="en-US" altLang="ja-JP" baseline="0" dirty="0" smtClean="0"/>
          </a:p>
          <a:p>
            <a:r>
              <a:rPr kumimoji="1" lang="ja-JP" altLang="en-US" baseline="0" dirty="0" smtClean="0"/>
              <a:t>この時最大割り当て距離は１となります。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09D2574C-4AB7-BB4D-BB74-DBD79482DAFB}" type="slidenum">
              <a:rPr kumimoji="1" lang="ja-JP" altLang="en-US" smtClean="0"/>
              <a:t>15</a:t>
            </a:fld>
            <a:endParaRPr kumimoji="1" lang="ja-JP" altLang="en-US"/>
          </a:p>
        </p:txBody>
      </p:sp>
    </p:spTree>
    <p:extLst>
      <p:ext uri="{BB962C8B-B14F-4D97-AF65-F5344CB8AC3E}">
        <p14:creationId xmlns:p14="http://schemas.microsoft.com/office/powerpoint/2010/main" val="131162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これらの手法を利用してシミュレーション評価を行いました。</a:t>
            </a:r>
            <a:endParaRPr kumimoji="1" lang="en-US" altLang="ja-JP" dirty="0" smtClean="0"/>
          </a:p>
          <a:p>
            <a:r>
              <a:rPr kumimoji="1" lang="ja-JP" altLang="en-US" dirty="0" smtClean="0"/>
              <a:t>この図はシミュレーションで用いる</a:t>
            </a:r>
            <a:r>
              <a:rPr kumimoji="1" lang="en-US" altLang="ja-JP" dirty="0" smtClean="0"/>
              <a:t>Cloudlet</a:t>
            </a:r>
            <a:r>
              <a:rPr kumimoji="1" lang="ja-JP" altLang="en-US" dirty="0" smtClean="0"/>
              <a:t>の配置図とモバイル機器が移動する経路を示しています。</a:t>
            </a:r>
            <a:endParaRPr kumimoji="1" lang="en-US" altLang="ja-JP" dirty="0" smtClean="0"/>
          </a:p>
          <a:p>
            <a:r>
              <a:rPr kumimoji="1" lang="ja-JP" altLang="en-US" dirty="0" smtClean="0"/>
              <a:t>＊マークが付けられたエリアは、モバイル機器が移動を開始する場所。点線はモバイル機器の移動経路となります。</a:t>
            </a:r>
            <a:endParaRPr kumimoji="1" lang="en-US" altLang="ja-JP" dirty="0" smtClean="0"/>
          </a:p>
          <a:p>
            <a:r>
              <a:rPr kumimoji="1" lang="ja-JP" altLang="en-US" dirty="0" smtClean="0"/>
              <a:t>評価はすべてのモバイル機器と</a:t>
            </a:r>
            <a:r>
              <a:rPr kumimoji="1" lang="en-US" altLang="ja-JP" dirty="0" smtClean="0"/>
              <a:t>Cloudlet</a:t>
            </a:r>
            <a:r>
              <a:rPr kumimoji="1" lang="ja-JP" altLang="en-US" baseline="0" dirty="0" smtClean="0"/>
              <a:t>間の通信</a:t>
            </a:r>
            <a:r>
              <a:rPr kumimoji="1" lang="ja-JP" altLang="en-US" dirty="0" smtClean="0"/>
              <a:t>の中でもっとも大きな値である最大割当て距離を算出します。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9D2574C-4AB7-BB4D-BB74-DBD79482DAFB}" type="slidenum">
              <a:rPr kumimoji="1" lang="ja-JP" altLang="en-US" smtClean="0"/>
              <a:t>16</a:t>
            </a:fld>
            <a:endParaRPr kumimoji="1" lang="ja-JP" altLang="en-US"/>
          </a:p>
        </p:txBody>
      </p:sp>
    </p:spTree>
    <p:extLst>
      <p:ext uri="{BB962C8B-B14F-4D97-AF65-F5344CB8AC3E}">
        <p14:creationId xmlns:p14="http://schemas.microsoft.com/office/powerpoint/2010/main" val="597975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これがその結果となります</a:t>
            </a:r>
            <a:endParaRPr kumimoji="1" lang="en-US" altLang="ja-JP" dirty="0" smtClean="0"/>
          </a:p>
          <a:p>
            <a:r>
              <a:rPr kumimoji="1" lang="ja-JP" altLang="en-US" dirty="0" smtClean="0"/>
              <a:t>縦軸は最大割当て距離で、各手法においてもっとも大きかった割当距離を示しています。</a:t>
            </a:r>
            <a:endParaRPr kumimoji="1" lang="en-US" altLang="ja-JP" dirty="0" smtClean="0"/>
          </a:p>
          <a:p>
            <a:r>
              <a:rPr kumimoji="1" lang="ja-JP" altLang="en-US" dirty="0" smtClean="0"/>
              <a:t>横軸は先ほど説明した角移動開始エリアで生成されるモバイル機器数を示しています。数値が大きくなれば負荷が大きくなります。</a:t>
            </a:r>
            <a:endParaRPr kumimoji="1" lang="en-US" altLang="ja-JP" dirty="0" smtClean="0"/>
          </a:p>
          <a:p>
            <a:r>
              <a:rPr kumimoji="1" lang="ja-JP" altLang="en-US" dirty="0" smtClean="0"/>
              <a:t>現行手法は、モバイル機器数が増大すると、最大割当て距離が</a:t>
            </a:r>
            <a:r>
              <a:rPr kumimoji="1" lang="en-US" altLang="ja-JP" dirty="0" smtClean="0"/>
              <a:t>5</a:t>
            </a:r>
            <a:r>
              <a:rPr kumimoji="1" lang="ja-JP" altLang="en-US" dirty="0" smtClean="0"/>
              <a:t>まで増加しますが、提案手法では負荷が大きくなっても最大割り当て距離が</a:t>
            </a:r>
            <a:r>
              <a:rPr kumimoji="1" lang="en-US" altLang="ja-JP" dirty="0" smtClean="0"/>
              <a:t>3</a:t>
            </a:r>
            <a:r>
              <a:rPr kumimoji="1" lang="ja-JP" altLang="en-US" dirty="0" smtClean="0"/>
              <a:t>となっています。</a:t>
            </a:r>
            <a:endParaRPr kumimoji="1" lang="en-US" altLang="ja-JP" dirty="0" smtClean="0"/>
          </a:p>
          <a:p>
            <a:r>
              <a:rPr kumimoji="1" lang="ja-JP" altLang="en-US" dirty="0" smtClean="0"/>
              <a:t>このことから、混雑度順に割当て処理を行うことで大きく最大割当て距離を削減できることがわかります。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9D2574C-4AB7-BB4D-BB74-DBD79482DAFB}" type="slidenum">
              <a:rPr kumimoji="1" lang="ja-JP" altLang="en-US" smtClean="0"/>
              <a:t>17</a:t>
            </a:fld>
            <a:endParaRPr kumimoji="1" lang="ja-JP" altLang="en-US"/>
          </a:p>
        </p:txBody>
      </p:sp>
    </p:spTree>
    <p:extLst>
      <p:ext uri="{BB962C8B-B14F-4D97-AF65-F5344CB8AC3E}">
        <p14:creationId xmlns:p14="http://schemas.microsoft.com/office/powerpoint/2010/main" val="18138320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まとめに入ります。</a:t>
            </a:r>
            <a:endParaRPr kumimoji="1" lang="en-US" altLang="ja-JP" dirty="0" smtClean="0"/>
          </a:p>
          <a:p>
            <a:r>
              <a:rPr kumimoji="1" lang="ja-JP" altLang="en-US" dirty="0" smtClean="0"/>
              <a:t>現在の</a:t>
            </a:r>
            <a:r>
              <a:rPr kumimoji="1" lang="en-US" altLang="ja-JP" dirty="0" smtClean="0"/>
              <a:t>Cloudlet</a:t>
            </a:r>
            <a:r>
              <a:rPr kumimoji="1" lang="ja-JP" altLang="en-US" dirty="0" smtClean="0"/>
              <a:t>の課題をあげ、その解決のために現行手法の混雑度順を紹介しました。</a:t>
            </a:r>
            <a:endParaRPr kumimoji="1" lang="en-US" altLang="ja-JP" dirty="0" smtClean="0"/>
          </a:p>
          <a:p>
            <a:r>
              <a:rPr kumimoji="1" lang="ja-JP" altLang="en-US" dirty="0" smtClean="0"/>
              <a:t>しかしこの手法では</a:t>
            </a:r>
            <a:r>
              <a:rPr kumimoji="1" lang="en-US" altLang="ja-JP" dirty="0" smtClean="0"/>
              <a:t>AP</a:t>
            </a:r>
            <a:r>
              <a:rPr kumimoji="1" lang="ja-JP" altLang="en-US" dirty="0" smtClean="0"/>
              <a:t>実行環境が考慮されておらず、遅延時間が増加する恐れがあります。</a:t>
            </a:r>
            <a:endParaRPr kumimoji="1" lang="en-US" altLang="ja-JP" dirty="0" smtClean="0"/>
          </a:p>
          <a:p>
            <a:r>
              <a:rPr kumimoji="1" lang="ja-JP" altLang="en-US" dirty="0" smtClean="0"/>
              <a:t>そこで、モバイル機器に優先度を付与する手法を提案しました。</a:t>
            </a:r>
            <a:endParaRPr kumimoji="1" lang="en-US" altLang="ja-JP" dirty="0" smtClean="0"/>
          </a:p>
          <a:p>
            <a:r>
              <a:rPr kumimoji="1" lang="ja-JP" altLang="en-US" dirty="0" smtClean="0"/>
              <a:t>この方式では負荷がかかるとともに割り当て距離が減少する結果が出たため、有効的であると明らかにしました。</a:t>
            </a:r>
            <a:endParaRPr kumimoji="1" lang="en-US" altLang="ja-JP" dirty="0" smtClean="0"/>
          </a:p>
          <a:p>
            <a:endParaRPr kumimoji="1" lang="en-US" altLang="ja-JP" dirty="0" smtClean="0"/>
          </a:p>
          <a:p>
            <a:r>
              <a:rPr kumimoji="1" lang="ja-JP" altLang="en-US" dirty="0" smtClean="0"/>
              <a:t>これがまとめになっております</a:t>
            </a:r>
            <a:endParaRPr kumimoji="1" lang="en-US" altLang="ja-JP" dirty="0" smtClean="0"/>
          </a:p>
          <a:p>
            <a:endParaRPr kumimoji="1" lang="en-US" altLang="ja-JP" dirty="0" smtClean="0"/>
          </a:p>
          <a:p>
            <a:r>
              <a:rPr kumimoji="1" lang="ja-JP" altLang="en-US" dirty="0" smtClean="0"/>
              <a:t>以上で発表を終わります。ご静聴ありがとうございました。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09D2574C-4AB7-BB4D-BB74-DBD79482DAFB}" type="slidenum">
              <a:rPr kumimoji="1" lang="ja-JP" altLang="en-US" smtClean="0"/>
              <a:t>18</a:t>
            </a:fld>
            <a:endParaRPr kumimoji="1" lang="ja-JP" altLang="en-US"/>
          </a:p>
        </p:txBody>
      </p:sp>
    </p:spTree>
    <p:extLst>
      <p:ext uri="{BB962C8B-B14F-4D97-AF65-F5344CB8AC3E}">
        <p14:creationId xmlns:p14="http://schemas.microsoft.com/office/powerpoint/2010/main" val="1993513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はじめに研究背景について説明します。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近年，クラウド環境の普及に伴い，車載端末や</a:t>
            </a:r>
            <a:r>
              <a:rPr kumimoji="1" lang="en-US" altLang="ja-JP" sz="1200" kern="1200" dirty="0" err="1" smtClean="0">
                <a:solidFill>
                  <a:schemeClr val="tx1"/>
                </a:solidFill>
                <a:effectLst/>
                <a:latin typeface="+mn-lt"/>
                <a:ea typeface="+mn-ea"/>
                <a:cs typeface="+mn-cs"/>
              </a:rPr>
              <a:t>IoT</a:t>
            </a:r>
            <a:r>
              <a:rPr kumimoji="1" lang="ja-JP" altLang="ja-JP" sz="1200" kern="1200" dirty="0" smtClean="0">
                <a:solidFill>
                  <a:schemeClr val="tx1"/>
                </a:solidFill>
                <a:effectLst/>
                <a:latin typeface="+mn-lt"/>
                <a:ea typeface="+mn-ea"/>
                <a:cs typeface="+mn-cs"/>
              </a:rPr>
              <a:t>機器のようなモバイル機器の処理をデータセンタで行われてい</a:t>
            </a:r>
            <a:r>
              <a:rPr kumimoji="1" lang="ja-JP" altLang="en-US" sz="1200" kern="1200" dirty="0" smtClean="0">
                <a:solidFill>
                  <a:schemeClr val="tx1"/>
                </a:solidFill>
                <a:effectLst/>
                <a:latin typeface="+mn-lt"/>
                <a:ea typeface="+mn-ea"/>
                <a:cs typeface="+mn-cs"/>
              </a:rPr>
              <a:t>ます</a:t>
            </a:r>
            <a:r>
              <a:rPr kumimoji="1" lang="ja-JP" altLang="ja-JP" sz="1200" kern="1200" dirty="0" smtClean="0">
                <a:solidFill>
                  <a:schemeClr val="tx1"/>
                </a:solidFill>
                <a:effectLst/>
                <a:latin typeface="+mn-lt"/>
                <a:ea typeface="+mn-ea"/>
                <a:cs typeface="+mn-cs"/>
              </a:rPr>
              <a:t>．</a:t>
            </a:r>
          </a:p>
          <a:p>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09D2574C-4AB7-BB4D-BB74-DBD79482DAFB}" type="slidenum">
              <a:rPr kumimoji="1" lang="ja-JP" altLang="en-US" smtClean="0"/>
              <a:t>2</a:t>
            </a:fld>
            <a:endParaRPr kumimoji="1" lang="ja-JP" altLang="en-US"/>
          </a:p>
        </p:txBody>
      </p:sp>
    </p:spTree>
    <p:extLst>
      <p:ext uri="{BB962C8B-B14F-4D97-AF65-F5344CB8AC3E}">
        <p14:creationId xmlns:p14="http://schemas.microsoft.com/office/powerpoint/2010/main" val="562315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しかし</a:t>
            </a:r>
            <a:r>
              <a:rPr kumimoji="1" lang="ja-JP" altLang="en-US" sz="1200" kern="1200" dirty="0" smtClean="0">
                <a:solidFill>
                  <a:schemeClr val="tx1"/>
                </a:solidFill>
                <a:effectLst/>
                <a:latin typeface="+mn-lt"/>
                <a:ea typeface="+mn-ea"/>
                <a:cs typeface="+mn-cs"/>
              </a:rPr>
              <a:t>ながら</a:t>
            </a:r>
            <a:r>
              <a:rPr kumimoji="1" lang="ja-JP" altLang="ja-JP" sz="1200" kern="1200" dirty="0" smtClean="0">
                <a:solidFill>
                  <a:schemeClr val="tx1"/>
                </a:solidFill>
                <a:effectLst/>
                <a:latin typeface="+mn-lt"/>
                <a:ea typeface="+mn-ea"/>
                <a:cs typeface="+mn-cs"/>
              </a:rPr>
              <a:t>，モバイル機器が要求する処理はリアルタイム性が求められるものがあり，その場合，モバイル機器とサーバ間の通信遅延が問題とな</a:t>
            </a:r>
            <a:r>
              <a:rPr kumimoji="1" lang="ja-JP" altLang="en-US" sz="1200" kern="1200" dirty="0" smtClean="0">
                <a:solidFill>
                  <a:schemeClr val="tx1"/>
                </a:solidFill>
                <a:effectLst/>
                <a:latin typeface="+mn-lt"/>
                <a:ea typeface="+mn-ea"/>
                <a:cs typeface="+mn-cs"/>
              </a:rPr>
              <a:t>ります。</a:t>
            </a:r>
            <a:endParaRPr kumimoji="1" lang="en-US"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09D2574C-4AB7-BB4D-BB74-DBD79482DAFB}" type="slidenum">
              <a:rPr kumimoji="1" lang="ja-JP" altLang="en-US" smtClean="0"/>
              <a:t>3</a:t>
            </a:fld>
            <a:endParaRPr kumimoji="1" lang="ja-JP" altLang="en-US"/>
          </a:p>
        </p:txBody>
      </p:sp>
    </p:spTree>
    <p:extLst>
      <p:ext uri="{BB962C8B-B14F-4D97-AF65-F5344CB8AC3E}">
        <p14:creationId xmlns:p14="http://schemas.microsoft.com/office/powerpoint/2010/main" val="1830771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そこで</a:t>
            </a:r>
            <a:r>
              <a:rPr kumimoji="1" lang="ja-JP" altLang="en-US" dirty="0" smtClean="0"/>
              <a:t>実時間処理を要求するアプリケーションの実行をデータセンタのあるクラウドではなく、ユーザから距離の近い場所にコンピューティングリソースを配置し、そこで処理を行う</a:t>
            </a:r>
            <a:r>
              <a:rPr kumimoji="1" lang="en-US" altLang="ja-JP" sz="1200" kern="1200" dirty="0" smtClean="0">
                <a:solidFill>
                  <a:schemeClr val="tx1"/>
                </a:solidFill>
                <a:effectLst/>
                <a:latin typeface="+mn-lt"/>
                <a:ea typeface="+mn-ea"/>
                <a:cs typeface="+mn-cs"/>
              </a:rPr>
              <a:t>Cloudlet</a:t>
            </a:r>
            <a:r>
              <a:rPr kumimoji="1" lang="ja-JP" altLang="en-US" sz="1200" kern="1200" dirty="0" smtClean="0">
                <a:solidFill>
                  <a:schemeClr val="tx1"/>
                </a:solidFill>
                <a:effectLst/>
                <a:latin typeface="+mn-lt"/>
                <a:ea typeface="+mn-ea"/>
                <a:cs typeface="+mn-cs"/>
              </a:rPr>
              <a:t>を利用して</a:t>
            </a:r>
            <a:r>
              <a:rPr kumimoji="1" lang="ja-JP" altLang="ja-JP" sz="1200" kern="1200" dirty="0" smtClean="0">
                <a:solidFill>
                  <a:schemeClr val="tx1"/>
                </a:solidFill>
                <a:effectLst/>
                <a:latin typeface="+mn-lt"/>
                <a:ea typeface="+mn-ea"/>
                <a:cs typeface="+mn-cs"/>
              </a:rPr>
              <a:t>，サーバ負荷の軽減や応答時間の改善を行う研究がなされてい</a:t>
            </a:r>
            <a:r>
              <a:rPr kumimoji="1" lang="ja-JP" altLang="en-US" sz="1200" kern="1200" dirty="0" smtClean="0">
                <a:solidFill>
                  <a:schemeClr val="tx1"/>
                </a:solidFill>
                <a:effectLst/>
                <a:latin typeface="+mn-lt"/>
                <a:ea typeface="+mn-ea"/>
                <a:cs typeface="+mn-cs"/>
              </a:rPr>
              <a:t>ます</a:t>
            </a:r>
            <a:r>
              <a:rPr kumimoji="1" lang="ja-JP" altLang="ja-JP" sz="1200" kern="1200" dirty="0" smtClean="0">
                <a:solidFill>
                  <a:schemeClr val="tx1"/>
                </a:solidFill>
                <a:effectLst/>
                <a:latin typeface="+mn-lt"/>
                <a:ea typeface="+mn-ea"/>
                <a:cs typeface="+mn-cs"/>
              </a:rPr>
              <a:t>．</a:t>
            </a:r>
            <a:endParaRPr kumimoji="1" lang="en-US"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09D2574C-4AB7-BB4D-BB74-DBD79482DAFB}" type="slidenum">
              <a:rPr kumimoji="1" lang="ja-JP" altLang="en-US" smtClean="0"/>
              <a:t>4</a:t>
            </a:fld>
            <a:endParaRPr kumimoji="1" lang="ja-JP" altLang="en-US"/>
          </a:p>
        </p:txBody>
      </p:sp>
    </p:spTree>
    <p:extLst>
      <p:ext uri="{BB962C8B-B14F-4D97-AF65-F5344CB8AC3E}">
        <p14:creationId xmlns:p14="http://schemas.microsoft.com/office/powerpoint/2010/main" val="1620272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しかし、データセンタは豊富なりソースを持つのに対し、</a:t>
            </a:r>
            <a:r>
              <a:rPr kumimoji="1" lang="en-US" altLang="ja-JP" dirty="0" smtClean="0"/>
              <a:t>Cloudlet</a:t>
            </a:r>
            <a:r>
              <a:rPr kumimoji="1" lang="ja-JP" altLang="en-US" dirty="0" smtClean="0"/>
              <a:t>環境では貧弱なリソースしか持たせることができません。</a:t>
            </a:r>
            <a:endParaRPr kumimoji="1" lang="en-US" altLang="ja-JP" dirty="0" smtClean="0"/>
          </a:p>
          <a:p>
            <a:r>
              <a:rPr kumimoji="1" lang="ja-JP" altLang="en-US" dirty="0" smtClean="0"/>
              <a:t>そのため、車、携帯など移動するモバイル機器を対象としたシステムでは、なんらかの理由により、一部の</a:t>
            </a:r>
            <a:r>
              <a:rPr kumimoji="1" lang="en-US" altLang="ja-JP" dirty="0" smtClean="0"/>
              <a:t>Cloudlet</a:t>
            </a:r>
            <a:r>
              <a:rPr kumimoji="1" lang="ja-JP" altLang="en-US" dirty="0" smtClean="0"/>
              <a:t>に負荷が集中すると、リソース不足が発生すると考えられます。</a:t>
            </a:r>
            <a:endParaRPr kumimoji="1" lang="en-US" altLang="ja-JP" dirty="0" smtClean="0"/>
          </a:p>
          <a:p>
            <a:endParaRPr kumimoji="1" lang="en-US" altLang="ja-JP" dirty="0" smtClean="0"/>
          </a:p>
          <a:p>
            <a:r>
              <a:rPr kumimoji="1" lang="ja-JP" altLang="en-US" dirty="0" smtClean="0"/>
              <a:t>そこで、本研究では、この問題を解決するために、</a:t>
            </a:r>
            <a:r>
              <a:rPr kumimoji="1" lang="en-US" altLang="ja-JP" dirty="0" smtClean="0"/>
              <a:t>Cloudlet</a:t>
            </a:r>
            <a:r>
              <a:rPr kumimoji="1" lang="ja-JP" altLang="en-US" dirty="0" smtClean="0"/>
              <a:t>を用いた環境でモバイル機器を対象としたリソース割当ての手法を検討します。</a:t>
            </a:r>
            <a:endParaRPr kumimoji="1" lang="en-US" altLang="ja-JP" dirty="0" smtClean="0"/>
          </a:p>
          <a:p>
            <a:endParaRPr kumimoji="1" lang="en-US"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09D2574C-4AB7-BB4D-BB74-DBD79482DAFB}" type="slidenum">
              <a:rPr kumimoji="1" lang="ja-JP" altLang="en-US" smtClean="0"/>
              <a:t>5</a:t>
            </a:fld>
            <a:endParaRPr kumimoji="1" lang="ja-JP" altLang="en-US"/>
          </a:p>
        </p:txBody>
      </p:sp>
    </p:spTree>
    <p:extLst>
      <p:ext uri="{BB962C8B-B14F-4D97-AF65-F5344CB8AC3E}">
        <p14:creationId xmlns:p14="http://schemas.microsoft.com/office/powerpoint/2010/main" val="1461530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では</a:t>
            </a:r>
            <a:r>
              <a:rPr kumimoji="1" lang="en-US" altLang="ja-JP" sz="1200" kern="1200" dirty="0" smtClean="0">
                <a:solidFill>
                  <a:schemeClr val="tx1"/>
                </a:solidFill>
                <a:effectLst/>
                <a:latin typeface="+mn-lt"/>
                <a:ea typeface="+mn-ea"/>
                <a:cs typeface="+mn-cs"/>
              </a:rPr>
              <a:t>Cloudlet</a:t>
            </a:r>
            <a:r>
              <a:rPr kumimoji="1" lang="ja-JP" altLang="en-US" sz="1200" kern="1200" dirty="0" smtClean="0">
                <a:solidFill>
                  <a:schemeClr val="tx1"/>
                </a:solidFill>
                <a:effectLst/>
                <a:latin typeface="+mn-lt"/>
                <a:ea typeface="+mn-ea"/>
                <a:cs typeface="+mn-cs"/>
              </a:rPr>
              <a:t>の問題点と方向性について話していきます。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まず、</a:t>
            </a:r>
            <a:r>
              <a:rPr kumimoji="1" lang="en-US" altLang="ja-JP" sz="1200" kern="1200" dirty="0" smtClean="0">
                <a:solidFill>
                  <a:schemeClr val="tx1"/>
                </a:solidFill>
                <a:effectLst/>
                <a:latin typeface="+mn-lt"/>
                <a:ea typeface="+mn-ea"/>
                <a:cs typeface="+mn-cs"/>
              </a:rPr>
              <a:t>Cloudlet</a:t>
            </a:r>
            <a:r>
              <a:rPr kumimoji="1" lang="ja-JP" altLang="en-US" sz="1200" kern="1200" dirty="0" smtClean="0">
                <a:solidFill>
                  <a:schemeClr val="tx1"/>
                </a:solidFill>
                <a:effectLst/>
                <a:latin typeface="+mn-lt"/>
                <a:ea typeface="+mn-ea"/>
                <a:cs typeface="+mn-cs"/>
              </a:rPr>
              <a:t>の問題点</a:t>
            </a:r>
            <a:r>
              <a:rPr kumimoji="1" lang="ja-JP" altLang="ja-JP" sz="1200" kern="1200" dirty="0" smtClean="0">
                <a:solidFill>
                  <a:schemeClr val="tx1"/>
                </a:solidFill>
                <a:effectLst/>
                <a:latin typeface="+mn-lt"/>
                <a:ea typeface="+mn-ea"/>
                <a:cs typeface="+mn-cs"/>
              </a:rPr>
              <a:t>は，データセンタのように豊富なリソースを持たないため，リソース</a:t>
            </a:r>
            <a:r>
              <a:rPr kumimoji="1" lang="ja-JP" altLang="en-US" sz="1200" kern="1200" dirty="0" smtClean="0">
                <a:solidFill>
                  <a:schemeClr val="tx1"/>
                </a:solidFill>
                <a:effectLst/>
                <a:latin typeface="+mn-lt"/>
                <a:ea typeface="+mn-ea"/>
                <a:cs typeface="+mn-cs"/>
              </a:rPr>
              <a:t>枯渇する</a:t>
            </a:r>
            <a:r>
              <a:rPr kumimoji="1" lang="ja-JP" altLang="ja-JP" sz="1200" kern="1200" dirty="0" smtClean="0">
                <a:solidFill>
                  <a:schemeClr val="tx1"/>
                </a:solidFill>
                <a:effectLst/>
                <a:latin typeface="+mn-lt"/>
                <a:ea typeface="+mn-ea"/>
                <a:cs typeface="+mn-cs"/>
              </a:rPr>
              <a:t>問題がある</a:t>
            </a:r>
            <a:r>
              <a:rPr kumimoji="1" lang="ja-JP" altLang="en-US" sz="1200" kern="1200" dirty="0" smtClean="0">
                <a:solidFill>
                  <a:schemeClr val="tx1"/>
                </a:solidFill>
                <a:effectLst/>
                <a:latin typeface="+mn-lt"/>
                <a:ea typeface="+mn-ea"/>
                <a:cs typeface="+mn-cs"/>
              </a:rPr>
              <a:t>ことです</a:t>
            </a:r>
            <a:r>
              <a:rPr kumimoji="1" lang="ja-JP" altLang="ja-JP" sz="1200" kern="1200" dirty="0" smtClean="0">
                <a:solidFill>
                  <a:schemeClr val="tx1"/>
                </a:solidFill>
                <a:effectLst/>
                <a:latin typeface="+mn-lt"/>
                <a:ea typeface="+mn-ea"/>
                <a:cs typeface="+mn-cs"/>
              </a:rPr>
              <a:t>．本稿では，この問題に対し，モバイル機器が利用するアプリケーションがどの</a:t>
            </a:r>
            <a:r>
              <a:rPr kumimoji="1" lang="en-US" altLang="ja-JP" sz="1200" kern="1200" dirty="0" smtClean="0">
                <a:solidFill>
                  <a:schemeClr val="tx1"/>
                </a:solidFill>
                <a:effectLst/>
                <a:latin typeface="+mn-lt"/>
                <a:ea typeface="+mn-ea"/>
                <a:cs typeface="+mn-cs"/>
              </a:rPr>
              <a:t>Cloudlet</a:t>
            </a:r>
            <a:r>
              <a:rPr kumimoji="1" lang="ja-JP" altLang="ja-JP" sz="1200" kern="1200" dirty="0" smtClean="0">
                <a:solidFill>
                  <a:schemeClr val="tx1"/>
                </a:solidFill>
                <a:effectLst/>
                <a:latin typeface="+mn-lt"/>
                <a:ea typeface="+mn-ea"/>
                <a:cs typeface="+mn-cs"/>
              </a:rPr>
              <a:t>環境で動作可能かを考慮した上で，モバイル機器の位置から許される距離の近傍</a:t>
            </a:r>
            <a:r>
              <a:rPr kumimoji="1" lang="en-US" altLang="ja-JP" sz="1200" kern="1200" dirty="0" smtClean="0">
                <a:solidFill>
                  <a:schemeClr val="tx1"/>
                </a:solidFill>
                <a:effectLst/>
                <a:latin typeface="+mn-lt"/>
                <a:ea typeface="+mn-ea"/>
                <a:cs typeface="+mn-cs"/>
              </a:rPr>
              <a:t>Cloudlet</a:t>
            </a:r>
            <a:r>
              <a:rPr kumimoji="1" lang="ja-JP" altLang="ja-JP" sz="1200" kern="1200" dirty="0" smtClean="0">
                <a:solidFill>
                  <a:schemeClr val="tx1"/>
                </a:solidFill>
                <a:effectLst/>
                <a:latin typeface="+mn-lt"/>
                <a:ea typeface="+mn-ea"/>
                <a:cs typeface="+mn-cs"/>
              </a:rPr>
              <a:t>を利用し，割り当てることでリソースの枯渇を抑えること</a:t>
            </a:r>
            <a:r>
              <a:rPr kumimoji="1" lang="ja-JP" altLang="en-US" sz="1200" kern="1200" dirty="0" smtClean="0">
                <a:solidFill>
                  <a:schemeClr val="tx1"/>
                </a:solidFill>
                <a:effectLst/>
                <a:latin typeface="+mn-lt"/>
                <a:ea typeface="+mn-ea"/>
                <a:cs typeface="+mn-cs"/>
              </a:rPr>
              <a:t>を目的とします。</a:t>
            </a:r>
            <a:endParaRPr kumimoji="1" lang="en-US"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09D2574C-4AB7-BB4D-BB74-DBD79482DAFB}" type="slidenum">
              <a:rPr kumimoji="1" lang="ja-JP" altLang="en-US" smtClean="0"/>
              <a:t>6</a:t>
            </a:fld>
            <a:endParaRPr kumimoji="1" lang="ja-JP" altLang="en-US"/>
          </a:p>
        </p:txBody>
      </p:sp>
    </p:spTree>
    <p:extLst>
      <p:ext uri="{BB962C8B-B14F-4D97-AF65-F5344CB8AC3E}">
        <p14:creationId xmlns:p14="http://schemas.microsoft.com/office/powerpoint/2010/main" val="1855219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a:t>
            </a:r>
            <a:r>
              <a:rPr kumimoji="1" lang="en-US" altLang="ja-JP" dirty="0" smtClean="0"/>
              <a:t>Cloudlet</a:t>
            </a:r>
            <a:r>
              <a:rPr kumimoji="1" lang="ja-JP" altLang="en-US" dirty="0" smtClean="0"/>
              <a:t>環境モデルについて話していきたいと思います。</a:t>
            </a:r>
            <a:endParaRPr kumimoji="1" lang="en-US" altLang="ja-JP" dirty="0" smtClean="0"/>
          </a:p>
          <a:p>
            <a:endParaRPr kumimoji="1" lang="en-US" altLang="ja-JP" dirty="0" smtClean="0"/>
          </a:p>
          <a:p>
            <a:r>
              <a:rPr kumimoji="1" lang="en-US" altLang="ja-JP" dirty="0" smtClean="0"/>
              <a:t>Cloudlet</a:t>
            </a:r>
            <a:r>
              <a:rPr kumimoji="1" lang="ja-JP" altLang="en-US" dirty="0" smtClean="0"/>
              <a:t>モデルを構築する上で、</a:t>
            </a:r>
            <a:r>
              <a:rPr kumimoji="1" lang="en-US" altLang="ja-JP" dirty="0" smtClean="0"/>
              <a:t>Cloudlet</a:t>
            </a:r>
            <a:r>
              <a:rPr kumimoji="1" lang="ja-JP" altLang="en-US" dirty="0" smtClean="0"/>
              <a:t>サーバ、モバイル機器、遅延時間の３つが必要となります。</a:t>
            </a:r>
            <a:endParaRPr kumimoji="1" lang="en-US" altLang="ja-JP" dirty="0" smtClean="0"/>
          </a:p>
          <a:p>
            <a:r>
              <a:rPr kumimoji="1" lang="en-US" altLang="ja-JP" dirty="0" smtClean="0"/>
              <a:t>Cloudlet</a:t>
            </a:r>
            <a:r>
              <a:rPr kumimoji="1" lang="ja-JP" altLang="en-US" dirty="0" smtClean="0"/>
              <a:t>サーバは</a:t>
            </a:r>
            <a:r>
              <a:rPr kumimoji="1" lang="en-US" altLang="ja-JP" dirty="0" smtClean="0"/>
              <a:t>n</a:t>
            </a:r>
            <a:r>
              <a:rPr kumimoji="1" lang="ja-JP" altLang="en-US" dirty="0" smtClean="0"/>
              <a:t>かける</a:t>
            </a:r>
            <a:r>
              <a:rPr kumimoji="1" lang="en-US" altLang="ja-JP" dirty="0" smtClean="0"/>
              <a:t>m</a:t>
            </a:r>
            <a:r>
              <a:rPr kumimoji="1" lang="ja-JP" altLang="en-US" dirty="0" smtClean="0"/>
              <a:t>の格子状で、</a:t>
            </a:r>
            <a:r>
              <a:rPr kumimoji="1" lang="en-US" altLang="ja-JP" dirty="0" err="1" smtClean="0"/>
              <a:t>cxy</a:t>
            </a:r>
            <a:r>
              <a:rPr kumimoji="1" lang="ja-JP" altLang="en-US" dirty="0" smtClean="0"/>
              <a:t>で表されます。</a:t>
            </a:r>
            <a:endParaRPr kumimoji="1" lang="en-US" altLang="ja-JP" dirty="0" smtClean="0"/>
          </a:p>
          <a:p>
            <a:r>
              <a:rPr kumimoji="1" lang="ja-JP" altLang="en-US" dirty="0" smtClean="0"/>
              <a:t>モバイル機器は</a:t>
            </a:r>
            <a:r>
              <a:rPr kumimoji="1" lang="en-US" altLang="ja-JP" dirty="0" smtClean="0"/>
              <a:t>AP</a:t>
            </a:r>
            <a:r>
              <a:rPr kumimoji="1" lang="ja-JP" altLang="en-US" dirty="0" smtClean="0"/>
              <a:t>実行に必要なリソースが定義されます。</a:t>
            </a:r>
            <a:endParaRPr kumimoji="1" lang="en-US" altLang="ja-JP" dirty="0" smtClean="0"/>
          </a:p>
          <a:p>
            <a:r>
              <a:rPr kumimoji="1" lang="ja-JP" altLang="en-US" dirty="0" smtClean="0"/>
              <a:t>遅延時間は代替指標としてモバイル機器と</a:t>
            </a:r>
            <a:r>
              <a:rPr kumimoji="1" lang="en-US" altLang="ja-JP" dirty="0" smtClean="0"/>
              <a:t>Cloudlet</a:t>
            </a:r>
            <a:r>
              <a:rPr kumimoji="1" lang="ja-JP" altLang="en-US" dirty="0" smtClean="0"/>
              <a:t>との距離を置き換えています。</a:t>
            </a:r>
            <a:endParaRPr kumimoji="1" lang="en-US" altLang="ja-JP" dirty="0" smtClean="0"/>
          </a:p>
          <a:p>
            <a:endParaRPr kumimoji="1" lang="en-US" altLang="ja-JP" dirty="0" smtClean="0"/>
          </a:p>
          <a:p>
            <a:r>
              <a:rPr kumimoji="1" lang="ja-JP" altLang="en-US" dirty="0" smtClean="0"/>
              <a:t>次に図を使って説明したいと思います。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09D2574C-4AB7-BB4D-BB74-DBD79482DAFB}" type="slidenum">
              <a:rPr kumimoji="1" lang="ja-JP" altLang="en-US" smtClean="0"/>
              <a:t>7</a:t>
            </a:fld>
            <a:endParaRPr kumimoji="1" lang="ja-JP" altLang="en-US"/>
          </a:p>
        </p:txBody>
      </p:sp>
    </p:spTree>
    <p:extLst>
      <p:ext uri="{BB962C8B-B14F-4D97-AF65-F5344CB8AC3E}">
        <p14:creationId xmlns:p14="http://schemas.microsoft.com/office/powerpoint/2010/main" val="1187067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ja-JP" altLang="en-US" dirty="0" smtClean="0"/>
              <a:t>各</a:t>
            </a:r>
            <a:r>
              <a:rPr kumimoji="1" lang="en-US" altLang="ja-JP" dirty="0" smtClean="0"/>
              <a:t>Cloudlet</a:t>
            </a:r>
            <a:r>
              <a:rPr kumimoji="1" lang="ja-JP" altLang="en-US" dirty="0" smtClean="0"/>
              <a:t>はこのように二次元に配置され、格子状につながっており、</a:t>
            </a:r>
            <a:r>
              <a:rPr kumimoji="1" lang="en-US" altLang="ja-JP" dirty="0" err="1" smtClean="0"/>
              <a:t>cxy</a:t>
            </a:r>
            <a:r>
              <a:rPr kumimoji="1" lang="ja-JP" altLang="en-US" baseline="0" dirty="0" smtClean="0"/>
              <a:t>で表されます。</a:t>
            </a:r>
            <a:endParaRPr kumimoji="1" lang="en-US" altLang="ja-JP" dirty="0" smtClean="0"/>
          </a:p>
          <a:p>
            <a:r>
              <a:rPr kumimoji="1" lang="ja-JP" altLang="en-US" dirty="0" smtClean="0"/>
              <a:t>各</a:t>
            </a:r>
            <a:r>
              <a:rPr kumimoji="1" lang="en-US" altLang="ja-JP" dirty="0" smtClean="0"/>
              <a:t>Cloudlet</a:t>
            </a:r>
            <a:r>
              <a:rPr kumimoji="1" lang="ja-JP" altLang="en-US" dirty="0" smtClean="0"/>
              <a:t>はアプリケーション実行環境を持ち、この例だと</a:t>
            </a:r>
            <a:r>
              <a:rPr kumimoji="1" lang="en-US" altLang="ja-JP" dirty="0" smtClean="0"/>
              <a:t>c00</a:t>
            </a:r>
            <a:r>
              <a:rPr kumimoji="1" lang="ja-JP" altLang="en-US" dirty="0" smtClean="0"/>
              <a:t>において丸と三角の</a:t>
            </a:r>
            <a:r>
              <a:rPr kumimoji="1" lang="en-US" altLang="ja-JP" dirty="0" smtClean="0"/>
              <a:t>AP</a:t>
            </a:r>
            <a:r>
              <a:rPr kumimoji="1" lang="ja-JP" altLang="en-US" dirty="0" smtClean="0"/>
              <a:t>の種類を実行可能という風になっております。</a:t>
            </a:r>
            <a:endParaRPr kumimoji="1" lang="en-US" altLang="ja-JP" dirty="0" smtClean="0"/>
          </a:p>
          <a:p>
            <a:r>
              <a:rPr kumimoji="1" lang="ja-JP" altLang="en-US" dirty="0" smtClean="0"/>
              <a:t>モバイル機器が</a:t>
            </a:r>
            <a:r>
              <a:rPr kumimoji="1" lang="en-US" altLang="ja-JP" dirty="0" smtClean="0"/>
              <a:t>c00</a:t>
            </a:r>
            <a:r>
              <a:rPr kumimoji="1" lang="ja-JP" altLang="en-US" dirty="0" smtClean="0"/>
              <a:t>にいるとして、モバイル機器は図のように動くことが可能となっています。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09D2574C-4AB7-BB4D-BB74-DBD79482DAFB}" type="slidenum">
              <a:rPr kumimoji="1" lang="ja-JP" altLang="en-US" smtClean="0"/>
              <a:t>8</a:t>
            </a:fld>
            <a:endParaRPr kumimoji="1" lang="ja-JP" altLang="en-US"/>
          </a:p>
        </p:txBody>
      </p:sp>
    </p:spTree>
    <p:extLst>
      <p:ext uri="{BB962C8B-B14F-4D97-AF65-F5344CB8AC3E}">
        <p14:creationId xmlns:p14="http://schemas.microsoft.com/office/powerpoint/2010/main" val="1519364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次に割当てについて話していきます。</a:t>
            </a:r>
            <a:endParaRPr kumimoji="1" lang="en-US" altLang="ja-JP" dirty="0" smtClean="0"/>
          </a:p>
          <a:p>
            <a:r>
              <a:rPr kumimoji="1" lang="ja-JP" altLang="en-US" dirty="0" smtClean="0"/>
              <a:t>先ほどの図を利用して、格子状の上に</a:t>
            </a:r>
            <a:r>
              <a:rPr kumimoji="1" lang="en-US" altLang="ja-JP" dirty="0" smtClean="0"/>
              <a:t>c00,c02,c20</a:t>
            </a:r>
            <a:r>
              <a:rPr kumimoji="1" lang="ja-JP" altLang="en-US" dirty="0" smtClean="0"/>
              <a:t>の上にモバイル機器が位置しています。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C00</a:t>
            </a:r>
            <a:r>
              <a:rPr kumimoji="1" lang="ja-JP" altLang="en-US" dirty="0" smtClean="0"/>
              <a:t>に位置するモバイル機器を</a:t>
            </a:r>
            <a:r>
              <a:rPr kumimoji="1" lang="en-US" altLang="ja-JP" dirty="0" smtClean="0"/>
              <a:t>d1, C20</a:t>
            </a:r>
            <a:r>
              <a:rPr kumimoji="1" lang="ja-JP" altLang="en-US" dirty="0" smtClean="0"/>
              <a:t>に位置するモバイル機器を</a:t>
            </a:r>
            <a:r>
              <a:rPr kumimoji="1" lang="en-US" altLang="ja-JP" dirty="0" smtClean="0"/>
              <a:t>d2, C02</a:t>
            </a:r>
            <a:r>
              <a:rPr kumimoji="1" lang="ja-JP" altLang="en-US" dirty="0" smtClean="0"/>
              <a:t>に位置するモバイル機器を</a:t>
            </a:r>
            <a:r>
              <a:rPr kumimoji="1" lang="en-US" altLang="ja-JP" dirty="0" smtClean="0"/>
              <a:t>d3</a:t>
            </a:r>
            <a:r>
              <a:rPr kumimoji="1" lang="ja-JP" altLang="en-US" dirty="0" smtClean="0"/>
              <a:t>とし</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D1</a:t>
            </a:r>
            <a:r>
              <a:rPr kumimoji="1" lang="ja-JP" altLang="en-US" dirty="0" smtClean="0"/>
              <a:t>は三角のアプリケーション</a:t>
            </a:r>
            <a:r>
              <a:rPr kumimoji="1" lang="en-US" altLang="ja-JP" dirty="0" smtClean="0"/>
              <a:t>, d2</a:t>
            </a:r>
            <a:r>
              <a:rPr kumimoji="1" lang="ja-JP" altLang="en-US" dirty="0" smtClean="0"/>
              <a:t>は○のアプリケーション</a:t>
            </a:r>
            <a:r>
              <a:rPr kumimoji="1" lang="en-US" altLang="ja-JP" dirty="0" smtClean="0"/>
              <a:t>, d3</a:t>
            </a:r>
            <a:r>
              <a:rPr kumimoji="1" lang="ja-JP" altLang="en-US" dirty="0" smtClean="0"/>
              <a:t>は四角のアプリケーションを利用します。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この時の割り当てですが、</a:t>
            </a:r>
            <a:r>
              <a:rPr kumimoji="1" lang="en-US" altLang="ja-JP" dirty="0" smtClean="0"/>
              <a:t>d1d3</a:t>
            </a:r>
            <a:r>
              <a:rPr kumimoji="1" lang="ja-JP" altLang="en-US" dirty="0" smtClean="0"/>
              <a:t>が利用する</a:t>
            </a:r>
            <a:r>
              <a:rPr kumimoji="1" lang="en-US" altLang="ja-JP" dirty="0" smtClean="0"/>
              <a:t>AP</a:t>
            </a:r>
            <a:r>
              <a:rPr kumimoji="1" lang="ja-JP" altLang="en-US" dirty="0" smtClean="0"/>
              <a:t>は三角と□なので位置する</a:t>
            </a:r>
            <a:r>
              <a:rPr kumimoji="1" lang="en-US" altLang="ja-JP" dirty="0" smtClean="0"/>
              <a:t>Cloudlet</a:t>
            </a:r>
            <a:r>
              <a:rPr kumimoji="1" lang="ja-JP" altLang="en-US" dirty="0" smtClean="0"/>
              <a:t>が実行可能なので同じ場所で割り当てることができ、割り当て距離も０ですが、</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D2</a:t>
            </a:r>
            <a:r>
              <a:rPr kumimoji="1" lang="ja-JP" altLang="en-US" dirty="0" smtClean="0"/>
              <a:t>の</a:t>
            </a:r>
            <a:r>
              <a:rPr kumimoji="1" lang="en-US" altLang="ja-JP" dirty="0" smtClean="0"/>
              <a:t>AP</a:t>
            </a:r>
            <a:r>
              <a:rPr kumimoji="1" lang="ja-JP" altLang="en-US" dirty="0" smtClean="0"/>
              <a:t>○は対応してないため近傍の</a:t>
            </a:r>
            <a:r>
              <a:rPr kumimoji="1" lang="en-US" altLang="ja-JP" dirty="0" smtClean="0"/>
              <a:t>Cloudlet</a:t>
            </a:r>
            <a:r>
              <a:rPr kumimoji="1" lang="ja-JP" altLang="en-US" dirty="0" smtClean="0"/>
              <a:t>を利用することになり、割り当て距離が１になります。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9D2574C-4AB7-BB4D-BB74-DBD79482DAFB}" type="slidenum">
              <a:rPr kumimoji="1" lang="ja-JP" altLang="en-US" smtClean="0"/>
              <a:t>9</a:t>
            </a:fld>
            <a:endParaRPr kumimoji="1" lang="ja-JP" altLang="en-US"/>
          </a:p>
        </p:txBody>
      </p:sp>
    </p:spTree>
    <p:extLst>
      <p:ext uri="{BB962C8B-B14F-4D97-AF65-F5344CB8AC3E}">
        <p14:creationId xmlns:p14="http://schemas.microsoft.com/office/powerpoint/2010/main" val="1649799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EE0C4704-1740-D949-A681-FE3D767F83EF}" type="datetimeFigureOut">
              <a:rPr kumimoji="1" lang="ja-JP" altLang="en-US" smtClean="0"/>
              <a:t>2018/2/10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540D37F-D54B-CB49-9F64-80FBA7BC578F}"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E0C4704-1740-D949-A681-FE3D767F83EF}" type="datetimeFigureOut">
              <a:rPr kumimoji="1" lang="ja-JP" altLang="en-US" smtClean="0"/>
              <a:t>2018/2/10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540D37F-D54B-CB49-9F64-80FBA7BC578F}"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E0C4704-1740-D949-A681-FE3D767F83EF}" type="datetimeFigureOut">
              <a:rPr kumimoji="1" lang="ja-JP" altLang="en-US" smtClean="0"/>
              <a:t>2018/2/10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540D37F-D54B-CB49-9F64-80FBA7BC578F}"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タイトルとコンテンツ">
    <p:bg>
      <p:bgPr>
        <a:solidFill>
          <a:schemeClr val="bg1"/>
        </a:solidFill>
        <a:effectLst/>
      </p:bgPr>
    </p:bg>
    <p:spTree>
      <p:nvGrpSpPr>
        <p:cNvPr id="1" name=""/>
        <p:cNvGrpSpPr/>
        <p:nvPr/>
      </p:nvGrpSpPr>
      <p:grpSpPr>
        <a:xfrm>
          <a:off x="0" y="0"/>
          <a:ext cx="0" cy="0"/>
          <a:chOff x="0" y="0"/>
          <a:chExt cx="0" cy="0"/>
        </a:xfrm>
      </p:grpSpPr>
      <p:sp>
        <p:nvSpPr>
          <p:cNvPr id="14" name="正方形/長方形 13"/>
          <p:cNvSpPr/>
          <p:nvPr userDrawn="1"/>
        </p:nvSpPr>
        <p:spPr>
          <a:xfrm>
            <a:off x="-1" y="6459786"/>
            <a:ext cx="9144001" cy="398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タイトル 6"/>
          <p:cNvSpPr>
            <a:spLocks noGrp="1"/>
          </p:cNvSpPr>
          <p:nvPr>
            <p:ph type="title"/>
          </p:nvPr>
        </p:nvSpPr>
        <p:spPr>
          <a:xfrm>
            <a:off x="822960" y="286604"/>
            <a:ext cx="7543800" cy="872345"/>
          </a:xfrm>
        </p:spPr>
        <p:txBody>
          <a:bodyPr/>
          <a:lstStyle/>
          <a:p>
            <a:r>
              <a:rPr kumimoji="1" lang="ja-JP" altLang="en-US" smtClean="0"/>
              <a:t>マスター タイトルの書式設定</a:t>
            </a:r>
            <a:endParaRPr kumimoji="1" lang="ja-JP" altLang="en-US"/>
          </a:p>
        </p:txBody>
      </p:sp>
      <p:sp>
        <p:nvSpPr>
          <p:cNvPr id="8" name="日付プレースホルダー 7"/>
          <p:cNvSpPr>
            <a:spLocks noGrp="1"/>
          </p:cNvSpPr>
          <p:nvPr>
            <p:ph type="dt" sz="half" idx="10"/>
          </p:nvPr>
        </p:nvSpPr>
        <p:spPr/>
        <p:txBody>
          <a:bodyPr/>
          <a:lstStyle/>
          <a:p>
            <a:fld id="{EE0C4704-1740-D949-A681-FE3D767F83EF}" type="datetimeFigureOut">
              <a:rPr kumimoji="1" lang="ja-JP" altLang="en-US" smtClean="0"/>
              <a:t>2018/2/10</a:t>
            </a:fld>
            <a:endParaRPr kumimoji="1" lang="ja-JP" altLang="en-US"/>
          </a:p>
        </p:txBody>
      </p:sp>
      <p:sp>
        <p:nvSpPr>
          <p:cNvPr id="9" name="フッター プレースホルダー 8"/>
          <p:cNvSpPr>
            <a:spLocks noGrp="1"/>
          </p:cNvSpPr>
          <p:nvPr>
            <p:ph type="ftr" sz="quarter" idx="11"/>
          </p:nvPr>
        </p:nvSpPr>
        <p:spPr/>
        <p:txBody>
          <a:bodyPr/>
          <a:lstStyle/>
          <a:p>
            <a:endParaRPr kumimoji="1" lang="ja-JP" altLang="en-US"/>
          </a:p>
        </p:txBody>
      </p:sp>
      <p:sp>
        <p:nvSpPr>
          <p:cNvPr id="10" name="スライド番号プレースホルダー 9"/>
          <p:cNvSpPr>
            <a:spLocks noGrp="1"/>
          </p:cNvSpPr>
          <p:nvPr>
            <p:ph type="sldNum" sz="quarter" idx="12"/>
          </p:nvPr>
        </p:nvSpPr>
        <p:spPr/>
        <p:txBody>
          <a:bodyPr/>
          <a:lstStyle/>
          <a:p>
            <a:fld id="{F540D37F-D54B-CB49-9F64-80FBA7BC578F}" type="slidenum">
              <a:rPr kumimoji="1" lang="ja-JP" altLang="en-US" smtClean="0"/>
              <a:t>‹#›</a:t>
            </a:fld>
            <a:endParaRPr kumimoji="1" lang="ja-JP" altLang="en-US"/>
          </a:p>
        </p:txBody>
      </p:sp>
      <p:cxnSp>
        <p:nvCxnSpPr>
          <p:cNvPr id="12" name="直線コネクタ 11"/>
          <p:cNvCxnSpPr/>
          <p:nvPr userDrawn="1"/>
        </p:nvCxnSpPr>
        <p:spPr>
          <a:xfrm>
            <a:off x="0" y="1254642"/>
            <a:ext cx="9144000"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5" name="正方形/長方形 14"/>
          <p:cNvSpPr/>
          <p:nvPr userDrawn="1"/>
        </p:nvSpPr>
        <p:spPr>
          <a:xfrm flipV="1">
            <a:off x="-1" y="6364091"/>
            <a:ext cx="9144001" cy="9569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E0C4704-1740-D949-A681-FE3D767F83EF}" type="datetimeFigureOut">
              <a:rPr kumimoji="1" lang="ja-JP" altLang="en-US" smtClean="0"/>
              <a:t>2018/2/10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540D37F-D54B-CB49-9F64-80FBA7BC578F}"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EE0C4704-1740-D949-A681-FE3D767F83EF}" type="datetimeFigureOut">
              <a:rPr kumimoji="1" lang="ja-JP" altLang="en-US" smtClean="0"/>
              <a:t>2018/2/10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540D37F-D54B-CB49-9F64-80FBA7BC578F}"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EE0C4704-1740-D949-A681-FE3D767F83EF}" type="datetimeFigureOut">
              <a:rPr kumimoji="1" lang="ja-JP" altLang="en-US" smtClean="0"/>
              <a:t>2018/2/10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540D37F-D54B-CB49-9F64-80FBA7BC578F}"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EE0C4704-1740-D949-A681-FE3D767F83EF}" type="datetimeFigureOut">
              <a:rPr kumimoji="1" lang="ja-JP" altLang="en-US" smtClean="0"/>
              <a:t>2018/2/10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540D37F-D54B-CB49-9F64-80FBA7BC578F}"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E0C4704-1740-D949-A681-FE3D767F83EF}" type="datetimeFigureOut">
              <a:rPr kumimoji="1" lang="ja-JP" altLang="en-US" smtClean="0"/>
              <a:t>2018/2/10</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F540D37F-D54B-CB49-9F64-80FBA7BC578F}"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EE0C4704-1740-D949-A681-FE3D767F83EF}" type="datetimeFigureOut">
              <a:rPr kumimoji="1" lang="ja-JP" altLang="en-US" smtClean="0"/>
              <a:t>2018/2/10</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540D37F-D54B-CB49-9F64-80FBA7BC578F}"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E0C4704-1740-D949-A681-FE3D767F83EF}" type="datetimeFigureOut">
              <a:rPr kumimoji="1" lang="ja-JP" altLang="en-US" smtClean="0"/>
              <a:t>2018/2/10</a:t>
            </a:fld>
            <a:endParaRPr kumimoji="1" lang="ja-JP" alt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F540D37F-D54B-CB49-9F64-80FBA7BC578F}"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EE0C4704-1740-D949-A681-FE3D767F83EF}" type="datetimeFigureOut">
              <a:rPr kumimoji="1" lang="ja-JP" altLang="en-US" smtClean="0"/>
              <a:t>2018/2/10</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F540D37F-D54B-CB49-9F64-80FBA7BC578F}" type="slidenum">
              <a:rPr kumimoji="1" lang="ja-JP" altLang="en-US" smtClean="0"/>
              <a:t>‹#›</a:t>
            </a:fld>
            <a:endParaRPr kumimoji="1" lang="ja-JP"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356456"/>
      </p:ext>
    </p:extLst>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 id="2147484011"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image" Target="../media/image4.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image" Target="../media/image4.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8.xml"/><Relationship Id="rId16" Type="http://schemas.openxmlformats.org/officeDocument/2006/relationships/hyperlink" Target="http://free-illustrations.gatag.net/tag/%E3%82%A8%E3%82%B3%E3%82%AB%E3%83%BC" TargetMode="Externa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5.jpg&amp;ehk=acrV"/><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0.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19.png"/><Relationship Id="rId2" Type="http://schemas.openxmlformats.org/officeDocument/2006/relationships/notesSlide" Target="../notesSlides/notesSlide9.xml"/><Relationship Id="rId16" Type="http://schemas.openxmlformats.org/officeDocument/2006/relationships/hyperlink" Target="http://free-illustrations.gatag.net/tag/%E3%82%A8%E3%82%B3%E3%82%AB%E3%83%BC" TargetMode="Externa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5.jpg&amp;ehk=acrV"/><Relationship Id="rId10" Type="http://schemas.openxmlformats.org/officeDocument/2006/relationships/image" Target="../media/image13.png"/><Relationship Id="rId19" Type="http://schemas.openxmlformats.org/officeDocument/2006/relationships/image" Target="../media/image21.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4221" y="1122363"/>
            <a:ext cx="8939463" cy="2387600"/>
          </a:xfrm>
        </p:spPr>
        <p:txBody>
          <a:bodyPr>
            <a:normAutofit/>
          </a:bodyPr>
          <a:lstStyle/>
          <a:p>
            <a:pPr algn="ctr"/>
            <a:r>
              <a:rPr lang="en-US" altLang="ja-JP" sz="3600" dirty="0">
                <a:latin typeface="+mn-ea"/>
                <a:ea typeface="+mn-ea"/>
                <a:cs typeface="DFPKyoKaSho-W3" charset="-128"/>
              </a:rPr>
              <a:t>AP </a:t>
            </a:r>
            <a:r>
              <a:rPr lang="ja-JP" altLang="en-US" sz="3600" dirty="0">
                <a:latin typeface="+mn-ea"/>
                <a:ea typeface="+mn-ea"/>
                <a:cs typeface="DFPKyoKaSho-W3" charset="-128"/>
              </a:rPr>
              <a:t>動作</a:t>
            </a:r>
            <a:r>
              <a:rPr lang="ja-JP" altLang="en-US" sz="3600" dirty="0" smtClean="0">
                <a:latin typeface="+mn-ea"/>
                <a:ea typeface="+mn-ea"/>
                <a:cs typeface="DFPKyoKaSho-W3" charset="-128"/>
              </a:rPr>
              <a:t>環境が制約</a:t>
            </a:r>
            <a:r>
              <a:rPr lang="ja-JP" altLang="en-US" sz="3600" dirty="0">
                <a:latin typeface="+mn-ea"/>
                <a:ea typeface="+mn-ea"/>
                <a:cs typeface="DFPKyoKaSho-W3" charset="-128"/>
              </a:rPr>
              <a:t>された </a:t>
            </a:r>
            <a:r>
              <a:rPr lang="en-US" altLang="ja-JP" sz="3600" dirty="0">
                <a:latin typeface="+mn-ea"/>
                <a:ea typeface="+mn-ea"/>
                <a:cs typeface="DFPKyoKaSho-W3" charset="-128"/>
              </a:rPr>
              <a:t>Cloudlet </a:t>
            </a:r>
            <a:r>
              <a:rPr lang="ja-JP" altLang="en-US" sz="3600" dirty="0" smtClean="0">
                <a:latin typeface="+mn-ea"/>
                <a:ea typeface="+mn-ea"/>
                <a:cs typeface="DFPKyoKaSho-W3" charset="-128"/>
              </a:rPr>
              <a:t>環境に</a:t>
            </a:r>
            <a:r>
              <a:rPr lang="en-US" altLang="ja-JP" sz="3600" dirty="0" smtClean="0">
                <a:latin typeface="+mn-ea"/>
                <a:ea typeface="+mn-ea"/>
                <a:cs typeface="DFPKyoKaSho-W3" charset="-128"/>
              </a:rPr>
              <a:t/>
            </a:r>
            <a:br>
              <a:rPr lang="en-US" altLang="ja-JP" sz="3600" dirty="0" smtClean="0">
                <a:latin typeface="+mn-ea"/>
                <a:ea typeface="+mn-ea"/>
                <a:cs typeface="DFPKyoKaSho-W3" charset="-128"/>
              </a:rPr>
            </a:br>
            <a:r>
              <a:rPr lang="ja-JP" altLang="en-US" sz="3600" dirty="0" smtClean="0">
                <a:latin typeface="+mn-ea"/>
                <a:ea typeface="+mn-ea"/>
                <a:cs typeface="DFPKyoKaSho-W3" charset="-128"/>
              </a:rPr>
              <a:t>おける</a:t>
            </a:r>
            <a:r>
              <a:rPr lang="ja-JP" altLang="en-US" sz="3600" dirty="0">
                <a:latin typeface="+mn-ea"/>
                <a:ea typeface="+mn-ea"/>
                <a:cs typeface="DFPKyoKaSho-W3" charset="-128"/>
              </a:rPr>
              <a:t>移動計画</a:t>
            </a:r>
            <a:r>
              <a:rPr lang="ja-JP" altLang="en-US" sz="3600" dirty="0" smtClean="0">
                <a:latin typeface="+mn-ea"/>
                <a:ea typeface="+mn-ea"/>
                <a:cs typeface="DFPKyoKaSho-W3" charset="-128"/>
              </a:rPr>
              <a:t>を利用</a:t>
            </a:r>
            <a:r>
              <a:rPr lang="ja-JP" altLang="en-US" sz="3600" dirty="0" smtClean="0">
                <a:latin typeface="+mn-ea"/>
                <a:ea typeface="+mn-ea"/>
                <a:cs typeface="DFPKyoKaSho-W3" charset="-128"/>
              </a:rPr>
              <a:t>したリソース</a:t>
            </a:r>
            <a:r>
              <a:rPr lang="ja-JP" altLang="en-US" sz="3600" dirty="0">
                <a:latin typeface="+mn-ea"/>
                <a:ea typeface="+mn-ea"/>
                <a:cs typeface="DFPKyoKaSho-W3" charset="-128"/>
              </a:rPr>
              <a:t>割当て手法 </a:t>
            </a:r>
            <a:endParaRPr kumimoji="1" lang="ja-JP" altLang="en-US" sz="3600" dirty="0">
              <a:latin typeface="+mn-ea"/>
              <a:ea typeface="+mn-ea"/>
              <a:cs typeface="DFPKyoKaSho-W3" charset="-128"/>
            </a:endParaRPr>
          </a:p>
        </p:txBody>
      </p:sp>
      <p:sp>
        <p:nvSpPr>
          <p:cNvPr id="3" name="サブタイトル 2"/>
          <p:cNvSpPr>
            <a:spLocks noGrp="1"/>
          </p:cNvSpPr>
          <p:nvPr>
            <p:ph type="subTitle" idx="1"/>
          </p:nvPr>
        </p:nvSpPr>
        <p:spPr/>
        <p:txBody>
          <a:bodyPr>
            <a:noAutofit/>
          </a:bodyPr>
          <a:lstStyle/>
          <a:p>
            <a:r>
              <a:rPr kumimoji="1" lang="ja-JP" altLang="en-US" sz="3200" dirty="0" smtClean="0"/>
              <a:t>情報学群　情報通信専攻</a:t>
            </a:r>
            <a:endParaRPr kumimoji="1" lang="en-US" altLang="ja-JP" sz="3200" dirty="0" smtClean="0"/>
          </a:p>
          <a:p>
            <a:r>
              <a:rPr lang="ja-JP" altLang="en-US" sz="3200" dirty="0" smtClean="0"/>
              <a:t>分散処理</a:t>
            </a:r>
            <a:r>
              <a:rPr lang="en-US" altLang="ja-JP" sz="3200" dirty="0" smtClean="0"/>
              <a:t>OS</a:t>
            </a:r>
            <a:r>
              <a:rPr lang="ja-JP" altLang="en-US" sz="3200" dirty="0" smtClean="0"/>
              <a:t>研究室</a:t>
            </a:r>
            <a:endParaRPr lang="en-US" altLang="ja-JP" sz="3200" dirty="0"/>
          </a:p>
          <a:p>
            <a:r>
              <a:rPr kumimoji="1" lang="en-US" altLang="ja-JP" sz="3200" dirty="0" smtClean="0"/>
              <a:t>1180369 </a:t>
            </a:r>
            <a:r>
              <a:rPr kumimoji="1" lang="ja-JP" altLang="en-US" sz="3200" dirty="0" smtClean="0"/>
              <a:t>福永</a:t>
            </a:r>
            <a:r>
              <a:rPr kumimoji="1" lang="en-US" altLang="ja-JP" sz="3200" dirty="0" smtClean="0"/>
              <a:t> </a:t>
            </a:r>
            <a:r>
              <a:rPr kumimoji="1" lang="ja-JP" altLang="en-US" sz="3200" dirty="0" smtClean="0"/>
              <a:t>昂輝</a:t>
            </a:r>
            <a:endParaRPr kumimoji="1" lang="ja-JP" altLang="en-US" sz="3200" dirty="0"/>
          </a:p>
        </p:txBody>
      </p:sp>
    </p:spTree>
    <p:extLst>
      <p:ext uri="{BB962C8B-B14F-4D97-AF65-F5344CB8AC3E}">
        <p14:creationId xmlns:p14="http://schemas.microsoft.com/office/powerpoint/2010/main" val="4181641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286604"/>
            <a:ext cx="7543800" cy="872345"/>
          </a:xfrm>
        </p:spPr>
        <p:txBody>
          <a:bodyPr/>
          <a:lstStyle/>
          <a:p>
            <a:r>
              <a:rPr kumimoji="1" lang="ja-JP" altLang="en-US" dirty="0" smtClean="0"/>
              <a:t>リソース割当て手法</a:t>
            </a:r>
            <a:endParaRPr kumimoji="1" lang="ja-JP" altLang="en-US" dirty="0"/>
          </a:p>
        </p:txBody>
      </p:sp>
      <p:sp>
        <p:nvSpPr>
          <p:cNvPr id="3" name="コンテンツ プレースホルダー 2"/>
          <p:cNvSpPr>
            <a:spLocks noGrp="1"/>
          </p:cNvSpPr>
          <p:nvPr>
            <p:ph idx="1"/>
          </p:nvPr>
        </p:nvSpPr>
        <p:spPr/>
        <p:txBody>
          <a:bodyPr>
            <a:noAutofit/>
          </a:bodyPr>
          <a:lstStyle/>
          <a:p>
            <a:pPr>
              <a:buFont typeface="Wingdings" charset="2"/>
              <a:buChar char="l"/>
            </a:pPr>
            <a:r>
              <a:rPr kumimoji="1" lang="ja-JP" altLang="en-US" sz="2800" dirty="0" smtClean="0"/>
              <a:t>現行手法</a:t>
            </a:r>
            <a:endParaRPr kumimoji="1" lang="en-US" altLang="ja-JP" sz="2800" dirty="0" smtClean="0"/>
          </a:p>
          <a:p>
            <a:pPr lvl="1">
              <a:buFont typeface="Wingdings" charset="2"/>
              <a:buChar char="Ø"/>
            </a:pPr>
            <a:r>
              <a:rPr lang="ja-JP" altLang="en-US" sz="2400" dirty="0" smtClean="0"/>
              <a:t>混雑度順割当て</a:t>
            </a:r>
            <a:r>
              <a:rPr lang="en-US" altLang="ja-JP" sz="2400" dirty="0" smtClean="0"/>
              <a:t/>
            </a:r>
            <a:br>
              <a:rPr lang="en-US" altLang="ja-JP" sz="2400" dirty="0" smtClean="0"/>
            </a:br>
            <a:r>
              <a:rPr lang="ja-JP" altLang="en-US" sz="2400" dirty="0" smtClean="0"/>
              <a:t>近傍</a:t>
            </a:r>
            <a:r>
              <a:rPr lang="en-US" altLang="ja-JP" sz="2400" dirty="0"/>
              <a:t>Cloudlet</a:t>
            </a:r>
            <a:r>
              <a:rPr lang="ja-JP" altLang="en-US" sz="2400" dirty="0"/>
              <a:t>サーバへ要求されているリソース量から混雑の度合いを算出し、多くのリソースが要求される場所にあるモバイル機器から割当てを</a:t>
            </a:r>
            <a:r>
              <a:rPr lang="ja-JP" altLang="en-US" sz="2400" dirty="0" smtClean="0"/>
              <a:t>行う</a:t>
            </a:r>
            <a:endParaRPr lang="en-US" altLang="ja-JP" sz="2800" dirty="0"/>
          </a:p>
          <a:p>
            <a:pPr>
              <a:buFont typeface="Wingdings" charset="2"/>
              <a:buChar char="l"/>
            </a:pPr>
            <a:r>
              <a:rPr lang="ja-JP" altLang="en-US" sz="2800" dirty="0" smtClean="0"/>
              <a:t>目的</a:t>
            </a:r>
            <a:endParaRPr lang="en-US" altLang="ja-JP" sz="2800" dirty="0" smtClean="0"/>
          </a:p>
          <a:p>
            <a:pPr lvl="1">
              <a:buFont typeface="Wingdings" charset="2"/>
              <a:buChar char="l"/>
            </a:pPr>
            <a:r>
              <a:rPr lang="ja-JP" altLang="en-US" sz="2600" dirty="0" smtClean="0"/>
              <a:t>最大割当て距離を削減</a:t>
            </a:r>
            <a:endParaRPr lang="en-US" altLang="ja-JP" sz="2600" dirty="0" smtClean="0"/>
          </a:p>
          <a:p>
            <a:pPr lvl="2">
              <a:buFont typeface="Wingdings" charset="2"/>
              <a:buChar char="Ø"/>
            </a:pPr>
            <a:r>
              <a:rPr lang="ja-JP" altLang="en-US" sz="2200" dirty="0" smtClean="0"/>
              <a:t>全てのモバイル機器の中で最大の割り当て距離</a:t>
            </a:r>
          </a:p>
        </p:txBody>
      </p:sp>
    </p:spTree>
    <p:extLst>
      <p:ext uri="{BB962C8B-B14F-4D97-AF65-F5344CB8AC3E}">
        <p14:creationId xmlns:p14="http://schemas.microsoft.com/office/powerpoint/2010/main" val="1184400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385592" y="2870281"/>
            <a:ext cx="3314141" cy="2484245"/>
          </a:xfrm>
          <a:prstGeom prst="rect">
            <a:avLst/>
          </a:prstGeom>
          <a:solidFill>
            <a:schemeClr val="bg1"/>
          </a:solid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822960" y="286604"/>
            <a:ext cx="7543800" cy="872345"/>
          </a:xfrm>
        </p:spPr>
        <p:txBody>
          <a:bodyPr/>
          <a:lstStyle/>
          <a:p>
            <a:r>
              <a:rPr kumimoji="1" lang="ja-JP" altLang="en-US" dirty="0" smtClean="0"/>
              <a:t>混雑度順</a:t>
            </a:r>
            <a:endParaRPr kumimoji="1" lang="ja-JP" altLang="en-US" dirty="0"/>
          </a:p>
        </p:txBody>
      </p:sp>
      <p:cxnSp>
        <p:nvCxnSpPr>
          <p:cNvPr id="4" name="直線コネクタ 3"/>
          <p:cNvCxnSpPr/>
          <p:nvPr/>
        </p:nvCxnSpPr>
        <p:spPr>
          <a:xfrm>
            <a:off x="8984" y="5220917"/>
            <a:ext cx="91440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a:off x="0" y="3092285"/>
            <a:ext cx="9144000" cy="0"/>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8984" y="2591682"/>
            <a:ext cx="415498" cy="369204"/>
          </a:xfrm>
          <a:prstGeom prst="rect">
            <a:avLst/>
          </a:prstGeom>
          <a:noFill/>
        </p:spPr>
        <p:txBody>
          <a:bodyPr wrap="none" rtlCol="0">
            <a:spAutoFit/>
          </a:bodyPr>
          <a:lstStyle/>
          <a:p>
            <a:r>
              <a:rPr kumimoji="1" lang="ja-JP" altLang="en-US" dirty="0" smtClean="0"/>
              <a:t>３</a:t>
            </a:r>
            <a:endParaRPr kumimoji="1" lang="ja-JP" altLang="en-US" dirty="0"/>
          </a:p>
        </p:txBody>
      </p:sp>
      <mc:AlternateContent xmlns:mc="http://schemas.openxmlformats.org/markup-compatibility/2006" xmlns:a14="http://schemas.microsoft.com/office/drawing/2010/main">
        <mc:Choice Requires="a14">
          <p:sp>
            <p:nvSpPr>
              <p:cNvPr id="8" name="テキスト ボックス 7"/>
              <p:cNvSpPr txBox="1"/>
              <p:nvPr/>
            </p:nvSpPr>
            <p:spPr>
              <a:xfrm>
                <a:off x="544710" y="5147004"/>
                <a:ext cx="5564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rPr>
                          </m:ctrlPr>
                        </m:sSubPr>
                        <m:e>
                          <m:r>
                            <a:rPr lang="en-US" altLang="ja-JP" sz="2400" b="1" i="1" smtClean="0">
                              <a:latin typeface="Cambria Math" charset="0"/>
                            </a:rPr>
                            <m:t>𝒄</m:t>
                          </m:r>
                        </m:e>
                        <m:sub>
                          <m:r>
                            <a:rPr kumimoji="1" lang="en-US" altLang="ja-JP" sz="2400" b="1" i="1" smtClean="0">
                              <a:latin typeface="Cambria Math" charset="0"/>
                            </a:rPr>
                            <m:t>𝟐</m:t>
                          </m:r>
                        </m:sub>
                      </m:sSub>
                    </m:oMath>
                  </m:oMathPara>
                </a14:m>
                <a:endParaRPr kumimoji="1" lang="ja-JP" altLang="en-US" sz="2400" b="1"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544710" y="5147004"/>
                <a:ext cx="556499" cy="461665"/>
              </a:xfrm>
              <a:prstGeom prst="rect">
                <a:avLst/>
              </a:prstGeom>
              <a:blipFill rotWithShape="0">
                <a:blip r:embed="rId3"/>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1730844" y="5147003"/>
                <a:ext cx="5564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rPr>
                          </m:ctrlPr>
                        </m:sSubPr>
                        <m:e>
                          <m:r>
                            <a:rPr lang="en-US" altLang="ja-JP" sz="2400" b="1" i="1" smtClean="0">
                              <a:latin typeface="Cambria Math" charset="0"/>
                            </a:rPr>
                            <m:t>𝒄</m:t>
                          </m:r>
                        </m:e>
                        <m:sub>
                          <m:r>
                            <a:rPr kumimoji="1" lang="en-US" altLang="ja-JP" sz="2400" b="1" i="1" smtClean="0">
                              <a:latin typeface="Cambria Math" charset="0"/>
                            </a:rPr>
                            <m:t>𝟑</m:t>
                          </m:r>
                        </m:sub>
                      </m:sSub>
                    </m:oMath>
                  </m:oMathPara>
                </a14:m>
                <a:endParaRPr kumimoji="1" lang="ja-JP" altLang="en-US" sz="2400" b="1"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1730844" y="5147003"/>
                <a:ext cx="556499" cy="461665"/>
              </a:xfrm>
              <a:prstGeom prst="rect">
                <a:avLst/>
              </a:prstGeom>
              <a:blipFill rotWithShape="0">
                <a:blip r:embed="rId4"/>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2970058" y="5147004"/>
                <a:ext cx="5564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rPr>
                          </m:ctrlPr>
                        </m:sSubPr>
                        <m:e>
                          <m:r>
                            <a:rPr lang="en-US" altLang="ja-JP" sz="2400" b="1" i="1" smtClean="0">
                              <a:latin typeface="Cambria Math" charset="0"/>
                            </a:rPr>
                            <m:t>𝒄</m:t>
                          </m:r>
                        </m:e>
                        <m:sub>
                          <m:r>
                            <a:rPr kumimoji="1" lang="en-US" altLang="ja-JP" sz="2400" b="1" i="1" smtClean="0">
                              <a:latin typeface="Cambria Math" charset="0"/>
                            </a:rPr>
                            <m:t>𝟒</m:t>
                          </m:r>
                        </m:sub>
                      </m:sSub>
                    </m:oMath>
                  </m:oMathPara>
                </a14:m>
                <a:endParaRPr kumimoji="1" lang="ja-JP" altLang="en-US" sz="2400" b="1"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2970058" y="5147004"/>
                <a:ext cx="556499" cy="461665"/>
              </a:xfrm>
              <a:prstGeom prst="rect">
                <a:avLst/>
              </a:prstGeom>
              <a:blipFill rotWithShape="0">
                <a:blip r:embed="rId5"/>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p:cNvSpPr txBox="1"/>
              <p:nvPr/>
            </p:nvSpPr>
            <p:spPr>
              <a:xfrm>
                <a:off x="4156192" y="5147003"/>
                <a:ext cx="5564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rPr>
                          </m:ctrlPr>
                        </m:sSubPr>
                        <m:e>
                          <m:r>
                            <a:rPr lang="en-US" altLang="ja-JP" sz="2400" b="1" i="1" smtClean="0">
                              <a:latin typeface="Cambria Math" charset="0"/>
                            </a:rPr>
                            <m:t>𝒄</m:t>
                          </m:r>
                        </m:e>
                        <m:sub>
                          <m:r>
                            <a:rPr kumimoji="1" lang="en-US" altLang="ja-JP" sz="2400" b="1" i="1" smtClean="0">
                              <a:latin typeface="Cambria Math" charset="0"/>
                            </a:rPr>
                            <m:t>𝟓</m:t>
                          </m:r>
                        </m:sub>
                      </m:sSub>
                    </m:oMath>
                  </m:oMathPara>
                </a14:m>
                <a:endParaRPr kumimoji="1" lang="ja-JP" altLang="en-US" sz="2400" b="1"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4156192" y="5147003"/>
                <a:ext cx="556499" cy="461665"/>
              </a:xfrm>
              <a:prstGeom prst="rect">
                <a:avLst/>
              </a:prstGeom>
              <a:blipFill rotWithShape="0">
                <a:blip r:embed="rId6"/>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p:cNvSpPr txBox="1"/>
              <p:nvPr/>
            </p:nvSpPr>
            <p:spPr>
              <a:xfrm>
                <a:off x="5368373" y="5147004"/>
                <a:ext cx="5564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rPr>
                          </m:ctrlPr>
                        </m:sSubPr>
                        <m:e>
                          <m:r>
                            <a:rPr lang="en-US" altLang="ja-JP" sz="2400" b="1" i="1" smtClean="0">
                              <a:latin typeface="Cambria Math" charset="0"/>
                            </a:rPr>
                            <m:t>𝒄</m:t>
                          </m:r>
                        </m:e>
                        <m:sub>
                          <m:r>
                            <a:rPr kumimoji="1" lang="en-US" altLang="ja-JP" sz="2400" b="1" i="1" smtClean="0">
                              <a:latin typeface="Cambria Math" charset="0"/>
                            </a:rPr>
                            <m:t>𝟔</m:t>
                          </m:r>
                        </m:sub>
                      </m:sSub>
                    </m:oMath>
                  </m:oMathPara>
                </a14:m>
                <a:endParaRPr kumimoji="1" lang="ja-JP" altLang="en-US" sz="2400" b="1"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5368373" y="5147004"/>
                <a:ext cx="556499" cy="461665"/>
              </a:xfrm>
              <a:prstGeom prst="rect">
                <a:avLst/>
              </a:prstGeom>
              <a:blipFill rotWithShape="0">
                <a:blip r:embed="rId7"/>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p:cNvSpPr txBox="1"/>
              <p:nvPr/>
            </p:nvSpPr>
            <p:spPr>
              <a:xfrm>
                <a:off x="6554507" y="5147003"/>
                <a:ext cx="5564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rPr>
                          </m:ctrlPr>
                        </m:sSubPr>
                        <m:e>
                          <m:r>
                            <a:rPr lang="en-US" altLang="ja-JP" sz="2400" b="1" i="1" smtClean="0">
                              <a:latin typeface="Cambria Math" charset="0"/>
                            </a:rPr>
                            <m:t>𝒄</m:t>
                          </m:r>
                        </m:e>
                        <m:sub>
                          <m:r>
                            <a:rPr kumimoji="1" lang="en-US" altLang="ja-JP" sz="2400" b="1" i="1" smtClean="0">
                              <a:latin typeface="Cambria Math" charset="0"/>
                            </a:rPr>
                            <m:t>𝟕</m:t>
                          </m:r>
                        </m:sub>
                      </m:sSub>
                    </m:oMath>
                  </m:oMathPara>
                </a14:m>
                <a:endParaRPr kumimoji="1" lang="ja-JP" altLang="en-US" sz="2400" b="1"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6554507" y="5147003"/>
                <a:ext cx="556499" cy="461665"/>
              </a:xfrm>
              <a:prstGeom prst="rect">
                <a:avLst/>
              </a:prstGeom>
              <a:blipFill rotWithShape="0">
                <a:blip r:embed="rId8"/>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p:cNvSpPr txBox="1"/>
              <p:nvPr/>
            </p:nvSpPr>
            <p:spPr>
              <a:xfrm>
                <a:off x="7793721" y="5147004"/>
                <a:ext cx="5564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rPr>
                          </m:ctrlPr>
                        </m:sSubPr>
                        <m:e>
                          <m:r>
                            <a:rPr lang="en-US" altLang="ja-JP" sz="2400" b="1" i="1" smtClean="0">
                              <a:latin typeface="Cambria Math" charset="0"/>
                            </a:rPr>
                            <m:t>𝒄</m:t>
                          </m:r>
                        </m:e>
                        <m:sub>
                          <m:r>
                            <a:rPr kumimoji="1" lang="en-US" altLang="ja-JP" sz="2400" b="1" i="1" smtClean="0">
                              <a:latin typeface="Cambria Math" charset="0"/>
                            </a:rPr>
                            <m:t>𝟖</m:t>
                          </m:r>
                        </m:sub>
                      </m:sSub>
                    </m:oMath>
                  </m:oMathPara>
                </a14:m>
                <a:endParaRPr kumimoji="1" lang="ja-JP" altLang="en-US" sz="2400" b="1"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7793721" y="5147004"/>
                <a:ext cx="556499" cy="461665"/>
              </a:xfrm>
              <a:prstGeom prst="rect">
                <a:avLst/>
              </a:prstGeom>
              <a:blipFill rotWithShape="0">
                <a:blip r:embed="rId9"/>
                <a:stretch>
                  <a:fillRect b="-2632"/>
                </a:stretch>
              </a:blipFill>
            </p:spPr>
            <p:txBody>
              <a:bodyPr/>
              <a:lstStyle/>
              <a:p>
                <a:r>
                  <a:rPr lang="ja-JP" altLang="en-US">
                    <a:noFill/>
                  </a:rPr>
                  <a:t> </a:t>
                </a:r>
              </a:p>
            </p:txBody>
          </p:sp>
        </mc:Fallback>
      </mc:AlternateContent>
      <p:sp>
        <p:nvSpPr>
          <p:cNvPr id="15" name="正方形/長方形 14"/>
          <p:cNvSpPr/>
          <p:nvPr/>
        </p:nvSpPr>
        <p:spPr>
          <a:xfrm>
            <a:off x="491500" y="5591359"/>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AP1</a:t>
            </a:r>
            <a:endParaRPr kumimoji="1" lang="ja-JP" altLang="en-US" dirty="0">
              <a:solidFill>
                <a:schemeClr val="tx1"/>
              </a:solidFill>
            </a:endParaRPr>
          </a:p>
        </p:txBody>
      </p:sp>
      <p:sp>
        <p:nvSpPr>
          <p:cNvPr id="16" name="正方形/長方形 15"/>
          <p:cNvSpPr/>
          <p:nvPr/>
        </p:nvSpPr>
        <p:spPr>
          <a:xfrm>
            <a:off x="491500" y="5934032"/>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AP2</a:t>
            </a:r>
            <a:endParaRPr kumimoji="1" lang="ja-JP" altLang="en-US" dirty="0">
              <a:solidFill>
                <a:schemeClr val="tx1"/>
              </a:solidFill>
            </a:endParaRPr>
          </a:p>
        </p:txBody>
      </p:sp>
      <p:sp>
        <p:nvSpPr>
          <p:cNvPr id="17" name="正方形/長方形 16"/>
          <p:cNvSpPr/>
          <p:nvPr/>
        </p:nvSpPr>
        <p:spPr>
          <a:xfrm>
            <a:off x="2952963" y="5591359"/>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AP2</a:t>
            </a:r>
            <a:endParaRPr kumimoji="1" lang="ja-JP" altLang="en-US" dirty="0">
              <a:solidFill>
                <a:schemeClr val="tx1"/>
              </a:solidFill>
            </a:endParaRPr>
          </a:p>
        </p:txBody>
      </p:sp>
      <p:sp>
        <p:nvSpPr>
          <p:cNvPr id="18" name="正方形/長方形 17"/>
          <p:cNvSpPr/>
          <p:nvPr/>
        </p:nvSpPr>
        <p:spPr>
          <a:xfrm>
            <a:off x="2952963" y="5934032"/>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AP3</a:t>
            </a:r>
            <a:endParaRPr kumimoji="1" lang="ja-JP" altLang="en-US" dirty="0">
              <a:solidFill>
                <a:schemeClr val="tx1"/>
              </a:solidFill>
            </a:endParaRPr>
          </a:p>
        </p:txBody>
      </p:sp>
      <p:sp>
        <p:nvSpPr>
          <p:cNvPr id="19" name="正方形/長方形 18"/>
          <p:cNvSpPr/>
          <p:nvPr/>
        </p:nvSpPr>
        <p:spPr>
          <a:xfrm>
            <a:off x="1722231" y="5591359"/>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solidFill>
                  <a:schemeClr val="tx1"/>
                </a:solidFill>
              </a:rPr>
              <a:t>AP1</a:t>
            </a:r>
            <a:endParaRPr kumimoji="1" lang="ja-JP" altLang="en-US" dirty="0">
              <a:solidFill>
                <a:schemeClr val="tx1"/>
              </a:solidFill>
            </a:endParaRPr>
          </a:p>
        </p:txBody>
      </p:sp>
      <p:sp>
        <p:nvSpPr>
          <p:cNvPr id="20" name="正方形/長方形 19"/>
          <p:cNvSpPr/>
          <p:nvPr/>
        </p:nvSpPr>
        <p:spPr>
          <a:xfrm>
            <a:off x="1722231" y="5934032"/>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AP3</a:t>
            </a:r>
            <a:endParaRPr kumimoji="1" lang="ja-JP" altLang="en-US" dirty="0">
              <a:solidFill>
                <a:schemeClr val="tx1"/>
              </a:solidFill>
            </a:endParaRPr>
          </a:p>
        </p:txBody>
      </p:sp>
      <p:sp>
        <p:nvSpPr>
          <p:cNvPr id="21" name="正方形/長方形 20"/>
          <p:cNvSpPr/>
          <p:nvPr/>
        </p:nvSpPr>
        <p:spPr>
          <a:xfrm>
            <a:off x="4128558" y="5577495"/>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AP1</a:t>
            </a:r>
            <a:endParaRPr kumimoji="1" lang="ja-JP" altLang="en-US" dirty="0">
              <a:solidFill>
                <a:schemeClr val="tx1"/>
              </a:solidFill>
            </a:endParaRPr>
          </a:p>
        </p:txBody>
      </p:sp>
      <p:sp>
        <p:nvSpPr>
          <p:cNvPr id="22" name="正方形/長方形 21"/>
          <p:cNvSpPr/>
          <p:nvPr/>
        </p:nvSpPr>
        <p:spPr>
          <a:xfrm>
            <a:off x="4128558" y="5920168"/>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AP2</a:t>
            </a:r>
            <a:endParaRPr kumimoji="1" lang="ja-JP" altLang="en-US" dirty="0">
              <a:solidFill>
                <a:schemeClr val="tx1"/>
              </a:solidFill>
            </a:endParaRPr>
          </a:p>
        </p:txBody>
      </p:sp>
      <p:sp>
        <p:nvSpPr>
          <p:cNvPr id="23" name="正方形/長方形 22"/>
          <p:cNvSpPr/>
          <p:nvPr/>
        </p:nvSpPr>
        <p:spPr>
          <a:xfrm>
            <a:off x="5304153" y="5591359"/>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AP2</a:t>
            </a:r>
            <a:endParaRPr kumimoji="1" lang="ja-JP" altLang="en-US" dirty="0">
              <a:solidFill>
                <a:schemeClr val="tx1"/>
              </a:solidFill>
            </a:endParaRPr>
          </a:p>
        </p:txBody>
      </p:sp>
      <p:sp>
        <p:nvSpPr>
          <p:cNvPr id="24" name="正方形/長方形 23"/>
          <p:cNvSpPr/>
          <p:nvPr/>
        </p:nvSpPr>
        <p:spPr>
          <a:xfrm>
            <a:off x="5304153" y="5934032"/>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AP3</a:t>
            </a:r>
            <a:endParaRPr kumimoji="1" lang="ja-JP" altLang="en-US" dirty="0">
              <a:solidFill>
                <a:schemeClr val="tx1"/>
              </a:solidFill>
            </a:endParaRPr>
          </a:p>
        </p:txBody>
      </p:sp>
      <p:sp>
        <p:nvSpPr>
          <p:cNvPr id="25" name="正方形/長方形 24"/>
          <p:cNvSpPr/>
          <p:nvPr/>
        </p:nvSpPr>
        <p:spPr>
          <a:xfrm>
            <a:off x="6531367" y="5589522"/>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AP1</a:t>
            </a:r>
            <a:endParaRPr kumimoji="1" lang="ja-JP" altLang="en-US" dirty="0">
              <a:solidFill>
                <a:schemeClr val="tx1"/>
              </a:solidFill>
            </a:endParaRPr>
          </a:p>
        </p:txBody>
      </p:sp>
      <p:sp>
        <p:nvSpPr>
          <p:cNvPr id="26" name="正方形/長方形 25"/>
          <p:cNvSpPr/>
          <p:nvPr/>
        </p:nvSpPr>
        <p:spPr>
          <a:xfrm>
            <a:off x="6531367" y="5932195"/>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AP2</a:t>
            </a:r>
            <a:endParaRPr kumimoji="1" lang="ja-JP" altLang="en-US" dirty="0">
              <a:solidFill>
                <a:schemeClr val="tx1"/>
              </a:solidFill>
            </a:endParaRPr>
          </a:p>
        </p:txBody>
      </p:sp>
      <p:sp>
        <p:nvSpPr>
          <p:cNvPr id="27" name="正方形/長方形 26"/>
          <p:cNvSpPr/>
          <p:nvPr/>
        </p:nvSpPr>
        <p:spPr>
          <a:xfrm>
            <a:off x="7690939" y="5620235"/>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AP1</a:t>
            </a:r>
            <a:endParaRPr kumimoji="1" lang="ja-JP" altLang="en-US" dirty="0">
              <a:solidFill>
                <a:schemeClr val="tx1"/>
              </a:solidFill>
            </a:endParaRPr>
          </a:p>
        </p:txBody>
      </p:sp>
      <p:sp>
        <p:nvSpPr>
          <p:cNvPr id="28" name="正方形/長方形 27"/>
          <p:cNvSpPr/>
          <p:nvPr/>
        </p:nvSpPr>
        <p:spPr>
          <a:xfrm>
            <a:off x="7690939" y="5962908"/>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AP3</a:t>
            </a:r>
            <a:endParaRPr kumimoji="1" lang="ja-JP" altLang="en-US" dirty="0">
              <a:solidFill>
                <a:schemeClr val="tx1"/>
              </a:solidFill>
            </a:endParaRPr>
          </a:p>
        </p:txBody>
      </p:sp>
      <p:sp>
        <p:nvSpPr>
          <p:cNvPr id="41" name="正方形/長方形 40"/>
          <p:cNvSpPr/>
          <p:nvPr/>
        </p:nvSpPr>
        <p:spPr>
          <a:xfrm>
            <a:off x="4134148" y="3122640"/>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AP1</a:t>
            </a:r>
            <a:endParaRPr kumimoji="1" lang="ja-JP" altLang="en-US" dirty="0">
              <a:solidFill>
                <a:schemeClr val="tx1"/>
              </a:solidFill>
            </a:endParaRPr>
          </a:p>
        </p:txBody>
      </p:sp>
      <p:sp>
        <p:nvSpPr>
          <p:cNvPr id="57" name="正方形/長方形 56"/>
          <p:cNvSpPr/>
          <p:nvPr/>
        </p:nvSpPr>
        <p:spPr>
          <a:xfrm>
            <a:off x="1778588" y="3105340"/>
            <a:ext cx="574770" cy="7129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AP1</a:t>
            </a:r>
            <a:endParaRPr kumimoji="1" lang="ja-JP" altLang="en-US" dirty="0">
              <a:solidFill>
                <a:schemeClr val="tx1"/>
              </a:solidFill>
            </a:endParaRPr>
          </a:p>
        </p:txBody>
      </p:sp>
      <p:sp>
        <p:nvSpPr>
          <p:cNvPr id="60" name="正方形/長方形 59"/>
          <p:cNvSpPr/>
          <p:nvPr/>
        </p:nvSpPr>
        <p:spPr>
          <a:xfrm>
            <a:off x="6481410" y="3089954"/>
            <a:ext cx="581398" cy="7505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AP1</a:t>
            </a:r>
            <a:endParaRPr kumimoji="1" lang="ja-JP" altLang="en-US" dirty="0">
              <a:solidFill>
                <a:schemeClr val="tx1"/>
              </a:solidFill>
            </a:endParaRPr>
          </a:p>
        </p:txBody>
      </p:sp>
      <p:sp>
        <p:nvSpPr>
          <p:cNvPr id="64" name="正方形/長方形 63"/>
          <p:cNvSpPr/>
          <p:nvPr/>
        </p:nvSpPr>
        <p:spPr>
          <a:xfrm>
            <a:off x="2960949" y="3800908"/>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AP2</a:t>
            </a:r>
            <a:endParaRPr kumimoji="1" lang="ja-JP" altLang="en-US" dirty="0">
              <a:solidFill>
                <a:schemeClr val="tx1"/>
              </a:solidFill>
            </a:endParaRPr>
          </a:p>
        </p:txBody>
      </p:sp>
      <p:sp>
        <p:nvSpPr>
          <p:cNvPr id="65" name="正方形/長方形 64"/>
          <p:cNvSpPr/>
          <p:nvPr/>
        </p:nvSpPr>
        <p:spPr>
          <a:xfrm>
            <a:off x="2960949" y="4497042"/>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AP3</a:t>
            </a:r>
            <a:endParaRPr kumimoji="1" lang="ja-JP" altLang="en-US" dirty="0">
              <a:solidFill>
                <a:schemeClr val="tx1"/>
              </a:solidFill>
            </a:endParaRPr>
          </a:p>
        </p:txBody>
      </p:sp>
      <p:sp>
        <p:nvSpPr>
          <p:cNvPr id="68" name="正方形/長方形 67"/>
          <p:cNvSpPr/>
          <p:nvPr/>
        </p:nvSpPr>
        <p:spPr>
          <a:xfrm>
            <a:off x="5311120" y="4501348"/>
            <a:ext cx="560672"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AP3</a:t>
            </a:r>
            <a:endParaRPr kumimoji="1" lang="ja-JP" altLang="en-US" dirty="0">
              <a:solidFill>
                <a:schemeClr val="tx1"/>
              </a:solidFill>
            </a:endParaRPr>
          </a:p>
        </p:txBody>
      </p:sp>
      <p:sp>
        <p:nvSpPr>
          <p:cNvPr id="69" name="正方形/長方形 68"/>
          <p:cNvSpPr/>
          <p:nvPr/>
        </p:nvSpPr>
        <p:spPr>
          <a:xfrm>
            <a:off x="522717" y="4507988"/>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AP2</a:t>
            </a:r>
            <a:endParaRPr kumimoji="1" lang="ja-JP" altLang="en-US" dirty="0">
              <a:solidFill>
                <a:schemeClr val="tx1"/>
              </a:solidFill>
            </a:endParaRPr>
          </a:p>
        </p:txBody>
      </p:sp>
      <p:sp>
        <p:nvSpPr>
          <p:cNvPr id="70" name="正方形/長方形 69"/>
          <p:cNvSpPr/>
          <p:nvPr/>
        </p:nvSpPr>
        <p:spPr>
          <a:xfrm>
            <a:off x="7740641" y="4520732"/>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AP2</a:t>
            </a:r>
            <a:endParaRPr kumimoji="1" lang="ja-JP" altLang="en-US" dirty="0">
              <a:solidFill>
                <a:schemeClr val="tx1"/>
              </a:solidFill>
            </a:endParaRPr>
          </a:p>
        </p:txBody>
      </p:sp>
      <p:sp>
        <p:nvSpPr>
          <p:cNvPr id="71" name="正方形/長方形 70"/>
          <p:cNvSpPr/>
          <p:nvPr/>
        </p:nvSpPr>
        <p:spPr>
          <a:xfrm>
            <a:off x="4137921" y="2430030"/>
            <a:ext cx="570997"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AP1</a:t>
            </a:r>
            <a:endParaRPr kumimoji="1" lang="ja-JP" altLang="en-US" dirty="0">
              <a:solidFill>
                <a:schemeClr val="tx1"/>
              </a:solidFill>
            </a:endParaRPr>
          </a:p>
        </p:txBody>
      </p:sp>
      <p:sp>
        <p:nvSpPr>
          <p:cNvPr id="75" name="テキスト ボックス 74"/>
          <p:cNvSpPr txBox="1"/>
          <p:nvPr/>
        </p:nvSpPr>
        <p:spPr>
          <a:xfrm>
            <a:off x="643333" y="2010772"/>
            <a:ext cx="699242" cy="461665"/>
          </a:xfrm>
          <a:prstGeom prst="rect">
            <a:avLst/>
          </a:prstGeom>
          <a:noFill/>
        </p:spPr>
        <p:txBody>
          <a:bodyPr wrap="square" rtlCol="0">
            <a:spAutoFit/>
          </a:bodyPr>
          <a:lstStyle/>
          <a:p>
            <a:r>
              <a:rPr lang="en-US" altLang="ja-JP" sz="2400" dirty="0" smtClean="0"/>
              <a:t>6</a:t>
            </a:r>
            <a:endParaRPr kumimoji="1" lang="ja-JP" altLang="en-US" sz="2400" dirty="0"/>
          </a:p>
        </p:txBody>
      </p:sp>
      <p:sp>
        <p:nvSpPr>
          <p:cNvPr id="76" name="テキスト ボックス 75"/>
          <p:cNvSpPr txBox="1"/>
          <p:nvPr/>
        </p:nvSpPr>
        <p:spPr>
          <a:xfrm>
            <a:off x="1865704" y="2038175"/>
            <a:ext cx="646232" cy="461665"/>
          </a:xfrm>
          <a:prstGeom prst="rect">
            <a:avLst/>
          </a:prstGeom>
          <a:noFill/>
        </p:spPr>
        <p:txBody>
          <a:bodyPr wrap="square" rtlCol="0">
            <a:spAutoFit/>
          </a:bodyPr>
          <a:lstStyle/>
          <a:p>
            <a:r>
              <a:rPr lang="en-US" altLang="ja-JP" sz="2400" dirty="0" smtClean="0"/>
              <a:t>10</a:t>
            </a:r>
            <a:endParaRPr kumimoji="1" lang="ja-JP" altLang="en-US" sz="2400" dirty="0"/>
          </a:p>
        </p:txBody>
      </p:sp>
      <p:sp>
        <p:nvSpPr>
          <p:cNvPr id="77" name="テキスト ボックス 76"/>
          <p:cNvSpPr txBox="1"/>
          <p:nvPr/>
        </p:nvSpPr>
        <p:spPr>
          <a:xfrm>
            <a:off x="2986683" y="2047640"/>
            <a:ext cx="646232" cy="461665"/>
          </a:xfrm>
          <a:prstGeom prst="rect">
            <a:avLst/>
          </a:prstGeom>
          <a:noFill/>
        </p:spPr>
        <p:txBody>
          <a:bodyPr wrap="square" rtlCol="0">
            <a:spAutoFit/>
          </a:bodyPr>
          <a:lstStyle/>
          <a:p>
            <a:r>
              <a:rPr kumimoji="1" lang="en-US" altLang="ja-JP" sz="2400" dirty="0" smtClean="0"/>
              <a:t>11</a:t>
            </a:r>
            <a:endParaRPr kumimoji="1" lang="ja-JP" altLang="en-US" sz="2400" dirty="0"/>
          </a:p>
        </p:txBody>
      </p:sp>
      <p:sp>
        <p:nvSpPr>
          <p:cNvPr id="78" name="テキスト ボックス 77"/>
          <p:cNvSpPr txBox="1"/>
          <p:nvPr/>
        </p:nvSpPr>
        <p:spPr>
          <a:xfrm>
            <a:off x="4137921" y="2002329"/>
            <a:ext cx="646232" cy="461665"/>
          </a:xfrm>
          <a:prstGeom prst="rect">
            <a:avLst/>
          </a:prstGeom>
          <a:noFill/>
        </p:spPr>
        <p:txBody>
          <a:bodyPr wrap="square" rtlCol="0">
            <a:spAutoFit/>
          </a:bodyPr>
          <a:lstStyle/>
          <a:p>
            <a:r>
              <a:rPr lang="en-US" altLang="ja-JP" sz="2400" dirty="0" smtClean="0"/>
              <a:t>13</a:t>
            </a:r>
            <a:endParaRPr kumimoji="1" lang="ja-JP" altLang="en-US" sz="2400" dirty="0"/>
          </a:p>
        </p:txBody>
      </p:sp>
      <p:sp>
        <p:nvSpPr>
          <p:cNvPr id="79" name="テキスト ボックス 78"/>
          <p:cNvSpPr txBox="1"/>
          <p:nvPr/>
        </p:nvSpPr>
        <p:spPr>
          <a:xfrm>
            <a:off x="5327966" y="1992556"/>
            <a:ext cx="646232" cy="461665"/>
          </a:xfrm>
          <a:prstGeom prst="rect">
            <a:avLst/>
          </a:prstGeom>
          <a:noFill/>
        </p:spPr>
        <p:txBody>
          <a:bodyPr wrap="square" rtlCol="0">
            <a:spAutoFit/>
          </a:bodyPr>
          <a:lstStyle/>
          <a:p>
            <a:r>
              <a:rPr lang="en-US" altLang="ja-JP" sz="2400" dirty="0" smtClean="0"/>
              <a:t>11</a:t>
            </a:r>
            <a:endParaRPr kumimoji="1" lang="ja-JP" altLang="en-US" sz="2400" dirty="0"/>
          </a:p>
        </p:txBody>
      </p:sp>
      <p:sp>
        <p:nvSpPr>
          <p:cNvPr id="80" name="テキスト ボックス 79"/>
          <p:cNvSpPr txBox="1"/>
          <p:nvPr/>
        </p:nvSpPr>
        <p:spPr>
          <a:xfrm>
            <a:off x="6589473" y="2015993"/>
            <a:ext cx="699242" cy="461665"/>
          </a:xfrm>
          <a:prstGeom prst="rect">
            <a:avLst/>
          </a:prstGeom>
          <a:noFill/>
        </p:spPr>
        <p:txBody>
          <a:bodyPr wrap="square" rtlCol="0">
            <a:spAutoFit/>
          </a:bodyPr>
          <a:lstStyle/>
          <a:p>
            <a:r>
              <a:rPr lang="en-US" altLang="ja-JP" sz="2400" dirty="0"/>
              <a:t>9</a:t>
            </a:r>
            <a:endParaRPr kumimoji="1" lang="ja-JP" altLang="en-US" sz="2400" dirty="0"/>
          </a:p>
        </p:txBody>
      </p:sp>
      <p:sp>
        <p:nvSpPr>
          <p:cNvPr id="81" name="テキスト ボックス 80">
            <a:extLst>
              <a:ext uri="{FF2B5EF4-FFF2-40B4-BE49-F238E27FC236}">
                <a16:creationId xmlns:a16="http://schemas.microsoft.com/office/drawing/2014/main" id="{2407B308-1F8C-42E3-A6BE-40CF3744F879}"/>
              </a:ext>
            </a:extLst>
          </p:cNvPr>
          <p:cNvSpPr txBox="1"/>
          <p:nvPr/>
        </p:nvSpPr>
        <p:spPr>
          <a:xfrm>
            <a:off x="-38686" y="1474134"/>
            <a:ext cx="3414587" cy="461665"/>
          </a:xfrm>
          <a:prstGeom prst="rect">
            <a:avLst/>
          </a:prstGeom>
          <a:noFill/>
        </p:spPr>
        <p:txBody>
          <a:bodyPr wrap="square" rtlCol="0">
            <a:spAutoFit/>
          </a:bodyPr>
          <a:lstStyle/>
          <a:p>
            <a:r>
              <a:rPr kumimoji="1" lang="ja-JP" altLang="en-US" sz="2400" dirty="0"/>
              <a:t>加算距離</a:t>
            </a:r>
            <a:r>
              <a:rPr kumimoji="1" lang="en-US" altLang="ja-JP" sz="2400" dirty="0"/>
              <a:t>=2</a:t>
            </a:r>
            <a:endParaRPr kumimoji="1" lang="ja-JP" altLang="en-US" sz="2400" dirty="0"/>
          </a:p>
        </p:txBody>
      </p:sp>
      <p:sp>
        <p:nvSpPr>
          <p:cNvPr id="82" name="テキスト ボックス 81"/>
          <p:cNvSpPr txBox="1"/>
          <p:nvPr/>
        </p:nvSpPr>
        <p:spPr>
          <a:xfrm>
            <a:off x="7793721" y="2004519"/>
            <a:ext cx="699242" cy="461665"/>
          </a:xfrm>
          <a:prstGeom prst="rect">
            <a:avLst/>
          </a:prstGeom>
          <a:noFill/>
        </p:spPr>
        <p:txBody>
          <a:bodyPr wrap="square" rtlCol="0">
            <a:spAutoFit/>
          </a:bodyPr>
          <a:lstStyle/>
          <a:p>
            <a:r>
              <a:rPr lang="en-US" altLang="ja-JP" sz="2400" dirty="0"/>
              <a:t>5</a:t>
            </a:r>
            <a:endParaRPr kumimoji="1" lang="ja-JP" altLang="en-US" sz="2400" dirty="0"/>
          </a:p>
        </p:txBody>
      </p:sp>
      <p:sp>
        <p:nvSpPr>
          <p:cNvPr id="88" name="正方形/長方形 87"/>
          <p:cNvSpPr/>
          <p:nvPr/>
        </p:nvSpPr>
        <p:spPr>
          <a:xfrm>
            <a:off x="1778588" y="3823970"/>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AP3</a:t>
            </a:r>
            <a:endParaRPr kumimoji="1" lang="ja-JP" altLang="en-US" dirty="0">
              <a:solidFill>
                <a:schemeClr val="tx1"/>
              </a:solidFill>
            </a:endParaRPr>
          </a:p>
        </p:txBody>
      </p:sp>
      <p:sp>
        <p:nvSpPr>
          <p:cNvPr id="89" name="正方形/長方形 88"/>
          <p:cNvSpPr/>
          <p:nvPr/>
        </p:nvSpPr>
        <p:spPr>
          <a:xfrm>
            <a:off x="1782309" y="4521607"/>
            <a:ext cx="567973"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AP3</a:t>
            </a:r>
            <a:endParaRPr kumimoji="1" lang="ja-JP" altLang="en-US" dirty="0">
              <a:solidFill>
                <a:schemeClr val="tx1"/>
              </a:solidFill>
            </a:endParaRPr>
          </a:p>
        </p:txBody>
      </p:sp>
      <p:sp>
        <p:nvSpPr>
          <p:cNvPr id="91" name="正方形/長方形 90"/>
          <p:cNvSpPr/>
          <p:nvPr/>
        </p:nvSpPr>
        <p:spPr>
          <a:xfrm>
            <a:off x="6490672" y="3811235"/>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AP2</a:t>
            </a:r>
            <a:endParaRPr kumimoji="1" lang="ja-JP" altLang="en-US" dirty="0">
              <a:solidFill>
                <a:schemeClr val="tx1"/>
              </a:solidFill>
            </a:endParaRPr>
          </a:p>
        </p:txBody>
      </p:sp>
      <p:sp>
        <p:nvSpPr>
          <p:cNvPr id="92" name="正方形/長方形 91"/>
          <p:cNvSpPr/>
          <p:nvPr/>
        </p:nvSpPr>
        <p:spPr>
          <a:xfrm>
            <a:off x="6488038" y="4508139"/>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AP2</a:t>
            </a:r>
            <a:endParaRPr kumimoji="1" lang="ja-JP" altLang="en-US" dirty="0">
              <a:solidFill>
                <a:schemeClr val="tx1"/>
              </a:solidFill>
            </a:endParaRPr>
          </a:p>
        </p:txBody>
      </p:sp>
      <p:sp>
        <p:nvSpPr>
          <p:cNvPr id="94" name="正方形/長方形 93"/>
          <p:cNvSpPr/>
          <p:nvPr/>
        </p:nvSpPr>
        <p:spPr>
          <a:xfrm>
            <a:off x="4134148" y="4497821"/>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AP2</a:t>
            </a:r>
            <a:endParaRPr kumimoji="1" lang="ja-JP" altLang="en-US" dirty="0">
              <a:solidFill>
                <a:schemeClr val="tx1"/>
              </a:solidFill>
            </a:endParaRPr>
          </a:p>
        </p:txBody>
      </p:sp>
      <p:sp>
        <p:nvSpPr>
          <p:cNvPr id="96" name="正方形/長方形 95"/>
          <p:cNvSpPr/>
          <p:nvPr/>
        </p:nvSpPr>
        <p:spPr>
          <a:xfrm>
            <a:off x="4135113" y="3797168"/>
            <a:ext cx="573806"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AP2</a:t>
            </a:r>
            <a:endParaRPr kumimoji="1" lang="ja-JP" altLang="en-US" dirty="0">
              <a:solidFill>
                <a:schemeClr val="tx1"/>
              </a:solidFill>
            </a:endParaRPr>
          </a:p>
        </p:txBody>
      </p:sp>
    </p:spTree>
    <p:extLst>
      <p:ext uri="{BB962C8B-B14F-4D97-AF65-F5344CB8AC3E}">
        <p14:creationId xmlns:p14="http://schemas.microsoft.com/office/powerpoint/2010/main" val="1640517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blinds(horizontal)">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blinds(horizontal)">
                                      <p:cBhvr>
                                        <p:cTn id="17" dur="500"/>
                                        <p:tgtEl>
                                          <p:spTgt spid="7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blinds(horizontal)">
                                      <p:cBhvr>
                                        <p:cTn id="22" dur="500"/>
                                        <p:tgtEl>
                                          <p:spTgt spid="7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animEffect transition="in" filter="blinds(horizontal)">
                                      <p:cBhvr>
                                        <p:cTn id="25" dur="500"/>
                                        <p:tgtEl>
                                          <p:spTgt spid="77"/>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78"/>
                                        </p:tgtEl>
                                        <p:attrNameLst>
                                          <p:attrName>style.visibility</p:attrName>
                                        </p:attrNameLst>
                                      </p:cBhvr>
                                      <p:to>
                                        <p:strVal val="visible"/>
                                      </p:to>
                                    </p:set>
                                    <p:animEffect transition="in" filter="blinds(horizontal)">
                                      <p:cBhvr>
                                        <p:cTn id="28" dur="500"/>
                                        <p:tgtEl>
                                          <p:spTgt spid="78"/>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blinds(horizontal)">
                                      <p:cBhvr>
                                        <p:cTn id="31" dur="500"/>
                                        <p:tgtEl>
                                          <p:spTgt spid="79"/>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blinds(horizontal)">
                                      <p:cBhvr>
                                        <p:cTn id="34" dur="500"/>
                                        <p:tgtEl>
                                          <p:spTgt spid="80"/>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82"/>
                                        </p:tgtEl>
                                        <p:attrNameLst>
                                          <p:attrName>style.visibility</p:attrName>
                                        </p:attrNameLst>
                                      </p:cBhvr>
                                      <p:to>
                                        <p:strVal val="visible"/>
                                      </p:to>
                                    </p:set>
                                    <p:animEffect transition="in" filter="blinds(horizontal)">
                                      <p:cBhvr>
                                        <p:cTn id="3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5" grpId="0"/>
      <p:bldP spid="76" grpId="0"/>
      <p:bldP spid="77" grpId="0"/>
      <p:bldP spid="78" grpId="0"/>
      <p:bldP spid="79" grpId="0"/>
      <p:bldP spid="80" grpId="0"/>
      <p:bldP spid="81" grpId="0"/>
      <p:bldP spid="8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286604"/>
            <a:ext cx="7543800" cy="872345"/>
          </a:xfrm>
        </p:spPr>
        <p:txBody>
          <a:bodyPr/>
          <a:lstStyle/>
          <a:p>
            <a:r>
              <a:rPr kumimoji="1" lang="ja-JP" altLang="en-US" dirty="0" smtClean="0"/>
              <a:t>混雑度順</a:t>
            </a:r>
            <a:endParaRPr kumimoji="1" lang="ja-JP" altLang="en-US" dirty="0"/>
          </a:p>
        </p:txBody>
      </p:sp>
      <p:cxnSp>
        <p:nvCxnSpPr>
          <p:cNvPr id="4" name="直線コネクタ 3"/>
          <p:cNvCxnSpPr/>
          <p:nvPr/>
        </p:nvCxnSpPr>
        <p:spPr>
          <a:xfrm>
            <a:off x="8984" y="5220917"/>
            <a:ext cx="91440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a:off x="0" y="3092285"/>
            <a:ext cx="9144000" cy="0"/>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8984" y="2591682"/>
            <a:ext cx="415498" cy="369204"/>
          </a:xfrm>
          <a:prstGeom prst="rect">
            <a:avLst/>
          </a:prstGeom>
          <a:noFill/>
        </p:spPr>
        <p:txBody>
          <a:bodyPr wrap="none" rtlCol="0">
            <a:spAutoFit/>
          </a:bodyPr>
          <a:lstStyle/>
          <a:p>
            <a:r>
              <a:rPr kumimoji="1" lang="ja-JP" altLang="en-US" dirty="0" smtClean="0"/>
              <a:t>３</a:t>
            </a:r>
            <a:endParaRPr kumimoji="1" lang="ja-JP" altLang="en-US" dirty="0"/>
          </a:p>
        </p:txBody>
      </p:sp>
      <mc:AlternateContent xmlns:mc="http://schemas.openxmlformats.org/markup-compatibility/2006" xmlns:a14="http://schemas.microsoft.com/office/drawing/2010/main">
        <mc:Choice Requires="a14">
          <p:sp>
            <p:nvSpPr>
              <p:cNvPr id="8" name="テキスト ボックス 7"/>
              <p:cNvSpPr txBox="1"/>
              <p:nvPr/>
            </p:nvSpPr>
            <p:spPr>
              <a:xfrm>
                <a:off x="544710" y="5147004"/>
                <a:ext cx="5564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rPr>
                          </m:ctrlPr>
                        </m:sSubPr>
                        <m:e>
                          <m:r>
                            <a:rPr lang="en-US" altLang="ja-JP" sz="2400" b="1" i="1" smtClean="0">
                              <a:latin typeface="Cambria Math" charset="0"/>
                            </a:rPr>
                            <m:t>𝒄</m:t>
                          </m:r>
                        </m:e>
                        <m:sub>
                          <m:r>
                            <a:rPr kumimoji="1" lang="en-US" altLang="ja-JP" sz="2400" b="1" i="1" smtClean="0">
                              <a:latin typeface="Cambria Math" charset="0"/>
                            </a:rPr>
                            <m:t>𝟐</m:t>
                          </m:r>
                        </m:sub>
                      </m:sSub>
                    </m:oMath>
                  </m:oMathPara>
                </a14:m>
                <a:endParaRPr kumimoji="1" lang="ja-JP" altLang="en-US" sz="2400" b="1"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544710" y="5147004"/>
                <a:ext cx="556499" cy="461665"/>
              </a:xfrm>
              <a:prstGeom prst="rect">
                <a:avLst/>
              </a:prstGeom>
              <a:blipFill rotWithShape="0">
                <a:blip r:embed="rId3"/>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1730844" y="5147003"/>
                <a:ext cx="5564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rPr>
                          </m:ctrlPr>
                        </m:sSubPr>
                        <m:e>
                          <m:r>
                            <a:rPr lang="en-US" altLang="ja-JP" sz="2400" b="1" i="1" smtClean="0">
                              <a:latin typeface="Cambria Math" charset="0"/>
                            </a:rPr>
                            <m:t>𝒄</m:t>
                          </m:r>
                        </m:e>
                        <m:sub>
                          <m:r>
                            <a:rPr kumimoji="1" lang="en-US" altLang="ja-JP" sz="2400" b="1" i="1" smtClean="0">
                              <a:latin typeface="Cambria Math" charset="0"/>
                            </a:rPr>
                            <m:t>𝟑</m:t>
                          </m:r>
                        </m:sub>
                      </m:sSub>
                    </m:oMath>
                  </m:oMathPara>
                </a14:m>
                <a:endParaRPr kumimoji="1" lang="ja-JP" altLang="en-US" sz="2400" b="1"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1730844" y="5147003"/>
                <a:ext cx="556499" cy="461665"/>
              </a:xfrm>
              <a:prstGeom prst="rect">
                <a:avLst/>
              </a:prstGeom>
              <a:blipFill rotWithShape="0">
                <a:blip r:embed="rId4"/>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2970058" y="5147004"/>
                <a:ext cx="5564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rPr>
                          </m:ctrlPr>
                        </m:sSubPr>
                        <m:e>
                          <m:r>
                            <a:rPr lang="en-US" altLang="ja-JP" sz="2400" b="1" i="1" smtClean="0">
                              <a:latin typeface="Cambria Math" charset="0"/>
                            </a:rPr>
                            <m:t>𝒄</m:t>
                          </m:r>
                        </m:e>
                        <m:sub>
                          <m:r>
                            <a:rPr kumimoji="1" lang="en-US" altLang="ja-JP" sz="2400" b="1" i="1" smtClean="0">
                              <a:latin typeface="Cambria Math" charset="0"/>
                            </a:rPr>
                            <m:t>𝟒</m:t>
                          </m:r>
                        </m:sub>
                      </m:sSub>
                    </m:oMath>
                  </m:oMathPara>
                </a14:m>
                <a:endParaRPr kumimoji="1" lang="ja-JP" altLang="en-US" sz="2400" b="1"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2970058" y="5147004"/>
                <a:ext cx="556499" cy="461665"/>
              </a:xfrm>
              <a:prstGeom prst="rect">
                <a:avLst/>
              </a:prstGeom>
              <a:blipFill rotWithShape="0">
                <a:blip r:embed="rId5"/>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p:cNvSpPr txBox="1"/>
              <p:nvPr/>
            </p:nvSpPr>
            <p:spPr>
              <a:xfrm>
                <a:off x="4156192" y="5147003"/>
                <a:ext cx="5564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rPr>
                          </m:ctrlPr>
                        </m:sSubPr>
                        <m:e>
                          <m:r>
                            <a:rPr lang="en-US" altLang="ja-JP" sz="2400" b="1" i="1" smtClean="0">
                              <a:latin typeface="Cambria Math" charset="0"/>
                            </a:rPr>
                            <m:t>𝒄</m:t>
                          </m:r>
                        </m:e>
                        <m:sub>
                          <m:r>
                            <a:rPr kumimoji="1" lang="en-US" altLang="ja-JP" sz="2400" b="1" i="1" smtClean="0">
                              <a:latin typeface="Cambria Math" charset="0"/>
                            </a:rPr>
                            <m:t>𝟓</m:t>
                          </m:r>
                        </m:sub>
                      </m:sSub>
                    </m:oMath>
                  </m:oMathPara>
                </a14:m>
                <a:endParaRPr kumimoji="1" lang="ja-JP" altLang="en-US" sz="2400" b="1"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4156192" y="5147003"/>
                <a:ext cx="556499" cy="461665"/>
              </a:xfrm>
              <a:prstGeom prst="rect">
                <a:avLst/>
              </a:prstGeom>
              <a:blipFill rotWithShape="0">
                <a:blip r:embed="rId6"/>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p:cNvSpPr txBox="1"/>
              <p:nvPr/>
            </p:nvSpPr>
            <p:spPr>
              <a:xfrm>
                <a:off x="5368373" y="5147004"/>
                <a:ext cx="5564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rPr>
                          </m:ctrlPr>
                        </m:sSubPr>
                        <m:e>
                          <m:r>
                            <a:rPr lang="en-US" altLang="ja-JP" sz="2400" b="1" i="1" smtClean="0">
                              <a:latin typeface="Cambria Math" charset="0"/>
                            </a:rPr>
                            <m:t>𝒄</m:t>
                          </m:r>
                        </m:e>
                        <m:sub>
                          <m:r>
                            <a:rPr kumimoji="1" lang="en-US" altLang="ja-JP" sz="2400" b="1" i="1" smtClean="0">
                              <a:latin typeface="Cambria Math" charset="0"/>
                            </a:rPr>
                            <m:t>𝟔</m:t>
                          </m:r>
                        </m:sub>
                      </m:sSub>
                    </m:oMath>
                  </m:oMathPara>
                </a14:m>
                <a:endParaRPr kumimoji="1" lang="ja-JP" altLang="en-US" sz="2400" b="1"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5368373" y="5147004"/>
                <a:ext cx="556499" cy="461665"/>
              </a:xfrm>
              <a:prstGeom prst="rect">
                <a:avLst/>
              </a:prstGeom>
              <a:blipFill rotWithShape="0">
                <a:blip r:embed="rId7"/>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p:cNvSpPr txBox="1"/>
              <p:nvPr/>
            </p:nvSpPr>
            <p:spPr>
              <a:xfrm>
                <a:off x="6554507" y="5147003"/>
                <a:ext cx="5564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rPr>
                          </m:ctrlPr>
                        </m:sSubPr>
                        <m:e>
                          <m:r>
                            <a:rPr lang="en-US" altLang="ja-JP" sz="2400" b="1" i="1" smtClean="0">
                              <a:latin typeface="Cambria Math" charset="0"/>
                            </a:rPr>
                            <m:t>𝒄</m:t>
                          </m:r>
                        </m:e>
                        <m:sub>
                          <m:r>
                            <a:rPr kumimoji="1" lang="en-US" altLang="ja-JP" sz="2400" b="1" i="1" smtClean="0">
                              <a:latin typeface="Cambria Math" charset="0"/>
                            </a:rPr>
                            <m:t>𝟕</m:t>
                          </m:r>
                        </m:sub>
                      </m:sSub>
                    </m:oMath>
                  </m:oMathPara>
                </a14:m>
                <a:endParaRPr kumimoji="1" lang="ja-JP" altLang="en-US" sz="2400" b="1"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6554507" y="5147003"/>
                <a:ext cx="556499" cy="461665"/>
              </a:xfrm>
              <a:prstGeom prst="rect">
                <a:avLst/>
              </a:prstGeom>
              <a:blipFill rotWithShape="0">
                <a:blip r:embed="rId8"/>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p:cNvSpPr txBox="1"/>
              <p:nvPr/>
            </p:nvSpPr>
            <p:spPr>
              <a:xfrm>
                <a:off x="7793721" y="5147004"/>
                <a:ext cx="5564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rPr>
                          </m:ctrlPr>
                        </m:sSubPr>
                        <m:e>
                          <m:r>
                            <a:rPr lang="en-US" altLang="ja-JP" sz="2400" b="1" i="1" smtClean="0">
                              <a:latin typeface="Cambria Math" charset="0"/>
                            </a:rPr>
                            <m:t>𝒄</m:t>
                          </m:r>
                        </m:e>
                        <m:sub>
                          <m:r>
                            <a:rPr kumimoji="1" lang="en-US" altLang="ja-JP" sz="2400" b="1" i="1" smtClean="0">
                              <a:latin typeface="Cambria Math" charset="0"/>
                            </a:rPr>
                            <m:t>𝟖</m:t>
                          </m:r>
                        </m:sub>
                      </m:sSub>
                    </m:oMath>
                  </m:oMathPara>
                </a14:m>
                <a:endParaRPr kumimoji="1" lang="ja-JP" altLang="en-US" sz="2400" b="1"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7793721" y="5147004"/>
                <a:ext cx="556499" cy="461665"/>
              </a:xfrm>
              <a:prstGeom prst="rect">
                <a:avLst/>
              </a:prstGeom>
              <a:blipFill rotWithShape="0">
                <a:blip r:embed="rId9"/>
                <a:stretch>
                  <a:fillRect b="-2632"/>
                </a:stretch>
              </a:blipFill>
            </p:spPr>
            <p:txBody>
              <a:bodyPr/>
              <a:lstStyle/>
              <a:p>
                <a:r>
                  <a:rPr lang="ja-JP" altLang="en-US">
                    <a:noFill/>
                  </a:rPr>
                  <a:t> </a:t>
                </a:r>
              </a:p>
            </p:txBody>
          </p:sp>
        </mc:Fallback>
      </mc:AlternateContent>
      <p:sp>
        <p:nvSpPr>
          <p:cNvPr id="15" name="正方形/長方形 14"/>
          <p:cNvSpPr/>
          <p:nvPr/>
        </p:nvSpPr>
        <p:spPr>
          <a:xfrm>
            <a:off x="491500" y="5591359"/>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AP1</a:t>
            </a:r>
            <a:endParaRPr kumimoji="1" lang="ja-JP" altLang="en-US" dirty="0">
              <a:solidFill>
                <a:schemeClr val="tx1"/>
              </a:solidFill>
            </a:endParaRPr>
          </a:p>
        </p:txBody>
      </p:sp>
      <p:sp>
        <p:nvSpPr>
          <p:cNvPr id="16" name="正方形/長方形 15"/>
          <p:cNvSpPr/>
          <p:nvPr/>
        </p:nvSpPr>
        <p:spPr>
          <a:xfrm>
            <a:off x="491500" y="5934032"/>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AP2</a:t>
            </a:r>
            <a:endParaRPr kumimoji="1" lang="ja-JP" altLang="en-US" dirty="0">
              <a:solidFill>
                <a:schemeClr val="tx1"/>
              </a:solidFill>
            </a:endParaRPr>
          </a:p>
        </p:txBody>
      </p:sp>
      <p:sp>
        <p:nvSpPr>
          <p:cNvPr id="17" name="正方形/長方形 16"/>
          <p:cNvSpPr/>
          <p:nvPr/>
        </p:nvSpPr>
        <p:spPr>
          <a:xfrm>
            <a:off x="2952963" y="5591359"/>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AP2</a:t>
            </a:r>
            <a:endParaRPr kumimoji="1" lang="ja-JP" altLang="en-US" dirty="0">
              <a:solidFill>
                <a:schemeClr val="tx1"/>
              </a:solidFill>
            </a:endParaRPr>
          </a:p>
        </p:txBody>
      </p:sp>
      <p:sp>
        <p:nvSpPr>
          <p:cNvPr id="18" name="正方形/長方形 17"/>
          <p:cNvSpPr/>
          <p:nvPr/>
        </p:nvSpPr>
        <p:spPr>
          <a:xfrm>
            <a:off x="2952963" y="5934032"/>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AP3</a:t>
            </a:r>
            <a:endParaRPr kumimoji="1" lang="ja-JP" altLang="en-US" dirty="0">
              <a:solidFill>
                <a:schemeClr val="tx1"/>
              </a:solidFill>
            </a:endParaRPr>
          </a:p>
        </p:txBody>
      </p:sp>
      <p:sp>
        <p:nvSpPr>
          <p:cNvPr id="19" name="正方形/長方形 18"/>
          <p:cNvSpPr/>
          <p:nvPr/>
        </p:nvSpPr>
        <p:spPr>
          <a:xfrm>
            <a:off x="1722231" y="5591359"/>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solidFill>
                  <a:schemeClr val="tx1"/>
                </a:solidFill>
              </a:rPr>
              <a:t>AP1</a:t>
            </a:r>
            <a:endParaRPr kumimoji="1" lang="ja-JP" altLang="en-US" dirty="0">
              <a:solidFill>
                <a:schemeClr val="tx1"/>
              </a:solidFill>
            </a:endParaRPr>
          </a:p>
        </p:txBody>
      </p:sp>
      <p:sp>
        <p:nvSpPr>
          <p:cNvPr id="20" name="正方形/長方形 19"/>
          <p:cNvSpPr/>
          <p:nvPr/>
        </p:nvSpPr>
        <p:spPr>
          <a:xfrm>
            <a:off x="1722231" y="5934032"/>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AP3</a:t>
            </a:r>
            <a:endParaRPr kumimoji="1" lang="ja-JP" altLang="en-US" dirty="0">
              <a:solidFill>
                <a:schemeClr val="tx1"/>
              </a:solidFill>
            </a:endParaRPr>
          </a:p>
        </p:txBody>
      </p:sp>
      <p:sp>
        <p:nvSpPr>
          <p:cNvPr id="21" name="正方形/長方形 20"/>
          <p:cNvSpPr/>
          <p:nvPr/>
        </p:nvSpPr>
        <p:spPr>
          <a:xfrm>
            <a:off x="4128558" y="5577495"/>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AP1</a:t>
            </a:r>
            <a:endParaRPr kumimoji="1" lang="ja-JP" altLang="en-US" dirty="0">
              <a:solidFill>
                <a:schemeClr val="tx1"/>
              </a:solidFill>
            </a:endParaRPr>
          </a:p>
        </p:txBody>
      </p:sp>
      <p:sp>
        <p:nvSpPr>
          <p:cNvPr id="22" name="正方形/長方形 21"/>
          <p:cNvSpPr/>
          <p:nvPr/>
        </p:nvSpPr>
        <p:spPr>
          <a:xfrm>
            <a:off x="4128558" y="5920168"/>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AP2</a:t>
            </a:r>
            <a:endParaRPr kumimoji="1" lang="ja-JP" altLang="en-US" dirty="0">
              <a:solidFill>
                <a:schemeClr val="tx1"/>
              </a:solidFill>
            </a:endParaRPr>
          </a:p>
        </p:txBody>
      </p:sp>
      <p:sp>
        <p:nvSpPr>
          <p:cNvPr id="23" name="正方形/長方形 22"/>
          <p:cNvSpPr/>
          <p:nvPr/>
        </p:nvSpPr>
        <p:spPr>
          <a:xfrm>
            <a:off x="5304153" y="5591359"/>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AP2</a:t>
            </a:r>
            <a:endParaRPr kumimoji="1" lang="ja-JP" altLang="en-US" dirty="0">
              <a:solidFill>
                <a:schemeClr val="tx1"/>
              </a:solidFill>
            </a:endParaRPr>
          </a:p>
        </p:txBody>
      </p:sp>
      <p:sp>
        <p:nvSpPr>
          <p:cNvPr id="24" name="正方形/長方形 23"/>
          <p:cNvSpPr/>
          <p:nvPr/>
        </p:nvSpPr>
        <p:spPr>
          <a:xfrm>
            <a:off x="5304153" y="5934032"/>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AP3</a:t>
            </a:r>
            <a:endParaRPr kumimoji="1" lang="ja-JP" altLang="en-US" dirty="0">
              <a:solidFill>
                <a:schemeClr val="tx1"/>
              </a:solidFill>
            </a:endParaRPr>
          </a:p>
        </p:txBody>
      </p:sp>
      <p:sp>
        <p:nvSpPr>
          <p:cNvPr id="25" name="正方形/長方形 24"/>
          <p:cNvSpPr/>
          <p:nvPr/>
        </p:nvSpPr>
        <p:spPr>
          <a:xfrm>
            <a:off x="6531367" y="5589522"/>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AP1</a:t>
            </a:r>
            <a:endParaRPr kumimoji="1" lang="ja-JP" altLang="en-US" dirty="0">
              <a:solidFill>
                <a:schemeClr val="tx1"/>
              </a:solidFill>
            </a:endParaRPr>
          </a:p>
        </p:txBody>
      </p:sp>
      <p:sp>
        <p:nvSpPr>
          <p:cNvPr id="26" name="正方形/長方形 25"/>
          <p:cNvSpPr/>
          <p:nvPr/>
        </p:nvSpPr>
        <p:spPr>
          <a:xfrm>
            <a:off x="6531367" y="5932195"/>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AP2</a:t>
            </a:r>
            <a:endParaRPr kumimoji="1" lang="ja-JP" altLang="en-US" dirty="0">
              <a:solidFill>
                <a:schemeClr val="tx1"/>
              </a:solidFill>
            </a:endParaRPr>
          </a:p>
        </p:txBody>
      </p:sp>
      <p:sp>
        <p:nvSpPr>
          <p:cNvPr id="27" name="正方形/長方形 26"/>
          <p:cNvSpPr/>
          <p:nvPr/>
        </p:nvSpPr>
        <p:spPr>
          <a:xfrm>
            <a:off x="7690939" y="5620235"/>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AP1</a:t>
            </a:r>
            <a:endParaRPr kumimoji="1" lang="ja-JP" altLang="en-US" dirty="0">
              <a:solidFill>
                <a:schemeClr val="tx1"/>
              </a:solidFill>
            </a:endParaRPr>
          </a:p>
        </p:txBody>
      </p:sp>
      <p:sp>
        <p:nvSpPr>
          <p:cNvPr id="28" name="正方形/長方形 27"/>
          <p:cNvSpPr/>
          <p:nvPr/>
        </p:nvSpPr>
        <p:spPr>
          <a:xfrm>
            <a:off x="7690939" y="5962908"/>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AP3</a:t>
            </a:r>
            <a:endParaRPr kumimoji="1" lang="ja-JP" altLang="en-US" dirty="0">
              <a:solidFill>
                <a:schemeClr val="tx1"/>
              </a:solidFill>
            </a:endParaRPr>
          </a:p>
        </p:txBody>
      </p:sp>
      <p:sp>
        <p:nvSpPr>
          <p:cNvPr id="41" name="正方形/長方形 40"/>
          <p:cNvSpPr/>
          <p:nvPr/>
        </p:nvSpPr>
        <p:spPr>
          <a:xfrm>
            <a:off x="4124170" y="3132136"/>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AP1</a:t>
            </a:r>
            <a:endParaRPr kumimoji="1" lang="ja-JP" altLang="en-US" dirty="0">
              <a:solidFill>
                <a:schemeClr val="tx1"/>
              </a:solidFill>
            </a:endParaRPr>
          </a:p>
        </p:txBody>
      </p:sp>
      <p:sp>
        <p:nvSpPr>
          <p:cNvPr id="57" name="正方形/長方形 56"/>
          <p:cNvSpPr/>
          <p:nvPr/>
        </p:nvSpPr>
        <p:spPr>
          <a:xfrm>
            <a:off x="1756083" y="2433797"/>
            <a:ext cx="574770" cy="7129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AP1</a:t>
            </a:r>
            <a:endParaRPr kumimoji="1" lang="ja-JP" altLang="en-US" dirty="0">
              <a:solidFill>
                <a:schemeClr val="tx1"/>
              </a:solidFill>
            </a:endParaRPr>
          </a:p>
        </p:txBody>
      </p:sp>
      <p:sp>
        <p:nvSpPr>
          <p:cNvPr id="60" name="正方形/長方形 59"/>
          <p:cNvSpPr/>
          <p:nvPr/>
        </p:nvSpPr>
        <p:spPr>
          <a:xfrm>
            <a:off x="6488038" y="3089954"/>
            <a:ext cx="574770" cy="7505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AP1</a:t>
            </a:r>
            <a:endParaRPr kumimoji="1" lang="ja-JP" altLang="en-US" dirty="0">
              <a:solidFill>
                <a:schemeClr val="tx1"/>
              </a:solidFill>
            </a:endParaRPr>
          </a:p>
        </p:txBody>
      </p:sp>
      <p:sp>
        <p:nvSpPr>
          <p:cNvPr id="64" name="正方形/長方形 63"/>
          <p:cNvSpPr/>
          <p:nvPr/>
        </p:nvSpPr>
        <p:spPr>
          <a:xfrm>
            <a:off x="2960949" y="3800908"/>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AP2</a:t>
            </a:r>
            <a:endParaRPr kumimoji="1" lang="ja-JP" altLang="en-US" dirty="0">
              <a:solidFill>
                <a:schemeClr val="tx1"/>
              </a:solidFill>
            </a:endParaRPr>
          </a:p>
        </p:txBody>
      </p:sp>
      <p:sp>
        <p:nvSpPr>
          <p:cNvPr id="65" name="正方形/長方形 64"/>
          <p:cNvSpPr/>
          <p:nvPr/>
        </p:nvSpPr>
        <p:spPr>
          <a:xfrm>
            <a:off x="2960949" y="4497042"/>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AP3</a:t>
            </a:r>
            <a:endParaRPr kumimoji="1" lang="ja-JP" altLang="en-US" dirty="0">
              <a:solidFill>
                <a:schemeClr val="tx1"/>
              </a:solidFill>
            </a:endParaRPr>
          </a:p>
        </p:txBody>
      </p:sp>
      <p:sp>
        <p:nvSpPr>
          <p:cNvPr id="68" name="正方形/長方形 67"/>
          <p:cNvSpPr/>
          <p:nvPr/>
        </p:nvSpPr>
        <p:spPr>
          <a:xfrm>
            <a:off x="5311120" y="4501348"/>
            <a:ext cx="560672"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AP3</a:t>
            </a:r>
            <a:endParaRPr kumimoji="1" lang="ja-JP" altLang="en-US" dirty="0">
              <a:solidFill>
                <a:schemeClr val="tx1"/>
              </a:solidFill>
            </a:endParaRPr>
          </a:p>
        </p:txBody>
      </p:sp>
      <p:sp>
        <p:nvSpPr>
          <p:cNvPr id="69" name="正方形/長方形 68"/>
          <p:cNvSpPr/>
          <p:nvPr/>
        </p:nvSpPr>
        <p:spPr>
          <a:xfrm>
            <a:off x="435533" y="3805214"/>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AP2</a:t>
            </a:r>
            <a:endParaRPr kumimoji="1" lang="ja-JP" altLang="en-US" dirty="0">
              <a:solidFill>
                <a:schemeClr val="tx1"/>
              </a:solidFill>
            </a:endParaRPr>
          </a:p>
        </p:txBody>
      </p:sp>
      <p:sp>
        <p:nvSpPr>
          <p:cNvPr id="70" name="正方形/長方形 69"/>
          <p:cNvSpPr/>
          <p:nvPr/>
        </p:nvSpPr>
        <p:spPr>
          <a:xfrm>
            <a:off x="7740641" y="4520732"/>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AP2</a:t>
            </a:r>
            <a:endParaRPr kumimoji="1" lang="ja-JP" altLang="en-US" dirty="0">
              <a:solidFill>
                <a:schemeClr val="tx1"/>
              </a:solidFill>
            </a:endParaRPr>
          </a:p>
        </p:txBody>
      </p:sp>
      <p:sp>
        <p:nvSpPr>
          <p:cNvPr id="71" name="正方形/長方形 70"/>
          <p:cNvSpPr/>
          <p:nvPr/>
        </p:nvSpPr>
        <p:spPr>
          <a:xfrm>
            <a:off x="4128558" y="2436198"/>
            <a:ext cx="570382"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AP1</a:t>
            </a:r>
            <a:endParaRPr kumimoji="1" lang="ja-JP" altLang="en-US" dirty="0">
              <a:solidFill>
                <a:schemeClr val="tx1"/>
              </a:solidFill>
            </a:endParaRPr>
          </a:p>
        </p:txBody>
      </p:sp>
      <p:sp>
        <p:nvSpPr>
          <p:cNvPr id="75" name="テキスト ボックス 74"/>
          <p:cNvSpPr txBox="1"/>
          <p:nvPr/>
        </p:nvSpPr>
        <p:spPr>
          <a:xfrm>
            <a:off x="643333" y="2010772"/>
            <a:ext cx="699242" cy="461665"/>
          </a:xfrm>
          <a:prstGeom prst="rect">
            <a:avLst/>
          </a:prstGeom>
          <a:noFill/>
        </p:spPr>
        <p:txBody>
          <a:bodyPr wrap="square" rtlCol="0">
            <a:spAutoFit/>
          </a:bodyPr>
          <a:lstStyle/>
          <a:p>
            <a:r>
              <a:rPr lang="en-US" altLang="ja-JP" sz="2400" dirty="0" smtClean="0"/>
              <a:t>6</a:t>
            </a:r>
            <a:endParaRPr kumimoji="1" lang="ja-JP" altLang="en-US" sz="2400" dirty="0"/>
          </a:p>
        </p:txBody>
      </p:sp>
      <p:sp>
        <p:nvSpPr>
          <p:cNvPr id="76" name="テキスト ボックス 75"/>
          <p:cNvSpPr txBox="1"/>
          <p:nvPr/>
        </p:nvSpPr>
        <p:spPr>
          <a:xfrm>
            <a:off x="1833308" y="1967002"/>
            <a:ext cx="646232" cy="461665"/>
          </a:xfrm>
          <a:prstGeom prst="rect">
            <a:avLst/>
          </a:prstGeom>
          <a:noFill/>
        </p:spPr>
        <p:txBody>
          <a:bodyPr wrap="square" rtlCol="0">
            <a:spAutoFit/>
          </a:bodyPr>
          <a:lstStyle/>
          <a:p>
            <a:r>
              <a:rPr lang="en-US" altLang="ja-JP" sz="2400" dirty="0" smtClean="0"/>
              <a:t>10</a:t>
            </a:r>
            <a:endParaRPr kumimoji="1" lang="ja-JP" altLang="en-US" sz="2400" dirty="0"/>
          </a:p>
        </p:txBody>
      </p:sp>
      <p:sp>
        <p:nvSpPr>
          <p:cNvPr id="77" name="テキスト ボックス 76"/>
          <p:cNvSpPr txBox="1"/>
          <p:nvPr/>
        </p:nvSpPr>
        <p:spPr>
          <a:xfrm>
            <a:off x="2986683" y="2047640"/>
            <a:ext cx="646232" cy="461665"/>
          </a:xfrm>
          <a:prstGeom prst="rect">
            <a:avLst/>
          </a:prstGeom>
          <a:noFill/>
        </p:spPr>
        <p:txBody>
          <a:bodyPr wrap="square" rtlCol="0">
            <a:spAutoFit/>
          </a:bodyPr>
          <a:lstStyle/>
          <a:p>
            <a:r>
              <a:rPr kumimoji="1" lang="en-US" altLang="ja-JP" sz="2400" dirty="0" smtClean="0"/>
              <a:t>11</a:t>
            </a:r>
            <a:endParaRPr kumimoji="1" lang="ja-JP" altLang="en-US" sz="2400" dirty="0"/>
          </a:p>
        </p:txBody>
      </p:sp>
      <p:sp>
        <p:nvSpPr>
          <p:cNvPr id="78" name="テキスト ボックス 77"/>
          <p:cNvSpPr txBox="1"/>
          <p:nvPr/>
        </p:nvSpPr>
        <p:spPr>
          <a:xfrm>
            <a:off x="4137921" y="2002329"/>
            <a:ext cx="646232" cy="461665"/>
          </a:xfrm>
          <a:prstGeom prst="rect">
            <a:avLst/>
          </a:prstGeom>
          <a:noFill/>
        </p:spPr>
        <p:txBody>
          <a:bodyPr wrap="square" rtlCol="0">
            <a:spAutoFit/>
          </a:bodyPr>
          <a:lstStyle/>
          <a:p>
            <a:r>
              <a:rPr lang="en-US" altLang="ja-JP" sz="2400" dirty="0" smtClean="0"/>
              <a:t>13</a:t>
            </a:r>
            <a:endParaRPr kumimoji="1" lang="ja-JP" altLang="en-US" sz="2400" dirty="0"/>
          </a:p>
        </p:txBody>
      </p:sp>
      <p:sp>
        <p:nvSpPr>
          <p:cNvPr id="79" name="テキスト ボックス 78"/>
          <p:cNvSpPr txBox="1"/>
          <p:nvPr/>
        </p:nvSpPr>
        <p:spPr>
          <a:xfrm>
            <a:off x="5327966" y="1992556"/>
            <a:ext cx="646232" cy="461665"/>
          </a:xfrm>
          <a:prstGeom prst="rect">
            <a:avLst/>
          </a:prstGeom>
          <a:noFill/>
        </p:spPr>
        <p:txBody>
          <a:bodyPr wrap="square" rtlCol="0">
            <a:spAutoFit/>
          </a:bodyPr>
          <a:lstStyle/>
          <a:p>
            <a:r>
              <a:rPr lang="en-US" altLang="ja-JP" sz="2400" dirty="0" smtClean="0"/>
              <a:t>11</a:t>
            </a:r>
            <a:endParaRPr kumimoji="1" lang="ja-JP" altLang="en-US" sz="2400" dirty="0"/>
          </a:p>
        </p:txBody>
      </p:sp>
      <p:sp>
        <p:nvSpPr>
          <p:cNvPr id="80" name="テキスト ボックス 79"/>
          <p:cNvSpPr txBox="1"/>
          <p:nvPr/>
        </p:nvSpPr>
        <p:spPr>
          <a:xfrm>
            <a:off x="6589473" y="2015993"/>
            <a:ext cx="699242" cy="461665"/>
          </a:xfrm>
          <a:prstGeom prst="rect">
            <a:avLst/>
          </a:prstGeom>
          <a:noFill/>
        </p:spPr>
        <p:txBody>
          <a:bodyPr wrap="square" rtlCol="0">
            <a:spAutoFit/>
          </a:bodyPr>
          <a:lstStyle/>
          <a:p>
            <a:r>
              <a:rPr lang="en-US" altLang="ja-JP" sz="2400" dirty="0"/>
              <a:t>9</a:t>
            </a:r>
            <a:endParaRPr kumimoji="1" lang="ja-JP" altLang="en-US" sz="2400" dirty="0"/>
          </a:p>
        </p:txBody>
      </p:sp>
      <p:sp>
        <p:nvSpPr>
          <p:cNvPr id="81" name="テキスト ボックス 80">
            <a:extLst>
              <a:ext uri="{FF2B5EF4-FFF2-40B4-BE49-F238E27FC236}">
                <a16:creationId xmlns:a16="http://schemas.microsoft.com/office/drawing/2014/main" id="{2407B308-1F8C-42E3-A6BE-40CF3744F879}"/>
              </a:ext>
            </a:extLst>
          </p:cNvPr>
          <p:cNvSpPr txBox="1"/>
          <p:nvPr/>
        </p:nvSpPr>
        <p:spPr>
          <a:xfrm>
            <a:off x="-38686" y="1474134"/>
            <a:ext cx="3414587" cy="461665"/>
          </a:xfrm>
          <a:prstGeom prst="rect">
            <a:avLst/>
          </a:prstGeom>
          <a:noFill/>
        </p:spPr>
        <p:txBody>
          <a:bodyPr wrap="square" rtlCol="0">
            <a:spAutoFit/>
          </a:bodyPr>
          <a:lstStyle/>
          <a:p>
            <a:r>
              <a:rPr kumimoji="1" lang="ja-JP" altLang="en-US" sz="2400" dirty="0"/>
              <a:t>加算距離</a:t>
            </a:r>
            <a:r>
              <a:rPr kumimoji="1" lang="en-US" altLang="ja-JP" sz="2400" dirty="0"/>
              <a:t>=2</a:t>
            </a:r>
            <a:endParaRPr kumimoji="1" lang="ja-JP" altLang="en-US" sz="2400" dirty="0"/>
          </a:p>
        </p:txBody>
      </p:sp>
      <p:sp>
        <p:nvSpPr>
          <p:cNvPr id="82" name="テキスト ボックス 81"/>
          <p:cNvSpPr txBox="1"/>
          <p:nvPr/>
        </p:nvSpPr>
        <p:spPr>
          <a:xfrm>
            <a:off x="7793721" y="2004519"/>
            <a:ext cx="699242" cy="461665"/>
          </a:xfrm>
          <a:prstGeom prst="rect">
            <a:avLst/>
          </a:prstGeom>
          <a:noFill/>
        </p:spPr>
        <p:txBody>
          <a:bodyPr wrap="square" rtlCol="0">
            <a:spAutoFit/>
          </a:bodyPr>
          <a:lstStyle/>
          <a:p>
            <a:r>
              <a:rPr lang="en-US" altLang="ja-JP" sz="2400" dirty="0"/>
              <a:t>5</a:t>
            </a:r>
            <a:endParaRPr kumimoji="1" lang="ja-JP" altLang="en-US" sz="2400" dirty="0"/>
          </a:p>
        </p:txBody>
      </p:sp>
      <p:sp>
        <p:nvSpPr>
          <p:cNvPr id="88" name="正方形/長方形 87"/>
          <p:cNvSpPr/>
          <p:nvPr/>
        </p:nvSpPr>
        <p:spPr>
          <a:xfrm>
            <a:off x="1756083" y="3105340"/>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AP3</a:t>
            </a:r>
            <a:endParaRPr kumimoji="1" lang="ja-JP" altLang="en-US" dirty="0">
              <a:solidFill>
                <a:schemeClr val="tx1"/>
              </a:solidFill>
            </a:endParaRPr>
          </a:p>
        </p:txBody>
      </p:sp>
      <p:sp>
        <p:nvSpPr>
          <p:cNvPr id="89" name="正方形/長方形 88"/>
          <p:cNvSpPr/>
          <p:nvPr/>
        </p:nvSpPr>
        <p:spPr>
          <a:xfrm>
            <a:off x="1756084" y="3797168"/>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AP3</a:t>
            </a:r>
            <a:endParaRPr kumimoji="1" lang="ja-JP" altLang="en-US" dirty="0">
              <a:solidFill>
                <a:schemeClr val="tx1"/>
              </a:solidFill>
            </a:endParaRPr>
          </a:p>
        </p:txBody>
      </p:sp>
      <p:sp>
        <p:nvSpPr>
          <p:cNvPr id="91" name="正方形/長方形 90"/>
          <p:cNvSpPr/>
          <p:nvPr/>
        </p:nvSpPr>
        <p:spPr>
          <a:xfrm>
            <a:off x="6490672" y="3811235"/>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AP2</a:t>
            </a:r>
            <a:endParaRPr kumimoji="1" lang="ja-JP" altLang="en-US" dirty="0">
              <a:solidFill>
                <a:schemeClr val="tx1"/>
              </a:solidFill>
            </a:endParaRPr>
          </a:p>
        </p:txBody>
      </p:sp>
      <p:sp>
        <p:nvSpPr>
          <p:cNvPr id="92" name="正方形/長方形 91"/>
          <p:cNvSpPr/>
          <p:nvPr/>
        </p:nvSpPr>
        <p:spPr>
          <a:xfrm>
            <a:off x="6488038" y="4508139"/>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AP2</a:t>
            </a:r>
            <a:endParaRPr kumimoji="1" lang="ja-JP" altLang="en-US" dirty="0">
              <a:solidFill>
                <a:schemeClr val="tx1"/>
              </a:solidFill>
            </a:endParaRPr>
          </a:p>
        </p:txBody>
      </p:sp>
      <p:sp>
        <p:nvSpPr>
          <p:cNvPr id="94" name="正方形/長方形 93"/>
          <p:cNvSpPr/>
          <p:nvPr/>
        </p:nvSpPr>
        <p:spPr>
          <a:xfrm>
            <a:off x="4121383" y="4497821"/>
            <a:ext cx="577556"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AP2</a:t>
            </a:r>
            <a:endParaRPr kumimoji="1" lang="ja-JP" altLang="en-US" dirty="0">
              <a:solidFill>
                <a:schemeClr val="tx1"/>
              </a:solidFill>
            </a:endParaRPr>
          </a:p>
        </p:txBody>
      </p:sp>
      <p:sp>
        <p:nvSpPr>
          <p:cNvPr id="96" name="正方形/長方形 95"/>
          <p:cNvSpPr/>
          <p:nvPr/>
        </p:nvSpPr>
        <p:spPr>
          <a:xfrm>
            <a:off x="4126805" y="3806664"/>
            <a:ext cx="572136"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AP2</a:t>
            </a:r>
            <a:endParaRPr kumimoji="1" lang="ja-JP" altLang="en-US" dirty="0">
              <a:solidFill>
                <a:schemeClr val="tx1"/>
              </a:solidFill>
            </a:endParaRPr>
          </a:p>
        </p:txBody>
      </p:sp>
      <p:sp>
        <p:nvSpPr>
          <p:cNvPr id="5" name="テキスト ボックス 4"/>
          <p:cNvSpPr txBox="1"/>
          <p:nvPr/>
        </p:nvSpPr>
        <p:spPr>
          <a:xfrm>
            <a:off x="5368373" y="512016"/>
            <a:ext cx="3147015" cy="523220"/>
          </a:xfrm>
          <a:prstGeom prst="rect">
            <a:avLst/>
          </a:prstGeom>
          <a:noFill/>
        </p:spPr>
        <p:txBody>
          <a:bodyPr wrap="none" rtlCol="0">
            <a:spAutoFit/>
          </a:bodyPr>
          <a:lstStyle/>
          <a:p>
            <a:r>
              <a:rPr kumimoji="1" lang="ja-JP" altLang="en-US" sz="2800" dirty="0" smtClean="0"/>
              <a:t>最大</a:t>
            </a:r>
            <a:r>
              <a:rPr kumimoji="1" lang="ja-JP" altLang="en-US" sz="2800" smtClean="0"/>
              <a:t>割当て距離</a:t>
            </a:r>
            <a:r>
              <a:rPr lang="ja-JP" altLang="en-US" sz="2800" dirty="0"/>
              <a:t>　</a:t>
            </a:r>
            <a:r>
              <a:rPr lang="ja-JP" altLang="en-US" sz="2800" smtClean="0"/>
              <a:t>２</a:t>
            </a:r>
            <a:endParaRPr kumimoji="1" lang="ja-JP" altLang="en-US" sz="2800" dirty="0"/>
          </a:p>
        </p:txBody>
      </p:sp>
      <p:sp>
        <p:nvSpPr>
          <p:cNvPr id="29" name="ドーナツ 28"/>
          <p:cNvSpPr/>
          <p:nvPr/>
        </p:nvSpPr>
        <p:spPr>
          <a:xfrm>
            <a:off x="3822414" y="3498140"/>
            <a:ext cx="1264376" cy="1997804"/>
          </a:xfrm>
          <a:prstGeom prst="donut">
            <a:avLst>
              <a:gd name="adj" fmla="val 6814"/>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548721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blinds(horizontal)">
                                      <p:cBhvr>
                                        <p:cTn id="7" dur="500"/>
                                        <p:tgtEl>
                                          <p:spTgt spid="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6"/>
                                        </p:tgtEl>
                                        <p:attrNameLst>
                                          <p:attrName>style.visibility</p:attrName>
                                        </p:attrNameLst>
                                      </p:cBhvr>
                                      <p:to>
                                        <p:strVal val="visible"/>
                                      </p:to>
                                    </p:set>
                                    <p:animEffect transition="in" filter="blinds(horizontal)">
                                      <p:cBhvr>
                                        <p:cTn id="12" dur="500"/>
                                        <p:tgtEl>
                                          <p:spTgt spid="9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blinds(horizontal)">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1" nodeType="click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blinds(horizontal)">
                                      <p:cBhvr>
                                        <p:cTn id="22" dur="500"/>
                                        <p:tgtEl>
                                          <p:spTgt spid="71"/>
                                        </p:tgtEl>
                                      </p:cBhvr>
                                    </p:animEffec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1.11111E-6 0 L -0.25851 0.30093 " pathEditMode="relative" rAng="0" ptsTypes="AA">
                                      <p:cBhvr>
                                        <p:cTn id="26" dur="2000" fill="hold"/>
                                        <p:tgtEl>
                                          <p:spTgt spid="71"/>
                                        </p:tgtEl>
                                        <p:attrNameLst>
                                          <p:attrName>ppt_x</p:attrName>
                                          <p:attrName>ppt_y</p:attrName>
                                        </p:attrNameLst>
                                      </p:cBhvr>
                                      <p:rCtr x="-12934" y="15046"/>
                                    </p:animMotion>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blinds(horizontal)">
                                      <p:cBhvr>
                                        <p:cTn id="31" dur="500"/>
                                        <p:tgtEl>
                                          <p:spTgt spid="64"/>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blinds(horizontal)">
                                      <p:cBhvr>
                                        <p:cTn id="34" dur="500"/>
                                        <p:tgtEl>
                                          <p:spTgt spid="65"/>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blinds(horizontal)">
                                      <p:cBhvr>
                                        <p:cTn id="37" dur="500"/>
                                        <p:tgtEl>
                                          <p:spTgt spid="6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9"/>
                                        </p:tgtEl>
                                        <p:attrNameLst>
                                          <p:attrName>style.visibility</p:attrName>
                                        </p:attrNameLst>
                                      </p:cBhvr>
                                      <p:to>
                                        <p:strVal val="visible"/>
                                      </p:to>
                                    </p:set>
                                    <p:animEffect transition="in" filter="blinds(horizontal)">
                                      <p:cBhvr>
                                        <p:cTn id="42" dur="500"/>
                                        <p:tgtEl>
                                          <p:spTgt spid="8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8"/>
                                        </p:tgtEl>
                                        <p:attrNameLst>
                                          <p:attrName>style.visibility</p:attrName>
                                        </p:attrNameLst>
                                      </p:cBhvr>
                                      <p:to>
                                        <p:strVal val="visible"/>
                                      </p:to>
                                    </p:set>
                                    <p:animEffect transition="in" filter="blinds(horizontal)">
                                      <p:cBhvr>
                                        <p:cTn id="47" dur="500"/>
                                        <p:tgtEl>
                                          <p:spTgt spid="8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1"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blinds(horizontal)">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0" presetClass="path" presetSubtype="0" accel="50000" decel="50000" fill="hold" grpId="0" nodeType="clickEffect">
                                  <p:stCondLst>
                                    <p:cond delay="0"/>
                                  </p:stCondLst>
                                  <p:childTnLst>
                                    <p:animMotion origin="layout" path="M 2.5E-6 -2.96296E-6 L -0.14462 0.30047 " pathEditMode="relative" rAng="0" ptsTypes="AA">
                                      <p:cBhvr>
                                        <p:cTn id="56" dur="2000" fill="hold"/>
                                        <p:tgtEl>
                                          <p:spTgt spid="57"/>
                                        </p:tgtEl>
                                        <p:attrNameLst>
                                          <p:attrName>ppt_x</p:attrName>
                                          <p:attrName>ppt_y</p:attrName>
                                        </p:attrNameLst>
                                      </p:cBhvr>
                                      <p:rCtr x="-7240" y="15023"/>
                                    </p:animMotion>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92"/>
                                        </p:tgtEl>
                                        <p:attrNameLst>
                                          <p:attrName>style.visibility</p:attrName>
                                        </p:attrNameLst>
                                      </p:cBhvr>
                                      <p:to>
                                        <p:strVal val="visible"/>
                                      </p:to>
                                    </p:set>
                                    <p:animEffect transition="in" filter="blinds(horizontal)">
                                      <p:cBhvr>
                                        <p:cTn id="61" dur="500"/>
                                        <p:tgtEl>
                                          <p:spTgt spid="92"/>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91"/>
                                        </p:tgtEl>
                                        <p:attrNameLst>
                                          <p:attrName>style.visibility</p:attrName>
                                        </p:attrNameLst>
                                      </p:cBhvr>
                                      <p:to>
                                        <p:strVal val="visible"/>
                                      </p:to>
                                    </p:set>
                                    <p:animEffect transition="in" filter="blinds(horizontal)">
                                      <p:cBhvr>
                                        <p:cTn id="64" dur="500"/>
                                        <p:tgtEl>
                                          <p:spTgt spid="91"/>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blinds(horizontal)">
                                      <p:cBhvr>
                                        <p:cTn id="67" dur="500"/>
                                        <p:tgtEl>
                                          <p:spTgt spid="60"/>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69"/>
                                        </p:tgtEl>
                                        <p:attrNameLst>
                                          <p:attrName>style.visibility</p:attrName>
                                        </p:attrNameLst>
                                      </p:cBhvr>
                                      <p:to>
                                        <p:strVal val="visible"/>
                                      </p:to>
                                    </p:set>
                                    <p:animEffect transition="in" filter="blinds(horizontal)">
                                      <p:cBhvr>
                                        <p:cTn id="72" dur="500"/>
                                        <p:tgtEl>
                                          <p:spTgt spid="69"/>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70"/>
                                        </p:tgtEl>
                                        <p:attrNameLst>
                                          <p:attrName>style.visibility</p:attrName>
                                        </p:attrNameLst>
                                      </p:cBhvr>
                                      <p:to>
                                        <p:strVal val="visible"/>
                                      </p:to>
                                    </p:set>
                                    <p:animEffect transition="in" filter="blinds(horizontal)">
                                      <p:cBhvr>
                                        <p:cTn id="77" dur="500"/>
                                        <p:tgtEl>
                                          <p:spTgt spid="70"/>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
                                        </p:tgtEl>
                                        <p:attrNameLst>
                                          <p:attrName>style.visibility</p:attrName>
                                        </p:attrNameLst>
                                      </p:cBhvr>
                                      <p:to>
                                        <p:strVal val="visible"/>
                                      </p:to>
                                    </p:set>
                                    <p:animEffect transition="in" filter="blinds(horizontal)">
                                      <p:cBhvr>
                                        <p:cTn id="82" dur="500"/>
                                        <p:tgtEl>
                                          <p:spTgt spid="5"/>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blinds(horizontal)">
                                      <p:cBhvr>
                                        <p:cTn id="8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7" grpId="0" animBg="1"/>
      <p:bldP spid="57" grpId="1" animBg="1"/>
      <p:bldP spid="60" grpId="0" animBg="1"/>
      <p:bldP spid="64" grpId="0" animBg="1"/>
      <p:bldP spid="65" grpId="0" animBg="1"/>
      <p:bldP spid="68" grpId="0" animBg="1"/>
      <p:bldP spid="69" grpId="0" animBg="1"/>
      <p:bldP spid="70" grpId="0" animBg="1"/>
      <p:bldP spid="71" grpId="0" animBg="1"/>
      <p:bldP spid="71" grpId="1" animBg="1"/>
      <p:bldP spid="88" grpId="0" animBg="1"/>
      <p:bldP spid="89" grpId="0" animBg="1"/>
      <p:bldP spid="91" grpId="0" animBg="1"/>
      <p:bldP spid="92" grpId="0" animBg="1"/>
      <p:bldP spid="94" grpId="0" animBg="1"/>
      <p:bldP spid="96" grpId="0" animBg="1"/>
      <p:bldP spid="5" grpId="0"/>
      <p:bldP spid="2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286604"/>
            <a:ext cx="7543800" cy="872345"/>
          </a:xfrm>
        </p:spPr>
        <p:txBody>
          <a:bodyPr/>
          <a:lstStyle/>
          <a:p>
            <a:r>
              <a:rPr kumimoji="1" lang="ja-JP" altLang="en-US" dirty="0" smtClean="0"/>
              <a:t>提案手法</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charset="2"/>
              <a:buChar char="l"/>
            </a:pPr>
            <a:endParaRPr lang="en-US" altLang="ja-JP" dirty="0" smtClean="0"/>
          </a:p>
          <a:p>
            <a:pPr>
              <a:buFont typeface="Wingdings" charset="2"/>
              <a:buChar char="l"/>
            </a:pPr>
            <a:r>
              <a:rPr lang="ja-JP" altLang="en-US" sz="2800" dirty="0" smtClean="0"/>
              <a:t>割当て処理をモバイル機器単位に変更</a:t>
            </a:r>
            <a:endParaRPr lang="en-US" altLang="ja-JP" sz="2800" dirty="0" smtClean="0"/>
          </a:p>
          <a:p>
            <a:pPr lvl="1">
              <a:buFont typeface="Wingdings" charset="2"/>
              <a:buChar char="Ø"/>
            </a:pPr>
            <a:r>
              <a:rPr lang="ja-JP" altLang="en-US" sz="2400" dirty="0" smtClean="0"/>
              <a:t>モバイル機器に優先度を付与</a:t>
            </a:r>
            <a:endParaRPr lang="en-US" altLang="ja-JP" sz="2400" dirty="0" smtClean="0"/>
          </a:p>
          <a:p>
            <a:pPr lvl="1">
              <a:buFont typeface="Wingdings" charset="2"/>
              <a:buChar char="Ø"/>
            </a:pPr>
            <a:endParaRPr lang="en-US" altLang="ja-JP" sz="2800" dirty="0"/>
          </a:p>
          <a:p>
            <a:pPr>
              <a:buFont typeface="Wingdings" charset="2"/>
              <a:buChar char="l"/>
            </a:pPr>
            <a:r>
              <a:rPr lang="ja-JP" altLang="en-US" sz="2800" dirty="0" smtClean="0"/>
              <a:t>優先度</a:t>
            </a:r>
            <a:r>
              <a:rPr lang="en-US" altLang="ja-JP" sz="2800" dirty="0" smtClean="0"/>
              <a:t> = AP</a:t>
            </a:r>
            <a:r>
              <a:rPr lang="ja-JP" altLang="en-US" sz="2800" dirty="0" smtClean="0"/>
              <a:t>の種類ごとの混雑度</a:t>
            </a:r>
            <a:r>
              <a:rPr lang="en-US" altLang="ja-JP" sz="2800" dirty="0" smtClean="0"/>
              <a:t> / </a:t>
            </a:r>
            <a:br>
              <a:rPr lang="en-US" altLang="ja-JP" sz="2800" dirty="0" smtClean="0"/>
            </a:br>
            <a:r>
              <a:rPr lang="ja-JP" altLang="en-US" sz="2800" dirty="0" smtClean="0"/>
              <a:t>　　　　　　　　　　　　　　周辺の</a:t>
            </a:r>
            <a:r>
              <a:rPr lang="en-US" altLang="ja-JP" sz="2800" dirty="0" smtClean="0"/>
              <a:t>AP</a:t>
            </a:r>
            <a:r>
              <a:rPr lang="ja-JP" altLang="en-US" sz="2800" dirty="0" smtClean="0"/>
              <a:t>動作環境の数</a:t>
            </a:r>
            <a:endParaRPr lang="en-US" altLang="ja-JP" sz="2800" dirty="0"/>
          </a:p>
          <a:p>
            <a:pPr lvl="1">
              <a:buFont typeface="Wingdings" charset="2"/>
              <a:buChar char="Ø"/>
            </a:pPr>
            <a:r>
              <a:rPr lang="ja-JP" altLang="en-US" sz="2400" dirty="0" smtClean="0"/>
              <a:t>混雑している場所において周辺に</a:t>
            </a:r>
            <a:r>
              <a:rPr lang="en-US" altLang="ja-JP" sz="2400" dirty="0" smtClean="0"/>
              <a:t>AP</a:t>
            </a:r>
            <a:r>
              <a:rPr lang="ja-JP" altLang="en-US" sz="2400" dirty="0" smtClean="0"/>
              <a:t>動作環境が少ないほど先に割り当てられる</a:t>
            </a:r>
            <a:endParaRPr lang="en-US" altLang="ja-JP" sz="2400" dirty="0" smtClean="0"/>
          </a:p>
        </p:txBody>
      </p:sp>
    </p:spTree>
    <p:extLst>
      <p:ext uri="{BB962C8B-B14F-4D97-AF65-F5344CB8AC3E}">
        <p14:creationId xmlns:p14="http://schemas.microsoft.com/office/powerpoint/2010/main" val="8335552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286604"/>
            <a:ext cx="7543800" cy="872345"/>
          </a:xfrm>
        </p:spPr>
        <p:txBody>
          <a:bodyPr/>
          <a:lstStyle/>
          <a:p>
            <a:r>
              <a:rPr lang="ja-JP" altLang="en-US" dirty="0" smtClean="0"/>
              <a:t>提案手法</a:t>
            </a:r>
            <a:endParaRPr kumimoji="1" lang="ja-JP" altLang="en-US" dirty="0"/>
          </a:p>
        </p:txBody>
      </p:sp>
      <p:cxnSp>
        <p:nvCxnSpPr>
          <p:cNvPr id="4" name="直線コネクタ 3"/>
          <p:cNvCxnSpPr/>
          <p:nvPr/>
        </p:nvCxnSpPr>
        <p:spPr>
          <a:xfrm>
            <a:off x="8984" y="5220917"/>
            <a:ext cx="91440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a:off x="0" y="3092285"/>
            <a:ext cx="9144000" cy="0"/>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8984" y="2591682"/>
            <a:ext cx="415498" cy="369204"/>
          </a:xfrm>
          <a:prstGeom prst="rect">
            <a:avLst/>
          </a:prstGeom>
          <a:noFill/>
        </p:spPr>
        <p:txBody>
          <a:bodyPr wrap="none" rtlCol="0">
            <a:spAutoFit/>
          </a:bodyPr>
          <a:lstStyle/>
          <a:p>
            <a:r>
              <a:rPr kumimoji="1" lang="ja-JP" altLang="en-US" dirty="0" smtClean="0"/>
              <a:t>３</a:t>
            </a:r>
            <a:endParaRPr kumimoji="1" lang="ja-JP" altLang="en-US" dirty="0"/>
          </a:p>
        </p:txBody>
      </p:sp>
      <mc:AlternateContent xmlns:mc="http://schemas.openxmlformats.org/markup-compatibility/2006" xmlns:a14="http://schemas.microsoft.com/office/drawing/2010/main">
        <mc:Choice Requires="a14">
          <p:sp>
            <p:nvSpPr>
              <p:cNvPr id="8" name="テキスト ボックス 7"/>
              <p:cNvSpPr txBox="1"/>
              <p:nvPr/>
            </p:nvSpPr>
            <p:spPr>
              <a:xfrm>
                <a:off x="544710" y="5147004"/>
                <a:ext cx="5564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rPr>
                          </m:ctrlPr>
                        </m:sSubPr>
                        <m:e>
                          <m:r>
                            <a:rPr lang="en-US" altLang="ja-JP" sz="2400" b="1" i="1" smtClean="0">
                              <a:latin typeface="Cambria Math" charset="0"/>
                            </a:rPr>
                            <m:t>𝒄</m:t>
                          </m:r>
                        </m:e>
                        <m:sub>
                          <m:r>
                            <a:rPr kumimoji="1" lang="en-US" altLang="ja-JP" sz="2400" b="1" i="1" smtClean="0">
                              <a:latin typeface="Cambria Math" charset="0"/>
                            </a:rPr>
                            <m:t>𝟐</m:t>
                          </m:r>
                        </m:sub>
                      </m:sSub>
                    </m:oMath>
                  </m:oMathPara>
                </a14:m>
                <a:endParaRPr kumimoji="1" lang="ja-JP" altLang="en-US" sz="2400" b="1"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544710" y="5147004"/>
                <a:ext cx="556499" cy="461665"/>
              </a:xfrm>
              <a:prstGeom prst="rect">
                <a:avLst/>
              </a:prstGeom>
              <a:blipFill rotWithShape="0">
                <a:blip r:embed="rId3"/>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1730844" y="5147003"/>
                <a:ext cx="5564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rPr>
                          </m:ctrlPr>
                        </m:sSubPr>
                        <m:e>
                          <m:r>
                            <a:rPr lang="en-US" altLang="ja-JP" sz="2400" b="1" i="1" smtClean="0">
                              <a:latin typeface="Cambria Math" charset="0"/>
                            </a:rPr>
                            <m:t>𝒄</m:t>
                          </m:r>
                        </m:e>
                        <m:sub>
                          <m:r>
                            <a:rPr kumimoji="1" lang="en-US" altLang="ja-JP" sz="2400" b="1" i="1" smtClean="0">
                              <a:latin typeface="Cambria Math" charset="0"/>
                            </a:rPr>
                            <m:t>𝟑</m:t>
                          </m:r>
                        </m:sub>
                      </m:sSub>
                    </m:oMath>
                  </m:oMathPara>
                </a14:m>
                <a:endParaRPr kumimoji="1" lang="ja-JP" altLang="en-US" sz="2400" b="1"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1730844" y="5147003"/>
                <a:ext cx="556499" cy="461665"/>
              </a:xfrm>
              <a:prstGeom prst="rect">
                <a:avLst/>
              </a:prstGeom>
              <a:blipFill rotWithShape="0">
                <a:blip r:embed="rId4"/>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2970058" y="5147004"/>
                <a:ext cx="5564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rPr>
                          </m:ctrlPr>
                        </m:sSubPr>
                        <m:e>
                          <m:r>
                            <a:rPr lang="en-US" altLang="ja-JP" sz="2400" b="1" i="1" smtClean="0">
                              <a:latin typeface="Cambria Math" charset="0"/>
                            </a:rPr>
                            <m:t>𝒄</m:t>
                          </m:r>
                        </m:e>
                        <m:sub>
                          <m:r>
                            <a:rPr kumimoji="1" lang="en-US" altLang="ja-JP" sz="2400" b="1" i="1" smtClean="0">
                              <a:latin typeface="Cambria Math" charset="0"/>
                            </a:rPr>
                            <m:t>𝟒</m:t>
                          </m:r>
                        </m:sub>
                      </m:sSub>
                    </m:oMath>
                  </m:oMathPara>
                </a14:m>
                <a:endParaRPr kumimoji="1" lang="ja-JP" altLang="en-US" sz="2400" b="1"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2970058" y="5147004"/>
                <a:ext cx="556499" cy="461665"/>
              </a:xfrm>
              <a:prstGeom prst="rect">
                <a:avLst/>
              </a:prstGeom>
              <a:blipFill rotWithShape="0">
                <a:blip r:embed="rId5"/>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p:cNvSpPr txBox="1"/>
              <p:nvPr/>
            </p:nvSpPr>
            <p:spPr>
              <a:xfrm>
                <a:off x="4156192" y="5147003"/>
                <a:ext cx="5564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rPr>
                          </m:ctrlPr>
                        </m:sSubPr>
                        <m:e>
                          <m:r>
                            <a:rPr lang="en-US" altLang="ja-JP" sz="2400" b="1" i="1" smtClean="0">
                              <a:latin typeface="Cambria Math" charset="0"/>
                            </a:rPr>
                            <m:t>𝒄</m:t>
                          </m:r>
                        </m:e>
                        <m:sub>
                          <m:r>
                            <a:rPr kumimoji="1" lang="en-US" altLang="ja-JP" sz="2400" b="1" i="1" smtClean="0">
                              <a:latin typeface="Cambria Math" charset="0"/>
                            </a:rPr>
                            <m:t>𝟓</m:t>
                          </m:r>
                        </m:sub>
                      </m:sSub>
                    </m:oMath>
                  </m:oMathPara>
                </a14:m>
                <a:endParaRPr kumimoji="1" lang="ja-JP" altLang="en-US" sz="2400" b="1"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4156192" y="5147003"/>
                <a:ext cx="556499" cy="461665"/>
              </a:xfrm>
              <a:prstGeom prst="rect">
                <a:avLst/>
              </a:prstGeom>
              <a:blipFill rotWithShape="0">
                <a:blip r:embed="rId6"/>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p:cNvSpPr txBox="1"/>
              <p:nvPr/>
            </p:nvSpPr>
            <p:spPr>
              <a:xfrm>
                <a:off x="5368373" y="5147004"/>
                <a:ext cx="5564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rPr>
                          </m:ctrlPr>
                        </m:sSubPr>
                        <m:e>
                          <m:r>
                            <a:rPr lang="en-US" altLang="ja-JP" sz="2400" b="1" i="1" smtClean="0">
                              <a:latin typeface="Cambria Math" charset="0"/>
                            </a:rPr>
                            <m:t>𝒄</m:t>
                          </m:r>
                        </m:e>
                        <m:sub>
                          <m:r>
                            <a:rPr kumimoji="1" lang="en-US" altLang="ja-JP" sz="2400" b="1" i="1" smtClean="0">
                              <a:latin typeface="Cambria Math" charset="0"/>
                            </a:rPr>
                            <m:t>𝟔</m:t>
                          </m:r>
                        </m:sub>
                      </m:sSub>
                    </m:oMath>
                  </m:oMathPara>
                </a14:m>
                <a:endParaRPr kumimoji="1" lang="ja-JP" altLang="en-US" sz="2400" b="1"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5368373" y="5147004"/>
                <a:ext cx="556499" cy="461665"/>
              </a:xfrm>
              <a:prstGeom prst="rect">
                <a:avLst/>
              </a:prstGeom>
              <a:blipFill rotWithShape="0">
                <a:blip r:embed="rId7"/>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p:cNvSpPr txBox="1"/>
              <p:nvPr/>
            </p:nvSpPr>
            <p:spPr>
              <a:xfrm>
                <a:off x="6554507" y="5147003"/>
                <a:ext cx="5564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rPr>
                          </m:ctrlPr>
                        </m:sSubPr>
                        <m:e>
                          <m:r>
                            <a:rPr lang="en-US" altLang="ja-JP" sz="2400" b="1" i="1" smtClean="0">
                              <a:latin typeface="Cambria Math" charset="0"/>
                            </a:rPr>
                            <m:t>𝒄</m:t>
                          </m:r>
                        </m:e>
                        <m:sub>
                          <m:r>
                            <a:rPr kumimoji="1" lang="en-US" altLang="ja-JP" sz="2400" b="1" i="1" smtClean="0">
                              <a:latin typeface="Cambria Math" charset="0"/>
                            </a:rPr>
                            <m:t>𝟕</m:t>
                          </m:r>
                        </m:sub>
                      </m:sSub>
                    </m:oMath>
                  </m:oMathPara>
                </a14:m>
                <a:endParaRPr kumimoji="1" lang="ja-JP" altLang="en-US" sz="2400" b="1"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6554507" y="5147003"/>
                <a:ext cx="556499" cy="461665"/>
              </a:xfrm>
              <a:prstGeom prst="rect">
                <a:avLst/>
              </a:prstGeom>
              <a:blipFill rotWithShape="0">
                <a:blip r:embed="rId8"/>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p:cNvSpPr txBox="1"/>
              <p:nvPr/>
            </p:nvSpPr>
            <p:spPr>
              <a:xfrm>
                <a:off x="7793721" y="5147004"/>
                <a:ext cx="5564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rPr>
                          </m:ctrlPr>
                        </m:sSubPr>
                        <m:e>
                          <m:r>
                            <a:rPr lang="en-US" altLang="ja-JP" sz="2400" b="1" i="1" smtClean="0">
                              <a:latin typeface="Cambria Math" charset="0"/>
                            </a:rPr>
                            <m:t>𝒄</m:t>
                          </m:r>
                        </m:e>
                        <m:sub>
                          <m:r>
                            <a:rPr kumimoji="1" lang="en-US" altLang="ja-JP" sz="2400" b="1" i="1" smtClean="0">
                              <a:latin typeface="Cambria Math" charset="0"/>
                            </a:rPr>
                            <m:t>𝟖</m:t>
                          </m:r>
                        </m:sub>
                      </m:sSub>
                    </m:oMath>
                  </m:oMathPara>
                </a14:m>
                <a:endParaRPr kumimoji="1" lang="ja-JP" altLang="en-US" sz="2400" b="1"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7793721" y="5147004"/>
                <a:ext cx="556499" cy="461665"/>
              </a:xfrm>
              <a:prstGeom prst="rect">
                <a:avLst/>
              </a:prstGeom>
              <a:blipFill rotWithShape="0">
                <a:blip r:embed="rId9"/>
                <a:stretch>
                  <a:fillRect b="-2632"/>
                </a:stretch>
              </a:blipFill>
            </p:spPr>
            <p:txBody>
              <a:bodyPr/>
              <a:lstStyle/>
              <a:p>
                <a:r>
                  <a:rPr lang="ja-JP" altLang="en-US">
                    <a:noFill/>
                  </a:rPr>
                  <a:t> </a:t>
                </a:r>
              </a:p>
            </p:txBody>
          </p:sp>
        </mc:Fallback>
      </mc:AlternateContent>
      <p:sp>
        <p:nvSpPr>
          <p:cNvPr id="15" name="正方形/長方形 14"/>
          <p:cNvSpPr/>
          <p:nvPr/>
        </p:nvSpPr>
        <p:spPr>
          <a:xfrm>
            <a:off x="491500" y="5591359"/>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AP1</a:t>
            </a:r>
            <a:endParaRPr kumimoji="1" lang="ja-JP" altLang="en-US" dirty="0">
              <a:solidFill>
                <a:schemeClr val="tx1"/>
              </a:solidFill>
            </a:endParaRPr>
          </a:p>
        </p:txBody>
      </p:sp>
      <p:sp>
        <p:nvSpPr>
          <p:cNvPr id="16" name="正方形/長方形 15"/>
          <p:cNvSpPr/>
          <p:nvPr/>
        </p:nvSpPr>
        <p:spPr>
          <a:xfrm>
            <a:off x="491500" y="5934032"/>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AP2</a:t>
            </a:r>
            <a:endParaRPr kumimoji="1" lang="ja-JP" altLang="en-US" dirty="0">
              <a:solidFill>
                <a:schemeClr val="tx1"/>
              </a:solidFill>
            </a:endParaRPr>
          </a:p>
        </p:txBody>
      </p:sp>
      <p:sp>
        <p:nvSpPr>
          <p:cNvPr id="17" name="正方形/長方形 16"/>
          <p:cNvSpPr/>
          <p:nvPr/>
        </p:nvSpPr>
        <p:spPr>
          <a:xfrm>
            <a:off x="2952963" y="5591359"/>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AP2</a:t>
            </a:r>
            <a:endParaRPr kumimoji="1" lang="ja-JP" altLang="en-US" dirty="0">
              <a:solidFill>
                <a:schemeClr val="tx1"/>
              </a:solidFill>
            </a:endParaRPr>
          </a:p>
        </p:txBody>
      </p:sp>
      <p:sp>
        <p:nvSpPr>
          <p:cNvPr id="18" name="正方形/長方形 17"/>
          <p:cNvSpPr/>
          <p:nvPr/>
        </p:nvSpPr>
        <p:spPr>
          <a:xfrm>
            <a:off x="2952963" y="5934032"/>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AP3</a:t>
            </a:r>
            <a:endParaRPr kumimoji="1" lang="ja-JP" altLang="en-US" dirty="0">
              <a:solidFill>
                <a:schemeClr val="tx1"/>
              </a:solidFill>
            </a:endParaRPr>
          </a:p>
        </p:txBody>
      </p:sp>
      <p:sp>
        <p:nvSpPr>
          <p:cNvPr id="19" name="正方形/長方形 18"/>
          <p:cNvSpPr/>
          <p:nvPr/>
        </p:nvSpPr>
        <p:spPr>
          <a:xfrm>
            <a:off x="1722231" y="5591359"/>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solidFill>
                  <a:schemeClr val="tx1"/>
                </a:solidFill>
              </a:rPr>
              <a:t>AP1</a:t>
            </a:r>
            <a:endParaRPr kumimoji="1" lang="ja-JP" altLang="en-US" dirty="0">
              <a:solidFill>
                <a:schemeClr val="tx1"/>
              </a:solidFill>
            </a:endParaRPr>
          </a:p>
        </p:txBody>
      </p:sp>
      <p:sp>
        <p:nvSpPr>
          <p:cNvPr id="20" name="正方形/長方形 19"/>
          <p:cNvSpPr/>
          <p:nvPr/>
        </p:nvSpPr>
        <p:spPr>
          <a:xfrm>
            <a:off x="1722231" y="5934032"/>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AP3</a:t>
            </a:r>
            <a:endParaRPr kumimoji="1" lang="ja-JP" altLang="en-US" dirty="0">
              <a:solidFill>
                <a:schemeClr val="tx1"/>
              </a:solidFill>
            </a:endParaRPr>
          </a:p>
        </p:txBody>
      </p:sp>
      <p:sp>
        <p:nvSpPr>
          <p:cNvPr id="21" name="正方形/長方形 20"/>
          <p:cNvSpPr/>
          <p:nvPr/>
        </p:nvSpPr>
        <p:spPr>
          <a:xfrm>
            <a:off x="4128558" y="5577495"/>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AP1</a:t>
            </a:r>
            <a:endParaRPr kumimoji="1" lang="ja-JP" altLang="en-US" dirty="0">
              <a:solidFill>
                <a:schemeClr val="tx1"/>
              </a:solidFill>
            </a:endParaRPr>
          </a:p>
        </p:txBody>
      </p:sp>
      <p:sp>
        <p:nvSpPr>
          <p:cNvPr id="22" name="正方形/長方形 21"/>
          <p:cNvSpPr/>
          <p:nvPr/>
        </p:nvSpPr>
        <p:spPr>
          <a:xfrm>
            <a:off x="4128558" y="5920168"/>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AP2</a:t>
            </a:r>
            <a:endParaRPr kumimoji="1" lang="ja-JP" altLang="en-US" dirty="0">
              <a:solidFill>
                <a:schemeClr val="tx1"/>
              </a:solidFill>
            </a:endParaRPr>
          </a:p>
        </p:txBody>
      </p:sp>
      <p:sp>
        <p:nvSpPr>
          <p:cNvPr id="23" name="正方形/長方形 22"/>
          <p:cNvSpPr/>
          <p:nvPr/>
        </p:nvSpPr>
        <p:spPr>
          <a:xfrm>
            <a:off x="5304153" y="5591359"/>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AP2</a:t>
            </a:r>
            <a:endParaRPr kumimoji="1" lang="ja-JP" altLang="en-US" dirty="0">
              <a:solidFill>
                <a:schemeClr val="tx1"/>
              </a:solidFill>
            </a:endParaRPr>
          </a:p>
        </p:txBody>
      </p:sp>
      <p:sp>
        <p:nvSpPr>
          <p:cNvPr id="24" name="正方形/長方形 23"/>
          <p:cNvSpPr/>
          <p:nvPr/>
        </p:nvSpPr>
        <p:spPr>
          <a:xfrm>
            <a:off x="5304153" y="5934032"/>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AP3</a:t>
            </a:r>
            <a:endParaRPr kumimoji="1" lang="ja-JP" altLang="en-US" dirty="0">
              <a:solidFill>
                <a:schemeClr val="tx1"/>
              </a:solidFill>
            </a:endParaRPr>
          </a:p>
        </p:txBody>
      </p:sp>
      <p:sp>
        <p:nvSpPr>
          <p:cNvPr id="25" name="正方形/長方形 24"/>
          <p:cNvSpPr/>
          <p:nvPr/>
        </p:nvSpPr>
        <p:spPr>
          <a:xfrm>
            <a:off x="6531367" y="5589522"/>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AP1</a:t>
            </a:r>
            <a:endParaRPr kumimoji="1" lang="ja-JP" altLang="en-US" dirty="0">
              <a:solidFill>
                <a:schemeClr val="tx1"/>
              </a:solidFill>
            </a:endParaRPr>
          </a:p>
        </p:txBody>
      </p:sp>
      <p:sp>
        <p:nvSpPr>
          <p:cNvPr id="26" name="正方形/長方形 25"/>
          <p:cNvSpPr/>
          <p:nvPr/>
        </p:nvSpPr>
        <p:spPr>
          <a:xfrm>
            <a:off x="6531367" y="5932195"/>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AP2</a:t>
            </a:r>
            <a:endParaRPr kumimoji="1" lang="ja-JP" altLang="en-US" dirty="0">
              <a:solidFill>
                <a:schemeClr val="tx1"/>
              </a:solidFill>
            </a:endParaRPr>
          </a:p>
        </p:txBody>
      </p:sp>
      <p:sp>
        <p:nvSpPr>
          <p:cNvPr id="27" name="正方形/長方形 26"/>
          <p:cNvSpPr/>
          <p:nvPr/>
        </p:nvSpPr>
        <p:spPr>
          <a:xfrm>
            <a:off x="7690939" y="5620235"/>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AP1</a:t>
            </a:r>
            <a:endParaRPr kumimoji="1" lang="ja-JP" altLang="en-US" dirty="0">
              <a:solidFill>
                <a:schemeClr val="tx1"/>
              </a:solidFill>
            </a:endParaRPr>
          </a:p>
        </p:txBody>
      </p:sp>
      <p:sp>
        <p:nvSpPr>
          <p:cNvPr id="28" name="正方形/長方形 27"/>
          <p:cNvSpPr/>
          <p:nvPr/>
        </p:nvSpPr>
        <p:spPr>
          <a:xfrm>
            <a:off x="7690939" y="5962908"/>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AP3</a:t>
            </a:r>
            <a:endParaRPr kumimoji="1" lang="ja-JP" altLang="en-US" dirty="0">
              <a:solidFill>
                <a:schemeClr val="tx1"/>
              </a:solidFill>
            </a:endParaRPr>
          </a:p>
        </p:txBody>
      </p:sp>
      <p:sp>
        <p:nvSpPr>
          <p:cNvPr id="41" name="正方形/長方形 40"/>
          <p:cNvSpPr/>
          <p:nvPr/>
        </p:nvSpPr>
        <p:spPr>
          <a:xfrm>
            <a:off x="4137921" y="3092285"/>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AP1</a:t>
            </a:r>
            <a:endParaRPr kumimoji="1" lang="ja-JP" altLang="en-US" dirty="0">
              <a:solidFill>
                <a:schemeClr val="tx1"/>
              </a:solidFill>
            </a:endParaRPr>
          </a:p>
        </p:txBody>
      </p:sp>
      <p:sp>
        <p:nvSpPr>
          <p:cNvPr id="42" name="正方形/長方形 41"/>
          <p:cNvSpPr/>
          <p:nvPr/>
        </p:nvSpPr>
        <p:spPr>
          <a:xfrm>
            <a:off x="4137921" y="3798799"/>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AP2</a:t>
            </a:r>
            <a:endParaRPr kumimoji="1" lang="ja-JP" altLang="en-US" dirty="0">
              <a:solidFill>
                <a:schemeClr val="tx1"/>
              </a:solidFill>
            </a:endParaRPr>
          </a:p>
        </p:txBody>
      </p:sp>
      <p:sp>
        <p:nvSpPr>
          <p:cNvPr id="43" name="正方形/長方形 42"/>
          <p:cNvSpPr/>
          <p:nvPr/>
        </p:nvSpPr>
        <p:spPr>
          <a:xfrm>
            <a:off x="4137921" y="4494933"/>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AP2</a:t>
            </a:r>
            <a:endParaRPr kumimoji="1" lang="ja-JP" altLang="en-US" dirty="0">
              <a:solidFill>
                <a:schemeClr val="tx1"/>
              </a:solidFill>
            </a:endParaRPr>
          </a:p>
        </p:txBody>
      </p:sp>
      <p:sp>
        <p:nvSpPr>
          <p:cNvPr id="57" name="正方形/長方形 56"/>
          <p:cNvSpPr/>
          <p:nvPr/>
        </p:nvSpPr>
        <p:spPr>
          <a:xfrm>
            <a:off x="1778588" y="3111981"/>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AP1</a:t>
            </a:r>
            <a:endParaRPr kumimoji="1" lang="ja-JP" altLang="en-US" dirty="0">
              <a:solidFill>
                <a:schemeClr val="tx1"/>
              </a:solidFill>
            </a:endParaRPr>
          </a:p>
        </p:txBody>
      </p:sp>
      <p:sp>
        <p:nvSpPr>
          <p:cNvPr id="58" name="正方形/長方形 57"/>
          <p:cNvSpPr/>
          <p:nvPr/>
        </p:nvSpPr>
        <p:spPr>
          <a:xfrm>
            <a:off x="1778588" y="3811855"/>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AP1</a:t>
            </a:r>
            <a:endParaRPr kumimoji="1" lang="ja-JP" altLang="en-US" dirty="0">
              <a:solidFill>
                <a:schemeClr val="tx1"/>
              </a:solidFill>
            </a:endParaRPr>
          </a:p>
        </p:txBody>
      </p:sp>
      <p:sp>
        <p:nvSpPr>
          <p:cNvPr id="59" name="正方形/長方形 58"/>
          <p:cNvSpPr/>
          <p:nvPr/>
        </p:nvSpPr>
        <p:spPr>
          <a:xfrm>
            <a:off x="1778588" y="4507989"/>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AP3</a:t>
            </a:r>
            <a:endParaRPr kumimoji="1" lang="ja-JP" altLang="en-US" dirty="0">
              <a:solidFill>
                <a:schemeClr val="tx1"/>
              </a:solidFill>
            </a:endParaRPr>
          </a:p>
        </p:txBody>
      </p:sp>
      <p:sp>
        <p:nvSpPr>
          <p:cNvPr id="60" name="正方形/長方形 59"/>
          <p:cNvSpPr/>
          <p:nvPr/>
        </p:nvSpPr>
        <p:spPr>
          <a:xfrm>
            <a:off x="6485132" y="3114656"/>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AP1</a:t>
            </a:r>
            <a:endParaRPr kumimoji="1" lang="ja-JP" altLang="en-US" dirty="0">
              <a:solidFill>
                <a:schemeClr val="tx1"/>
              </a:solidFill>
            </a:endParaRPr>
          </a:p>
        </p:txBody>
      </p:sp>
      <p:sp>
        <p:nvSpPr>
          <p:cNvPr id="61" name="正方形/長方形 60"/>
          <p:cNvSpPr/>
          <p:nvPr/>
        </p:nvSpPr>
        <p:spPr>
          <a:xfrm>
            <a:off x="6485132" y="3811854"/>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AP1</a:t>
            </a:r>
            <a:endParaRPr kumimoji="1" lang="ja-JP" altLang="en-US" dirty="0">
              <a:solidFill>
                <a:schemeClr val="tx1"/>
              </a:solidFill>
            </a:endParaRPr>
          </a:p>
        </p:txBody>
      </p:sp>
      <p:sp>
        <p:nvSpPr>
          <p:cNvPr id="62" name="正方形/長方形 61"/>
          <p:cNvSpPr/>
          <p:nvPr/>
        </p:nvSpPr>
        <p:spPr>
          <a:xfrm>
            <a:off x="6485132" y="4507988"/>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AP2</a:t>
            </a:r>
            <a:endParaRPr kumimoji="1" lang="ja-JP" altLang="en-US" dirty="0">
              <a:solidFill>
                <a:schemeClr val="tx1"/>
              </a:solidFill>
            </a:endParaRPr>
          </a:p>
        </p:txBody>
      </p:sp>
      <p:sp>
        <p:nvSpPr>
          <p:cNvPr id="64" name="正方形/長方形 63"/>
          <p:cNvSpPr/>
          <p:nvPr/>
        </p:nvSpPr>
        <p:spPr>
          <a:xfrm>
            <a:off x="2960949" y="3800908"/>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AP2</a:t>
            </a:r>
            <a:endParaRPr kumimoji="1" lang="ja-JP" altLang="en-US" dirty="0">
              <a:solidFill>
                <a:schemeClr val="tx1"/>
              </a:solidFill>
            </a:endParaRPr>
          </a:p>
        </p:txBody>
      </p:sp>
      <p:sp>
        <p:nvSpPr>
          <p:cNvPr id="65" name="正方形/長方形 64"/>
          <p:cNvSpPr/>
          <p:nvPr/>
        </p:nvSpPr>
        <p:spPr>
          <a:xfrm>
            <a:off x="2960949" y="4497042"/>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AP3</a:t>
            </a:r>
            <a:endParaRPr kumimoji="1" lang="ja-JP" altLang="en-US" dirty="0">
              <a:solidFill>
                <a:schemeClr val="tx1"/>
              </a:solidFill>
            </a:endParaRPr>
          </a:p>
        </p:txBody>
      </p:sp>
      <p:sp>
        <p:nvSpPr>
          <p:cNvPr id="68" name="正方形/長方形 67"/>
          <p:cNvSpPr/>
          <p:nvPr/>
        </p:nvSpPr>
        <p:spPr>
          <a:xfrm>
            <a:off x="5311120" y="4501348"/>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AP3</a:t>
            </a:r>
            <a:endParaRPr kumimoji="1" lang="ja-JP" altLang="en-US" dirty="0">
              <a:solidFill>
                <a:schemeClr val="tx1"/>
              </a:solidFill>
            </a:endParaRPr>
          </a:p>
        </p:txBody>
      </p:sp>
      <p:sp>
        <p:nvSpPr>
          <p:cNvPr id="69" name="正方形/長方形 68"/>
          <p:cNvSpPr/>
          <p:nvPr/>
        </p:nvSpPr>
        <p:spPr>
          <a:xfrm>
            <a:off x="522717" y="4507988"/>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AP2</a:t>
            </a:r>
            <a:endParaRPr kumimoji="1" lang="ja-JP" altLang="en-US" dirty="0">
              <a:solidFill>
                <a:schemeClr val="tx1"/>
              </a:solidFill>
            </a:endParaRPr>
          </a:p>
        </p:txBody>
      </p:sp>
      <p:sp>
        <p:nvSpPr>
          <p:cNvPr id="70" name="正方形/長方形 69"/>
          <p:cNvSpPr/>
          <p:nvPr/>
        </p:nvSpPr>
        <p:spPr>
          <a:xfrm>
            <a:off x="7740641" y="4520732"/>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AP2</a:t>
            </a:r>
            <a:endParaRPr kumimoji="1" lang="ja-JP" altLang="en-US" dirty="0">
              <a:solidFill>
                <a:schemeClr val="tx1"/>
              </a:solidFill>
            </a:endParaRPr>
          </a:p>
        </p:txBody>
      </p:sp>
      <p:sp>
        <p:nvSpPr>
          <p:cNvPr id="81" name="テキスト ボックス 80">
            <a:extLst>
              <a:ext uri="{FF2B5EF4-FFF2-40B4-BE49-F238E27FC236}">
                <a16:creationId xmlns:a16="http://schemas.microsoft.com/office/drawing/2014/main" id="{2407B308-1F8C-42E3-A6BE-40CF3744F879}"/>
              </a:ext>
            </a:extLst>
          </p:cNvPr>
          <p:cNvSpPr txBox="1"/>
          <p:nvPr/>
        </p:nvSpPr>
        <p:spPr>
          <a:xfrm>
            <a:off x="-71263" y="1685409"/>
            <a:ext cx="3414587" cy="461665"/>
          </a:xfrm>
          <a:prstGeom prst="rect">
            <a:avLst/>
          </a:prstGeom>
          <a:noFill/>
        </p:spPr>
        <p:txBody>
          <a:bodyPr wrap="square" rtlCol="0">
            <a:spAutoFit/>
          </a:bodyPr>
          <a:lstStyle/>
          <a:p>
            <a:r>
              <a:rPr kumimoji="1" lang="ja-JP" altLang="en-US" sz="2400" dirty="0"/>
              <a:t>加算距離</a:t>
            </a:r>
            <a:r>
              <a:rPr kumimoji="1" lang="en-US" altLang="ja-JP" sz="2400" dirty="0"/>
              <a:t>=2</a:t>
            </a:r>
            <a:endParaRPr kumimoji="1" lang="ja-JP" altLang="en-US" sz="2400" dirty="0"/>
          </a:p>
        </p:txBody>
      </p:sp>
      <p:sp>
        <p:nvSpPr>
          <p:cNvPr id="30" name="角丸四角形吹き出し 29"/>
          <p:cNvSpPr/>
          <p:nvPr/>
        </p:nvSpPr>
        <p:spPr>
          <a:xfrm>
            <a:off x="4340505" y="335362"/>
            <a:ext cx="3400135" cy="1580879"/>
          </a:xfrm>
          <a:prstGeom prst="wedgeRoundRectCallout">
            <a:avLst>
              <a:gd name="adj1" fmla="val -36291"/>
              <a:gd name="adj2" fmla="val 82993"/>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smtClean="0">
                <a:solidFill>
                  <a:schemeClr val="tx1"/>
                </a:solidFill>
              </a:rPr>
              <a:t>AP1 </a:t>
            </a:r>
            <a:r>
              <a:rPr kumimoji="1" lang="ja-JP" altLang="en-US" dirty="0" smtClean="0">
                <a:solidFill>
                  <a:schemeClr val="tx1"/>
                </a:solidFill>
              </a:rPr>
              <a:t>の混雑度</a:t>
            </a:r>
            <a:r>
              <a:rPr kumimoji="1" lang="en-US" altLang="ja-JP" dirty="0" smtClean="0">
                <a:solidFill>
                  <a:schemeClr val="tx1"/>
                </a:solidFill>
              </a:rPr>
              <a:t> = 5</a:t>
            </a:r>
          </a:p>
          <a:p>
            <a:r>
              <a:rPr lang="en-US" altLang="ja-JP" dirty="0" smtClean="0">
                <a:solidFill>
                  <a:schemeClr val="tx1"/>
                </a:solidFill>
              </a:rPr>
              <a:t>AP2 </a:t>
            </a:r>
            <a:r>
              <a:rPr lang="ja-JP" altLang="en-US" dirty="0" smtClean="0">
                <a:solidFill>
                  <a:schemeClr val="tx1"/>
                </a:solidFill>
              </a:rPr>
              <a:t>の混雑度</a:t>
            </a:r>
            <a:r>
              <a:rPr lang="en-US" altLang="ja-JP" dirty="0" smtClean="0">
                <a:solidFill>
                  <a:schemeClr val="tx1"/>
                </a:solidFill>
              </a:rPr>
              <a:t> = 4</a:t>
            </a:r>
          </a:p>
          <a:p>
            <a:r>
              <a:rPr kumimoji="1" lang="en-US" altLang="ja-JP" dirty="0" smtClean="0">
                <a:solidFill>
                  <a:schemeClr val="tx1"/>
                </a:solidFill>
              </a:rPr>
              <a:t>AP1 </a:t>
            </a:r>
            <a:r>
              <a:rPr kumimoji="1" lang="ja-JP" altLang="en-US" dirty="0" smtClean="0">
                <a:solidFill>
                  <a:schemeClr val="tx1"/>
                </a:solidFill>
              </a:rPr>
              <a:t>の利用可能</a:t>
            </a:r>
            <a:r>
              <a:rPr kumimoji="1" lang="en-US" altLang="ja-JP" dirty="0" smtClean="0">
                <a:solidFill>
                  <a:schemeClr val="tx1"/>
                </a:solidFill>
              </a:rPr>
              <a:t>Cloudlet = 3</a:t>
            </a:r>
          </a:p>
          <a:p>
            <a:r>
              <a:rPr lang="en-US" altLang="ja-JP" dirty="0" smtClean="0">
                <a:solidFill>
                  <a:schemeClr val="tx1"/>
                </a:solidFill>
              </a:rPr>
              <a:t>AP2 </a:t>
            </a:r>
            <a:r>
              <a:rPr lang="ja-JP" altLang="en-US" dirty="0" smtClean="0">
                <a:solidFill>
                  <a:schemeClr val="tx1"/>
                </a:solidFill>
              </a:rPr>
              <a:t>の利用可能</a:t>
            </a:r>
            <a:r>
              <a:rPr lang="en-US" altLang="ja-JP" dirty="0" smtClean="0">
                <a:solidFill>
                  <a:schemeClr val="tx1"/>
                </a:solidFill>
              </a:rPr>
              <a:t>Cloudlet = 4</a:t>
            </a:r>
            <a:endParaRPr kumimoji="1" lang="ja-JP" altLang="en-US" dirty="0">
              <a:solidFill>
                <a:schemeClr val="tx1"/>
              </a:solidFill>
            </a:endParaRPr>
          </a:p>
        </p:txBody>
      </p:sp>
      <p:sp>
        <p:nvSpPr>
          <p:cNvPr id="54" name="角丸四角形吹き出し 53"/>
          <p:cNvSpPr/>
          <p:nvPr/>
        </p:nvSpPr>
        <p:spPr>
          <a:xfrm>
            <a:off x="4339362" y="345773"/>
            <a:ext cx="4710376" cy="1580879"/>
          </a:xfrm>
          <a:prstGeom prst="wedgeRoundRectCallout">
            <a:avLst>
              <a:gd name="adj1" fmla="val -39886"/>
              <a:gd name="adj2" fmla="val 83725"/>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solidFill>
              </a:rPr>
              <a:t>AP1 </a:t>
            </a:r>
            <a:r>
              <a:rPr lang="ja-JP" altLang="en-US" dirty="0" smtClean="0">
                <a:solidFill>
                  <a:schemeClr val="tx1"/>
                </a:solidFill>
              </a:rPr>
              <a:t>を利用するモバイル機器の優先度</a:t>
            </a:r>
            <a:r>
              <a:rPr lang="en-US" altLang="ja-JP" dirty="0" smtClean="0">
                <a:solidFill>
                  <a:schemeClr val="tx1"/>
                </a:solidFill>
              </a:rPr>
              <a:t> = 1.6</a:t>
            </a:r>
          </a:p>
          <a:p>
            <a:endParaRPr kumimoji="1" lang="en-US" altLang="ja-JP" dirty="0">
              <a:solidFill>
                <a:schemeClr val="tx1"/>
              </a:solidFill>
            </a:endParaRPr>
          </a:p>
          <a:p>
            <a:r>
              <a:rPr lang="en-US" altLang="ja-JP" dirty="0" smtClean="0">
                <a:solidFill>
                  <a:schemeClr val="tx1"/>
                </a:solidFill>
              </a:rPr>
              <a:t>AP2 </a:t>
            </a:r>
            <a:r>
              <a:rPr lang="ja-JP" altLang="en-US" dirty="0" smtClean="0">
                <a:solidFill>
                  <a:schemeClr val="tx1"/>
                </a:solidFill>
              </a:rPr>
              <a:t>を利用するモバイル機器の優先度</a:t>
            </a:r>
            <a:r>
              <a:rPr lang="en-US" altLang="ja-JP" dirty="0" smtClean="0">
                <a:solidFill>
                  <a:schemeClr val="tx1"/>
                </a:solidFill>
              </a:rPr>
              <a:t> = 1.0</a:t>
            </a:r>
          </a:p>
        </p:txBody>
      </p:sp>
      <p:sp>
        <p:nvSpPr>
          <p:cNvPr id="55" name="正方形/長方形 54"/>
          <p:cNvSpPr/>
          <p:nvPr/>
        </p:nvSpPr>
        <p:spPr>
          <a:xfrm>
            <a:off x="4137921" y="3795683"/>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AP2</a:t>
            </a:r>
          </a:p>
        </p:txBody>
      </p:sp>
      <p:sp>
        <p:nvSpPr>
          <p:cNvPr id="56" name="正方形/長方形 55"/>
          <p:cNvSpPr/>
          <p:nvPr/>
        </p:nvSpPr>
        <p:spPr>
          <a:xfrm>
            <a:off x="4136694" y="3111981"/>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solidFill>
                  <a:schemeClr val="tx1"/>
                </a:solidFill>
              </a:rPr>
              <a:t>AP1</a:t>
            </a:r>
            <a:endParaRPr kumimoji="1" lang="ja-JP" altLang="en-US" dirty="0">
              <a:solidFill>
                <a:schemeClr val="tx1"/>
              </a:solidFill>
            </a:endParaRPr>
          </a:p>
        </p:txBody>
      </p:sp>
      <p:sp>
        <p:nvSpPr>
          <p:cNvPr id="63" name="正方形/長方形 62"/>
          <p:cNvSpPr/>
          <p:nvPr/>
        </p:nvSpPr>
        <p:spPr>
          <a:xfrm>
            <a:off x="4137921" y="4494933"/>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AP2</a:t>
            </a:r>
            <a:endParaRPr kumimoji="1" lang="ja-JP" altLang="en-US" dirty="0">
              <a:solidFill>
                <a:schemeClr val="tx1"/>
              </a:solidFill>
            </a:endParaRPr>
          </a:p>
        </p:txBody>
      </p:sp>
      <p:sp>
        <p:nvSpPr>
          <p:cNvPr id="73" name="正方形/長方形 72"/>
          <p:cNvSpPr/>
          <p:nvPr/>
        </p:nvSpPr>
        <p:spPr>
          <a:xfrm>
            <a:off x="4135467" y="2419371"/>
            <a:ext cx="575997"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solidFill>
                  <a:schemeClr val="tx1"/>
                </a:solidFill>
              </a:rPr>
              <a:t>AP1</a:t>
            </a:r>
            <a:endParaRPr kumimoji="1" lang="ja-JP" altLang="en-US" dirty="0">
              <a:solidFill>
                <a:schemeClr val="tx1"/>
              </a:solidFill>
            </a:endParaRPr>
          </a:p>
        </p:txBody>
      </p:sp>
    </p:spTree>
    <p:extLst>
      <p:ext uri="{BB962C8B-B14F-4D97-AF65-F5344CB8AC3E}">
        <p14:creationId xmlns:p14="http://schemas.microsoft.com/office/powerpoint/2010/main" val="1303878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30"/>
                                        </p:tgtEl>
                                      </p:cBhvr>
                                    </p:animEffect>
                                    <p:set>
                                      <p:cBhvr>
                                        <p:cTn id="12" dur="1" fill="hold">
                                          <p:stCondLst>
                                            <p:cond delay="499"/>
                                          </p:stCondLst>
                                        </p:cTn>
                                        <p:tgtEl>
                                          <p:spTgt spid="3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blinds(horizontal)">
                                      <p:cBhvr>
                                        <p:cTn id="1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5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286604"/>
            <a:ext cx="7543800" cy="872345"/>
          </a:xfrm>
        </p:spPr>
        <p:txBody>
          <a:bodyPr/>
          <a:lstStyle/>
          <a:p>
            <a:r>
              <a:rPr lang="ja-JP" altLang="en-US" dirty="0" smtClean="0"/>
              <a:t>提案手法</a:t>
            </a:r>
            <a:endParaRPr kumimoji="1" lang="ja-JP" altLang="en-US" dirty="0"/>
          </a:p>
        </p:txBody>
      </p:sp>
      <p:cxnSp>
        <p:nvCxnSpPr>
          <p:cNvPr id="4" name="直線コネクタ 3"/>
          <p:cNvCxnSpPr/>
          <p:nvPr/>
        </p:nvCxnSpPr>
        <p:spPr>
          <a:xfrm>
            <a:off x="8984" y="5220917"/>
            <a:ext cx="91440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a:off x="0" y="3092285"/>
            <a:ext cx="9144000" cy="0"/>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8984" y="2591682"/>
            <a:ext cx="415498" cy="369204"/>
          </a:xfrm>
          <a:prstGeom prst="rect">
            <a:avLst/>
          </a:prstGeom>
          <a:noFill/>
        </p:spPr>
        <p:txBody>
          <a:bodyPr wrap="none" rtlCol="0">
            <a:spAutoFit/>
          </a:bodyPr>
          <a:lstStyle/>
          <a:p>
            <a:r>
              <a:rPr kumimoji="1" lang="ja-JP" altLang="en-US" dirty="0" smtClean="0"/>
              <a:t>３</a:t>
            </a:r>
            <a:endParaRPr kumimoji="1" lang="ja-JP" altLang="en-US" dirty="0"/>
          </a:p>
        </p:txBody>
      </p:sp>
      <mc:AlternateContent xmlns:mc="http://schemas.openxmlformats.org/markup-compatibility/2006" xmlns:a14="http://schemas.microsoft.com/office/drawing/2010/main">
        <mc:Choice Requires="a14">
          <p:sp>
            <p:nvSpPr>
              <p:cNvPr id="8" name="テキスト ボックス 7"/>
              <p:cNvSpPr txBox="1"/>
              <p:nvPr/>
            </p:nvSpPr>
            <p:spPr>
              <a:xfrm>
                <a:off x="544710" y="5147004"/>
                <a:ext cx="5564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rPr>
                          </m:ctrlPr>
                        </m:sSubPr>
                        <m:e>
                          <m:r>
                            <a:rPr lang="en-US" altLang="ja-JP" sz="2400" b="1" i="1" smtClean="0">
                              <a:latin typeface="Cambria Math" charset="0"/>
                            </a:rPr>
                            <m:t>𝒄</m:t>
                          </m:r>
                        </m:e>
                        <m:sub>
                          <m:r>
                            <a:rPr kumimoji="1" lang="en-US" altLang="ja-JP" sz="2400" b="1" i="1" smtClean="0">
                              <a:latin typeface="Cambria Math" charset="0"/>
                            </a:rPr>
                            <m:t>𝟐</m:t>
                          </m:r>
                        </m:sub>
                      </m:sSub>
                    </m:oMath>
                  </m:oMathPara>
                </a14:m>
                <a:endParaRPr kumimoji="1" lang="ja-JP" altLang="en-US" sz="2400" b="1"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544710" y="5147004"/>
                <a:ext cx="556499" cy="461665"/>
              </a:xfrm>
              <a:prstGeom prst="rect">
                <a:avLst/>
              </a:prstGeom>
              <a:blipFill rotWithShape="0">
                <a:blip r:embed="rId3"/>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1730844" y="5147003"/>
                <a:ext cx="5564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rPr>
                          </m:ctrlPr>
                        </m:sSubPr>
                        <m:e>
                          <m:r>
                            <a:rPr lang="en-US" altLang="ja-JP" sz="2400" b="1" i="1" smtClean="0">
                              <a:latin typeface="Cambria Math" charset="0"/>
                            </a:rPr>
                            <m:t>𝒄</m:t>
                          </m:r>
                        </m:e>
                        <m:sub>
                          <m:r>
                            <a:rPr kumimoji="1" lang="en-US" altLang="ja-JP" sz="2400" b="1" i="1" smtClean="0">
                              <a:latin typeface="Cambria Math" charset="0"/>
                            </a:rPr>
                            <m:t>𝟑</m:t>
                          </m:r>
                        </m:sub>
                      </m:sSub>
                    </m:oMath>
                  </m:oMathPara>
                </a14:m>
                <a:endParaRPr kumimoji="1" lang="ja-JP" altLang="en-US" sz="2400" b="1"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1730844" y="5147003"/>
                <a:ext cx="556499" cy="461665"/>
              </a:xfrm>
              <a:prstGeom prst="rect">
                <a:avLst/>
              </a:prstGeom>
              <a:blipFill rotWithShape="0">
                <a:blip r:embed="rId4"/>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2970058" y="5147004"/>
                <a:ext cx="5564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rPr>
                          </m:ctrlPr>
                        </m:sSubPr>
                        <m:e>
                          <m:r>
                            <a:rPr lang="en-US" altLang="ja-JP" sz="2400" b="1" i="1" smtClean="0">
                              <a:latin typeface="Cambria Math" charset="0"/>
                            </a:rPr>
                            <m:t>𝒄</m:t>
                          </m:r>
                        </m:e>
                        <m:sub>
                          <m:r>
                            <a:rPr kumimoji="1" lang="en-US" altLang="ja-JP" sz="2400" b="1" i="1" smtClean="0">
                              <a:latin typeface="Cambria Math" charset="0"/>
                            </a:rPr>
                            <m:t>𝟒</m:t>
                          </m:r>
                        </m:sub>
                      </m:sSub>
                    </m:oMath>
                  </m:oMathPara>
                </a14:m>
                <a:endParaRPr kumimoji="1" lang="ja-JP" altLang="en-US" sz="2400" b="1"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2970058" y="5147004"/>
                <a:ext cx="556499" cy="461665"/>
              </a:xfrm>
              <a:prstGeom prst="rect">
                <a:avLst/>
              </a:prstGeom>
              <a:blipFill rotWithShape="0">
                <a:blip r:embed="rId5"/>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p:cNvSpPr txBox="1"/>
              <p:nvPr/>
            </p:nvSpPr>
            <p:spPr>
              <a:xfrm>
                <a:off x="4156192" y="5147003"/>
                <a:ext cx="5564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rPr>
                          </m:ctrlPr>
                        </m:sSubPr>
                        <m:e>
                          <m:r>
                            <a:rPr lang="en-US" altLang="ja-JP" sz="2400" b="1" i="1" smtClean="0">
                              <a:latin typeface="Cambria Math" charset="0"/>
                            </a:rPr>
                            <m:t>𝒄</m:t>
                          </m:r>
                        </m:e>
                        <m:sub>
                          <m:r>
                            <a:rPr kumimoji="1" lang="en-US" altLang="ja-JP" sz="2400" b="1" i="1" smtClean="0">
                              <a:latin typeface="Cambria Math" charset="0"/>
                            </a:rPr>
                            <m:t>𝟓</m:t>
                          </m:r>
                        </m:sub>
                      </m:sSub>
                    </m:oMath>
                  </m:oMathPara>
                </a14:m>
                <a:endParaRPr kumimoji="1" lang="ja-JP" altLang="en-US" sz="2400" b="1"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4156192" y="5147003"/>
                <a:ext cx="556499" cy="461665"/>
              </a:xfrm>
              <a:prstGeom prst="rect">
                <a:avLst/>
              </a:prstGeom>
              <a:blipFill rotWithShape="0">
                <a:blip r:embed="rId6"/>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p:cNvSpPr txBox="1"/>
              <p:nvPr/>
            </p:nvSpPr>
            <p:spPr>
              <a:xfrm>
                <a:off x="5368373" y="5147004"/>
                <a:ext cx="5564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rPr>
                          </m:ctrlPr>
                        </m:sSubPr>
                        <m:e>
                          <m:r>
                            <a:rPr lang="en-US" altLang="ja-JP" sz="2400" b="1" i="1" smtClean="0">
                              <a:latin typeface="Cambria Math" charset="0"/>
                            </a:rPr>
                            <m:t>𝒄</m:t>
                          </m:r>
                        </m:e>
                        <m:sub>
                          <m:r>
                            <a:rPr kumimoji="1" lang="en-US" altLang="ja-JP" sz="2400" b="1" i="1" smtClean="0">
                              <a:latin typeface="Cambria Math" charset="0"/>
                            </a:rPr>
                            <m:t>𝟔</m:t>
                          </m:r>
                        </m:sub>
                      </m:sSub>
                    </m:oMath>
                  </m:oMathPara>
                </a14:m>
                <a:endParaRPr kumimoji="1" lang="ja-JP" altLang="en-US" sz="2400" b="1"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5368373" y="5147004"/>
                <a:ext cx="556499" cy="461665"/>
              </a:xfrm>
              <a:prstGeom prst="rect">
                <a:avLst/>
              </a:prstGeom>
              <a:blipFill rotWithShape="0">
                <a:blip r:embed="rId7"/>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p:cNvSpPr txBox="1"/>
              <p:nvPr/>
            </p:nvSpPr>
            <p:spPr>
              <a:xfrm>
                <a:off x="6554507" y="5147003"/>
                <a:ext cx="5564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rPr>
                          </m:ctrlPr>
                        </m:sSubPr>
                        <m:e>
                          <m:r>
                            <a:rPr lang="en-US" altLang="ja-JP" sz="2400" b="1" i="1" smtClean="0">
                              <a:latin typeface="Cambria Math" charset="0"/>
                            </a:rPr>
                            <m:t>𝒄</m:t>
                          </m:r>
                        </m:e>
                        <m:sub>
                          <m:r>
                            <a:rPr kumimoji="1" lang="en-US" altLang="ja-JP" sz="2400" b="1" i="1" smtClean="0">
                              <a:latin typeface="Cambria Math" charset="0"/>
                            </a:rPr>
                            <m:t>𝟕</m:t>
                          </m:r>
                        </m:sub>
                      </m:sSub>
                    </m:oMath>
                  </m:oMathPara>
                </a14:m>
                <a:endParaRPr kumimoji="1" lang="ja-JP" altLang="en-US" sz="2400" b="1"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6554507" y="5147003"/>
                <a:ext cx="556499" cy="461665"/>
              </a:xfrm>
              <a:prstGeom prst="rect">
                <a:avLst/>
              </a:prstGeom>
              <a:blipFill rotWithShape="0">
                <a:blip r:embed="rId8"/>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p:cNvSpPr txBox="1"/>
              <p:nvPr/>
            </p:nvSpPr>
            <p:spPr>
              <a:xfrm>
                <a:off x="7793721" y="5147004"/>
                <a:ext cx="5564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rPr>
                          </m:ctrlPr>
                        </m:sSubPr>
                        <m:e>
                          <m:r>
                            <a:rPr lang="en-US" altLang="ja-JP" sz="2400" b="1" i="1" smtClean="0">
                              <a:latin typeface="Cambria Math" charset="0"/>
                            </a:rPr>
                            <m:t>𝒄</m:t>
                          </m:r>
                        </m:e>
                        <m:sub>
                          <m:r>
                            <a:rPr kumimoji="1" lang="en-US" altLang="ja-JP" sz="2400" b="1" i="1" smtClean="0">
                              <a:latin typeface="Cambria Math" charset="0"/>
                            </a:rPr>
                            <m:t>𝟖</m:t>
                          </m:r>
                        </m:sub>
                      </m:sSub>
                    </m:oMath>
                  </m:oMathPara>
                </a14:m>
                <a:endParaRPr kumimoji="1" lang="ja-JP" altLang="en-US" sz="2400" b="1"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7793721" y="5147004"/>
                <a:ext cx="556499" cy="461665"/>
              </a:xfrm>
              <a:prstGeom prst="rect">
                <a:avLst/>
              </a:prstGeom>
              <a:blipFill rotWithShape="0">
                <a:blip r:embed="rId9"/>
                <a:stretch>
                  <a:fillRect b="-2632"/>
                </a:stretch>
              </a:blipFill>
            </p:spPr>
            <p:txBody>
              <a:bodyPr/>
              <a:lstStyle/>
              <a:p>
                <a:r>
                  <a:rPr lang="ja-JP" altLang="en-US">
                    <a:noFill/>
                  </a:rPr>
                  <a:t> </a:t>
                </a:r>
              </a:p>
            </p:txBody>
          </p:sp>
        </mc:Fallback>
      </mc:AlternateContent>
      <p:sp>
        <p:nvSpPr>
          <p:cNvPr id="15" name="正方形/長方形 14"/>
          <p:cNvSpPr/>
          <p:nvPr/>
        </p:nvSpPr>
        <p:spPr>
          <a:xfrm>
            <a:off x="491500" y="5591359"/>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AP1</a:t>
            </a:r>
            <a:endParaRPr kumimoji="1" lang="ja-JP" altLang="en-US" dirty="0">
              <a:solidFill>
                <a:schemeClr val="tx1"/>
              </a:solidFill>
            </a:endParaRPr>
          </a:p>
        </p:txBody>
      </p:sp>
      <p:sp>
        <p:nvSpPr>
          <p:cNvPr id="16" name="正方形/長方形 15"/>
          <p:cNvSpPr/>
          <p:nvPr/>
        </p:nvSpPr>
        <p:spPr>
          <a:xfrm>
            <a:off x="491500" y="5934032"/>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AP2</a:t>
            </a:r>
            <a:endParaRPr kumimoji="1" lang="ja-JP" altLang="en-US" dirty="0">
              <a:solidFill>
                <a:schemeClr val="tx1"/>
              </a:solidFill>
            </a:endParaRPr>
          </a:p>
        </p:txBody>
      </p:sp>
      <p:sp>
        <p:nvSpPr>
          <p:cNvPr id="17" name="正方形/長方形 16"/>
          <p:cNvSpPr/>
          <p:nvPr/>
        </p:nvSpPr>
        <p:spPr>
          <a:xfrm>
            <a:off x="2952963" y="5591359"/>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AP2</a:t>
            </a:r>
            <a:endParaRPr kumimoji="1" lang="ja-JP" altLang="en-US" dirty="0">
              <a:solidFill>
                <a:schemeClr val="tx1"/>
              </a:solidFill>
            </a:endParaRPr>
          </a:p>
        </p:txBody>
      </p:sp>
      <p:sp>
        <p:nvSpPr>
          <p:cNvPr id="18" name="正方形/長方形 17"/>
          <p:cNvSpPr/>
          <p:nvPr/>
        </p:nvSpPr>
        <p:spPr>
          <a:xfrm>
            <a:off x="2952963" y="5934032"/>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AP3</a:t>
            </a:r>
            <a:endParaRPr kumimoji="1" lang="ja-JP" altLang="en-US" dirty="0">
              <a:solidFill>
                <a:schemeClr val="tx1"/>
              </a:solidFill>
            </a:endParaRPr>
          </a:p>
        </p:txBody>
      </p:sp>
      <p:sp>
        <p:nvSpPr>
          <p:cNvPr id="19" name="正方形/長方形 18"/>
          <p:cNvSpPr/>
          <p:nvPr/>
        </p:nvSpPr>
        <p:spPr>
          <a:xfrm>
            <a:off x="1722231" y="5591359"/>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solidFill>
                  <a:schemeClr val="tx1"/>
                </a:solidFill>
              </a:rPr>
              <a:t>AP1</a:t>
            </a:r>
            <a:endParaRPr kumimoji="1" lang="ja-JP" altLang="en-US" dirty="0">
              <a:solidFill>
                <a:schemeClr val="tx1"/>
              </a:solidFill>
            </a:endParaRPr>
          </a:p>
        </p:txBody>
      </p:sp>
      <p:sp>
        <p:nvSpPr>
          <p:cNvPr id="20" name="正方形/長方形 19"/>
          <p:cNvSpPr/>
          <p:nvPr/>
        </p:nvSpPr>
        <p:spPr>
          <a:xfrm>
            <a:off x="1722231" y="5934032"/>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AP3</a:t>
            </a:r>
            <a:endParaRPr kumimoji="1" lang="ja-JP" altLang="en-US" dirty="0">
              <a:solidFill>
                <a:schemeClr val="tx1"/>
              </a:solidFill>
            </a:endParaRPr>
          </a:p>
        </p:txBody>
      </p:sp>
      <p:sp>
        <p:nvSpPr>
          <p:cNvPr id="21" name="正方形/長方形 20"/>
          <p:cNvSpPr/>
          <p:nvPr/>
        </p:nvSpPr>
        <p:spPr>
          <a:xfrm>
            <a:off x="4128558" y="5577495"/>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AP1</a:t>
            </a:r>
            <a:endParaRPr kumimoji="1" lang="ja-JP" altLang="en-US" dirty="0">
              <a:solidFill>
                <a:schemeClr val="tx1"/>
              </a:solidFill>
            </a:endParaRPr>
          </a:p>
        </p:txBody>
      </p:sp>
      <p:sp>
        <p:nvSpPr>
          <p:cNvPr id="22" name="正方形/長方形 21"/>
          <p:cNvSpPr/>
          <p:nvPr/>
        </p:nvSpPr>
        <p:spPr>
          <a:xfrm>
            <a:off x="4128558" y="5920168"/>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AP2</a:t>
            </a:r>
            <a:endParaRPr kumimoji="1" lang="ja-JP" altLang="en-US" dirty="0">
              <a:solidFill>
                <a:schemeClr val="tx1"/>
              </a:solidFill>
            </a:endParaRPr>
          </a:p>
        </p:txBody>
      </p:sp>
      <p:sp>
        <p:nvSpPr>
          <p:cNvPr id="23" name="正方形/長方形 22"/>
          <p:cNvSpPr/>
          <p:nvPr/>
        </p:nvSpPr>
        <p:spPr>
          <a:xfrm>
            <a:off x="5304153" y="5591359"/>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AP2</a:t>
            </a:r>
            <a:endParaRPr kumimoji="1" lang="ja-JP" altLang="en-US" dirty="0">
              <a:solidFill>
                <a:schemeClr val="tx1"/>
              </a:solidFill>
            </a:endParaRPr>
          </a:p>
        </p:txBody>
      </p:sp>
      <p:sp>
        <p:nvSpPr>
          <p:cNvPr id="24" name="正方形/長方形 23"/>
          <p:cNvSpPr/>
          <p:nvPr/>
        </p:nvSpPr>
        <p:spPr>
          <a:xfrm>
            <a:off x="5304153" y="5934032"/>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AP3</a:t>
            </a:r>
            <a:endParaRPr kumimoji="1" lang="ja-JP" altLang="en-US" dirty="0">
              <a:solidFill>
                <a:schemeClr val="tx1"/>
              </a:solidFill>
            </a:endParaRPr>
          </a:p>
        </p:txBody>
      </p:sp>
      <p:sp>
        <p:nvSpPr>
          <p:cNvPr id="25" name="正方形/長方形 24"/>
          <p:cNvSpPr/>
          <p:nvPr/>
        </p:nvSpPr>
        <p:spPr>
          <a:xfrm>
            <a:off x="6531367" y="5589522"/>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AP1</a:t>
            </a:r>
            <a:endParaRPr kumimoji="1" lang="ja-JP" altLang="en-US" dirty="0">
              <a:solidFill>
                <a:schemeClr val="tx1"/>
              </a:solidFill>
            </a:endParaRPr>
          </a:p>
        </p:txBody>
      </p:sp>
      <p:sp>
        <p:nvSpPr>
          <p:cNvPr id="26" name="正方形/長方形 25"/>
          <p:cNvSpPr/>
          <p:nvPr/>
        </p:nvSpPr>
        <p:spPr>
          <a:xfrm>
            <a:off x="6531367" y="5932195"/>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AP2</a:t>
            </a:r>
            <a:endParaRPr kumimoji="1" lang="ja-JP" altLang="en-US" dirty="0">
              <a:solidFill>
                <a:schemeClr val="tx1"/>
              </a:solidFill>
            </a:endParaRPr>
          </a:p>
        </p:txBody>
      </p:sp>
      <p:sp>
        <p:nvSpPr>
          <p:cNvPr id="27" name="正方形/長方形 26"/>
          <p:cNvSpPr/>
          <p:nvPr/>
        </p:nvSpPr>
        <p:spPr>
          <a:xfrm>
            <a:off x="7690939" y="5620235"/>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AP1</a:t>
            </a:r>
            <a:endParaRPr kumimoji="1" lang="ja-JP" altLang="en-US" dirty="0">
              <a:solidFill>
                <a:schemeClr val="tx1"/>
              </a:solidFill>
            </a:endParaRPr>
          </a:p>
        </p:txBody>
      </p:sp>
      <p:sp>
        <p:nvSpPr>
          <p:cNvPr id="28" name="正方形/長方形 27"/>
          <p:cNvSpPr/>
          <p:nvPr/>
        </p:nvSpPr>
        <p:spPr>
          <a:xfrm>
            <a:off x="7690939" y="5962908"/>
            <a:ext cx="670045" cy="3501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AP3</a:t>
            </a:r>
            <a:endParaRPr kumimoji="1" lang="ja-JP" altLang="en-US" dirty="0">
              <a:solidFill>
                <a:schemeClr val="tx1"/>
              </a:solidFill>
            </a:endParaRPr>
          </a:p>
        </p:txBody>
      </p:sp>
      <p:sp>
        <p:nvSpPr>
          <p:cNvPr id="41" name="正方形/長方形 40"/>
          <p:cNvSpPr/>
          <p:nvPr/>
        </p:nvSpPr>
        <p:spPr>
          <a:xfrm>
            <a:off x="4136774" y="3797013"/>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AP1</a:t>
            </a:r>
            <a:endParaRPr kumimoji="1" lang="ja-JP" altLang="en-US" dirty="0">
              <a:solidFill>
                <a:schemeClr val="tx1"/>
              </a:solidFill>
            </a:endParaRPr>
          </a:p>
        </p:txBody>
      </p:sp>
      <p:sp>
        <p:nvSpPr>
          <p:cNvPr id="43" name="正方形/長方形 42"/>
          <p:cNvSpPr/>
          <p:nvPr/>
        </p:nvSpPr>
        <p:spPr>
          <a:xfrm>
            <a:off x="4141663" y="2406547"/>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AP2</a:t>
            </a:r>
            <a:endParaRPr kumimoji="1" lang="ja-JP" altLang="en-US" dirty="0">
              <a:solidFill>
                <a:schemeClr val="tx1"/>
              </a:solidFill>
            </a:endParaRPr>
          </a:p>
        </p:txBody>
      </p:sp>
      <p:sp>
        <p:nvSpPr>
          <p:cNvPr id="57" name="正方形/長方形 56"/>
          <p:cNvSpPr/>
          <p:nvPr/>
        </p:nvSpPr>
        <p:spPr>
          <a:xfrm>
            <a:off x="1741833" y="3809166"/>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AP1</a:t>
            </a:r>
            <a:endParaRPr kumimoji="1" lang="ja-JP" altLang="en-US" dirty="0">
              <a:solidFill>
                <a:schemeClr val="tx1"/>
              </a:solidFill>
            </a:endParaRPr>
          </a:p>
        </p:txBody>
      </p:sp>
      <p:sp>
        <p:nvSpPr>
          <p:cNvPr id="58" name="正方形/長方形 57"/>
          <p:cNvSpPr/>
          <p:nvPr/>
        </p:nvSpPr>
        <p:spPr>
          <a:xfrm>
            <a:off x="1741833" y="4497042"/>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AP1</a:t>
            </a:r>
            <a:endParaRPr kumimoji="1" lang="ja-JP" altLang="en-US" dirty="0">
              <a:solidFill>
                <a:schemeClr val="tx1"/>
              </a:solidFill>
            </a:endParaRPr>
          </a:p>
        </p:txBody>
      </p:sp>
      <p:sp>
        <p:nvSpPr>
          <p:cNvPr id="59" name="正方形/長方形 58"/>
          <p:cNvSpPr/>
          <p:nvPr/>
        </p:nvSpPr>
        <p:spPr>
          <a:xfrm>
            <a:off x="1741833" y="3116442"/>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AP3</a:t>
            </a:r>
            <a:endParaRPr kumimoji="1" lang="ja-JP" altLang="en-US" dirty="0">
              <a:solidFill>
                <a:schemeClr val="tx1"/>
              </a:solidFill>
            </a:endParaRPr>
          </a:p>
        </p:txBody>
      </p:sp>
      <p:sp>
        <p:nvSpPr>
          <p:cNvPr id="60" name="正方形/長方形 59"/>
          <p:cNvSpPr/>
          <p:nvPr/>
        </p:nvSpPr>
        <p:spPr>
          <a:xfrm>
            <a:off x="6485132" y="3105340"/>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AP1</a:t>
            </a:r>
            <a:endParaRPr kumimoji="1" lang="ja-JP" altLang="en-US" dirty="0">
              <a:solidFill>
                <a:schemeClr val="tx1"/>
              </a:solidFill>
            </a:endParaRPr>
          </a:p>
        </p:txBody>
      </p:sp>
      <p:sp>
        <p:nvSpPr>
          <p:cNvPr id="61" name="正方形/長方形 60"/>
          <p:cNvSpPr/>
          <p:nvPr/>
        </p:nvSpPr>
        <p:spPr>
          <a:xfrm>
            <a:off x="6485132" y="3811854"/>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AP1</a:t>
            </a:r>
            <a:endParaRPr kumimoji="1" lang="ja-JP" altLang="en-US" dirty="0">
              <a:solidFill>
                <a:schemeClr val="tx1"/>
              </a:solidFill>
            </a:endParaRPr>
          </a:p>
        </p:txBody>
      </p:sp>
      <p:sp>
        <p:nvSpPr>
          <p:cNvPr id="62" name="正方形/長方形 61"/>
          <p:cNvSpPr/>
          <p:nvPr/>
        </p:nvSpPr>
        <p:spPr>
          <a:xfrm>
            <a:off x="6485132" y="4507988"/>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AP2</a:t>
            </a:r>
            <a:endParaRPr kumimoji="1" lang="ja-JP" altLang="en-US" dirty="0">
              <a:solidFill>
                <a:schemeClr val="tx1"/>
              </a:solidFill>
            </a:endParaRPr>
          </a:p>
        </p:txBody>
      </p:sp>
      <p:sp>
        <p:nvSpPr>
          <p:cNvPr id="64" name="正方形/長方形 63"/>
          <p:cNvSpPr/>
          <p:nvPr/>
        </p:nvSpPr>
        <p:spPr>
          <a:xfrm>
            <a:off x="2960949" y="4503135"/>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AP2</a:t>
            </a:r>
            <a:endParaRPr kumimoji="1" lang="ja-JP" altLang="en-US" dirty="0">
              <a:solidFill>
                <a:schemeClr val="tx1"/>
              </a:solidFill>
            </a:endParaRPr>
          </a:p>
        </p:txBody>
      </p:sp>
      <p:sp>
        <p:nvSpPr>
          <p:cNvPr id="65" name="正方形/長方形 64"/>
          <p:cNvSpPr/>
          <p:nvPr/>
        </p:nvSpPr>
        <p:spPr>
          <a:xfrm>
            <a:off x="2952963" y="3801445"/>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AP3</a:t>
            </a:r>
            <a:endParaRPr kumimoji="1" lang="ja-JP" altLang="en-US" dirty="0">
              <a:solidFill>
                <a:schemeClr val="tx1"/>
              </a:solidFill>
            </a:endParaRPr>
          </a:p>
        </p:txBody>
      </p:sp>
      <p:sp>
        <p:nvSpPr>
          <p:cNvPr id="68" name="正方形/長方形 67"/>
          <p:cNvSpPr/>
          <p:nvPr/>
        </p:nvSpPr>
        <p:spPr>
          <a:xfrm>
            <a:off x="5249381" y="3821793"/>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AP3</a:t>
            </a:r>
            <a:endParaRPr kumimoji="1" lang="ja-JP" altLang="en-US" dirty="0">
              <a:solidFill>
                <a:schemeClr val="tx1"/>
              </a:solidFill>
            </a:endParaRPr>
          </a:p>
        </p:txBody>
      </p:sp>
      <p:sp>
        <p:nvSpPr>
          <p:cNvPr id="69" name="正方形/長方形 68"/>
          <p:cNvSpPr/>
          <p:nvPr/>
        </p:nvSpPr>
        <p:spPr>
          <a:xfrm>
            <a:off x="522717" y="4507988"/>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AP2</a:t>
            </a:r>
            <a:endParaRPr kumimoji="1" lang="ja-JP" altLang="en-US" dirty="0">
              <a:solidFill>
                <a:schemeClr val="tx1"/>
              </a:solidFill>
            </a:endParaRPr>
          </a:p>
        </p:txBody>
      </p:sp>
      <p:sp>
        <p:nvSpPr>
          <p:cNvPr id="70" name="正方形/長方形 69"/>
          <p:cNvSpPr/>
          <p:nvPr/>
        </p:nvSpPr>
        <p:spPr>
          <a:xfrm>
            <a:off x="7740641" y="4520732"/>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AP2</a:t>
            </a:r>
            <a:endParaRPr kumimoji="1" lang="ja-JP" altLang="en-US" dirty="0">
              <a:solidFill>
                <a:schemeClr val="tx1"/>
              </a:solidFill>
            </a:endParaRPr>
          </a:p>
        </p:txBody>
      </p:sp>
      <p:sp>
        <p:nvSpPr>
          <p:cNvPr id="81" name="テキスト ボックス 80">
            <a:extLst>
              <a:ext uri="{FF2B5EF4-FFF2-40B4-BE49-F238E27FC236}">
                <a16:creationId xmlns:a16="http://schemas.microsoft.com/office/drawing/2014/main" id="{2407B308-1F8C-42E3-A6BE-40CF3744F879}"/>
              </a:ext>
            </a:extLst>
          </p:cNvPr>
          <p:cNvSpPr txBox="1"/>
          <p:nvPr/>
        </p:nvSpPr>
        <p:spPr>
          <a:xfrm>
            <a:off x="-71263" y="1685409"/>
            <a:ext cx="3414587" cy="461665"/>
          </a:xfrm>
          <a:prstGeom prst="rect">
            <a:avLst/>
          </a:prstGeom>
          <a:noFill/>
        </p:spPr>
        <p:txBody>
          <a:bodyPr wrap="square" rtlCol="0">
            <a:spAutoFit/>
          </a:bodyPr>
          <a:lstStyle/>
          <a:p>
            <a:r>
              <a:rPr kumimoji="1" lang="ja-JP" altLang="en-US" sz="2400" dirty="0"/>
              <a:t>加算距離</a:t>
            </a:r>
            <a:r>
              <a:rPr kumimoji="1" lang="en-US" altLang="ja-JP" sz="2400" dirty="0"/>
              <a:t>=2</a:t>
            </a:r>
            <a:endParaRPr kumimoji="1" lang="ja-JP" altLang="en-US" sz="2400" dirty="0"/>
          </a:p>
        </p:txBody>
      </p:sp>
      <p:sp>
        <p:nvSpPr>
          <p:cNvPr id="55" name="正方形/長方形 54"/>
          <p:cNvSpPr/>
          <p:nvPr/>
        </p:nvSpPr>
        <p:spPr>
          <a:xfrm>
            <a:off x="4136581" y="3092285"/>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AP2</a:t>
            </a:r>
          </a:p>
        </p:txBody>
      </p:sp>
      <p:sp>
        <p:nvSpPr>
          <p:cNvPr id="56" name="正方形/長方形 55"/>
          <p:cNvSpPr/>
          <p:nvPr/>
        </p:nvSpPr>
        <p:spPr>
          <a:xfrm>
            <a:off x="4136581" y="4497042"/>
            <a:ext cx="574770" cy="6998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solidFill>
                  <a:schemeClr val="tx1"/>
                </a:solidFill>
              </a:rPr>
              <a:t>AP1</a:t>
            </a:r>
            <a:endParaRPr kumimoji="1" lang="ja-JP" altLang="en-US" dirty="0">
              <a:solidFill>
                <a:schemeClr val="tx1"/>
              </a:solidFill>
            </a:endParaRPr>
          </a:p>
        </p:txBody>
      </p:sp>
      <p:sp>
        <p:nvSpPr>
          <p:cNvPr id="48" name="テキスト ボックス 47"/>
          <p:cNvSpPr txBox="1"/>
          <p:nvPr/>
        </p:nvSpPr>
        <p:spPr>
          <a:xfrm>
            <a:off x="5368373" y="512016"/>
            <a:ext cx="3084499" cy="523220"/>
          </a:xfrm>
          <a:prstGeom prst="rect">
            <a:avLst/>
          </a:prstGeom>
          <a:noFill/>
        </p:spPr>
        <p:txBody>
          <a:bodyPr wrap="none" rtlCol="0">
            <a:spAutoFit/>
          </a:bodyPr>
          <a:lstStyle/>
          <a:p>
            <a:r>
              <a:rPr kumimoji="1" lang="ja-JP" altLang="en-US" sz="2800" dirty="0" smtClean="0"/>
              <a:t>最大割当て距離</a:t>
            </a:r>
            <a:r>
              <a:rPr lang="ja-JP" altLang="en-US" sz="2800" dirty="0"/>
              <a:t>　</a:t>
            </a:r>
            <a:r>
              <a:rPr lang="en-US" altLang="ja-JP" sz="2800" dirty="0"/>
              <a:t>1</a:t>
            </a:r>
            <a:endParaRPr kumimoji="1" lang="ja-JP" altLang="en-US" sz="2800" dirty="0"/>
          </a:p>
        </p:txBody>
      </p:sp>
    </p:spTree>
    <p:extLst>
      <p:ext uri="{BB962C8B-B14F-4D97-AF65-F5344CB8AC3E}">
        <p14:creationId xmlns:p14="http://schemas.microsoft.com/office/powerpoint/2010/main" val="1023156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blinds(horizontal)">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blinds(horizontal)">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blinds(horizontal)">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blinds(horizontal)">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blinds(horizontal)">
                                      <p:cBhvr>
                                        <p:cTn id="27" dur="500"/>
                                        <p:tgtEl>
                                          <p:spTgt spid="6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blinds(horizontal)">
                                      <p:cBhvr>
                                        <p:cTn id="32" dur="500"/>
                                        <p:tgtEl>
                                          <p:spTgt spid="6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blinds(horizontal)">
                                      <p:cBhvr>
                                        <p:cTn id="37" dur="500"/>
                                        <p:tgtEl>
                                          <p:spTgt spid="6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blinds(horizontal)">
                                      <p:cBhvr>
                                        <p:cTn id="42" dur="500"/>
                                        <p:tgtEl>
                                          <p:spTgt spid="6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blinds(horizontal)">
                                      <p:cBhvr>
                                        <p:cTn id="47" dur="500"/>
                                        <p:tgtEl>
                                          <p:spTgt spid="5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4"/>
                                        </p:tgtEl>
                                        <p:attrNameLst>
                                          <p:attrName>style.visibility</p:attrName>
                                        </p:attrNameLst>
                                      </p:cBhvr>
                                      <p:to>
                                        <p:strVal val="visible"/>
                                      </p:to>
                                    </p:set>
                                    <p:animEffect transition="in" filter="blinds(horizontal)">
                                      <p:cBhvr>
                                        <p:cTn id="52" dur="500"/>
                                        <p:tgtEl>
                                          <p:spTgt spid="6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blinds(horizontal)">
                                      <p:cBhvr>
                                        <p:cTn id="57" dur="500"/>
                                        <p:tgtEl>
                                          <p:spTgt spid="5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blinds(horizontal)">
                                      <p:cBhvr>
                                        <p:cTn id="62" dur="500"/>
                                        <p:tgtEl>
                                          <p:spTgt spid="43"/>
                                        </p:tgtEl>
                                      </p:cBhvr>
                                    </p:animEffect>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1" nodeType="clickEffect">
                                  <p:stCondLst>
                                    <p:cond delay="0"/>
                                  </p:stCondLst>
                                  <p:childTnLst>
                                    <p:animMotion origin="layout" path="M 5E-6 -1.85185E-6 L 0.12136 0.30741 " pathEditMode="relative" rAng="0" ptsTypes="AA">
                                      <p:cBhvr>
                                        <p:cTn id="66" dur="2000" fill="hold"/>
                                        <p:tgtEl>
                                          <p:spTgt spid="43"/>
                                        </p:tgtEl>
                                        <p:attrNameLst>
                                          <p:attrName>ppt_x</p:attrName>
                                          <p:attrName>ppt_y</p:attrName>
                                        </p:attrNameLst>
                                      </p:cBhvr>
                                      <p:rCtr x="6059" y="15370"/>
                                    </p:animMotion>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blinds(horizontal)">
                                      <p:cBhvr>
                                        <p:cTn id="71" dur="500"/>
                                        <p:tgtEl>
                                          <p:spTgt spid="65"/>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68"/>
                                        </p:tgtEl>
                                        <p:attrNameLst>
                                          <p:attrName>style.visibility</p:attrName>
                                        </p:attrNameLst>
                                      </p:cBhvr>
                                      <p:to>
                                        <p:strVal val="visible"/>
                                      </p:to>
                                    </p:set>
                                    <p:animEffect transition="in" filter="blinds(horizontal)">
                                      <p:cBhvr>
                                        <p:cTn id="76" dur="500"/>
                                        <p:tgtEl>
                                          <p:spTgt spid="68"/>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70"/>
                                        </p:tgtEl>
                                        <p:attrNameLst>
                                          <p:attrName>style.visibility</p:attrName>
                                        </p:attrNameLst>
                                      </p:cBhvr>
                                      <p:to>
                                        <p:strVal val="visible"/>
                                      </p:to>
                                    </p:set>
                                    <p:animEffect transition="in" filter="blinds(horizontal)">
                                      <p:cBhvr>
                                        <p:cTn id="81" dur="500"/>
                                        <p:tgtEl>
                                          <p:spTgt spid="70"/>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blinds(horizontal)">
                                      <p:cBhvr>
                                        <p:cTn id="8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3" grpId="0" animBg="1"/>
      <p:bldP spid="43" grpId="1" animBg="1"/>
      <p:bldP spid="57" grpId="0" animBg="1"/>
      <p:bldP spid="58" grpId="0" animBg="1"/>
      <p:bldP spid="59" grpId="0" animBg="1"/>
      <p:bldP spid="60" grpId="0" animBg="1"/>
      <p:bldP spid="61" grpId="0" animBg="1"/>
      <p:bldP spid="62" grpId="0" animBg="1"/>
      <p:bldP spid="64" grpId="0" animBg="1"/>
      <p:bldP spid="65" grpId="0" animBg="1"/>
      <p:bldP spid="68" grpId="0" animBg="1"/>
      <p:bldP spid="69" grpId="0" animBg="1"/>
      <p:bldP spid="70" grpId="0" animBg="1"/>
      <p:bldP spid="55" grpId="0" animBg="1"/>
      <p:bldP spid="56" grpId="0" animBg="1"/>
      <p:bldP spid="4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286604"/>
            <a:ext cx="7543800" cy="872345"/>
          </a:xfrm>
        </p:spPr>
        <p:txBody>
          <a:bodyPr/>
          <a:lstStyle/>
          <a:p>
            <a:r>
              <a:rPr lang="ja-JP" altLang="en-US" dirty="0" smtClean="0"/>
              <a:t>シミュレーション評価</a:t>
            </a:r>
            <a:endParaRPr kumimoji="1" lang="ja-JP" altLang="en-US" dirty="0"/>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0525" y="1397830"/>
            <a:ext cx="3978579" cy="4022725"/>
          </a:xfrm>
          <a:prstGeom prst="rect">
            <a:avLst/>
          </a:prstGeom>
        </p:spPr>
      </p:pic>
      <p:sp>
        <p:nvSpPr>
          <p:cNvPr id="5" name="テキスト ボックス 4"/>
          <p:cNvSpPr txBox="1"/>
          <p:nvPr/>
        </p:nvSpPr>
        <p:spPr>
          <a:xfrm>
            <a:off x="734436" y="5446683"/>
            <a:ext cx="2077813" cy="369332"/>
          </a:xfrm>
          <a:prstGeom prst="rect">
            <a:avLst/>
          </a:prstGeom>
          <a:noFill/>
        </p:spPr>
        <p:txBody>
          <a:bodyPr wrap="none" rtlCol="0">
            <a:spAutoFit/>
          </a:bodyPr>
          <a:lstStyle/>
          <a:p>
            <a:r>
              <a:rPr lang="ja-JP" altLang="en-US" smtClean="0"/>
              <a:t>＊</a:t>
            </a:r>
            <a:r>
              <a:rPr kumimoji="1" lang="ja-JP" altLang="en-US" dirty="0" smtClean="0"/>
              <a:t>　移動開始エリア</a:t>
            </a:r>
            <a:endParaRPr kumimoji="1" lang="ja-JP" altLang="en-US" dirty="0"/>
          </a:p>
        </p:txBody>
      </p:sp>
      <p:cxnSp>
        <p:nvCxnSpPr>
          <p:cNvPr id="7" name="直線矢印コネクタ 6"/>
          <p:cNvCxnSpPr/>
          <p:nvPr/>
        </p:nvCxnSpPr>
        <p:spPr>
          <a:xfrm>
            <a:off x="822960" y="6041362"/>
            <a:ext cx="972273" cy="11575"/>
          </a:xfrm>
          <a:prstGeom prst="straightConnector1">
            <a:avLst/>
          </a:prstGeom>
          <a:ln w="19050">
            <a:prstDash val="sysDash"/>
            <a:headEnd type="triangle"/>
            <a:tailEnd type="triangle"/>
          </a:ln>
        </p:spPr>
        <p:style>
          <a:lnRef idx="1">
            <a:schemeClr val="dk1"/>
          </a:lnRef>
          <a:fillRef idx="0">
            <a:schemeClr val="dk1"/>
          </a:fillRef>
          <a:effectRef idx="0">
            <a:schemeClr val="dk1"/>
          </a:effectRef>
          <a:fontRef idx="minor">
            <a:schemeClr val="tx1"/>
          </a:fontRef>
        </p:style>
      </p:cxnSp>
      <p:sp>
        <p:nvSpPr>
          <p:cNvPr id="8" name="テキスト ボックス 7"/>
          <p:cNvSpPr txBox="1"/>
          <p:nvPr/>
        </p:nvSpPr>
        <p:spPr>
          <a:xfrm>
            <a:off x="1887830" y="5868271"/>
            <a:ext cx="1107996" cy="369332"/>
          </a:xfrm>
          <a:prstGeom prst="rect">
            <a:avLst/>
          </a:prstGeom>
          <a:noFill/>
        </p:spPr>
        <p:txBody>
          <a:bodyPr wrap="none" rtlCol="0">
            <a:spAutoFit/>
          </a:bodyPr>
          <a:lstStyle/>
          <a:p>
            <a:r>
              <a:rPr kumimoji="1" lang="ja-JP" altLang="en-US" smtClean="0"/>
              <a:t>移動経路</a:t>
            </a:r>
            <a:endParaRPr kumimoji="1" lang="ja-JP" altLang="en-US" dirty="0"/>
          </a:p>
        </p:txBody>
      </p:sp>
      <p:graphicFrame>
        <p:nvGraphicFramePr>
          <p:cNvPr id="11" name="表 10"/>
          <p:cNvGraphicFramePr>
            <a:graphicFrameLocks noGrp="1"/>
          </p:cNvGraphicFramePr>
          <p:nvPr>
            <p:extLst>
              <p:ext uri="{D42A27DB-BD31-4B8C-83A1-F6EECF244321}">
                <p14:modId xmlns:p14="http://schemas.microsoft.com/office/powerpoint/2010/main" val="1501070562"/>
              </p:ext>
            </p:extLst>
          </p:nvPr>
        </p:nvGraphicFramePr>
        <p:xfrm>
          <a:off x="4449873" y="1724298"/>
          <a:ext cx="4004840" cy="2194560"/>
        </p:xfrm>
        <a:graphic>
          <a:graphicData uri="http://schemas.openxmlformats.org/drawingml/2006/table">
            <a:tbl>
              <a:tblPr firstRow="1" bandRow="1">
                <a:tableStyleId>{5940675A-B579-460E-94D1-54222C63F5DA}</a:tableStyleId>
              </a:tblPr>
              <a:tblGrid>
                <a:gridCol w="2002420">
                  <a:extLst>
                    <a:ext uri="{9D8B030D-6E8A-4147-A177-3AD203B41FA5}">
                      <a16:colId xmlns:a16="http://schemas.microsoft.com/office/drawing/2014/main" val="20000"/>
                    </a:ext>
                  </a:extLst>
                </a:gridCol>
                <a:gridCol w="2002420">
                  <a:extLst>
                    <a:ext uri="{9D8B030D-6E8A-4147-A177-3AD203B41FA5}">
                      <a16:colId xmlns:a16="http://schemas.microsoft.com/office/drawing/2014/main" val="20001"/>
                    </a:ext>
                  </a:extLst>
                </a:gridCol>
              </a:tblGrid>
              <a:tr h="370840">
                <a:tc>
                  <a:txBody>
                    <a:bodyPr/>
                    <a:lstStyle/>
                    <a:p>
                      <a:r>
                        <a:rPr kumimoji="1" lang="ja-JP" altLang="en-US" sz="2400" dirty="0" smtClean="0"/>
                        <a:t>サイズ</a:t>
                      </a:r>
                      <a:endParaRPr kumimoji="1" lang="ja-JP" alt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400" dirty="0" smtClean="0"/>
                        <a:t>30×30</a:t>
                      </a:r>
                    </a:p>
                  </a:txBody>
                  <a:tcPr/>
                </a:tc>
                <a:extLst>
                  <a:ext uri="{0D108BD9-81ED-4DB2-BD59-A6C34878D82A}">
                    <a16:rowId xmlns:a16="http://schemas.microsoft.com/office/drawing/2014/main" val="10000"/>
                  </a:ext>
                </a:extLst>
              </a:tr>
              <a:tr h="370840">
                <a:tc>
                  <a:txBody>
                    <a:bodyPr/>
                    <a:lstStyle/>
                    <a:p>
                      <a:r>
                        <a:rPr kumimoji="1" lang="ja-JP" altLang="en-US" sz="2400" dirty="0" smtClean="0"/>
                        <a:t>時間</a:t>
                      </a:r>
                      <a:endParaRPr kumimoji="1" lang="ja-JP" altLang="en-US" sz="2400" dirty="0"/>
                    </a:p>
                  </a:txBody>
                  <a:tcPr/>
                </a:tc>
                <a:tc>
                  <a:txBody>
                    <a:bodyPr/>
                    <a:lstStyle/>
                    <a:p>
                      <a:r>
                        <a:rPr kumimoji="1" lang="en-US" altLang="ja-JP" sz="2400" dirty="0" smtClean="0"/>
                        <a:t>30(</a:t>
                      </a:r>
                      <a:r>
                        <a:rPr kumimoji="1" lang="ja-JP" altLang="en-US" sz="2400" dirty="0" smtClean="0"/>
                        <a:t>単位時間</a:t>
                      </a:r>
                      <a:r>
                        <a:rPr kumimoji="1" lang="en-US" altLang="ja-JP" sz="2400" dirty="0" smtClean="0"/>
                        <a:t>)</a:t>
                      </a:r>
                    </a:p>
                  </a:txBody>
                  <a:tcPr/>
                </a:tc>
                <a:extLst>
                  <a:ext uri="{0D108BD9-81ED-4DB2-BD59-A6C34878D82A}">
                    <a16:rowId xmlns:a16="http://schemas.microsoft.com/office/drawing/2014/main" val="10001"/>
                  </a:ext>
                </a:extLst>
              </a:tr>
              <a:tr h="370840">
                <a:tc>
                  <a:txBody>
                    <a:bodyPr/>
                    <a:lstStyle/>
                    <a:p>
                      <a:r>
                        <a:rPr kumimoji="1" lang="en-US" altLang="ja-JP" sz="2400" dirty="0" smtClean="0"/>
                        <a:t>AP</a:t>
                      </a:r>
                      <a:r>
                        <a:rPr kumimoji="1" lang="ja-JP" altLang="en-US" sz="2400" dirty="0" smtClean="0"/>
                        <a:t>の種類</a:t>
                      </a:r>
                      <a:endParaRPr kumimoji="1" lang="ja-JP" altLang="en-US" sz="2400" dirty="0"/>
                    </a:p>
                  </a:txBody>
                  <a:tcPr/>
                </a:tc>
                <a:tc>
                  <a:txBody>
                    <a:bodyPr/>
                    <a:lstStyle/>
                    <a:p>
                      <a:r>
                        <a:rPr kumimoji="1" lang="en-US" altLang="ja-JP" sz="2400" dirty="0" smtClean="0"/>
                        <a:t>3</a:t>
                      </a:r>
                      <a:endParaRPr kumimoji="1" lang="ja-JP" altLang="en-US" sz="2400" dirty="0"/>
                    </a:p>
                  </a:txBody>
                  <a:tcPr/>
                </a:tc>
                <a:extLst>
                  <a:ext uri="{0D108BD9-81ED-4DB2-BD59-A6C34878D82A}">
                    <a16:rowId xmlns:a16="http://schemas.microsoft.com/office/drawing/2014/main" val="10002"/>
                  </a:ext>
                </a:extLst>
              </a:tr>
              <a:tr h="370840">
                <a:tc>
                  <a:txBody>
                    <a:bodyPr/>
                    <a:lstStyle/>
                    <a:p>
                      <a:r>
                        <a:rPr kumimoji="1" lang="ja-JP" altLang="en-US" sz="2400" dirty="0" smtClean="0"/>
                        <a:t>実行プラットフォーム</a:t>
                      </a:r>
                      <a:endParaRPr kumimoji="1" lang="ja-JP" altLang="en-US" sz="2400" dirty="0"/>
                    </a:p>
                  </a:txBody>
                  <a:tcPr/>
                </a:tc>
                <a:tc>
                  <a:txBody>
                    <a:bodyPr/>
                    <a:lstStyle/>
                    <a:p>
                      <a:r>
                        <a:rPr kumimoji="1" lang="en-US" altLang="ja-JP" sz="2400" dirty="0" smtClean="0"/>
                        <a:t>3</a:t>
                      </a:r>
                      <a:endParaRPr kumimoji="1" lang="ja-JP" altLang="en-US" sz="2400" dirty="0"/>
                    </a:p>
                  </a:txBody>
                  <a:tcPr/>
                </a:tc>
                <a:extLst>
                  <a:ext uri="{0D108BD9-81ED-4DB2-BD59-A6C34878D82A}">
                    <a16:rowId xmlns:a16="http://schemas.microsoft.com/office/drawing/2014/main" val="10003"/>
                  </a:ext>
                </a:extLst>
              </a:tr>
            </a:tbl>
          </a:graphicData>
        </a:graphic>
      </p:graphicFrame>
      <p:sp>
        <p:nvSpPr>
          <p:cNvPr id="13" name="テキスト ボックス 12"/>
          <p:cNvSpPr txBox="1"/>
          <p:nvPr/>
        </p:nvSpPr>
        <p:spPr>
          <a:xfrm>
            <a:off x="4699032" y="4220226"/>
            <a:ext cx="2895344" cy="1200329"/>
          </a:xfrm>
          <a:prstGeom prst="rect">
            <a:avLst/>
          </a:prstGeom>
          <a:noFill/>
        </p:spPr>
        <p:txBody>
          <a:bodyPr wrap="none" rtlCol="0">
            <a:spAutoFit/>
          </a:bodyPr>
          <a:lstStyle/>
          <a:p>
            <a:r>
              <a:rPr kumimoji="1" lang="ja-JP" altLang="en-US" sz="2400" dirty="0" smtClean="0"/>
              <a:t>評価項目</a:t>
            </a:r>
            <a:endParaRPr kumimoji="1" lang="en-US" altLang="ja-JP" sz="2400" dirty="0" smtClean="0"/>
          </a:p>
          <a:p>
            <a:r>
              <a:rPr lang="ja-JP" altLang="en-US" sz="2400" dirty="0" smtClean="0"/>
              <a:t>最大割当て時間</a:t>
            </a:r>
            <a:endParaRPr lang="en-US" altLang="ja-JP" sz="2400" dirty="0" smtClean="0"/>
          </a:p>
          <a:p>
            <a:r>
              <a:rPr lang="ja-JP" altLang="en-US" sz="2400" dirty="0" smtClean="0"/>
              <a:t>→割当て距離の最大</a:t>
            </a:r>
            <a:endParaRPr lang="en-US" altLang="ja-JP" sz="2400" dirty="0"/>
          </a:p>
        </p:txBody>
      </p:sp>
    </p:spTree>
    <p:extLst>
      <p:ext uri="{BB962C8B-B14F-4D97-AF65-F5344CB8AC3E}">
        <p14:creationId xmlns:p14="http://schemas.microsoft.com/office/powerpoint/2010/main" val="4116140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シミュレーション結果</a:t>
            </a:r>
            <a:endParaRPr kumimoji="1" lang="ja-JP" altLang="en-US" dirty="0"/>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 y="1408414"/>
            <a:ext cx="9119616" cy="4846320"/>
          </a:xfrm>
          <a:prstGeom prst="rect">
            <a:avLst/>
          </a:prstGeom>
        </p:spPr>
      </p:pic>
    </p:spTree>
    <p:extLst>
      <p:ext uri="{BB962C8B-B14F-4D97-AF65-F5344CB8AC3E}">
        <p14:creationId xmlns:p14="http://schemas.microsoft.com/office/powerpoint/2010/main" val="16998012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pPr>
              <a:buFont typeface="Wingdings" charset="2"/>
              <a:buChar char="l"/>
            </a:pPr>
            <a:r>
              <a:rPr lang="en-US" altLang="ja-JP" sz="3200" dirty="0" smtClean="0"/>
              <a:t>Cloudlet</a:t>
            </a:r>
            <a:r>
              <a:rPr lang="ja-JP" altLang="en-US" sz="3200" dirty="0" smtClean="0"/>
              <a:t>について</a:t>
            </a:r>
            <a:endParaRPr lang="en-US" altLang="ja-JP" sz="3200" dirty="0" smtClean="0"/>
          </a:p>
          <a:p>
            <a:pPr lvl="1">
              <a:buFont typeface="Wingdings" charset="2"/>
              <a:buChar char="Ø"/>
            </a:pPr>
            <a:r>
              <a:rPr lang="ja-JP" altLang="en-US" sz="2400" dirty="0" smtClean="0"/>
              <a:t>貧弱なリソース</a:t>
            </a:r>
            <a:endParaRPr lang="en-US" altLang="ja-JP" sz="2400" dirty="0" smtClean="0"/>
          </a:p>
          <a:p>
            <a:pPr lvl="1">
              <a:buFont typeface="Wingdings" charset="2"/>
              <a:buChar char="Ø"/>
            </a:pPr>
            <a:r>
              <a:rPr lang="ja-JP" altLang="en-US" sz="2400" dirty="0" smtClean="0"/>
              <a:t>リソースの枯渇</a:t>
            </a:r>
            <a:endParaRPr lang="en-US" altLang="ja-JP" sz="2400" dirty="0" smtClean="0"/>
          </a:p>
          <a:p>
            <a:pPr>
              <a:buFont typeface="Wingdings" charset="2"/>
              <a:buChar char="l"/>
            </a:pPr>
            <a:r>
              <a:rPr lang="en-US" altLang="ja-JP" sz="3200" dirty="0" smtClean="0"/>
              <a:t>AP</a:t>
            </a:r>
            <a:r>
              <a:rPr lang="ja-JP" altLang="en-US" sz="3200" dirty="0" smtClean="0"/>
              <a:t>動作制約を考慮した割当て手法の提案</a:t>
            </a:r>
            <a:endParaRPr lang="en-US" altLang="ja-JP" sz="3200" dirty="0" smtClean="0"/>
          </a:p>
          <a:p>
            <a:pPr lvl="1">
              <a:buFont typeface="Wingdings" charset="2"/>
              <a:buChar char="Ø"/>
            </a:pPr>
            <a:r>
              <a:rPr lang="ja-JP" altLang="en-US" sz="2400" dirty="0" smtClean="0"/>
              <a:t>現行手法では、実行環境が考慮されていない</a:t>
            </a:r>
            <a:endParaRPr lang="en-US" altLang="ja-JP" sz="2400" dirty="0" smtClean="0"/>
          </a:p>
          <a:p>
            <a:pPr lvl="1">
              <a:buFont typeface="Wingdings" charset="2"/>
              <a:buChar char="Ø"/>
            </a:pPr>
            <a:r>
              <a:rPr lang="en-US" altLang="ja-JP" sz="2400" dirty="0" smtClean="0"/>
              <a:t>AP</a:t>
            </a:r>
            <a:r>
              <a:rPr lang="ja-JP" altLang="en-US" sz="2400" dirty="0" smtClean="0"/>
              <a:t>動作環境を考慮した割当て手法を提案</a:t>
            </a:r>
            <a:r>
              <a:rPr lang="en-US" altLang="ja-JP" sz="2400" dirty="0"/>
              <a:t/>
            </a:r>
            <a:br>
              <a:rPr lang="en-US" altLang="ja-JP" sz="2400" dirty="0"/>
            </a:br>
            <a:r>
              <a:rPr lang="en-US" altLang="ja-JP" dirty="0"/>
              <a:t/>
            </a:r>
            <a:br>
              <a:rPr lang="en-US" altLang="ja-JP" dirty="0"/>
            </a:br>
            <a:endParaRPr lang="en-US" altLang="ja-JP" dirty="0" smtClean="0"/>
          </a:p>
        </p:txBody>
      </p:sp>
      <p:sp>
        <p:nvSpPr>
          <p:cNvPr id="3" name="タイトル 2"/>
          <p:cNvSpPr>
            <a:spLocks noGrp="1"/>
          </p:cNvSpPr>
          <p:nvPr>
            <p:ph type="title"/>
          </p:nvPr>
        </p:nvSpPr>
        <p:spPr/>
        <p:txBody>
          <a:bodyPr/>
          <a:lstStyle/>
          <a:p>
            <a:r>
              <a:rPr kumimoji="1" lang="ja-JP" altLang="en-US" dirty="0" smtClean="0"/>
              <a:t>まとめ</a:t>
            </a:r>
            <a:endParaRPr kumimoji="1" lang="ja-JP" altLang="en-US" dirty="0"/>
          </a:p>
        </p:txBody>
      </p:sp>
    </p:spTree>
    <p:extLst>
      <p:ext uri="{BB962C8B-B14F-4D97-AF65-F5344CB8AC3E}">
        <p14:creationId xmlns:p14="http://schemas.microsoft.com/office/powerpoint/2010/main" val="5838459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286604"/>
            <a:ext cx="7543800" cy="872345"/>
          </a:xfrm>
        </p:spPr>
        <p:txBody>
          <a:bodyPr/>
          <a:lstStyle/>
          <a:p>
            <a:r>
              <a:rPr kumimoji="1" lang="ja-JP" altLang="en-US" dirty="0" smtClean="0"/>
              <a:t>研究背景</a:t>
            </a:r>
            <a:endParaRPr kumimoji="1" lang="ja-JP" altLang="en-US" dirty="0"/>
          </a:p>
        </p:txBody>
      </p:sp>
      <p:pic>
        <p:nvPicPr>
          <p:cNvPr id="5" name="コンテンツ プレースホルダー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60551" y="5006257"/>
            <a:ext cx="1481640" cy="871698"/>
          </a:xfrm>
        </p:spPr>
      </p:pic>
      <p:sp>
        <p:nvSpPr>
          <p:cNvPr id="4" name="雲 3"/>
          <p:cNvSpPr/>
          <p:nvPr/>
        </p:nvSpPr>
        <p:spPr>
          <a:xfrm>
            <a:off x="1107633" y="2066966"/>
            <a:ext cx="2411896" cy="1603513"/>
          </a:xfrm>
          <a:prstGeom prst="cloud">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データセンタ</a:t>
            </a:r>
            <a:endParaRPr kumimoji="1" lang="en-US" altLang="ja-JP" dirty="0" smtClean="0"/>
          </a:p>
        </p:txBody>
      </p:sp>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7284" y="4564342"/>
            <a:ext cx="1697810" cy="1697810"/>
          </a:xfrm>
          <a:prstGeom prst="rect">
            <a:avLst/>
          </a:prstGeom>
        </p:spPr>
      </p:pic>
      <p:cxnSp>
        <p:nvCxnSpPr>
          <p:cNvPr id="10" name="直線矢印コネクタ 9"/>
          <p:cNvCxnSpPr/>
          <p:nvPr/>
        </p:nvCxnSpPr>
        <p:spPr>
          <a:xfrm flipH="1">
            <a:off x="3519529" y="3399252"/>
            <a:ext cx="1399712" cy="1392667"/>
          </a:xfrm>
          <a:prstGeom prst="straightConnector1">
            <a:avLst/>
          </a:prstGeom>
          <a:ln w="1174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4" name="図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0062" y="1997811"/>
            <a:ext cx="825119" cy="1336902"/>
          </a:xfrm>
          <a:prstGeom prst="rect">
            <a:avLst/>
          </a:prstGeom>
        </p:spPr>
      </p:pic>
      <p:cxnSp>
        <p:nvCxnSpPr>
          <p:cNvPr id="17" name="直線矢印コネクタ 16"/>
          <p:cNvCxnSpPr/>
          <p:nvPr/>
        </p:nvCxnSpPr>
        <p:spPr>
          <a:xfrm>
            <a:off x="3703899" y="2741578"/>
            <a:ext cx="1215342" cy="36346"/>
          </a:xfrm>
          <a:prstGeom prst="straightConnector1">
            <a:avLst/>
          </a:prstGeom>
          <a:ln w="1174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3088193" y="3796477"/>
            <a:ext cx="1107996" cy="369332"/>
          </a:xfrm>
          <a:prstGeom prst="rect">
            <a:avLst/>
          </a:prstGeom>
          <a:noFill/>
        </p:spPr>
        <p:txBody>
          <a:bodyPr wrap="none" rtlCol="0">
            <a:spAutoFit/>
          </a:bodyPr>
          <a:lstStyle/>
          <a:p>
            <a:r>
              <a:rPr kumimoji="1" lang="ja-JP" altLang="en-US" smtClean="0"/>
              <a:t>無線通信</a:t>
            </a:r>
            <a:endParaRPr kumimoji="1" lang="ja-JP" altLang="en-US"/>
          </a:p>
        </p:txBody>
      </p:sp>
      <p:sp>
        <p:nvSpPr>
          <p:cNvPr id="26" name="テキスト ボックス 25"/>
          <p:cNvSpPr txBox="1"/>
          <p:nvPr/>
        </p:nvSpPr>
        <p:spPr>
          <a:xfrm>
            <a:off x="2905246" y="6007261"/>
            <a:ext cx="1505540" cy="369332"/>
          </a:xfrm>
          <a:prstGeom prst="rect">
            <a:avLst/>
          </a:prstGeom>
          <a:noFill/>
        </p:spPr>
        <p:txBody>
          <a:bodyPr wrap="none" rtlCol="0">
            <a:spAutoFit/>
          </a:bodyPr>
          <a:lstStyle/>
          <a:p>
            <a:r>
              <a:rPr kumimoji="1" lang="ja-JP" altLang="en-US" dirty="0" smtClean="0"/>
              <a:t>モバイル機器</a:t>
            </a:r>
            <a:endParaRPr kumimoji="1" lang="ja-JP" altLang="en-US" dirty="0"/>
          </a:p>
        </p:txBody>
      </p:sp>
    </p:spTree>
    <p:extLst>
      <p:ext uri="{BB962C8B-B14F-4D97-AF65-F5344CB8AC3E}">
        <p14:creationId xmlns:p14="http://schemas.microsoft.com/office/powerpoint/2010/main" val="9088751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286604"/>
            <a:ext cx="7543800" cy="872345"/>
          </a:xfrm>
        </p:spPr>
        <p:txBody>
          <a:bodyPr/>
          <a:lstStyle/>
          <a:p>
            <a:r>
              <a:rPr kumimoji="1" lang="ja-JP" altLang="en-US" dirty="0" smtClean="0"/>
              <a:t>研究背景</a:t>
            </a:r>
            <a:endParaRPr kumimoji="1" lang="ja-JP" altLang="en-US" dirty="0"/>
          </a:p>
        </p:txBody>
      </p:sp>
      <p:sp>
        <p:nvSpPr>
          <p:cNvPr id="4" name="雲 3"/>
          <p:cNvSpPr/>
          <p:nvPr/>
        </p:nvSpPr>
        <p:spPr>
          <a:xfrm>
            <a:off x="1107633" y="2066966"/>
            <a:ext cx="2411896" cy="1603513"/>
          </a:xfrm>
          <a:prstGeom prst="cloud">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データセンタ</a:t>
            </a:r>
            <a:endParaRPr kumimoji="1" lang="en-US" altLang="ja-JP" dirty="0" smtClean="0"/>
          </a:p>
        </p:txBody>
      </p:sp>
      <p:cxnSp>
        <p:nvCxnSpPr>
          <p:cNvPr id="10" name="直線矢印コネクタ 9"/>
          <p:cNvCxnSpPr/>
          <p:nvPr/>
        </p:nvCxnSpPr>
        <p:spPr>
          <a:xfrm flipH="1">
            <a:off x="3519529" y="3399252"/>
            <a:ext cx="1399712" cy="1392667"/>
          </a:xfrm>
          <a:prstGeom prst="straightConnector1">
            <a:avLst/>
          </a:prstGeom>
          <a:ln w="1174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217762" y="3159889"/>
            <a:ext cx="184731" cy="369332"/>
          </a:xfrm>
          <a:prstGeom prst="rect">
            <a:avLst/>
          </a:prstGeom>
          <a:noFill/>
        </p:spPr>
        <p:txBody>
          <a:bodyPr wrap="none" rtlCol="0">
            <a:spAutoFit/>
          </a:bodyPr>
          <a:lstStyle/>
          <a:p>
            <a:endParaRPr kumimoji="1" lang="ja-JP" altLang="en-US" dirty="0"/>
          </a:p>
        </p:txBody>
      </p:sp>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0062" y="1997811"/>
            <a:ext cx="825119" cy="1336902"/>
          </a:xfrm>
          <a:prstGeom prst="rect">
            <a:avLst/>
          </a:prstGeom>
        </p:spPr>
      </p:pic>
      <p:cxnSp>
        <p:nvCxnSpPr>
          <p:cNvPr id="17" name="直線矢印コネクタ 16"/>
          <p:cNvCxnSpPr/>
          <p:nvPr/>
        </p:nvCxnSpPr>
        <p:spPr>
          <a:xfrm>
            <a:off x="3703899" y="2741578"/>
            <a:ext cx="1215342" cy="36346"/>
          </a:xfrm>
          <a:prstGeom prst="straightConnector1">
            <a:avLst/>
          </a:prstGeom>
          <a:ln w="1174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4935301" y="3822423"/>
            <a:ext cx="4352474" cy="1938992"/>
          </a:xfrm>
          <a:prstGeom prst="rect">
            <a:avLst/>
          </a:prstGeom>
          <a:noFill/>
        </p:spPr>
        <p:txBody>
          <a:bodyPr wrap="none" rtlCol="0">
            <a:spAutoFit/>
          </a:bodyPr>
          <a:lstStyle/>
          <a:p>
            <a:pPr marL="571500" indent="-571500">
              <a:buFont typeface="Arial" charset="0"/>
              <a:buChar char="•"/>
            </a:pPr>
            <a:r>
              <a:rPr kumimoji="1" lang="ja-JP" altLang="en-US" sz="4000" dirty="0" smtClean="0"/>
              <a:t>通信遅延</a:t>
            </a:r>
            <a:r>
              <a:rPr kumimoji="1" lang="ja-JP" altLang="en-US" sz="4000" smtClean="0"/>
              <a:t>が問題</a:t>
            </a:r>
            <a:endParaRPr kumimoji="1" lang="en-US" altLang="ja-JP" sz="4000" dirty="0" smtClean="0"/>
          </a:p>
          <a:p>
            <a:pPr marL="571500" indent="-571500">
              <a:buFont typeface="Arial" charset="0"/>
              <a:buChar char="•"/>
            </a:pPr>
            <a:r>
              <a:rPr kumimoji="1" lang="ja-JP" altLang="en-US" sz="4000" dirty="0" smtClean="0"/>
              <a:t>リアルタイム性</a:t>
            </a:r>
            <a:endParaRPr kumimoji="1" lang="en-US" altLang="ja-JP" sz="4000" dirty="0" smtClean="0"/>
          </a:p>
          <a:p>
            <a:r>
              <a:rPr lang="ja-JP" altLang="en-US" sz="4000" dirty="0" smtClean="0"/>
              <a:t>　　が求められる</a:t>
            </a:r>
            <a:endParaRPr kumimoji="1" lang="ja-JP" altLang="en-US" sz="4000" dirty="0"/>
          </a:p>
        </p:txBody>
      </p:sp>
      <p:sp>
        <p:nvSpPr>
          <p:cNvPr id="15" name="テキスト ボックス 14"/>
          <p:cNvSpPr txBox="1"/>
          <p:nvPr/>
        </p:nvSpPr>
        <p:spPr>
          <a:xfrm>
            <a:off x="2811643" y="3740303"/>
            <a:ext cx="1415772" cy="461665"/>
          </a:xfrm>
          <a:prstGeom prst="rect">
            <a:avLst/>
          </a:prstGeom>
          <a:noFill/>
        </p:spPr>
        <p:txBody>
          <a:bodyPr wrap="none" rtlCol="0">
            <a:spAutoFit/>
          </a:bodyPr>
          <a:lstStyle/>
          <a:p>
            <a:r>
              <a:rPr kumimoji="1" lang="ja-JP" altLang="en-US" sz="2400" dirty="0" smtClean="0"/>
              <a:t>無線通信</a:t>
            </a:r>
            <a:endParaRPr kumimoji="1" lang="ja-JP" altLang="en-US" sz="2400" dirty="0"/>
          </a:p>
        </p:txBody>
      </p:sp>
      <p:pic>
        <p:nvPicPr>
          <p:cNvPr id="16" name="コンテンツ プレースホルダー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0551" y="5006257"/>
            <a:ext cx="1481640" cy="871698"/>
          </a:xfrm>
          <a:prstGeom prst="rect">
            <a:avLst/>
          </a:prstGeom>
        </p:spPr>
      </p:pic>
      <p:pic>
        <p:nvPicPr>
          <p:cNvPr id="18" name="図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7284" y="4564342"/>
            <a:ext cx="1697810" cy="1697810"/>
          </a:xfrm>
          <a:prstGeom prst="rect">
            <a:avLst/>
          </a:prstGeom>
        </p:spPr>
      </p:pic>
      <p:sp>
        <p:nvSpPr>
          <p:cNvPr id="21" name="テキスト ボックス 20"/>
          <p:cNvSpPr txBox="1"/>
          <p:nvPr/>
        </p:nvSpPr>
        <p:spPr>
          <a:xfrm>
            <a:off x="216919" y="4890027"/>
            <a:ext cx="2239716" cy="523220"/>
          </a:xfrm>
          <a:prstGeom prst="rect">
            <a:avLst/>
          </a:prstGeom>
          <a:noFill/>
        </p:spPr>
        <p:txBody>
          <a:bodyPr wrap="none" rtlCol="0">
            <a:spAutoFit/>
          </a:bodyPr>
          <a:lstStyle/>
          <a:p>
            <a:r>
              <a:rPr kumimoji="1" lang="ja-JP" altLang="en-US" sz="2800" dirty="0" smtClean="0"/>
              <a:t>モバイル機器</a:t>
            </a:r>
            <a:endParaRPr kumimoji="1" lang="ja-JP" altLang="en-US" sz="2800" dirty="0"/>
          </a:p>
        </p:txBody>
      </p:sp>
    </p:spTree>
    <p:extLst>
      <p:ext uri="{BB962C8B-B14F-4D97-AF65-F5344CB8AC3E}">
        <p14:creationId xmlns:p14="http://schemas.microsoft.com/office/powerpoint/2010/main" val="804952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286604"/>
            <a:ext cx="7543800" cy="872345"/>
          </a:xfrm>
        </p:spPr>
        <p:txBody>
          <a:bodyPr/>
          <a:lstStyle/>
          <a:p>
            <a:r>
              <a:rPr kumimoji="1" lang="ja-JP" altLang="en-US" dirty="0" smtClean="0"/>
              <a:t>研究背景</a:t>
            </a:r>
            <a:endParaRPr kumimoji="1" lang="ja-JP" altLang="en-US" dirty="0"/>
          </a:p>
        </p:txBody>
      </p:sp>
      <p:sp>
        <p:nvSpPr>
          <p:cNvPr id="4" name="雲 3"/>
          <p:cNvSpPr/>
          <p:nvPr/>
        </p:nvSpPr>
        <p:spPr>
          <a:xfrm>
            <a:off x="1107633" y="2066966"/>
            <a:ext cx="2411896" cy="1603513"/>
          </a:xfrm>
          <a:prstGeom prst="cloud">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データセンタ</a:t>
            </a:r>
            <a:endParaRPr kumimoji="1" lang="en-US" altLang="ja-JP" dirty="0" smtClean="0"/>
          </a:p>
        </p:txBody>
      </p:sp>
      <p:cxnSp>
        <p:nvCxnSpPr>
          <p:cNvPr id="10" name="直線矢印コネクタ 9"/>
          <p:cNvCxnSpPr/>
          <p:nvPr/>
        </p:nvCxnSpPr>
        <p:spPr>
          <a:xfrm flipH="1">
            <a:off x="3519529" y="3399252"/>
            <a:ext cx="1399712" cy="1392667"/>
          </a:xfrm>
          <a:prstGeom prst="straightConnector1">
            <a:avLst/>
          </a:prstGeom>
          <a:ln w="1174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217762" y="3159889"/>
            <a:ext cx="184731" cy="369332"/>
          </a:xfrm>
          <a:prstGeom prst="rect">
            <a:avLst/>
          </a:prstGeom>
          <a:noFill/>
        </p:spPr>
        <p:txBody>
          <a:bodyPr wrap="none" rtlCol="0">
            <a:spAutoFit/>
          </a:bodyPr>
          <a:lstStyle/>
          <a:p>
            <a:endParaRPr kumimoji="1" lang="ja-JP" altLang="en-US" dirty="0"/>
          </a:p>
        </p:txBody>
      </p:sp>
      <p:cxnSp>
        <p:nvCxnSpPr>
          <p:cNvPr id="17" name="直線矢印コネクタ 16"/>
          <p:cNvCxnSpPr/>
          <p:nvPr/>
        </p:nvCxnSpPr>
        <p:spPr>
          <a:xfrm>
            <a:off x="3703899" y="2741578"/>
            <a:ext cx="1215342" cy="36346"/>
          </a:xfrm>
          <a:prstGeom prst="straightConnector1">
            <a:avLst/>
          </a:prstGeom>
          <a:ln w="1174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2694607" y="3830142"/>
            <a:ext cx="1415772" cy="461665"/>
          </a:xfrm>
          <a:prstGeom prst="rect">
            <a:avLst/>
          </a:prstGeom>
          <a:noFill/>
        </p:spPr>
        <p:txBody>
          <a:bodyPr wrap="none" rtlCol="0">
            <a:spAutoFit/>
          </a:bodyPr>
          <a:lstStyle/>
          <a:p>
            <a:r>
              <a:rPr kumimoji="1" lang="ja-JP" altLang="en-US" sz="2400" dirty="0" smtClean="0"/>
              <a:t>無線通信</a:t>
            </a:r>
            <a:endParaRPr kumimoji="1" lang="ja-JP" altLang="en-US" sz="2400" dirty="0"/>
          </a:p>
        </p:txBody>
      </p:sp>
      <p:pic>
        <p:nvPicPr>
          <p:cNvPr id="16" name="コンテンツ プレースホルダ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551" y="5006257"/>
            <a:ext cx="1481640" cy="871698"/>
          </a:xfrm>
          <a:prstGeom prst="rect">
            <a:avLst/>
          </a:prstGeom>
        </p:spPr>
      </p:pic>
      <p:pic>
        <p:nvPicPr>
          <p:cNvPr id="18" name="図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7284" y="4564342"/>
            <a:ext cx="1697810" cy="1697810"/>
          </a:xfrm>
          <a:prstGeom prst="rect">
            <a:avLst/>
          </a:prstGeom>
        </p:spPr>
      </p:pic>
      <p:sp>
        <p:nvSpPr>
          <p:cNvPr id="19" name="テキスト ボックス 18"/>
          <p:cNvSpPr txBox="1"/>
          <p:nvPr/>
        </p:nvSpPr>
        <p:spPr>
          <a:xfrm>
            <a:off x="216919" y="4890027"/>
            <a:ext cx="2239716" cy="523220"/>
          </a:xfrm>
          <a:prstGeom prst="rect">
            <a:avLst/>
          </a:prstGeom>
          <a:noFill/>
        </p:spPr>
        <p:txBody>
          <a:bodyPr wrap="none" rtlCol="0">
            <a:spAutoFit/>
          </a:bodyPr>
          <a:lstStyle/>
          <a:p>
            <a:r>
              <a:rPr kumimoji="1" lang="ja-JP" altLang="en-US" sz="2800" dirty="0" smtClean="0"/>
              <a:t>モバイル機器</a:t>
            </a:r>
            <a:endParaRPr kumimoji="1" lang="ja-JP" altLang="en-US" sz="2800" dirty="0"/>
          </a:p>
        </p:txBody>
      </p:sp>
      <p:pic>
        <p:nvPicPr>
          <p:cNvPr id="5" name="図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14389" y="2759751"/>
            <a:ext cx="928133" cy="928133"/>
          </a:xfrm>
          <a:prstGeom prst="rect">
            <a:avLst/>
          </a:prstGeom>
        </p:spPr>
      </p:pic>
      <p:pic>
        <p:nvPicPr>
          <p:cNvPr id="14" name="図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00062" y="1997811"/>
            <a:ext cx="825119" cy="1336902"/>
          </a:xfrm>
          <a:prstGeom prst="rect">
            <a:avLst/>
          </a:prstGeom>
        </p:spPr>
      </p:pic>
      <p:sp>
        <p:nvSpPr>
          <p:cNvPr id="6" name="角丸四角形吹き出し 5"/>
          <p:cNvSpPr/>
          <p:nvPr/>
        </p:nvSpPr>
        <p:spPr>
          <a:xfrm>
            <a:off x="4919241" y="4373654"/>
            <a:ext cx="4164605" cy="1366862"/>
          </a:xfrm>
          <a:prstGeom prst="wedgeRoundRectCallout">
            <a:avLst>
              <a:gd name="adj1" fmla="val -19472"/>
              <a:gd name="adj2" fmla="val -96257"/>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smtClean="0">
                <a:solidFill>
                  <a:schemeClr val="tx1"/>
                </a:solidFill>
              </a:rPr>
              <a:t>・</a:t>
            </a:r>
            <a:r>
              <a:rPr lang="ja-JP" altLang="en-US" sz="3200" dirty="0" smtClean="0">
                <a:solidFill>
                  <a:schemeClr val="tx1"/>
                </a:solidFill>
              </a:rPr>
              <a:t>応答時間の向上</a:t>
            </a:r>
            <a:endParaRPr lang="en-US" altLang="ja-JP" sz="3200" dirty="0" smtClean="0">
              <a:solidFill>
                <a:schemeClr val="tx1"/>
              </a:solidFill>
            </a:endParaRPr>
          </a:p>
          <a:p>
            <a:pPr algn="ctr"/>
            <a:r>
              <a:rPr lang="ja-JP" altLang="en-US" sz="3200" dirty="0" smtClean="0">
                <a:solidFill>
                  <a:schemeClr val="tx1"/>
                </a:solidFill>
              </a:rPr>
              <a:t>・サーバの負荷軽減</a:t>
            </a:r>
            <a:endParaRPr lang="en-US" altLang="ja-JP" sz="3200" dirty="0">
              <a:solidFill>
                <a:schemeClr val="tx1"/>
              </a:solidFill>
            </a:endParaRPr>
          </a:p>
          <a:p>
            <a:pPr algn="ctr"/>
            <a:endParaRPr kumimoji="1" lang="ja-JP" altLang="en-US" dirty="0">
              <a:solidFill>
                <a:schemeClr val="tx1"/>
              </a:solidFill>
            </a:endParaRPr>
          </a:p>
        </p:txBody>
      </p:sp>
      <p:sp>
        <p:nvSpPr>
          <p:cNvPr id="7" name="テキスト ボックス 6"/>
          <p:cNvSpPr txBox="1"/>
          <p:nvPr/>
        </p:nvSpPr>
        <p:spPr>
          <a:xfrm>
            <a:off x="6054093" y="2360364"/>
            <a:ext cx="1402756" cy="523220"/>
          </a:xfrm>
          <a:prstGeom prst="rect">
            <a:avLst/>
          </a:prstGeom>
          <a:noFill/>
        </p:spPr>
        <p:txBody>
          <a:bodyPr wrap="none" rtlCol="0">
            <a:spAutoFit/>
          </a:bodyPr>
          <a:lstStyle/>
          <a:p>
            <a:r>
              <a:rPr kumimoji="1" lang="en-US" altLang="ja-JP" sz="2800" dirty="0" smtClean="0"/>
              <a:t>Cloudlet</a:t>
            </a:r>
            <a:endParaRPr kumimoji="1" lang="ja-JP" altLang="en-US" sz="2800" dirty="0"/>
          </a:p>
        </p:txBody>
      </p:sp>
    </p:spTree>
    <p:extLst>
      <p:ext uri="{BB962C8B-B14F-4D97-AF65-F5344CB8AC3E}">
        <p14:creationId xmlns:p14="http://schemas.microsoft.com/office/powerpoint/2010/main" val="1903277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286604"/>
            <a:ext cx="7543800" cy="872345"/>
          </a:xfrm>
        </p:spPr>
        <p:txBody>
          <a:bodyPr/>
          <a:lstStyle/>
          <a:p>
            <a:r>
              <a:rPr kumimoji="1" lang="ja-JP" altLang="en-US" dirty="0" smtClean="0"/>
              <a:t>研究背景</a:t>
            </a:r>
            <a:endParaRPr kumimoji="1" lang="ja-JP" altLang="en-US" dirty="0"/>
          </a:p>
        </p:txBody>
      </p:sp>
      <p:sp>
        <p:nvSpPr>
          <p:cNvPr id="4" name="雲 3"/>
          <p:cNvSpPr/>
          <p:nvPr/>
        </p:nvSpPr>
        <p:spPr>
          <a:xfrm>
            <a:off x="1107633" y="2066966"/>
            <a:ext cx="2411896" cy="1603513"/>
          </a:xfrm>
          <a:prstGeom prst="cloud">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データセンタ</a:t>
            </a:r>
            <a:endParaRPr kumimoji="1" lang="en-US" altLang="ja-JP" dirty="0" smtClean="0"/>
          </a:p>
        </p:txBody>
      </p:sp>
      <p:cxnSp>
        <p:nvCxnSpPr>
          <p:cNvPr id="10" name="直線矢印コネクタ 9"/>
          <p:cNvCxnSpPr/>
          <p:nvPr/>
        </p:nvCxnSpPr>
        <p:spPr>
          <a:xfrm flipH="1">
            <a:off x="3519529" y="3399252"/>
            <a:ext cx="1399712" cy="1392667"/>
          </a:xfrm>
          <a:prstGeom prst="straightConnector1">
            <a:avLst/>
          </a:prstGeom>
          <a:ln w="1174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217762" y="3159889"/>
            <a:ext cx="184731" cy="369332"/>
          </a:xfrm>
          <a:prstGeom prst="rect">
            <a:avLst/>
          </a:prstGeom>
          <a:noFill/>
        </p:spPr>
        <p:txBody>
          <a:bodyPr wrap="none" rtlCol="0">
            <a:spAutoFit/>
          </a:bodyPr>
          <a:lstStyle/>
          <a:p>
            <a:endParaRPr kumimoji="1" lang="ja-JP" altLang="en-US" dirty="0"/>
          </a:p>
        </p:txBody>
      </p:sp>
      <p:cxnSp>
        <p:nvCxnSpPr>
          <p:cNvPr id="17" name="直線矢印コネクタ 16"/>
          <p:cNvCxnSpPr/>
          <p:nvPr/>
        </p:nvCxnSpPr>
        <p:spPr>
          <a:xfrm>
            <a:off x="3703899" y="2741578"/>
            <a:ext cx="1215342" cy="36346"/>
          </a:xfrm>
          <a:prstGeom prst="straightConnector1">
            <a:avLst/>
          </a:prstGeom>
          <a:ln w="1174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2694607" y="3830142"/>
            <a:ext cx="1415772" cy="461665"/>
          </a:xfrm>
          <a:prstGeom prst="rect">
            <a:avLst/>
          </a:prstGeom>
          <a:noFill/>
        </p:spPr>
        <p:txBody>
          <a:bodyPr wrap="none" rtlCol="0">
            <a:spAutoFit/>
          </a:bodyPr>
          <a:lstStyle/>
          <a:p>
            <a:r>
              <a:rPr kumimoji="1" lang="ja-JP" altLang="en-US" sz="2400" dirty="0" smtClean="0"/>
              <a:t>無線通信</a:t>
            </a:r>
            <a:endParaRPr kumimoji="1" lang="ja-JP" altLang="en-US" sz="2400" dirty="0"/>
          </a:p>
        </p:txBody>
      </p:sp>
      <p:pic>
        <p:nvPicPr>
          <p:cNvPr id="16" name="コンテンツ プレースホルダ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551" y="5006257"/>
            <a:ext cx="1481640" cy="871698"/>
          </a:xfrm>
          <a:prstGeom prst="rect">
            <a:avLst/>
          </a:prstGeom>
        </p:spPr>
      </p:pic>
      <p:pic>
        <p:nvPicPr>
          <p:cNvPr id="18" name="図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7284" y="4564342"/>
            <a:ext cx="1697810" cy="1697810"/>
          </a:xfrm>
          <a:prstGeom prst="rect">
            <a:avLst/>
          </a:prstGeom>
        </p:spPr>
      </p:pic>
      <p:sp>
        <p:nvSpPr>
          <p:cNvPr id="19" name="テキスト ボックス 18"/>
          <p:cNvSpPr txBox="1"/>
          <p:nvPr/>
        </p:nvSpPr>
        <p:spPr>
          <a:xfrm>
            <a:off x="216919" y="4890027"/>
            <a:ext cx="2239716" cy="523220"/>
          </a:xfrm>
          <a:prstGeom prst="rect">
            <a:avLst/>
          </a:prstGeom>
          <a:noFill/>
        </p:spPr>
        <p:txBody>
          <a:bodyPr wrap="none" rtlCol="0">
            <a:spAutoFit/>
          </a:bodyPr>
          <a:lstStyle/>
          <a:p>
            <a:r>
              <a:rPr kumimoji="1" lang="ja-JP" altLang="en-US" sz="2800" dirty="0" smtClean="0"/>
              <a:t>モバイル機器</a:t>
            </a:r>
            <a:endParaRPr kumimoji="1" lang="ja-JP" altLang="en-US" sz="2800" dirty="0"/>
          </a:p>
        </p:txBody>
      </p:sp>
      <p:pic>
        <p:nvPicPr>
          <p:cNvPr id="5" name="図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14389" y="2759751"/>
            <a:ext cx="928133" cy="928133"/>
          </a:xfrm>
          <a:prstGeom prst="rect">
            <a:avLst/>
          </a:prstGeom>
        </p:spPr>
      </p:pic>
      <p:pic>
        <p:nvPicPr>
          <p:cNvPr id="14" name="図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00062" y="1997811"/>
            <a:ext cx="825119" cy="1336902"/>
          </a:xfrm>
          <a:prstGeom prst="rect">
            <a:avLst/>
          </a:prstGeom>
        </p:spPr>
      </p:pic>
      <p:sp>
        <p:nvSpPr>
          <p:cNvPr id="6" name="角丸四角形吹き出し 5"/>
          <p:cNvSpPr/>
          <p:nvPr/>
        </p:nvSpPr>
        <p:spPr>
          <a:xfrm>
            <a:off x="5217340" y="4136579"/>
            <a:ext cx="3835714" cy="1569740"/>
          </a:xfrm>
          <a:prstGeom prst="wedgeRoundRectCallout">
            <a:avLst>
              <a:gd name="adj1" fmla="val -20245"/>
              <a:gd name="adj2" fmla="val -77534"/>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smtClean="0">
                <a:solidFill>
                  <a:schemeClr val="tx1"/>
                </a:solidFill>
              </a:rPr>
              <a:t>負荷集中による</a:t>
            </a:r>
            <a:endParaRPr lang="en-US" altLang="ja-JP" sz="3600" dirty="0" smtClean="0">
              <a:solidFill>
                <a:schemeClr val="tx1"/>
              </a:solidFill>
            </a:endParaRPr>
          </a:p>
          <a:p>
            <a:pPr algn="ctr"/>
            <a:r>
              <a:rPr lang="ja-JP" altLang="en-US" sz="3600" dirty="0" smtClean="0">
                <a:solidFill>
                  <a:schemeClr val="tx1"/>
                </a:solidFill>
              </a:rPr>
              <a:t>リソース不足</a:t>
            </a:r>
            <a:endParaRPr kumimoji="1" lang="ja-JP" altLang="en-US" dirty="0">
              <a:solidFill>
                <a:schemeClr val="tx1"/>
              </a:solidFill>
            </a:endParaRPr>
          </a:p>
        </p:txBody>
      </p:sp>
      <p:sp>
        <p:nvSpPr>
          <p:cNvPr id="7" name="テキスト ボックス 6"/>
          <p:cNvSpPr txBox="1"/>
          <p:nvPr/>
        </p:nvSpPr>
        <p:spPr>
          <a:xfrm>
            <a:off x="6054093" y="2360364"/>
            <a:ext cx="1402756" cy="523220"/>
          </a:xfrm>
          <a:prstGeom prst="rect">
            <a:avLst/>
          </a:prstGeom>
          <a:noFill/>
        </p:spPr>
        <p:txBody>
          <a:bodyPr wrap="none" rtlCol="0">
            <a:spAutoFit/>
          </a:bodyPr>
          <a:lstStyle/>
          <a:p>
            <a:r>
              <a:rPr kumimoji="1" lang="en-US" altLang="ja-JP" sz="2800" dirty="0" smtClean="0"/>
              <a:t>Cloudlet</a:t>
            </a:r>
            <a:endParaRPr kumimoji="1" lang="ja-JP" altLang="en-US" sz="2800" dirty="0"/>
          </a:p>
        </p:txBody>
      </p:sp>
    </p:spTree>
    <p:extLst>
      <p:ext uri="{BB962C8B-B14F-4D97-AF65-F5344CB8AC3E}">
        <p14:creationId xmlns:p14="http://schemas.microsoft.com/office/powerpoint/2010/main" val="722005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286604"/>
            <a:ext cx="7543800" cy="872345"/>
          </a:xfrm>
        </p:spPr>
        <p:txBody>
          <a:bodyPr/>
          <a:lstStyle/>
          <a:p>
            <a:r>
              <a:rPr lang="en-US" altLang="ja-JP" dirty="0" smtClean="0"/>
              <a:t>Cloudlet</a:t>
            </a:r>
            <a:r>
              <a:rPr lang="ja-JP" altLang="en-US" dirty="0" smtClean="0"/>
              <a:t>の問題点と方向性</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charset="2"/>
              <a:buChar char="l"/>
            </a:pPr>
            <a:r>
              <a:rPr kumimoji="1" lang="ja-JP" altLang="en-US" sz="2800" dirty="0" smtClean="0"/>
              <a:t>問題点</a:t>
            </a:r>
            <a:endParaRPr kumimoji="1" lang="en-US" altLang="ja-JP" sz="2800" dirty="0" smtClean="0"/>
          </a:p>
          <a:p>
            <a:pPr>
              <a:buFont typeface="Wingdings" charset="2"/>
              <a:buChar char="Ø"/>
            </a:pPr>
            <a:r>
              <a:rPr lang="ja-JP" altLang="en-US" sz="2800" dirty="0" smtClean="0"/>
              <a:t>貧弱なリソースのため、リソース枯渇の可能性</a:t>
            </a:r>
            <a:endParaRPr lang="en-US" altLang="ja-JP" sz="2800" dirty="0" smtClean="0"/>
          </a:p>
          <a:p>
            <a:pPr>
              <a:buFont typeface="Wingdings" charset="2"/>
              <a:buChar char="l"/>
            </a:pPr>
            <a:r>
              <a:rPr lang="ja-JP" altLang="en-US" sz="2800" dirty="0" smtClean="0"/>
              <a:t>方向性</a:t>
            </a:r>
            <a:endParaRPr lang="en-US" altLang="ja-JP" sz="2800" dirty="0" smtClean="0"/>
          </a:p>
          <a:p>
            <a:pPr>
              <a:buFont typeface="Wingdings" charset="2"/>
              <a:buChar char="Ø"/>
            </a:pPr>
            <a:r>
              <a:rPr lang="ja-JP" altLang="en-US" sz="2800" dirty="0" smtClean="0"/>
              <a:t>近傍の</a:t>
            </a:r>
            <a:r>
              <a:rPr lang="en-US" altLang="ja-JP" sz="2800" dirty="0" smtClean="0"/>
              <a:t>Cloudlet</a:t>
            </a:r>
            <a:r>
              <a:rPr lang="ja-JP" altLang="en-US" sz="2800" dirty="0" smtClean="0"/>
              <a:t>の使用</a:t>
            </a:r>
            <a:endParaRPr lang="en-US" altLang="ja-JP" sz="2800" dirty="0" smtClean="0"/>
          </a:p>
          <a:p>
            <a:pPr>
              <a:buFont typeface="Wingdings" charset="2"/>
              <a:buChar char="Ø"/>
            </a:pPr>
            <a:r>
              <a:rPr lang="en-US" altLang="ja-JP" sz="2800" dirty="0" smtClean="0"/>
              <a:t>AP</a:t>
            </a:r>
            <a:r>
              <a:rPr lang="ja-JP" altLang="en-US" sz="2800" dirty="0" smtClean="0"/>
              <a:t>実行環境を考慮</a:t>
            </a:r>
            <a:endParaRPr lang="en-US" altLang="ja-JP" sz="2800" dirty="0" smtClean="0"/>
          </a:p>
        </p:txBody>
      </p:sp>
      <p:pic>
        <p:nvPicPr>
          <p:cNvPr id="4" name="コンテンツ プレースホルダ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7887" y="4656448"/>
            <a:ext cx="1481640" cy="871698"/>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1303" y="3393346"/>
            <a:ext cx="928133" cy="928133"/>
          </a:xfrm>
          <a:prstGeom prst="rect">
            <a:avLst/>
          </a:prstGeom>
        </p:spPr>
      </p:pic>
      <p:sp>
        <p:nvSpPr>
          <p:cNvPr id="6" name="テキスト ボックス 5"/>
          <p:cNvSpPr txBox="1"/>
          <p:nvPr/>
        </p:nvSpPr>
        <p:spPr>
          <a:xfrm>
            <a:off x="6428849" y="5508711"/>
            <a:ext cx="2239716" cy="523220"/>
          </a:xfrm>
          <a:prstGeom prst="rect">
            <a:avLst/>
          </a:prstGeom>
          <a:noFill/>
        </p:spPr>
        <p:txBody>
          <a:bodyPr wrap="none" rtlCol="0">
            <a:spAutoFit/>
          </a:bodyPr>
          <a:lstStyle/>
          <a:p>
            <a:r>
              <a:rPr kumimoji="1" lang="ja-JP" altLang="en-US" sz="2800" dirty="0" smtClean="0"/>
              <a:t>モバイル機器</a:t>
            </a:r>
            <a:endParaRPr kumimoji="1" lang="ja-JP" altLang="en-US" sz="2800" dirty="0"/>
          </a:p>
        </p:txBody>
      </p:sp>
      <p:sp>
        <p:nvSpPr>
          <p:cNvPr id="7" name="テキスト ボックス 6"/>
          <p:cNvSpPr txBox="1"/>
          <p:nvPr/>
        </p:nvSpPr>
        <p:spPr>
          <a:xfrm>
            <a:off x="5344085" y="2990637"/>
            <a:ext cx="1585499" cy="523220"/>
          </a:xfrm>
          <a:prstGeom prst="rect">
            <a:avLst/>
          </a:prstGeom>
          <a:noFill/>
        </p:spPr>
        <p:txBody>
          <a:bodyPr wrap="none" rtlCol="0">
            <a:spAutoFit/>
          </a:bodyPr>
          <a:lstStyle/>
          <a:p>
            <a:r>
              <a:rPr kumimoji="1" lang="en-US" altLang="ja-JP" sz="2800" dirty="0" smtClean="0"/>
              <a:t>Cloudlet2</a:t>
            </a:r>
            <a:endParaRPr kumimoji="1" lang="ja-JP" altLang="en-US" sz="2800" dirty="0"/>
          </a:p>
        </p:txBody>
      </p:sp>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5549" y="3393347"/>
            <a:ext cx="928133" cy="928133"/>
          </a:xfrm>
          <a:prstGeom prst="rect">
            <a:avLst/>
          </a:prstGeom>
        </p:spPr>
      </p:pic>
      <p:sp>
        <p:nvSpPr>
          <p:cNvPr id="9" name="テキスト ボックス 8"/>
          <p:cNvSpPr txBox="1"/>
          <p:nvPr/>
        </p:nvSpPr>
        <p:spPr>
          <a:xfrm>
            <a:off x="7298703" y="2990637"/>
            <a:ext cx="1585499" cy="523220"/>
          </a:xfrm>
          <a:prstGeom prst="rect">
            <a:avLst/>
          </a:prstGeom>
          <a:noFill/>
        </p:spPr>
        <p:txBody>
          <a:bodyPr wrap="none" rtlCol="0">
            <a:spAutoFit/>
          </a:bodyPr>
          <a:lstStyle/>
          <a:p>
            <a:r>
              <a:rPr kumimoji="1" lang="en-US" altLang="ja-JP" sz="2800" dirty="0" smtClean="0"/>
              <a:t>Cloudlet1</a:t>
            </a:r>
            <a:endParaRPr kumimoji="1" lang="ja-JP" altLang="en-US" sz="2800" dirty="0"/>
          </a:p>
        </p:txBody>
      </p:sp>
      <p:cxnSp>
        <p:nvCxnSpPr>
          <p:cNvPr id="11" name="直線矢印コネクタ 10"/>
          <p:cNvCxnSpPr>
            <a:stCxn id="4" idx="0"/>
            <a:endCxn id="5" idx="2"/>
          </p:cNvCxnSpPr>
          <p:nvPr/>
        </p:nvCxnSpPr>
        <p:spPr>
          <a:xfrm flipH="1" flipV="1">
            <a:off x="6225370" y="4321479"/>
            <a:ext cx="1323337" cy="3349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stCxn id="4" idx="0"/>
            <a:endCxn id="8" idx="2"/>
          </p:cNvCxnSpPr>
          <p:nvPr/>
        </p:nvCxnSpPr>
        <p:spPr>
          <a:xfrm flipV="1">
            <a:off x="7548707" y="4321480"/>
            <a:ext cx="460909" cy="334968"/>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5" name="角丸四角形吹き出し 24"/>
          <p:cNvSpPr/>
          <p:nvPr/>
        </p:nvSpPr>
        <p:spPr>
          <a:xfrm>
            <a:off x="138895" y="4768769"/>
            <a:ext cx="5532699" cy="1263161"/>
          </a:xfrm>
          <a:prstGeom prst="wedgeRoundRectCallout">
            <a:avLst>
              <a:gd name="adj1" fmla="val 69188"/>
              <a:gd name="adj2" fmla="val -35647"/>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smtClean="0">
                <a:solidFill>
                  <a:schemeClr val="tx1"/>
                </a:solidFill>
              </a:rPr>
              <a:t>最寄りである</a:t>
            </a:r>
            <a:r>
              <a:rPr lang="en-US" altLang="ja-JP" sz="2400" dirty="0" smtClean="0">
                <a:solidFill>
                  <a:schemeClr val="tx1"/>
                </a:solidFill>
              </a:rPr>
              <a:t>Cloudlet1</a:t>
            </a:r>
            <a:r>
              <a:rPr lang="ja-JP" altLang="en-US" sz="2400" dirty="0" smtClean="0">
                <a:solidFill>
                  <a:schemeClr val="tx1"/>
                </a:solidFill>
              </a:rPr>
              <a:t>のリソースが</a:t>
            </a:r>
            <a:endParaRPr lang="en-US" altLang="ja-JP" sz="2400" dirty="0" smtClean="0">
              <a:solidFill>
                <a:schemeClr val="tx1"/>
              </a:solidFill>
            </a:endParaRPr>
          </a:p>
          <a:p>
            <a:pPr algn="ctr"/>
            <a:r>
              <a:rPr lang="ja-JP" altLang="en-US" sz="2400" dirty="0" smtClean="0">
                <a:solidFill>
                  <a:schemeClr val="tx1"/>
                </a:solidFill>
              </a:rPr>
              <a:t>ないので近傍にある</a:t>
            </a:r>
            <a:r>
              <a:rPr lang="en-US" altLang="ja-JP" sz="2400" dirty="0" smtClean="0">
                <a:solidFill>
                  <a:schemeClr val="tx1"/>
                </a:solidFill>
              </a:rPr>
              <a:t>Cloudlet2</a:t>
            </a:r>
            <a:r>
              <a:rPr lang="ja-JP" altLang="en-US" sz="2400" dirty="0" smtClean="0">
                <a:solidFill>
                  <a:schemeClr val="tx1"/>
                </a:solidFill>
              </a:rPr>
              <a:t>を使用する</a:t>
            </a:r>
            <a:endParaRPr kumimoji="1" lang="ja-JP" altLang="en-US" sz="2400" dirty="0">
              <a:solidFill>
                <a:schemeClr val="tx1"/>
              </a:solidFill>
            </a:endParaRPr>
          </a:p>
        </p:txBody>
      </p:sp>
    </p:spTree>
    <p:extLst>
      <p:ext uri="{BB962C8B-B14F-4D97-AF65-F5344CB8AC3E}">
        <p14:creationId xmlns:p14="http://schemas.microsoft.com/office/powerpoint/2010/main" val="17123986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286604"/>
            <a:ext cx="7543800" cy="872345"/>
          </a:xfrm>
        </p:spPr>
        <p:txBody>
          <a:bodyPr/>
          <a:lstStyle/>
          <a:p>
            <a:r>
              <a:rPr kumimoji="1" lang="en-US" altLang="ja-JP" dirty="0" smtClean="0"/>
              <a:t>Cloudlet</a:t>
            </a:r>
            <a:r>
              <a:rPr kumimoji="1" lang="ja-JP" altLang="en-US" dirty="0" smtClean="0"/>
              <a:t>環境モデル</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pPr>
                  <a:buFont typeface="Wingdings" charset="2"/>
                  <a:buChar char="l"/>
                </a:pPr>
                <a:r>
                  <a:rPr kumimoji="1" lang="en-US" altLang="ja-JP" dirty="0" smtClean="0"/>
                  <a:t>Cloudlet</a:t>
                </a:r>
                <a:r>
                  <a:rPr kumimoji="1" lang="ja-JP" altLang="en-US" dirty="0" smtClean="0"/>
                  <a:t>サーバ</a:t>
                </a:r>
                <a:endParaRPr kumimoji="1" lang="en-US" altLang="ja-JP" dirty="0" smtClean="0"/>
              </a:p>
              <a:p>
                <a:pPr lvl="1">
                  <a:buFont typeface="Wingdings" charset="2"/>
                  <a:buChar char="Ø"/>
                </a:pPr>
                <a:r>
                  <a:rPr lang="en-US" altLang="ja-JP" dirty="0" smtClean="0"/>
                  <a:t>N×M</a:t>
                </a:r>
                <a:r>
                  <a:rPr lang="ja-JP" altLang="en-US" dirty="0" smtClean="0"/>
                  <a:t>の格子状に</a:t>
                </a:r>
                <a:r>
                  <a:rPr lang="en-US" altLang="ja-JP" dirty="0" smtClean="0"/>
                  <a:t>Cloudlet</a:t>
                </a:r>
                <a:r>
                  <a:rPr lang="ja-JP" altLang="en-US" dirty="0" smtClean="0"/>
                  <a:t>を配置</a:t>
                </a:r>
                <a:endParaRPr lang="en-US" altLang="ja-JP" dirty="0" smtClean="0"/>
              </a:p>
              <a:p>
                <a:pPr lvl="1">
                  <a:buFont typeface="Wingdings" charset="2"/>
                  <a:buChar char="Ø"/>
                </a:pPr>
                <a:r>
                  <a:rPr kumimoji="1" lang="en-US" altLang="ja-JP" dirty="0" smtClean="0"/>
                  <a:t>Cloudlet</a:t>
                </a:r>
                <a:r>
                  <a:rPr lang="ja-JP" altLang="en-US" dirty="0" smtClean="0"/>
                  <a:t>サーバは</a:t>
                </a:r>
                <a:r>
                  <a:rPr lang="en-US" altLang="ja-JP" dirty="0" smtClean="0"/>
                  <a:t>AP</a:t>
                </a:r>
                <a:r>
                  <a:rPr lang="ja-JP" altLang="en-US" dirty="0" smtClean="0"/>
                  <a:t>実行環境、固有のリソース</a:t>
                </a:r>
                <a:endParaRPr lang="en-US" altLang="ja-JP" dirty="0" smtClean="0"/>
              </a:p>
              <a:p>
                <a:pPr lvl="1">
                  <a:buFont typeface="Wingdings" charset="2"/>
                  <a:buChar char="Ø"/>
                </a:pPr>
                <a:r>
                  <a:rPr lang="en-US" altLang="ja-JP" dirty="0"/>
                  <a:t>c</a:t>
                </a:r>
                <a:r>
                  <a:rPr lang="en-US" altLang="ja-JP" baseline="-25000" dirty="0" err="1"/>
                  <a:t>x,y</a:t>
                </a:r>
                <a14:m>
                  <m:oMath xmlns:m="http://schemas.openxmlformats.org/officeDocument/2006/math">
                    <m:r>
                      <a:rPr lang="ja-JP" altLang="en-US" b="1" i="1" smtClean="0">
                        <a:latin typeface="Cambria Math" charset="0"/>
                      </a:rPr>
                      <m:t>で表す</m:t>
                    </m:r>
                  </m:oMath>
                </a14:m>
                <a:endParaRPr lang="en-US" altLang="ja-JP" dirty="0"/>
              </a:p>
              <a:p>
                <a:pPr>
                  <a:buFont typeface="Wingdings" charset="2"/>
                  <a:buChar char="l"/>
                </a:pPr>
                <a:r>
                  <a:rPr kumimoji="1" lang="ja-JP" altLang="en-US" dirty="0" smtClean="0"/>
                  <a:t>モバイル機器</a:t>
                </a:r>
                <a:endParaRPr kumimoji="1" lang="en-US" altLang="ja-JP" dirty="0" smtClean="0"/>
              </a:p>
              <a:p>
                <a:pPr lvl="1">
                  <a:buFont typeface="Wingdings" charset="2"/>
                  <a:buChar char="Ø"/>
                </a:pPr>
                <a:r>
                  <a:rPr lang="en-US" altLang="ja-JP" dirty="0"/>
                  <a:t>AP</a:t>
                </a:r>
                <a:r>
                  <a:rPr lang="ja-JP" altLang="ja-JP" dirty="0"/>
                  <a:t>実行に必要な</a:t>
                </a:r>
                <a:r>
                  <a:rPr lang="ja-JP" altLang="ja-JP" dirty="0" smtClean="0"/>
                  <a:t>リソース量</a:t>
                </a:r>
                <a:r>
                  <a:rPr lang="ja-JP" altLang="en-US" dirty="0" smtClean="0"/>
                  <a:t>が与えられる</a:t>
                </a:r>
                <a:r>
                  <a:rPr lang="ja-JP" altLang="ja-JP" dirty="0" smtClean="0"/>
                  <a:t>．</a:t>
                </a:r>
                <a:endParaRPr lang="en-US" altLang="ja-JP" dirty="0" smtClean="0"/>
              </a:p>
              <a:p>
                <a:pPr lvl="1">
                  <a:buFont typeface="Wingdings" charset="2"/>
                  <a:buChar char="Ø"/>
                </a:pPr>
                <a:r>
                  <a:rPr lang="en-US" altLang="ja-JP" dirty="0" smtClean="0"/>
                  <a:t>1</a:t>
                </a:r>
                <a:r>
                  <a:rPr lang="ja-JP" altLang="ja-JP" dirty="0"/>
                  <a:t>単位時間に</a:t>
                </a:r>
                <a:r>
                  <a:rPr lang="en-US" altLang="ja-JP" dirty="0"/>
                  <a:t>1</a:t>
                </a:r>
                <a:r>
                  <a:rPr lang="ja-JP" altLang="ja-JP" dirty="0"/>
                  <a:t>回，上下左右に移動</a:t>
                </a:r>
                <a:r>
                  <a:rPr lang="ja-JP" altLang="ja-JP" dirty="0" smtClean="0"/>
                  <a:t>する</a:t>
                </a:r>
                <a:endParaRPr lang="en-US" altLang="ja-JP" dirty="0"/>
              </a:p>
              <a:p>
                <a:pPr>
                  <a:buFont typeface="Wingdings" charset="2"/>
                  <a:buChar char="l"/>
                </a:pPr>
                <a:r>
                  <a:rPr lang="ja-JP" altLang="en-US" dirty="0" smtClean="0"/>
                  <a:t>遅延時間</a:t>
                </a:r>
                <a:r>
                  <a:rPr lang="en-US" altLang="ja-JP" dirty="0" smtClean="0"/>
                  <a:t>(</a:t>
                </a:r>
                <a:r>
                  <a:rPr lang="ja-JP" altLang="en-US" dirty="0" smtClean="0"/>
                  <a:t>割当て距離</a:t>
                </a:r>
                <a:r>
                  <a:rPr lang="en-US" altLang="ja-JP" dirty="0" smtClean="0"/>
                  <a:t>)</a:t>
                </a:r>
              </a:p>
              <a:p>
                <a:pPr lvl="1">
                  <a:buFont typeface="Wingdings" charset="2"/>
                  <a:buChar char="Ø"/>
                </a:pPr>
                <a:r>
                  <a:rPr kumimoji="1" lang="ja-JP" altLang="en-US" dirty="0" smtClean="0"/>
                  <a:t>通信遅延は距離に比例するため割当て距離を代替指標として扱う</a:t>
                </a:r>
                <a:endParaRPr kumimoji="1" lang="en-US" altLang="ja-JP" dirty="0" smtClean="0"/>
              </a:p>
              <a:p>
                <a:pPr lvl="1">
                  <a:buFont typeface="Wingdings" charset="2"/>
                  <a:buChar char="Ø"/>
                </a:pPr>
                <a:r>
                  <a:rPr lang="ja-JP" altLang="en-US" dirty="0" smtClean="0"/>
                  <a:t>割当て距離は通信する</a:t>
                </a:r>
                <a:r>
                  <a:rPr lang="en-US" altLang="ja-JP" dirty="0" smtClean="0"/>
                  <a:t>Cloudlet</a:t>
                </a:r>
                <a:r>
                  <a:rPr lang="ja-JP" altLang="en-US" dirty="0" smtClean="0"/>
                  <a:t>サーバとモバイル機器の距離のこと</a:t>
                </a:r>
                <a:endParaRPr kumimoji="1" lang="en-US" altLang="ja-JP" dirty="0" smtClean="0"/>
              </a:p>
              <a:p>
                <a:pPr lvl="1">
                  <a:buFont typeface="Wingdings" charset="2"/>
                  <a:buChar char="Ø"/>
                </a:pPr>
                <a:r>
                  <a:rPr lang="ja-JP" altLang="en-US" dirty="0" smtClean="0"/>
                  <a:t>割当て距離</a:t>
                </a:r>
                <a:r>
                  <a:rPr lang="en-US" altLang="ja-JP" dirty="0" smtClean="0"/>
                  <a:t>(c</a:t>
                </a:r>
                <a:r>
                  <a:rPr lang="en-US" altLang="ja-JP" baseline="-25000" dirty="0" smtClean="0"/>
                  <a:t>x1,y1</a:t>
                </a:r>
                <a:r>
                  <a:rPr lang="ja-JP" altLang="en-US" dirty="0" smtClean="0"/>
                  <a:t>と</a:t>
                </a:r>
                <a:r>
                  <a:rPr lang="en-US" altLang="ja-JP" dirty="0" smtClean="0"/>
                  <a:t>c</a:t>
                </a:r>
                <a:r>
                  <a:rPr lang="en-US" altLang="ja-JP" baseline="-25000" dirty="0" smtClean="0"/>
                  <a:t>x2,y2</a:t>
                </a:r>
                <a:r>
                  <a:rPr lang="en-US" altLang="ja-JP" dirty="0" smtClean="0"/>
                  <a:t>) =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charset="0"/>
                          </a:rPr>
                          <m:t>𝑥</m:t>
                        </m:r>
                      </m:e>
                      <m:sub>
                        <m:r>
                          <a:rPr lang="en-US" altLang="ja-JP" i="1">
                            <a:latin typeface="Cambria Math" charset="0"/>
                          </a:rPr>
                          <m:t>1</m:t>
                        </m:r>
                      </m:sub>
                    </m:sSub>
                  </m:oMath>
                </a14:m>
                <a:r>
                  <a:rPr lang="en-US" altLang="ja-JP" dirty="0" smtClean="0"/>
                  <a:t> -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charset="0"/>
                          </a:rPr>
                          <m:t>𝑥</m:t>
                        </m:r>
                      </m:e>
                      <m:sub>
                        <m:r>
                          <a:rPr lang="en-US" altLang="ja-JP" b="0" i="1" smtClean="0">
                            <a:latin typeface="Cambria Math" charset="0"/>
                          </a:rPr>
                          <m:t>2</m:t>
                        </m:r>
                      </m:sub>
                    </m:sSub>
                  </m:oMath>
                </a14:m>
                <a:r>
                  <a:rPr lang="en-US" altLang="ja-JP" dirty="0" smtClean="0"/>
                  <a:t>| + </a:t>
                </a:r>
                <a:r>
                  <a:rPr lang="en-US" altLang="ja-JP" dirty="0"/>
                  <a:t>|</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charset="0"/>
                          </a:rPr>
                          <m:t>𝑦</m:t>
                        </m:r>
                      </m:e>
                      <m:sub>
                        <m:r>
                          <a:rPr lang="en-US" altLang="ja-JP" i="1">
                            <a:latin typeface="Cambria Math" charset="0"/>
                          </a:rPr>
                          <m:t>1</m:t>
                        </m:r>
                      </m:sub>
                    </m:sSub>
                  </m:oMath>
                </a14:m>
                <a:r>
                  <a:rPr lang="en-US" altLang="ja-JP" dirty="0"/>
                  <a:t> - </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charset="0"/>
                          </a:rPr>
                          <m:t>𝑦</m:t>
                        </m:r>
                      </m:e>
                      <m:sub>
                        <m:r>
                          <a:rPr lang="en-US" altLang="ja-JP" i="1">
                            <a:latin typeface="Cambria Math" charset="0"/>
                          </a:rPr>
                          <m:t>2</m:t>
                        </m:r>
                      </m:sub>
                    </m:sSub>
                  </m:oMath>
                </a14:m>
                <a:r>
                  <a:rPr lang="en-US" altLang="ja-JP" dirty="0"/>
                  <a:t>| </a:t>
                </a:r>
                <a:endParaRPr kumimoji="1" lang="en-US" altLang="ja-JP" dirty="0" smtClean="0"/>
              </a:p>
              <a:p>
                <a:pPr lvl="1">
                  <a:buFont typeface="Wingdings" charset="2"/>
                  <a:buChar char="Ø"/>
                </a:pP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3"/>
                <a:stretch>
                  <a:fillRect l="-1939" t="-212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506184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6" name="直線コネクタ 5"/>
          <p:cNvCxnSpPr>
            <a:endCxn id="3" idx="2"/>
          </p:cNvCxnSpPr>
          <p:nvPr/>
        </p:nvCxnSpPr>
        <p:spPr>
          <a:xfrm flipV="1">
            <a:off x="3088695" y="1550073"/>
            <a:ext cx="1416264" cy="13261"/>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5" name="円/楕円 74"/>
          <p:cNvSpPr/>
          <p:nvPr/>
        </p:nvSpPr>
        <p:spPr>
          <a:xfrm>
            <a:off x="2944474" y="1421774"/>
            <a:ext cx="240524" cy="2386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b="1"/>
          </a:p>
        </p:txBody>
      </p:sp>
      <p:cxnSp>
        <p:nvCxnSpPr>
          <p:cNvPr id="7" name="直線コネクタ 6"/>
          <p:cNvCxnSpPr/>
          <p:nvPr/>
        </p:nvCxnSpPr>
        <p:spPr>
          <a:xfrm>
            <a:off x="2310062" y="108284"/>
            <a:ext cx="0" cy="66173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3870157" y="108284"/>
            <a:ext cx="0" cy="66173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5450304" y="108284"/>
            <a:ext cx="0" cy="66173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7030452" y="108284"/>
            <a:ext cx="0" cy="66173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8590546" y="108284"/>
            <a:ext cx="0" cy="66173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1443789" y="529389"/>
            <a:ext cx="755583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1443789" y="2330115"/>
            <a:ext cx="755583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a:off x="1443789" y="4142872"/>
            <a:ext cx="755583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1443789" y="5955633"/>
            <a:ext cx="755583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テキスト ボックス 28"/>
              <p:cNvSpPr txBox="1"/>
              <p:nvPr/>
            </p:nvSpPr>
            <p:spPr>
              <a:xfrm>
                <a:off x="2310061" y="488734"/>
                <a:ext cx="72167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altLang="ja-JP" sz="2800" b="1" i="1" dirty="0" smtClean="0"/>
                        <m:t>c</m:t>
                      </m:r>
                      <m:r>
                        <m:rPr>
                          <m:nor/>
                        </m:rPr>
                        <a:rPr lang="en-US" altLang="ja-JP" sz="2800" b="1" i="1" baseline="-25000" dirty="0" smtClean="0"/>
                        <m:t>0,0</m:t>
                      </m:r>
                    </m:oMath>
                  </m:oMathPara>
                </a14:m>
                <a:endParaRPr kumimoji="1" lang="ja-JP" altLang="en-US" sz="2800" b="1" i="1" dirty="0"/>
              </a:p>
            </p:txBody>
          </p:sp>
        </mc:Choice>
        <mc:Fallback xmlns="">
          <p:sp>
            <p:nvSpPr>
              <p:cNvPr id="29" name="テキスト ボックス 28"/>
              <p:cNvSpPr txBox="1">
                <a:spLocks noRot="1" noChangeAspect="1" noMove="1" noResize="1" noEditPoints="1" noAdjustHandles="1" noChangeArrowheads="1" noChangeShapeType="1" noTextEdit="1"/>
              </p:cNvSpPr>
              <p:nvPr/>
            </p:nvSpPr>
            <p:spPr>
              <a:xfrm>
                <a:off x="2310061" y="488734"/>
                <a:ext cx="721672" cy="523220"/>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p:cNvSpPr txBox="1"/>
              <p:nvPr/>
            </p:nvSpPr>
            <p:spPr>
              <a:xfrm>
                <a:off x="3957841" y="2292791"/>
                <a:ext cx="72167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altLang="ja-JP" sz="2800" b="1" i="1" dirty="0" smtClean="0"/>
                        <m:t>c</m:t>
                      </m:r>
                      <m:r>
                        <m:rPr>
                          <m:nor/>
                        </m:rPr>
                        <a:rPr lang="en-US" altLang="ja-JP" sz="2800" b="1" i="1" baseline="-25000" dirty="0" smtClean="0"/>
                        <m:t>1,1</m:t>
                      </m:r>
                    </m:oMath>
                  </m:oMathPara>
                </a14:m>
                <a:endParaRPr lang="ja-JP" altLang="en-US" sz="2800" b="1" i="1" dirty="0"/>
              </a:p>
            </p:txBody>
          </p:sp>
        </mc:Choice>
        <mc:Fallback xmlns="">
          <p:sp>
            <p:nvSpPr>
              <p:cNvPr id="43" name="テキスト ボックス 42"/>
              <p:cNvSpPr txBox="1">
                <a:spLocks noRot="1" noChangeAspect="1" noMove="1" noResize="1" noEditPoints="1" noAdjustHandles="1" noChangeArrowheads="1" noChangeShapeType="1" noTextEdit="1"/>
              </p:cNvSpPr>
              <p:nvPr/>
            </p:nvSpPr>
            <p:spPr>
              <a:xfrm>
                <a:off x="3957841" y="2292791"/>
                <a:ext cx="721672" cy="523220"/>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p:cNvSpPr txBox="1"/>
              <p:nvPr/>
            </p:nvSpPr>
            <p:spPr>
              <a:xfrm>
                <a:off x="5515716" y="4096849"/>
                <a:ext cx="71846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altLang="ja-JP" sz="2800" b="1" i="1" dirty="0" smtClean="0"/>
                        <m:t>c</m:t>
                      </m:r>
                      <m:r>
                        <m:rPr>
                          <m:nor/>
                        </m:rPr>
                        <a:rPr lang="en-US" altLang="ja-JP" sz="2800" b="1" i="1" baseline="-25000" dirty="0" smtClean="0"/>
                        <m:t>2,2</m:t>
                      </m:r>
                    </m:oMath>
                  </m:oMathPara>
                </a14:m>
                <a:endParaRPr lang="ja-JP" altLang="en-US" sz="2800" b="1" i="1" dirty="0"/>
              </a:p>
            </p:txBody>
          </p:sp>
        </mc:Choice>
        <mc:Fallback xmlns="">
          <p:sp>
            <p:nvSpPr>
              <p:cNvPr id="47" name="テキスト ボックス 46"/>
              <p:cNvSpPr txBox="1">
                <a:spLocks noRot="1" noChangeAspect="1" noMove="1" noResize="1" noEditPoints="1" noAdjustHandles="1" noChangeArrowheads="1" noChangeShapeType="1" noTextEdit="1"/>
              </p:cNvSpPr>
              <p:nvPr/>
            </p:nvSpPr>
            <p:spPr>
              <a:xfrm>
                <a:off x="5515716" y="4096849"/>
                <a:ext cx="718466" cy="523220"/>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p:cNvSpPr txBox="1"/>
              <p:nvPr/>
            </p:nvSpPr>
            <p:spPr>
              <a:xfrm>
                <a:off x="7030451" y="488733"/>
                <a:ext cx="851515" cy="9541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altLang="ja-JP" sz="2800" b="1" i="1" dirty="0" smtClean="0"/>
                        <m:t>c</m:t>
                      </m:r>
                      <m:r>
                        <m:rPr>
                          <m:nor/>
                        </m:rPr>
                        <a:rPr lang="en-US" altLang="ja-JP" sz="2800" b="1" i="1" baseline="-25000" dirty="0" smtClean="0"/>
                        <m:t>3,0</m:t>
                      </m:r>
                    </m:oMath>
                  </m:oMathPara>
                </a14:m>
                <a:endParaRPr lang="ja-JP" altLang="en-US" sz="2800" b="1" i="1" dirty="0"/>
              </a:p>
              <a:p>
                <a:endParaRPr kumimoji="1" lang="ja-JP" altLang="en-US" sz="2800" b="1" i="1" dirty="0"/>
              </a:p>
            </p:txBody>
          </p:sp>
        </mc:Choice>
        <mc:Fallback xmlns="">
          <p:sp>
            <p:nvSpPr>
              <p:cNvPr id="51" name="テキスト ボックス 50"/>
              <p:cNvSpPr txBox="1">
                <a:spLocks noRot="1" noChangeAspect="1" noMove="1" noResize="1" noEditPoints="1" noAdjustHandles="1" noChangeArrowheads="1" noChangeShapeType="1" noTextEdit="1"/>
              </p:cNvSpPr>
              <p:nvPr/>
            </p:nvSpPr>
            <p:spPr>
              <a:xfrm>
                <a:off x="7030451" y="488733"/>
                <a:ext cx="851515" cy="954107"/>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p:cNvSpPr txBox="1"/>
              <p:nvPr/>
            </p:nvSpPr>
            <p:spPr>
              <a:xfrm>
                <a:off x="3957841" y="488733"/>
                <a:ext cx="71846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altLang="ja-JP" sz="2800" b="1" i="1" dirty="0" smtClean="0"/>
                        <m:t>c</m:t>
                      </m:r>
                      <m:r>
                        <m:rPr>
                          <m:nor/>
                        </m:rPr>
                        <a:rPr lang="en-US" altLang="ja-JP" sz="2800" b="1" i="1" baseline="-25000" dirty="0" smtClean="0"/>
                        <m:t>1,0</m:t>
                      </m:r>
                    </m:oMath>
                  </m:oMathPara>
                </a14:m>
                <a:endParaRPr lang="ja-JP" altLang="en-US" sz="2800" b="1" i="1" dirty="0"/>
              </a:p>
            </p:txBody>
          </p:sp>
        </mc:Choice>
        <mc:Fallback xmlns="">
          <p:sp>
            <p:nvSpPr>
              <p:cNvPr id="55" name="テキスト ボックス 54"/>
              <p:cNvSpPr txBox="1">
                <a:spLocks noRot="1" noChangeAspect="1" noMove="1" noResize="1" noEditPoints="1" noAdjustHandles="1" noChangeArrowheads="1" noChangeShapeType="1" noTextEdit="1"/>
              </p:cNvSpPr>
              <p:nvPr/>
            </p:nvSpPr>
            <p:spPr>
              <a:xfrm>
                <a:off x="3957841" y="488733"/>
                <a:ext cx="718466" cy="523220"/>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p:cNvSpPr txBox="1"/>
              <p:nvPr/>
            </p:nvSpPr>
            <p:spPr>
              <a:xfrm>
                <a:off x="5517933" y="2292791"/>
                <a:ext cx="71846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altLang="ja-JP" sz="2800" b="1" i="1" dirty="0" smtClean="0"/>
                        <m:t>c</m:t>
                      </m:r>
                      <m:r>
                        <m:rPr>
                          <m:nor/>
                        </m:rPr>
                        <a:rPr lang="en-US" altLang="ja-JP" sz="2800" b="1" i="1" baseline="-25000" dirty="0" smtClean="0"/>
                        <m:t>2,1</m:t>
                      </m:r>
                    </m:oMath>
                  </m:oMathPara>
                </a14:m>
                <a:endParaRPr lang="ja-JP" altLang="en-US" sz="2800" b="1" i="1" dirty="0"/>
              </a:p>
            </p:txBody>
          </p:sp>
        </mc:Choice>
        <mc:Fallback xmlns="">
          <p:sp>
            <p:nvSpPr>
              <p:cNvPr id="60" name="テキスト ボックス 59"/>
              <p:cNvSpPr txBox="1">
                <a:spLocks noRot="1" noChangeAspect="1" noMove="1" noResize="1" noEditPoints="1" noAdjustHandles="1" noChangeArrowheads="1" noChangeShapeType="1" noTextEdit="1"/>
              </p:cNvSpPr>
              <p:nvPr/>
            </p:nvSpPr>
            <p:spPr>
              <a:xfrm>
                <a:off x="5517933" y="2292791"/>
                <a:ext cx="718466" cy="523220"/>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p:cNvSpPr txBox="1"/>
              <p:nvPr/>
            </p:nvSpPr>
            <p:spPr>
              <a:xfrm>
                <a:off x="6963124" y="4090277"/>
                <a:ext cx="71846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altLang="ja-JP" sz="2800" b="1" i="1" dirty="0" smtClean="0"/>
                        <m:t>c</m:t>
                      </m:r>
                      <m:r>
                        <m:rPr>
                          <m:nor/>
                        </m:rPr>
                        <a:rPr lang="en-US" altLang="ja-JP" sz="2800" b="1" i="1" baseline="-25000" dirty="0" smtClean="0"/>
                        <m:t>3,2</m:t>
                      </m:r>
                    </m:oMath>
                  </m:oMathPara>
                </a14:m>
                <a:endParaRPr lang="ja-JP" altLang="en-US" sz="2800" b="1" i="1" dirty="0"/>
              </a:p>
            </p:txBody>
          </p:sp>
        </mc:Choice>
        <mc:Fallback xmlns="">
          <p:sp>
            <p:nvSpPr>
              <p:cNvPr id="64" name="テキスト ボックス 63"/>
              <p:cNvSpPr txBox="1">
                <a:spLocks noRot="1" noChangeAspect="1" noMove="1" noResize="1" noEditPoints="1" noAdjustHandles="1" noChangeArrowheads="1" noChangeShapeType="1" noTextEdit="1"/>
              </p:cNvSpPr>
              <p:nvPr/>
            </p:nvSpPr>
            <p:spPr>
              <a:xfrm>
                <a:off x="6963124" y="4090277"/>
                <a:ext cx="718466" cy="523220"/>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p:cNvSpPr txBox="1"/>
              <p:nvPr/>
            </p:nvSpPr>
            <p:spPr>
              <a:xfrm>
                <a:off x="2310061" y="4090279"/>
                <a:ext cx="71846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altLang="ja-JP" sz="2800" b="1" i="1" dirty="0" smtClean="0"/>
                        <m:t>c</m:t>
                      </m:r>
                      <m:r>
                        <m:rPr>
                          <m:nor/>
                        </m:rPr>
                        <a:rPr lang="en-US" altLang="ja-JP" sz="2800" b="1" i="1" baseline="-25000" dirty="0" smtClean="0"/>
                        <m:t>0,2</m:t>
                      </m:r>
                    </m:oMath>
                  </m:oMathPara>
                </a14:m>
                <a:endParaRPr lang="ja-JP" altLang="en-US" sz="2800" b="1" i="1" dirty="0"/>
              </a:p>
            </p:txBody>
          </p:sp>
        </mc:Choice>
        <mc:Fallback xmlns="">
          <p:sp>
            <p:nvSpPr>
              <p:cNvPr id="68" name="テキスト ボックス 67"/>
              <p:cNvSpPr txBox="1">
                <a:spLocks noRot="1" noChangeAspect="1" noMove="1" noResize="1" noEditPoints="1" noAdjustHandles="1" noChangeArrowheads="1" noChangeShapeType="1" noTextEdit="1"/>
              </p:cNvSpPr>
              <p:nvPr/>
            </p:nvSpPr>
            <p:spPr>
              <a:xfrm>
                <a:off x="2310061" y="4090279"/>
                <a:ext cx="718466" cy="523220"/>
              </a:xfrm>
              <a:prstGeom prst="rect">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テキスト ボックス 72"/>
              <p:cNvSpPr txBox="1"/>
              <p:nvPr/>
            </p:nvSpPr>
            <p:spPr>
              <a:xfrm>
                <a:off x="2310061" y="2292792"/>
                <a:ext cx="71846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altLang="ja-JP" sz="2800" b="1" i="1" dirty="0" smtClean="0"/>
                        <m:t>c</m:t>
                      </m:r>
                      <m:r>
                        <m:rPr>
                          <m:nor/>
                        </m:rPr>
                        <a:rPr lang="en-US" altLang="ja-JP" sz="2800" b="1" i="1" baseline="-25000" dirty="0" smtClean="0"/>
                        <m:t>0,1</m:t>
                      </m:r>
                    </m:oMath>
                  </m:oMathPara>
                </a14:m>
                <a:endParaRPr lang="ja-JP" altLang="en-US" sz="2800" b="1" i="1" dirty="0"/>
              </a:p>
            </p:txBody>
          </p:sp>
        </mc:Choice>
        <mc:Fallback xmlns="">
          <p:sp>
            <p:nvSpPr>
              <p:cNvPr id="73" name="テキスト ボックス 72"/>
              <p:cNvSpPr txBox="1">
                <a:spLocks noRot="1" noChangeAspect="1" noMove="1" noResize="1" noEditPoints="1" noAdjustHandles="1" noChangeArrowheads="1" noChangeShapeType="1" noTextEdit="1"/>
              </p:cNvSpPr>
              <p:nvPr/>
            </p:nvSpPr>
            <p:spPr>
              <a:xfrm>
                <a:off x="2310061" y="2292792"/>
                <a:ext cx="718466" cy="523220"/>
              </a:xfrm>
              <a:prstGeom prst="rect">
                <a:avLst/>
              </a:prstGeom>
              <a:blipFill rotWithShape="0">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テキスト ボックス 76"/>
              <p:cNvSpPr txBox="1"/>
              <p:nvPr/>
            </p:nvSpPr>
            <p:spPr>
              <a:xfrm>
                <a:off x="3830057" y="4090278"/>
                <a:ext cx="71846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altLang="ja-JP" sz="2800" b="1" i="1" dirty="0" smtClean="0"/>
                        <m:t>c</m:t>
                      </m:r>
                      <m:r>
                        <m:rPr>
                          <m:nor/>
                        </m:rPr>
                        <a:rPr lang="en-US" altLang="ja-JP" sz="2800" b="1" i="1" baseline="-25000" dirty="0" smtClean="0"/>
                        <m:t>1,2</m:t>
                      </m:r>
                    </m:oMath>
                  </m:oMathPara>
                </a14:m>
                <a:endParaRPr lang="ja-JP" altLang="en-US" sz="2800" b="1" i="1" dirty="0"/>
              </a:p>
            </p:txBody>
          </p:sp>
        </mc:Choice>
        <mc:Fallback xmlns="">
          <p:sp>
            <p:nvSpPr>
              <p:cNvPr id="77" name="テキスト ボックス 76"/>
              <p:cNvSpPr txBox="1">
                <a:spLocks noRot="1" noChangeAspect="1" noMove="1" noResize="1" noEditPoints="1" noAdjustHandles="1" noChangeArrowheads="1" noChangeShapeType="1" noTextEdit="1"/>
              </p:cNvSpPr>
              <p:nvPr/>
            </p:nvSpPr>
            <p:spPr>
              <a:xfrm>
                <a:off x="3830057" y="4090278"/>
                <a:ext cx="718466" cy="523220"/>
              </a:xfrm>
              <a:prstGeom prst="rect">
                <a:avLst/>
              </a:prstGeom>
              <a:blipFill rotWithShape="0">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p:cNvSpPr txBox="1"/>
              <p:nvPr/>
            </p:nvSpPr>
            <p:spPr>
              <a:xfrm>
                <a:off x="5517934" y="488733"/>
                <a:ext cx="71846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altLang="ja-JP" sz="2800" b="1" i="1" dirty="0" smtClean="0"/>
                        <m:t>c</m:t>
                      </m:r>
                      <m:r>
                        <m:rPr>
                          <m:nor/>
                        </m:rPr>
                        <a:rPr lang="en-US" altLang="ja-JP" sz="2800" b="1" i="1" baseline="-25000" dirty="0" smtClean="0"/>
                        <m:t>2,0</m:t>
                      </m:r>
                    </m:oMath>
                  </m:oMathPara>
                </a14:m>
                <a:endParaRPr lang="ja-JP" altLang="en-US" sz="2800" b="1" i="1" dirty="0"/>
              </a:p>
            </p:txBody>
          </p:sp>
        </mc:Choice>
        <mc:Fallback xmlns="">
          <p:sp>
            <p:nvSpPr>
              <p:cNvPr id="81" name="テキスト ボックス 80"/>
              <p:cNvSpPr txBox="1">
                <a:spLocks noRot="1" noChangeAspect="1" noMove="1" noResize="1" noEditPoints="1" noAdjustHandles="1" noChangeArrowheads="1" noChangeShapeType="1" noTextEdit="1"/>
              </p:cNvSpPr>
              <p:nvPr/>
            </p:nvSpPr>
            <p:spPr>
              <a:xfrm>
                <a:off x="5517934" y="488733"/>
                <a:ext cx="718466" cy="523220"/>
              </a:xfrm>
              <a:prstGeom prst="rect">
                <a:avLst/>
              </a:prstGeom>
              <a:blipFill rotWithShape="0">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テキスト ボックス 84"/>
              <p:cNvSpPr txBox="1"/>
              <p:nvPr/>
            </p:nvSpPr>
            <p:spPr>
              <a:xfrm>
                <a:off x="7032946" y="2296993"/>
                <a:ext cx="71846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altLang="ja-JP" sz="2800" b="1" i="1" dirty="0" smtClean="0"/>
                        <m:t>c</m:t>
                      </m:r>
                      <m:r>
                        <m:rPr>
                          <m:nor/>
                        </m:rPr>
                        <a:rPr lang="en-US" altLang="ja-JP" sz="2800" b="1" i="1" baseline="-25000" dirty="0" smtClean="0"/>
                        <m:t>3,1</m:t>
                      </m:r>
                    </m:oMath>
                  </m:oMathPara>
                </a14:m>
                <a:endParaRPr lang="ja-JP" altLang="en-US" sz="2800" b="1" i="1" dirty="0"/>
              </a:p>
            </p:txBody>
          </p:sp>
        </mc:Choice>
        <mc:Fallback xmlns="">
          <p:sp>
            <p:nvSpPr>
              <p:cNvPr id="85" name="テキスト ボックス 84"/>
              <p:cNvSpPr txBox="1">
                <a:spLocks noRot="1" noChangeAspect="1" noMove="1" noResize="1" noEditPoints="1" noAdjustHandles="1" noChangeArrowheads="1" noChangeShapeType="1" noTextEdit="1"/>
              </p:cNvSpPr>
              <p:nvPr/>
            </p:nvSpPr>
            <p:spPr>
              <a:xfrm>
                <a:off x="7032946" y="2296993"/>
                <a:ext cx="718466" cy="523220"/>
              </a:xfrm>
              <a:prstGeom prst="rect">
                <a:avLst/>
              </a:prstGeom>
              <a:blipFill rotWithShape="0">
                <a:blip r:embed="rId14"/>
                <a:stretch>
                  <a:fillRect/>
                </a:stretch>
              </a:blipFill>
            </p:spPr>
            <p:txBody>
              <a:bodyPr/>
              <a:lstStyle/>
              <a:p>
                <a:r>
                  <a:rPr lang="ja-JP" altLang="en-US">
                    <a:noFill/>
                  </a:rPr>
                  <a:t> </a:t>
                </a:r>
              </a:p>
            </p:txBody>
          </p:sp>
        </mc:Fallback>
      </mc:AlternateContent>
      <p:sp>
        <p:nvSpPr>
          <p:cNvPr id="2" name="テキスト ボックス 1"/>
          <p:cNvSpPr txBox="1"/>
          <p:nvPr/>
        </p:nvSpPr>
        <p:spPr>
          <a:xfrm>
            <a:off x="-74317" y="1717575"/>
            <a:ext cx="2031325" cy="461665"/>
          </a:xfrm>
          <a:prstGeom prst="rect">
            <a:avLst/>
          </a:prstGeom>
          <a:noFill/>
        </p:spPr>
        <p:txBody>
          <a:bodyPr wrap="none" rtlCol="0">
            <a:spAutoFit/>
          </a:bodyPr>
          <a:lstStyle/>
          <a:p>
            <a:r>
              <a:rPr lang="ja-JP" altLang="en-US" sz="2400" b="1" dirty="0" smtClean="0"/>
              <a:t>モバイル機器</a:t>
            </a:r>
            <a:endParaRPr kumimoji="1" lang="ja-JP" altLang="en-US" sz="2400" b="1" dirty="0"/>
          </a:p>
        </p:txBody>
      </p:sp>
      <p:pic>
        <p:nvPicPr>
          <p:cNvPr id="89" name="図 88">
            <a:extLst>
              <a:ext uri="{FF2B5EF4-FFF2-40B4-BE49-F238E27FC236}">
                <a16:creationId xmlns:a16="http://schemas.microsoft.com/office/drawing/2014/main" id="{CC72D802-2B13-475A-BE03-332A7827BC56}"/>
              </a:ext>
            </a:extLst>
          </p:cNvPr>
          <p:cNvPicPr>
            <a:picLocks noChangeAspect="1"/>
          </p:cNvPicPr>
          <p:nvPr/>
        </p:nvPicPr>
        <p:blipFill>
          <a:blip r:embed="rId15">
            <a:extLst>
              <a:ext uri="{28A0092B-C50C-407E-A947-70E740481C1C}">
                <a14:useLocalDpi xmlns:a14="http://schemas.microsoft.com/office/drawing/2010/main" val="0"/>
              </a:ext>
              <a:ext uri="{837473B0-CC2E-450A-ABE3-18F120FF3D39}">
                <a1611:picAttrSrcUrl xmlns="" xmlns:a1611="http://schemas.microsoft.com/office/drawing/2016/11/main" r:id="rId16"/>
              </a:ext>
            </a:extLst>
          </a:blip>
          <a:stretch>
            <a:fillRect/>
          </a:stretch>
        </p:blipFill>
        <p:spPr>
          <a:xfrm>
            <a:off x="345849" y="1127386"/>
            <a:ext cx="843476" cy="542001"/>
          </a:xfrm>
          <a:prstGeom prst="rect">
            <a:avLst/>
          </a:prstGeom>
        </p:spPr>
      </p:pic>
      <p:sp>
        <p:nvSpPr>
          <p:cNvPr id="3" name="円/楕円 2"/>
          <p:cNvSpPr/>
          <p:nvPr/>
        </p:nvSpPr>
        <p:spPr>
          <a:xfrm>
            <a:off x="4504959" y="1430758"/>
            <a:ext cx="240524" cy="2386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b="1"/>
          </a:p>
        </p:txBody>
      </p:sp>
      <p:sp>
        <p:nvSpPr>
          <p:cNvPr id="90" name="円/楕円 89"/>
          <p:cNvSpPr/>
          <p:nvPr/>
        </p:nvSpPr>
        <p:spPr>
          <a:xfrm>
            <a:off x="4504959" y="3122192"/>
            <a:ext cx="240524" cy="2386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b="1"/>
          </a:p>
        </p:txBody>
      </p:sp>
      <p:sp>
        <p:nvSpPr>
          <p:cNvPr id="91" name="円/楕円 90"/>
          <p:cNvSpPr/>
          <p:nvPr/>
        </p:nvSpPr>
        <p:spPr>
          <a:xfrm>
            <a:off x="6087687" y="3124837"/>
            <a:ext cx="240524" cy="2386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b="1"/>
          </a:p>
        </p:txBody>
      </p:sp>
      <p:sp>
        <p:nvSpPr>
          <p:cNvPr id="92" name="円/楕円 91"/>
          <p:cNvSpPr/>
          <p:nvPr/>
        </p:nvSpPr>
        <p:spPr>
          <a:xfrm>
            <a:off x="7690237" y="3110158"/>
            <a:ext cx="240524" cy="2386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b="1"/>
          </a:p>
        </p:txBody>
      </p:sp>
      <p:sp>
        <p:nvSpPr>
          <p:cNvPr id="93" name="円/楕円 92"/>
          <p:cNvSpPr/>
          <p:nvPr/>
        </p:nvSpPr>
        <p:spPr>
          <a:xfrm>
            <a:off x="7690237" y="4922914"/>
            <a:ext cx="240524" cy="2386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b="1"/>
          </a:p>
        </p:txBody>
      </p:sp>
      <p:cxnSp>
        <p:nvCxnSpPr>
          <p:cNvPr id="94" name="直線コネクタ 93"/>
          <p:cNvCxnSpPr>
            <a:stCxn id="3" idx="4"/>
            <a:endCxn id="90" idx="0"/>
          </p:cNvCxnSpPr>
          <p:nvPr/>
        </p:nvCxnSpPr>
        <p:spPr>
          <a:xfrm>
            <a:off x="4625221" y="1669387"/>
            <a:ext cx="0" cy="1452805"/>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a:stCxn id="91" idx="2"/>
            <a:endCxn id="90" idx="6"/>
          </p:cNvCxnSpPr>
          <p:nvPr/>
        </p:nvCxnSpPr>
        <p:spPr>
          <a:xfrm flipH="1" flipV="1">
            <a:off x="4745483" y="3241507"/>
            <a:ext cx="1342204" cy="2645"/>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a:stCxn id="92" idx="2"/>
            <a:endCxn id="91" idx="6"/>
          </p:cNvCxnSpPr>
          <p:nvPr/>
        </p:nvCxnSpPr>
        <p:spPr>
          <a:xfrm flipH="1">
            <a:off x="6328211" y="3229473"/>
            <a:ext cx="1362026" cy="14679"/>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a:stCxn id="93" idx="0"/>
            <a:endCxn id="92" idx="4"/>
          </p:cNvCxnSpPr>
          <p:nvPr/>
        </p:nvCxnSpPr>
        <p:spPr>
          <a:xfrm flipV="1">
            <a:off x="7810499" y="3348787"/>
            <a:ext cx="0" cy="1574127"/>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6" name="円/楕円 45"/>
          <p:cNvSpPr/>
          <p:nvPr/>
        </p:nvSpPr>
        <p:spPr>
          <a:xfrm>
            <a:off x="428980" y="2227428"/>
            <a:ext cx="492329" cy="449634"/>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solidFill>
                <a:srgbClr val="FF0000"/>
              </a:solidFill>
            </a:endParaRPr>
          </a:p>
        </p:txBody>
      </p:sp>
      <p:sp>
        <p:nvSpPr>
          <p:cNvPr id="48" name="テキスト ボックス 47"/>
          <p:cNvSpPr txBox="1"/>
          <p:nvPr/>
        </p:nvSpPr>
        <p:spPr>
          <a:xfrm>
            <a:off x="0" y="3761167"/>
            <a:ext cx="1752403" cy="461665"/>
          </a:xfrm>
          <a:prstGeom prst="rect">
            <a:avLst/>
          </a:prstGeom>
          <a:noFill/>
        </p:spPr>
        <p:txBody>
          <a:bodyPr wrap="none" rtlCol="0">
            <a:spAutoFit/>
          </a:bodyPr>
          <a:lstStyle/>
          <a:p>
            <a:r>
              <a:rPr lang="ja-JP" altLang="en-US" sz="2400" b="1" dirty="0" smtClean="0"/>
              <a:t>実行可能</a:t>
            </a:r>
            <a:r>
              <a:rPr lang="en-US" altLang="ja-JP" sz="2400" b="1" dirty="0" smtClean="0"/>
              <a:t>AP</a:t>
            </a:r>
            <a:endParaRPr kumimoji="1" lang="ja-JP" altLang="en-US" sz="2400" b="1" dirty="0"/>
          </a:p>
        </p:txBody>
      </p:sp>
      <p:sp>
        <p:nvSpPr>
          <p:cNvPr id="49" name="三角形 48"/>
          <p:cNvSpPr/>
          <p:nvPr/>
        </p:nvSpPr>
        <p:spPr>
          <a:xfrm>
            <a:off x="439324" y="3326212"/>
            <a:ext cx="508853" cy="450805"/>
          </a:xfrm>
          <a:prstGeom prst="triangl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p>
        </p:txBody>
      </p:sp>
      <p:sp>
        <p:nvSpPr>
          <p:cNvPr id="50" name="テキスト ボックス 49"/>
          <p:cNvSpPr txBox="1"/>
          <p:nvPr/>
        </p:nvSpPr>
        <p:spPr>
          <a:xfrm>
            <a:off x="-54918" y="2712299"/>
            <a:ext cx="1752403" cy="461665"/>
          </a:xfrm>
          <a:prstGeom prst="rect">
            <a:avLst/>
          </a:prstGeom>
          <a:noFill/>
        </p:spPr>
        <p:txBody>
          <a:bodyPr wrap="none" rtlCol="0">
            <a:spAutoFit/>
          </a:bodyPr>
          <a:lstStyle/>
          <a:p>
            <a:r>
              <a:rPr lang="ja-JP" altLang="en-US" sz="2400" b="1" dirty="0" smtClean="0"/>
              <a:t>実行可能</a:t>
            </a:r>
            <a:r>
              <a:rPr lang="en-US" altLang="ja-JP" sz="2400" b="1" dirty="0" smtClean="0"/>
              <a:t>AP</a:t>
            </a:r>
            <a:endParaRPr kumimoji="1" lang="ja-JP" altLang="en-US" sz="2400" b="1" dirty="0"/>
          </a:p>
        </p:txBody>
      </p:sp>
      <p:sp>
        <p:nvSpPr>
          <p:cNvPr id="52" name="正方形/長方形 51"/>
          <p:cNvSpPr/>
          <p:nvPr/>
        </p:nvSpPr>
        <p:spPr>
          <a:xfrm>
            <a:off x="439324" y="4439005"/>
            <a:ext cx="496011" cy="46673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p>
        </p:txBody>
      </p:sp>
      <p:sp>
        <p:nvSpPr>
          <p:cNvPr id="53" name="テキスト ボックス 52"/>
          <p:cNvSpPr txBox="1"/>
          <p:nvPr/>
        </p:nvSpPr>
        <p:spPr>
          <a:xfrm>
            <a:off x="0" y="4954781"/>
            <a:ext cx="1752403" cy="461665"/>
          </a:xfrm>
          <a:prstGeom prst="rect">
            <a:avLst/>
          </a:prstGeom>
          <a:noFill/>
        </p:spPr>
        <p:txBody>
          <a:bodyPr wrap="none" rtlCol="0">
            <a:spAutoFit/>
          </a:bodyPr>
          <a:lstStyle/>
          <a:p>
            <a:r>
              <a:rPr lang="ja-JP" altLang="en-US" sz="2400" b="1" smtClean="0"/>
              <a:t>実行可能</a:t>
            </a:r>
            <a:r>
              <a:rPr lang="en-US" altLang="ja-JP" sz="2400" b="1" dirty="0" smtClean="0"/>
              <a:t>AP</a:t>
            </a:r>
            <a:endParaRPr kumimoji="1" lang="ja-JP" altLang="en-US" sz="2400" b="1" dirty="0"/>
          </a:p>
        </p:txBody>
      </p:sp>
      <p:sp>
        <p:nvSpPr>
          <p:cNvPr id="54" name="円/楕円 53"/>
          <p:cNvSpPr/>
          <p:nvPr/>
        </p:nvSpPr>
        <p:spPr>
          <a:xfrm>
            <a:off x="2491412" y="1816861"/>
            <a:ext cx="492329" cy="449634"/>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solidFill>
                <a:srgbClr val="FF0000"/>
              </a:solidFill>
            </a:endParaRPr>
          </a:p>
        </p:txBody>
      </p:sp>
      <p:sp>
        <p:nvSpPr>
          <p:cNvPr id="56" name="三角形 55"/>
          <p:cNvSpPr/>
          <p:nvPr/>
        </p:nvSpPr>
        <p:spPr>
          <a:xfrm>
            <a:off x="3071868" y="1779531"/>
            <a:ext cx="508853" cy="450805"/>
          </a:xfrm>
          <a:prstGeom prst="triangl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p>
        </p:txBody>
      </p:sp>
      <p:sp>
        <p:nvSpPr>
          <p:cNvPr id="57" name="円/楕円 56"/>
          <p:cNvSpPr/>
          <p:nvPr/>
        </p:nvSpPr>
        <p:spPr>
          <a:xfrm>
            <a:off x="4069748" y="3620108"/>
            <a:ext cx="492329" cy="449634"/>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solidFill>
                <a:srgbClr val="FF0000"/>
              </a:solidFill>
            </a:endParaRPr>
          </a:p>
        </p:txBody>
      </p:sp>
      <p:sp>
        <p:nvSpPr>
          <p:cNvPr id="58" name="三角形 57"/>
          <p:cNvSpPr/>
          <p:nvPr/>
        </p:nvSpPr>
        <p:spPr>
          <a:xfrm>
            <a:off x="4650204" y="3582778"/>
            <a:ext cx="508853" cy="450805"/>
          </a:xfrm>
          <a:prstGeom prst="triangl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p>
        </p:txBody>
      </p:sp>
      <p:sp>
        <p:nvSpPr>
          <p:cNvPr id="59" name="円/楕円 58"/>
          <p:cNvSpPr/>
          <p:nvPr/>
        </p:nvSpPr>
        <p:spPr>
          <a:xfrm>
            <a:off x="5720292" y="5353452"/>
            <a:ext cx="492329" cy="449634"/>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solidFill>
                <a:srgbClr val="FF0000"/>
              </a:solidFill>
            </a:endParaRPr>
          </a:p>
        </p:txBody>
      </p:sp>
      <p:sp>
        <p:nvSpPr>
          <p:cNvPr id="61" name="三角形 60"/>
          <p:cNvSpPr/>
          <p:nvPr/>
        </p:nvSpPr>
        <p:spPr>
          <a:xfrm>
            <a:off x="6300748" y="5316122"/>
            <a:ext cx="508853" cy="450805"/>
          </a:xfrm>
          <a:prstGeom prst="triangl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p>
        </p:txBody>
      </p:sp>
      <p:sp>
        <p:nvSpPr>
          <p:cNvPr id="62" name="円/楕円 61"/>
          <p:cNvSpPr/>
          <p:nvPr/>
        </p:nvSpPr>
        <p:spPr>
          <a:xfrm>
            <a:off x="7266346" y="3590000"/>
            <a:ext cx="492329" cy="449634"/>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solidFill>
                <a:srgbClr val="FF0000"/>
              </a:solidFill>
            </a:endParaRPr>
          </a:p>
        </p:txBody>
      </p:sp>
      <p:sp>
        <p:nvSpPr>
          <p:cNvPr id="63" name="三角形 62"/>
          <p:cNvSpPr/>
          <p:nvPr/>
        </p:nvSpPr>
        <p:spPr>
          <a:xfrm>
            <a:off x="7846802" y="3552670"/>
            <a:ext cx="508853" cy="450805"/>
          </a:xfrm>
          <a:prstGeom prst="triangl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p>
        </p:txBody>
      </p:sp>
      <p:sp>
        <p:nvSpPr>
          <p:cNvPr id="65" name="円/楕円 64"/>
          <p:cNvSpPr/>
          <p:nvPr/>
        </p:nvSpPr>
        <p:spPr>
          <a:xfrm>
            <a:off x="4055178" y="1815929"/>
            <a:ext cx="492329" cy="449634"/>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solidFill>
                <a:srgbClr val="FF0000"/>
              </a:solidFill>
            </a:endParaRPr>
          </a:p>
        </p:txBody>
      </p:sp>
      <p:sp>
        <p:nvSpPr>
          <p:cNvPr id="66" name="正方形/長方形 65"/>
          <p:cNvSpPr/>
          <p:nvPr/>
        </p:nvSpPr>
        <p:spPr>
          <a:xfrm>
            <a:off x="4706569" y="1811916"/>
            <a:ext cx="496011" cy="46673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p>
        </p:txBody>
      </p:sp>
      <p:sp>
        <p:nvSpPr>
          <p:cNvPr id="67" name="円/楕円 66"/>
          <p:cNvSpPr/>
          <p:nvPr/>
        </p:nvSpPr>
        <p:spPr>
          <a:xfrm>
            <a:off x="5685196" y="3614992"/>
            <a:ext cx="492329" cy="449634"/>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solidFill>
                <a:srgbClr val="FF0000"/>
              </a:solidFill>
            </a:endParaRPr>
          </a:p>
        </p:txBody>
      </p:sp>
      <p:sp>
        <p:nvSpPr>
          <p:cNvPr id="69" name="正方形/長方形 68"/>
          <p:cNvSpPr/>
          <p:nvPr/>
        </p:nvSpPr>
        <p:spPr>
          <a:xfrm>
            <a:off x="6336587" y="3610979"/>
            <a:ext cx="496011" cy="46673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p>
        </p:txBody>
      </p:sp>
      <p:sp>
        <p:nvSpPr>
          <p:cNvPr id="70" name="円/楕円 69"/>
          <p:cNvSpPr/>
          <p:nvPr/>
        </p:nvSpPr>
        <p:spPr>
          <a:xfrm>
            <a:off x="7252442" y="5358332"/>
            <a:ext cx="492329" cy="449634"/>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solidFill>
                <a:srgbClr val="FF0000"/>
              </a:solidFill>
            </a:endParaRPr>
          </a:p>
        </p:txBody>
      </p:sp>
      <p:sp>
        <p:nvSpPr>
          <p:cNvPr id="71" name="正方形/長方形 70"/>
          <p:cNvSpPr/>
          <p:nvPr/>
        </p:nvSpPr>
        <p:spPr>
          <a:xfrm>
            <a:off x="7903833" y="5354319"/>
            <a:ext cx="496011" cy="46673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p>
        </p:txBody>
      </p:sp>
      <p:sp>
        <p:nvSpPr>
          <p:cNvPr id="72" name="円/楕円 71"/>
          <p:cNvSpPr/>
          <p:nvPr/>
        </p:nvSpPr>
        <p:spPr>
          <a:xfrm>
            <a:off x="2486862" y="5322991"/>
            <a:ext cx="492329" cy="449634"/>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solidFill>
                <a:srgbClr val="FF0000"/>
              </a:solidFill>
            </a:endParaRPr>
          </a:p>
        </p:txBody>
      </p:sp>
      <p:sp>
        <p:nvSpPr>
          <p:cNvPr id="74" name="正方形/長方形 73"/>
          <p:cNvSpPr/>
          <p:nvPr/>
        </p:nvSpPr>
        <p:spPr>
          <a:xfrm>
            <a:off x="3138253" y="5318978"/>
            <a:ext cx="496011" cy="46673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p>
        </p:txBody>
      </p:sp>
      <p:sp>
        <p:nvSpPr>
          <p:cNvPr id="78" name="三角形 77"/>
          <p:cNvSpPr/>
          <p:nvPr/>
        </p:nvSpPr>
        <p:spPr>
          <a:xfrm>
            <a:off x="2443737" y="3554761"/>
            <a:ext cx="508853" cy="450805"/>
          </a:xfrm>
          <a:prstGeom prst="triangl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p>
        </p:txBody>
      </p:sp>
      <p:sp>
        <p:nvSpPr>
          <p:cNvPr id="79" name="正方形/長方形 78"/>
          <p:cNvSpPr/>
          <p:nvPr/>
        </p:nvSpPr>
        <p:spPr>
          <a:xfrm>
            <a:off x="3057325" y="3554761"/>
            <a:ext cx="496011" cy="46673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p>
        </p:txBody>
      </p:sp>
      <p:sp>
        <p:nvSpPr>
          <p:cNvPr id="80" name="三角形 79"/>
          <p:cNvSpPr/>
          <p:nvPr/>
        </p:nvSpPr>
        <p:spPr>
          <a:xfrm>
            <a:off x="4081622" y="5322991"/>
            <a:ext cx="508853" cy="450805"/>
          </a:xfrm>
          <a:prstGeom prst="triangl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p>
        </p:txBody>
      </p:sp>
      <p:sp>
        <p:nvSpPr>
          <p:cNvPr id="82" name="正方形/長方形 81"/>
          <p:cNvSpPr/>
          <p:nvPr/>
        </p:nvSpPr>
        <p:spPr>
          <a:xfrm>
            <a:off x="4695210" y="5322991"/>
            <a:ext cx="496011" cy="46673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p>
        </p:txBody>
      </p:sp>
      <p:sp>
        <p:nvSpPr>
          <p:cNvPr id="83" name="三角形 82"/>
          <p:cNvSpPr/>
          <p:nvPr/>
        </p:nvSpPr>
        <p:spPr>
          <a:xfrm>
            <a:off x="5654548" y="1774862"/>
            <a:ext cx="508853" cy="450805"/>
          </a:xfrm>
          <a:prstGeom prst="triangl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p>
        </p:txBody>
      </p:sp>
      <p:sp>
        <p:nvSpPr>
          <p:cNvPr id="84" name="正方形/長方形 83"/>
          <p:cNvSpPr/>
          <p:nvPr/>
        </p:nvSpPr>
        <p:spPr>
          <a:xfrm>
            <a:off x="6268136" y="1774862"/>
            <a:ext cx="496011" cy="46673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p>
        </p:txBody>
      </p:sp>
      <p:sp>
        <p:nvSpPr>
          <p:cNvPr id="86" name="三角形 85"/>
          <p:cNvSpPr/>
          <p:nvPr/>
        </p:nvSpPr>
        <p:spPr>
          <a:xfrm>
            <a:off x="7154978" y="1738995"/>
            <a:ext cx="508853" cy="450805"/>
          </a:xfrm>
          <a:prstGeom prst="triangl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p>
        </p:txBody>
      </p:sp>
      <p:sp>
        <p:nvSpPr>
          <p:cNvPr id="87" name="正方形/長方形 86"/>
          <p:cNvSpPr/>
          <p:nvPr/>
        </p:nvSpPr>
        <p:spPr>
          <a:xfrm>
            <a:off x="7768566" y="1738995"/>
            <a:ext cx="496011" cy="46673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p>
        </p:txBody>
      </p:sp>
      <p:pic>
        <p:nvPicPr>
          <p:cNvPr id="88" name="図 87">
            <a:extLst>
              <a:ext uri="{FF2B5EF4-FFF2-40B4-BE49-F238E27FC236}">
                <a16:creationId xmlns:a16="http://schemas.microsoft.com/office/drawing/2014/main" id="{CC72D802-2B13-475A-BE03-332A7827BC56}"/>
              </a:ext>
            </a:extLst>
          </p:cNvPr>
          <p:cNvPicPr>
            <a:picLocks noChangeAspect="1"/>
          </p:cNvPicPr>
          <p:nvPr/>
        </p:nvPicPr>
        <p:blipFill>
          <a:blip r:embed="rId15">
            <a:extLst>
              <a:ext uri="{28A0092B-C50C-407E-A947-70E740481C1C}">
                <a14:useLocalDpi xmlns:a14="http://schemas.microsoft.com/office/drawing/2010/main" val="0"/>
              </a:ext>
              <a:ext uri="{837473B0-CC2E-450A-ABE3-18F120FF3D39}">
                <a1611:picAttrSrcUrl xmlns="" xmlns:a1611="http://schemas.microsoft.com/office/drawing/2016/11/main" r:id="rId16"/>
              </a:ext>
            </a:extLst>
          </a:blip>
          <a:stretch>
            <a:fillRect/>
          </a:stretch>
        </p:blipFill>
        <p:spPr>
          <a:xfrm>
            <a:off x="2645618" y="1182258"/>
            <a:ext cx="843476" cy="542001"/>
          </a:xfrm>
          <a:prstGeom prst="rect">
            <a:avLst/>
          </a:prstGeom>
        </p:spPr>
      </p:pic>
    </p:spTree>
    <p:extLst>
      <p:ext uri="{BB962C8B-B14F-4D97-AF65-F5344CB8AC3E}">
        <p14:creationId xmlns:p14="http://schemas.microsoft.com/office/powerpoint/2010/main" val="1757430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linds(horizontal)">
                                      <p:cBhvr>
                                        <p:cTn id="7" dur="500"/>
                                        <p:tgtEl>
                                          <p:spTgt spid="5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blinds(horizontal)">
                                      <p:cBhvr>
                                        <p:cTn id="10" dur="500"/>
                                        <p:tgtEl>
                                          <p:spTgt spid="5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5"/>
                                        </p:tgtEl>
                                        <p:attrNameLst>
                                          <p:attrName>style.visibility</p:attrName>
                                        </p:attrNameLst>
                                      </p:cBhvr>
                                      <p:to>
                                        <p:strVal val="visible"/>
                                      </p:to>
                                    </p:set>
                                    <p:animEffect transition="in" filter="blinds(horizontal)">
                                      <p:cBhvr>
                                        <p:cTn id="13" dur="500"/>
                                        <p:tgtEl>
                                          <p:spTgt spid="6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blinds(horizontal)">
                                      <p:cBhvr>
                                        <p:cTn id="16" dur="500"/>
                                        <p:tgtEl>
                                          <p:spTgt spid="6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83"/>
                                        </p:tgtEl>
                                        <p:attrNameLst>
                                          <p:attrName>style.visibility</p:attrName>
                                        </p:attrNameLst>
                                      </p:cBhvr>
                                      <p:to>
                                        <p:strVal val="visible"/>
                                      </p:to>
                                    </p:set>
                                    <p:animEffect transition="in" filter="blinds(horizontal)">
                                      <p:cBhvr>
                                        <p:cTn id="19" dur="500"/>
                                        <p:tgtEl>
                                          <p:spTgt spid="8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4"/>
                                        </p:tgtEl>
                                        <p:attrNameLst>
                                          <p:attrName>style.visibility</p:attrName>
                                        </p:attrNameLst>
                                      </p:cBhvr>
                                      <p:to>
                                        <p:strVal val="visible"/>
                                      </p:to>
                                    </p:set>
                                    <p:animEffect transition="in" filter="blinds(horizontal)">
                                      <p:cBhvr>
                                        <p:cTn id="22" dur="500"/>
                                        <p:tgtEl>
                                          <p:spTgt spid="84"/>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blinds(horizontal)">
                                      <p:cBhvr>
                                        <p:cTn id="25" dur="500"/>
                                        <p:tgtEl>
                                          <p:spTgt spid="8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87"/>
                                        </p:tgtEl>
                                        <p:attrNameLst>
                                          <p:attrName>style.visibility</p:attrName>
                                        </p:attrNameLst>
                                      </p:cBhvr>
                                      <p:to>
                                        <p:strVal val="visible"/>
                                      </p:to>
                                    </p:set>
                                    <p:animEffect transition="in" filter="blinds(horizontal)">
                                      <p:cBhvr>
                                        <p:cTn id="28" dur="500"/>
                                        <p:tgtEl>
                                          <p:spTgt spid="8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blinds(horizontal)">
                                      <p:cBhvr>
                                        <p:cTn id="31" dur="500"/>
                                        <p:tgtEl>
                                          <p:spTgt spid="6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blinds(horizontal)">
                                      <p:cBhvr>
                                        <p:cTn id="34" dur="500"/>
                                        <p:tgtEl>
                                          <p:spTgt spid="63"/>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blinds(horizontal)">
                                      <p:cBhvr>
                                        <p:cTn id="37" dur="500"/>
                                        <p:tgtEl>
                                          <p:spTgt spid="69"/>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blinds(horizontal)">
                                      <p:cBhvr>
                                        <p:cTn id="40" dur="500"/>
                                        <p:tgtEl>
                                          <p:spTgt spid="67"/>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blinds(horizontal)">
                                      <p:cBhvr>
                                        <p:cTn id="43" dur="500"/>
                                        <p:tgtEl>
                                          <p:spTgt spid="58"/>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blinds(horizontal)">
                                      <p:cBhvr>
                                        <p:cTn id="46" dur="500"/>
                                        <p:tgtEl>
                                          <p:spTgt spid="57"/>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animEffect transition="in" filter="blinds(horizontal)">
                                      <p:cBhvr>
                                        <p:cTn id="49" dur="500"/>
                                        <p:tgtEl>
                                          <p:spTgt spid="79"/>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78"/>
                                        </p:tgtEl>
                                        <p:attrNameLst>
                                          <p:attrName>style.visibility</p:attrName>
                                        </p:attrNameLst>
                                      </p:cBhvr>
                                      <p:to>
                                        <p:strVal val="visible"/>
                                      </p:to>
                                    </p:set>
                                    <p:animEffect transition="in" filter="blinds(horizontal)">
                                      <p:cBhvr>
                                        <p:cTn id="52" dur="500"/>
                                        <p:tgtEl>
                                          <p:spTgt spid="78"/>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72"/>
                                        </p:tgtEl>
                                        <p:attrNameLst>
                                          <p:attrName>style.visibility</p:attrName>
                                        </p:attrNameLst>
                                      </p:cBhvr>
                                      <p:to>
                                        <p:strVal val="visible"/>
                                      </p:to>
                                    </p:set>
                                    <p:animEffect transition="in" filter="blinds(horizontal)">
                                      <p:cBhvr>
                                        <p:cTn id="55" dur="500"/>
                                        <p:tgtEl>
                                          <p:spTgt spid="72"/>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74"/>
                                        </p:tgtEl>
                                        <p:attrNameLst>
                                          <p:attrName>style.visibility</p:attrName>
                                        </p:attrNameLst>
                                      </p:cBhvr>
                                      <p:to>
                                        <p:strVal val="visible"/>
                                      </p:to>
                                    </p:set>
                                    <p:animEffect transition="in" filter="blinds(horizontal)">
                                      <p:cBhvr>
                                        <p:cTn id="58" dur="500"/>
                                        <p:tgtEl>
                                          <p:spTgt spid="74"/>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80"/>
                                        </p:tgtEl>
                                        <p:attrNameLst>
                                          <p:attrName>style.visibility</p:attrName>
                                        </p:attrNameLst>
                                      </p:cBhvr>
                                      <p:to>
                                        <p:strVal val="visible"/>
                                      </p:to>
                                    </p:set>
                                    <p:animEffect transition="in" filter="blinds(horizontal)">
                                      <p:cBhvr>
                                        <p:cTn id="61" dur="500"/>
                                        <p:tgtEl>
                                          <p:spTgt spid="80"/>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82"/>
                                        </p:tgtEl>
                                        <p:attrNameLst>
                                          <p:attrName>style.visibility</p:attrName>
                                        </p:attrNameLst>
                                      </p:cBhvr>
                                      <p:to>
                                        <p:strVal val="visible"/>
                                      </p:to>
                                    </p:set>
                                    <p:animEffect transition="in" filter="blinds(horizontal)">
                                      <p:cBhvr>
                                        <p:cTn id="64" dur="500"/>
                                        <p:tgtEl>
                                          <p:spTgt spid="82"/>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blinds(horizontal)">
                                      <p:cBhvr>
                                        <p:cTn id="67" dur="500"/>
                                        <p:tgtEl>
                                          <p:spTgt spid="59"/>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61"/>
                                        </p:tgtEl>
                                        <p:attrNameLst>
                                          <p:attrName>style.visibility</p:attrName>
                                        </p:attrNameLst>
                                      </p:cBhvr>
                                      <p:to>
                                        <p:strVal val="visible"/>
                                      </p:to>
                                    </p:set>
                                    <p:animEffect transition="in" filter="blinds(horizontal)">
                                      <p:cBhvr>
                                        <p:cTn id="70" dur="500"/>
                                        <p:tgtEl>
                                          <p:spTgt spid="61"/>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70"/>
                                        </p:tgtEl>
                                        <p:attrNameLst>
                                          <p:attrName>style.visibility</p:attrName>
                                        </p:attrNameLst>
                                      </p:cBhvr>
                                      <p:to>
                                        <p:strVal val="visible"/>
                                      </p:to>
                                    </p:set>
                                    <p:animEffect transition="in" filter="blinds(horizontal)">
                                      <p:cBhvr>
                                        <p:cTn id="73" dur="500"/>
                                        <p:tgtEl>
                                          <p:spTgt spid="70"/>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71"/>
                                        </p:tgtEl>
                                        <p:attrNameLst>
                                          <p:attrName>style.visibility</p:attrName>
                                        </p:attrNameLst>
                                      </p:cBhvr>
                                      <p:to>
                                        <p:strVal val="visible"/>
                                      </p:to>
                                    </p:set>
                                    <p:animEffect transition="in" filter="blinds(horizontal)">
                                      <p:cBhvr>
                                        <p:cTn id="76" dur="500"/>
                                        <p:tgtEl>
                                          <p:spTgt spid="71"/>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46"/>
                                        </p:tgtEl>
                                        <p:attrNameLst>
                                          <p:attrName>style.visibility</p:attrName>
                                        </p:attrNameLst>
                                      </p:cBhvr>
                                      <p:to>
                                        <p:strVal val="visible"/>
                                      </p:to>
                                    </p:set>
                                    <p:animEffect transition="in" filter="blinds(horizontal)">
                                      <p:cBhvr>
                                        <p:cTn id="79" dur="500"/>
                                        <p:tgtEl>
                                          <p:spTgt spid="46"/>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50"/>
                                        </p:tgtEl>
                                        <p:attrNameLst>
                                          <p:attrName>style.visibility</p:attrName>
                                        </p:attrNameLst>
                                      </p:cBhvr>
                                      <p:to>
                                        <p:strVal val="visible"/>
                                      </p:to>
                                    </p:set>
                                    <p:animEffect transition="in" filter="blinds(horizontal)">
                                      <p:cBhvr>
                                        <p:cTn id="82" dur="500"/>
                                        <p:tgtEl>
                                          <p:spTgt spid="50"/>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49"/>
                                        </p:tgtEl>
                                        <p:attrNameLst>
                                          <p:attrName>style.visibility</p:attrName>
                                        </p:attrNameLst>
                                      </p:cBhvr>
                                      <p:to>
                                        <p:strVal val="visible"/>
                                      </p:to>
                                    </p:set>
                                    <p:animEffect transition="in" filter="blinds(horizontal)">
                                      <p:cBhvr>
                                        <p:cTn id="85" dur="500"/>
                                        <p:tgtEl>
                                          <p:spTgt spid="49"/>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48"/>
                                        </p:tgtEl>
                                        <p:attrNameLst>
                                          <p:attrName>style.visibility</p:attrName>
                                        </p:attrNameLst>
                                      </p:cBhvr>
                                      <p:to>
                                        <p:strVal val="visible"/>
                                      </p:to>
                                    </p:set>
                                    <p:animEffect transition="in" filter="blinds(horizontal)">
                                      <p:cBhvr>
                                        <p:cTn id="88" dur="500"/>
                                        <p:tgtEl>
                                          <p:spTgt spid="48"/>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52"/>
                                        </p:tgtEl>
                                        <p:attrNameLst>
                                          <p:attrName>style.visibility</p:attrName>
                                        </p:attrNameLst>
                                      </p:cBhvr>
                                      <p:to>
                                        <p:strVal val="visible"/>
                                      </p:to>
                                    </p:set>
                                    <p:animEffect transition="in" filter="blinds(horizontal)">
                                      <p:cBhvr>
                                        <p:cTn id="91" dur="500"/>
                                        <p:tgtEl>
                                          <p:spTgt spid="52"/>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53"/>
                                        </p:tgtEl>
                                        <p:attrNameLst>
                                          <p:attrName>style.visibility</p:attrName>
                                        </p:attrNameLst>
                                      </p:cBhvr>
                                      <p:to>
                                        <p:strVal val="visible"/>
                                      </p:to>
                                    </p:set>
                                    <p:animEffect transition="in" filter="blinds(horizontal)">
                                      <p:cBhvr>
                                        <p:cTn id="94" dur="500"/>
                                        <p:tgtEl>
                                          <p:spTgt spid="53"/>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2"/>
                                        </p:tgtEl>
                                        <p:attrNameLst>
                                          <p:attrName>style.visibility</p:attrName>
                                        </p:attrNameLst>
                                      </p:cBhvr>
                                      <p:to>
                                        <p:strVal val="visible"/>
                                      </p:to>
                                    </p:set>
                                    <p:animEffect transition="in" filter="blinds(horizontal)">
                                      <p:cBhvr>
                                        <p:cTn id="99" dur="500"/>
                                        <p:tgtEl>
                                          <p:spTgt spid="2"/>
                                        </p:tgtEl>
                                      </p:cBhvr>
                                    </p:animEffect>
                                  </p:childTnLst>
                                </p:cTn>
                              </p:par>
                              <p:par>
                                <p:cTn id="100" presetID="3" presetClass="entr" presetSubtype="10" fill="hold" nodeType="withEffect">
                                  <p:stCondLst>
                                    <p:cond delay="0"/>
                                  </p:stCondLst>
                                  <p:childTnLst>
                                    <p:set>
                                      <p:cBhvr>
                                        <p:cTn id="101" dur="1" fill="hold">
                                          <p:stCondLst>
                                            <p:cond delay="0"/>
                                          </p:stCondLst>
                                        </p:cTn>
                                        <p:tgtEl>
                                          <p:spTgt spid="88"/>
                                        </p:tgtEl>
                                        <p:attrNameLst>
                                          <p:attrName>style.visibility</p:attrName>
                                        </p:attrNameLst>
                                      </p:cBhvr>
                                      <p:to>
                                        <p:strVal val="visible"/>
                                      </p:to>
                                    </p:set>
                                    <p:animEffect transition="in" filter="blinds(horizontal)">
                                      <p:cBhvr>
                                        <p:cTn id="102" dur="500"/>
                                        <p:tgtEl>
                                          <p:spTgt spid="88"/>
                                        </p:tgtEl>
                                      </p:cBhvr>
                                    </p:animEffect>
                                  </p:childTnLst>
                                </p:cTn>
                              </p:par>
                              <p:par>
                                <p:cTn id="103" presetID="3" presetClass="entr" presetSubtype="10" fill="hold" nodeType="withEffect">
                                  <p:stCondLst>
                                    <p:cond delay="0"/>
                                  </p:stCondLst>
                                  <p:childTnLst>
                                    <p:set>
                                      <p:cBhvr>
                                        <p:cTn id="104" dur="1" fill="hold">
                                          <p:stCondLst>
                                            <p:cond delay="0"/>
                                          </p:stCondLst>
                                        </p:cTn>
                                        <p:tgtEl>
                                          <p:spTgt spid="89"/>
                                        </p:tgtEl>
                                        <p:attrNameLst>
                                          <p:attrName>style.visibility</p:attrName>
                                        </p:attrNameLst>
                                      </p:cBhvr>
                                      <p:to>
                                        <p:strVal val="visible"/>
                                      </p:to>
                                    </p:set>
                                    <p:animEffect transition="in" filter="blinds(horizontal)">
                                      <p:cBhvr>
                                        <p:cTn id="105" dur="500"/>
                                        <p:tgtEl>
                                          <p:spTgt spid="89"/>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75"/>
                                        </p:tgtEl>
                                        <p:attrNameLst>
                                          <p:attrName>style.visibility</p:attrName>
                                        </p:attrNameLst>
                                      </p:cBhvr>
                                      <p:to>
                                        <p:strVal val="visible"/>
                                      </p:to>
                                    </p:set>
                                    <p:animEffect transition="in" filter="blinds(horizontal)">
                                      <p:cBhvr>
                                        <p:cTn id="110" dur="500"/>
                                        <p:tgtEl>
                                          <p:spTgt spid="75"/>
                                        </p:tgtEl>
                                      </p:cBhvr>
                                    </p:animEffect>
                                  </p:childTnLst>
                                </p:cTn>
                              </p:par>
                              <p:par>
                                <p:cTn id="111" presetID="3" presetClass="entr" presetSubtype="10" fill="hold" nodeType="withEffect">
                                  <p:stCondLst>
                                    <p:cond delay="0"/>
                                  </p:stCondLst>
                                  <p:childTnLst>
                                    <p:set>
                                      <p:cBhvr>
                                        <p:cTn id="112" dur="1" fill="hold">
                                          <p:stCondLst>
                                            <p:cond delay="0"/>
                                          </p:stCondLst>
                                        </p:cTn>
                                        <p:tgtEl>
                                          <p:spTgt spid="6"/>
                                        </p:tgtEl>
                                        <p:attrNameLst>
                                          <p:attrName>style.visibility</p:attrName>
                                        </p:attrNameLst>
                                      </p:cBhvr>
                                      <p:to>
                                        <p:strVal val="visible"/>
                                      </p:to>
                                    </p:set>
                                    <p:animEffect transition="in" filter="blinds(horizontal)">
                                      <p:cBhvr>
                                        <p:cTn id="113" dur="500"/>
                                        <p:tgtEl>
                                          <p:spTgt spid="6"/>
                                        </p:tgtEl>
                                      </p:cBhvr>
                                    </p:animEffect>
                                  </p:childTnLst>
                                </p:cTn>
                              </p:par>
                              <p:par>
                                <p:cTn id="114" presetID="3" presetClass="entr" presetSubtype="10" fill="hold" grpId="0" nodeType="withEffect">
                                  <p:stCondLst>
                                    <p:cond delay="0"/>
                                  </p:stCondLst>
                                  <p:childTnLst>
                                    <p:set>
                                      <p:cBhvr>
                                        <p:cTn id="115" dur="1" fill="hold">
                                          <p:stCondLst>
                                            <p:cond delay="0"/>
                                          </p:stCondLst>
                                        </p:cTn>
                                        <p:tgtEl>
                                          <p:spTgt spid="3"/>
                                        </p:tgtEl>
                                        <p:attrNameLst>
                                          <p:attrName>style.visibility</p:attrName>
                                        </p:attrNameLst>
                                      </p:cBhvr>
                                      <p:to>
                                        <p:strVal val="visible"/>
                                      </p:to>
                                    </p:set>
                                    <p:animEffect transition="in" filter="blinds(horizontal)">
                                      <p:cBhvr>
                                        <p:cTn id="116" dur="500"/>
                                        <p:tgtEl>
                                          <p:spTgt spid="3"/>
                                        </p:tgtEl>
                                      </p:cBhvr>
                                    </p:animEffect>
                                  </p:childTnLst>
                                </p:cTn>
                              </p:par>
                              <p:par>
                                <p:cTn id="117" presetID="3" presetClass="entr" presetSubtype="10" fill="hold" nodeType="withEffect">
                                  <p:stCondLst>
                                    <p:cond delay="0"/>
                                  </p:stCondLst>
                                  <p:childTnLst>
                                    <p:set>
                                      <p:cBhvr>
                                        <p:cTn id="118" dur="1" fill="hold">
                                          <p:stCondLst>
                                            <p:cond delay="0"/>
                                          </p:stCondLst>
                                        </p:cTn>
                                        <p:tgtEl>
                                          <p:spTgt spid="94"/>
                                        </p:tgtEl>
                                        <p:attrNameLst>
                                          <p:attrName>style.visibility</p:attrName>
                                        </p:attrNameLst>
                                      </p:cBhvr>
                                      <p:to>
                                        <p:strVal val="visible"/>
                                      </p:to>
                                    </p:set>
                                    <p:animEffect transition="in" filter="blinds(horizontal)">
                                      <p:cBhvr>
                                        <p:cTn id="119" dur="500"/>
                                        <p:tgtEl>
                                          <p:spTgt spid="94"/>
                                        </p:tgtEl>
                                      </p:cBhvr>
                                    </p:animEffect>
                                  </p:childTnLst>
                                </p:cTn>
                              </p:par>
                              <p:par>
                                <p:cTn id="120" presetID="3" presetClass="entr" presetSubtype="10" fill="hold" grpId="0" nodeType="withEffect">
                                  <p:stCondLst>
                                    <p:cond delay="0"/>
                                  </p:stCondLst>
                                  <p:childTnLst>
                                    <p:set>
                                      <p:cBhvr>
                                        <p:cTn id="121" dur="1" fill="hold">
                                          <p:stCondLst>
                                            <p:cond delay="0"/>
                                          </p:stCondLst>
                                        </p:cTn>
                                        <p:tgtEl>
                                          <p:spTgt spid="90"/>
                                        </p:tgtEl>
                                        <p:attrNameLst>
                                          <p:attrName>style.visibility</p:attrName>
                                        </p:attrNameLst>
                                      </p:cBhvr>
                                      <p:to>
                                        <p:strVal val="visible"/>
                                      </p:to>
                                    </p:set>
                                    <p:animEffect transition="in" filter="blinds(horizontal)">
                                      <p:cBhvr>
                                        <p:cTn id="122" dur="500"/>
                                        <p:tgtEl>
                                          <p:spTgt spid="90"/>
                                        </p:tgtEl>
                                      </p:cBhvr>
                                    </p:animEffect>
                                  </p:childTnLst>
                                </p:cTn>
                              </p:par>
                              <p:par>
                                <p:cTn id="123" presetID="3" presetClass="entr" presetSubtype="10" fill="hold" nodeType="withEffect">
                                  <p:stCondLst>
                                    <p:cond delay="0"/>
                                  </p:stCondLst>
                                  <p:childTnLst>
                                    <p:set>
                                      <p:cBhvr>
                                        <p:cTn id="124" dur="1" fill="hold">
                                          <p:stCondLst>
                                            <p:cond delay="0"/>
                                          </p:stCondLst>
                                        </p:cTn>
                                        <p:tgtEl>
                                          <p:spTgt spid="95"/>
                                        </p:tgtEl>
                                        <p:attrNameLst>
                                          <p:attrName>style.visibility</p:attrName>
                                        </p:attrNameLst>
                                      </p:cBhvr>
                                      <p:to>
                                        <p:strVal val="visible"/>
                                      </p:to>
                                    </p:set>
                                    <p:animEffect transition="in" filter="blinds(horizontal)">
                                      <p:cBhvr>
                                        <p:cTn id="125" dur="500"/>
                                        <p:tgtEl>
                                          <p:spTgt spid="95"/>
                                        </p:tgtEl>
                                      </p:cBhvr>
                                    </p:animEffect>
                                  </p:childTnLst>
                                </p:cTn>
                              </p:par>
                              <p:par>
                                <p:cTn id="126" presetID="3" presetClass="entr" presetSubtype="10" fill="hold" grpId="0" nodeType="withEffect">
                                  <p:stCondLst>
                                    <p:cond delay="0"/>
                                  </p:stCondLst>
                                  <p:childTnLst>
                                    <p:set>
                                      <p:cBhvr>
                                        <p:cTn id="127" dur="1" fill="hold">
                                          <p:stCondLst>
                                            <p:cond delay="0"/>
                                          </p:stCondLst>
                                        </p:cTn>
                                        <p:tgtEl>
                                          <p:spTgt spid="91"/>
                                        </p:tgtEl>
                                        <p:attrNameLst>
                                          <p:attrName>style.visibility</p:attrName>
                                        </p:attrNameLst>
                                      </p:cBhvr>
                                      <p:to>
                                        <p:strVal val="visible"/>
                                      </p:to>
                                    </p:set>
                                    <p:animEffect transition="in" filter="blinds(horizontal)">
                                      <p:cBhvr>
                                        <p:cTn id="128" dur="500"/>
                                        <p:tgtEl>
                                          <p:spTgt spid="91"/>
                                        </p:tgtEl>
                                      </p:cBhvr>
                                    </p:animEffect>
                                  </p:childTnLst>
                                </p:cTn>
                              </p:par>
                              <p:par>
                                <p:cTn id="129" presetID="3" presetClass="entr" presetSubtype="10" fill="hold" nodeType="withEffect">
                                  <p:stCondLst>
                                    <p:cond delay="0"/>
                                  </p:stCondLst>
                                  <p:childTnLst>
                                    <p:set>
                                      <p:cBhvr>
                                        <p:cTn id="130" dur="1" fill="hold">
                                          <p:stCondLst>
                                            <p:cond delay="0"/>
                                          </p:stCondLst>
                                        </p:cTn>
                                        <p:tgtEl>
                                          <p:spTgt spid="96"/>
                                        </p:tgtEl>
                                        <p:attrNameLst>
                                          <p:attrName>style.visibility</p:attrName>
                                        </p:attrNameLst>
                                      </p:cBhvr>
                                      <p:to>
                                        <p:strVal val="visible"/>
                                      </p:to>
                                    </p:set>
                                    <p:animEffect transition="in" filter="blinds(horizontal)">
                                      <p:cBhvr>
                                        <p:cTn id="131" dur="500"/>
                                        <p:tgtEl>
                                          <p:spTgt spid="96"/>
                                        </p:tgtEl>
                                      </p:cBhvr>
                                    </p:animEffect>
                                  </p:childTnLst>
                                </p:cTn>
                              </p:par>
                              <p:par>
                                <p:cTn id="132" presetID="3" presetClass="entr" presetSubtype="10" fill="hold" grpId="0" nodeType="withEffect">
                                  <p:stCondLst>
                                    <p:cond delay="0"/>
                                  </p:stCondLst>
                                  <p:childTnLst>
                                    <p:set>
                                      <p:cBhvr>
                                        <p:cTn id="133" dur="1" fill="hold">
                                          <p:stCondLst>
                                            <p:cond delay="0"/>
                                          </p:stCondLst>
                                        </p:cTn>
                                        <p:tgtEl>
                                          <p:spTgt spid="92"/>
                                        </p:tgtEl>
                                        <p:attrNameLst>
                                          <p:attrName>style.visibility</p:attrName>
                                        </p:attrNameLst>
                                      </p:cBhvr>
                                      <p:to>
                                        <p:strVal val="visible"/>
                                      </p:to>
                                    </p:set>
                                    <p:animEffect transition="in" filter="blinds(horizontal)">
                                      <p:cBhvr>
                                        <p:cTn id="134" dur="500"/>
                                        <p:tgtEl>
                                          <p:spTgt spid="92"/>
                                        </p:tgtEl>
                                      </p:cBhvr>
                                    </p:animEffect>
                                  </p:childTnLst>
                                </p:cTn>
                              </p:par>
                              <p:par>
                                <p:cTn id="135" presetID="3" presetClass="entr" presetSubtype="10" fill="hold" nodeType="withEffect">
                                  <p:stCondLst>
                                    <p:cond delay="0"/>
                                  </p:stCondLst>
                                  <p:childTnLst>
                                    <p:set>
                                      <p:cBhvr>
                                        <p:cTn id="136" dur="1" fill="hold">
                                          <p:stCondLst>
                                            <p:cond delay="0"/>
                                          </p:stCondLst>
                                        </p:cTn>
                                        <p:tgtEl>
                                          <p:spTgt spid="97"/>
                                        </p:tgtEl>
                                        <p:attrNameLst>
                                          <p:attrName>style.visibility</p:attrName>
                                        </p:attrNameLst>
                                      </p:cBhvr>
                                      <p:to>
                                        <p:strVal val="visible"/>
                                      </p:to>
                                    </p:set>
                                    <p:animEffect transition="in" filter="blinds(horizontal)">
                                      <p:cBhvr>
                                        <p:cTn id="137" dur="500"/>
                                        <p:tgtEl>
                                          <p:spTgt spid="97"/>
                                        </p:tgtEl>
                                      </p:cBhvr>
                                    </p:animEffect>
                                  </p:childTnLst>
                                </p:cTn>
                              </p:par>
                              <p:par>
                                <p:cTn id="138" presetID="3" presetClass="entr" presetSubtype="10" fill="hold" grpId="0" nodeType="withEffect">
                                  <p:stCondLst>
                                    <p:cond delay="0"/>
                                  </p:stCondLst>
                                  <p:childTnLst>
                                    <p:set>
                                      <p:cBhvr>
                                        <p:cTn id="139" dur="1" fill="hold">
                                          <p:stCondLst>
                                            <p:cond delay="0"/>
                                          </p:stCondLst>
                                        </p:cTn>
                                        <p:tgtEl>
                                          <p:spTgt spid="93"/>
                                        </p:tgtEl>
                                        <p:attrNameLst>
                                          <p:attrName>style.visibility</p:attrName>
                                        </p:attrNameLst>
                                      </p:cBhvr>
                                      <p:to>
                                        <p:strVal val="visible"/>
                                      </p:to>
                                    </p:set>
                                    <p:animEffect transition="in" filter="blinds(horizontal)">
                                      <p:cBhvr>
                                        <p:cTn id="140"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2" grpId="0"/>
      <p:bldP spid="3" grpId="0" animBg="1"/>
      <p:bldP spid="90" grpId="0" animBg="1"/>
      <p:bldP spid="91" grpId="0" animBg="1"/>
      <p:bldP spid="92" grpId="0" animBg="1"/>
      <p:bldP spid="93" grpId="0" animBg="1"/>
      <p:bldP spid="46" grpId="0" animBg="1"/>
      <p:bldP spid="48" grpId="0"/>
      <p:bldP spid="49" grpId="0" animBg="1"/>
      <p:bldP spid="50" grpId="0"/>
      <p:bldP spid="52" grpId="0" animBg="1"/>
      <p:bldP spid="53" grpId="0"/>
      <p:bldP spid="54" grpId="0" animBg="1"/>
      <p:bldP spid="56" grpId="0" animBg="1"/>
      <p:bldP spid="57" grpId="0" animBg="1"/>
      <p:bldP spid="58" grpId="0" animBg="1"/>
      <p:bldP spid="59" grpId="0" animBg="1"/>
      <p:bldP spid="61" grpId="0" animBg="1"/>
      <p:bldP spid="62" grpId="0" animBg="1"/>
      <p:bldP spid="63" grpId="0" animBg="1"/>
      <p:bldP spid="65" grpId="0" animBg="1"/>
      <p:bldP spid="66" grpId="0" animBg="1"/>
      <p:bldP spid="67" grpId="0" animBg="1"/>
      <p:bldP spid="69" grpId="0" animBg="1"/>
      <p:bldP spid="70" grpId="0" animBg="1"/>
      <p:bldP spid="71" grpId="0" animBg="1"/>
      <p:bldP spid="72" grpId="0" animBg="1"/>
      <p:bldP spid="74" grpId="0" animBg="1"/>
      <p:bldP spid="78" grpId="0" animBg="1"/>
      <p:bldP spid="79" grpId="0" animBg="1"/>
      <p:bldP spid="80" grpId="0" animBg="1"/>
      <p:bldP spid="82" grpId="0" animBg="1"/>
      <p:bldP spid="83" grpId="0" animBg="1"/>
      <p:bldP spid="84" grpId="0" animBg="1"/>
      <p:bldP spid="86" grpId="0" animBg="1"/>
      <p:bldP spid="87"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 name="円/楕円 74"/>
          <p:cNvSpPr/>
          <p:nvPr/>
        </p:nvSpPr>
        <p:spPr>
          <a:xfrm>
            <a:off x="2944474" y="1421774"/>
            <a:ext cx="240524" cy="2386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b="1"/>
          </a:p>
        </p:txBody>
      </p:sp>
      <p:cxnSp>
        <p:nvCxnSpPr>
          <p:cNvPr id="7" name="直線コネクタ 6"/>
          <p:cNvCxnSpPr/>
          <p:nvPr/>
        </p:nvCxnSpPr>
        <p:spPr>
          <a:xfrm>
            <a:off x="2310062" y="108284"/>
            <a:ext cx="0" cy="66173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3870157" y="108284"/>
            <a:ext cx="0" cy="66173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5450304" y="108284"/>
            <a:ext cx="0" cy="66173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7030452" y="108284"/>
            <a:ext cx="0" cy="66173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8590546" y="108284"/>
            <a:ext cx="0" cy="66173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1443789" y="529389"/>
            <a:ext cx="755583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1443789" y="2330115"/>
            <a:ext cx="755583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a:off x="1443789" y="4142872"/>
            <a:ext cx="755583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1443789" y="5955633"/>
            <a:ext cx="755583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テキスト ボックス 28"/>
              <p:cNvSpPr txBox="1"/>
              <p:nvPr/>
            </p:nvSpPr>
            <p:spPr>
              <a:xfrm>
                <a:off x="2310061" y="488734"/>
                <a:ext cx="72167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altLang="ja-JP" sz="2800" b="1" i="1" dirty="0" smtClean="0"/>
                        <m:t>c</m:t>
                      </m:r>
                      <m:r>
                        <m:rPr>
                          <m:nor/>
                        </m:rPr>
                        <a:rPr lang="en-US" altLang="ja-JP" sz="2800" b="1" i="1" baseline="-25000" dirty="0" smtClean="0"/>
                        <m:t>0,0</m:t>
                      </m:r>
                    </m:oMath>
                  </m:oMathPara>
                </a14:m>
                <a:endParaRPr kumimoji="1" lang="ja-JP" altLang="en-US" sz="2800" b="1" i="1" dirty="0"/>
              </a:p>
            </p:txBody>
          </p:sp>
        </mc:Choice>
        <mc:Fallback xmlns="">
          <p:sp>
            <p:nvSpPr>
              <p:cNvPr id="29" name="テキスト ボックス 28"/>
              <p:cNvSpPr txBox="1">
                <a:spLocks noRot="1" noChangeAspect="1" noMove="1" noResize="1" noEditPoints="1" noAdjustHandles="1" noChangeArrowheads="1" noChangeShapeType="1" noTextEdit="1"/>
              </p:cNvSpPr>
              <p:nvPr/>
            </p:nvSpPr>
            <p:spPr>
              <a:xfrm>
                <a:off x="2310061" y="488734"/>
                <a:ext cx="721672" cy="523220"/>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p:cNvSpPr txBox="1"/>
              <p:nvPr/>
            </p:nvSpPr>
            <p:spPr>
              <a:xfrm>
                <a:off x="3957841" y="2292791"/>
                <a:ext cx="72167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altLang="ja-JP" sz="2800" b="1" i="1" dirty="0" smtClean="0"/>
                        <m:t>c</m:t>
                      </m:r>
                      <m:r>
                        <m:rPr>
                          <m:nor/>
                        </m:rPr>
                        <a:rPr lang="en-US" altLang="ja-JP" sz="2800" b="1" i="1" baseline="-25000" dirty="0" smtClean="0"/>
                        <m:t>1,1</m:t>
                      </m:r>
                    </m:oMath>
                  </m:oMathPara>
                </a14:m>
                <a:endParaRPr lang="ja-JP" altLang="en-US" sz="2800" b="1" i="1" dirty="0"/>
              </a:p>
            </p:txBody>
          </p:sp>
        </mc:Choice>
        <mc:Fallback xmlns="">
          <p:sp>
            <p:nvSpPr>
              <p:cNvPr id="43" name="テキスト ボックス 42"/>
              <p:cNvSpPr txBox="1">
                <a:spLocks noRot="1" noChangeAspect="1" noMove="1" noResize="1" noEditPoints="1" noAdjustHandles="1" noChangeArrowheads="1" noChangeShapeType="1" noTextEdit="1"/>
              </p:cNvSpPr>
              <p:nvPr/>
            </p:nvSpPr>
            <p:spPr>
              <a:xfrm>
                <a:off x="3957841" y="2292791"/>
                <a:ext cx="721672" cy="523220"/>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p:cNvSpPr txBox="1"/>
              <p:nvPr/>
            </p:nvSpPr>
            <p:spPr>
              <a:xfrm>
                <a:off x="5515716" y="4096849"/>
                <a:ext cx="71846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altLang="ja-JP" sz="2800" b="1" i="1" dirty="0" smtClean="0"/>
                        <m:t>c</m:t>
                      </m:r>
                      <m:r>
                        <m:rPr>
                          <m:nor/>
                        </m:rPr>
                        <a:rPr lang="en-US" altLang="ja-JP" sz="2800" b="1" i="1" baseline="-25000" dirty="0" smtClean="0"/>
                        <m:t>2,2</m:t>
                      </m:r>
                    </m:oMath>
                  </m:oMathPara>
                </a14:m>
                <a:endParaRPr lang="ja-JP" altLang="en-US" sz="2800" b="1" i="1" dirty="0"/>
              </a:p>
            </p:txBody>
          </p:sp>
        </mc:Choice>
        <mc:Fallback xmlns="">
          <p:sp>
            <p:nvSpPr>
              <p:cNvPr id="47" name="テキスト ボックス 46"/>
              <p:cNvSpPr txBox="1">
                <a:spLocks noRot="1" noChangeAspect="1" noMove="1" noResize="1" noEditPoints="1" noAdjustHandles="1" noChangeArrowheads="1" noChangeShapeType="1" noTextEdit="1"/>
              </p:cNvSpPr>
              <p:nvPr/>
            </p:nvSpPr>
            <p:spPr>
              <a:xfrm>
                <a:off x="5515716" y="4096849"/>
                <a:ext cx="718466" cy="523220"/>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p:cNvSpPr txBox="1"/>
              <p:nvPr/>
            </p:nvSpPr>
            <p:spPr>
              <a:xfrm>
                <a:off x="7030451" y="488733"/>
                <a:ext cx="851515" cy="9541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altLang="ja-JP" sz="2800" b="1" i="1" dirty="0" smtClean="0"/>
                        <m:t>c</m:t>
                      </m:r>
                      <m:r>
                        <m:rPr>
                          <m:nor/>
                        </m:rPr>
                        <a:rPr lang="en-US" altLang="ja-JP" sz="2800" b="1" i="1" baseline="-25000" dirty="0" smtClean="0"/>
                        <m:t>3,0</m:t>
                      </m:r>
                    </m:oMath>
                  </m:oMathPara>
                </a14:m>
                <a:endParaRPr lang="ja-JP" altLang="en-US" sz="2800" b="1" i="1" dirty="0"/>
              </a:p>
              <a:p>
                <a:endParaRPr kumimoji="1" lang="ja-JP" altLang="en-US" sz="2800" b="1" i="1" dirty="0"/>
              </a:p>
            </p:txBody>
          </p:sp>
        </mc:Choice>
        <mc:Fallback xmlns="">
          <p:sp>
            <p:nvSpPr>
              <p:cNvPr id="51" name="テキスト ボックス 50"/>
              <p:cNvSpPr txBox="1">
                <a:spLocks noRot="1" noChangeAspect="1" noMove="1" noResize="1" noEditPoints="1" noAdjustHandles="1" noChangeArrowheads="1" noChangeShapeType="1" noTextEdit="1"/>
              </p:cNvSpPr>
              <p:nvPr/>
            </p:nvSpPr>
            <p:spPr>
              <a:xfrm>
                <a:off x="7030451" y="488733"/>
                <a:ext cx="851515" cy="954107"/>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p:cNvSpPr txBox="1"/>
              <p:nvPr/>
            </p:nvSpPr>
            <p:spPr>
              <a:xfrm>
                <a:off x="3957841" y="488733"/>
                <a:ext cx="71846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altLang="ja-JP" sz="2800" b="1" i="1" dirty="0" smtClean="0"/>
                        <m:t>c</m:t>
                      </m:r>
                      <m:r>
                        <m:rPr>
                          <m:nor/>
                        </m:rPr>
                        <a:rPr lang="en-US" altLang="ja-JP" sz="2800" b="1" i="1" baseline="-25000" dirty="0" smtClean="0"/>
                        <m:t>1,0</m:t>
                      </m:r>
                    </m:oMath>
                  </m:oMathPara>
                </a14:m>
                <a:endParaRPr lang="ja-JP" altLang="en-US" sz="2800" b="1" i="1" dirty="0"/>
              </a:p>
            </p:txBody>
          </p:sp>
        </mc:Choice>
        <mc:Fallback xmlns="">
          <p:sp>
            <p:nvSpPr>
              <p:cNvPr id="55" name="テキスト ボックス 54"/>
              <p:cNvSpPr txBox="1">
                <a:spLocks noRot="1" noChangeAspect="1" noMove="1" noResize="1" noEditPoints="1" noAdjustHandles="1" noChangeArrowheads="1" noChangeShapeType="1" noTextEdit="1"/>
              </p:cNvSpPr>
              <p:nvPr/>
            </p:nvSpPr>
            <p:spPr>
              <a:xfrm>
                <a:off x="3957841" y="488733"/>
                <a:ext cx="718466" cy="523220"/>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p:cNvSpPr txBox="1"/>
              <p:nvPr/>
            </p:nvSpPr>
            <p:spPr>
              <a:xfrm>
                <a:off x="5517933" y="2292791"/>
                <a:ext cx="71846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altLang="ja-JP" sz="2800" b="1" i="1" dirty="0" smtClean="0"/>
                        <m:t>c</m:t>
                      </m:r>
                      <m:r>
                        <m:rPr>
                          <m:nor/>
                        </m:rPr>
                        <a:rPr lang="en-US" altLang="ja-JP" sz="2800" b="1" i="1" baseline="-25000" dirty="0" smtClean="0"/>
                        <m:t>2,1</m:t>
                      </m:r>
                    </m:oMath>
                  </m:oMathPara>
                </a14:m>
                <a:endParaRPr lang="ja-JP" altLang="en-US" sz="2800" b="1" i="1" dirty="0"/>
              </a:p>
            </p:txBody>
          </p:sp>
        </mc:Choice>
        <mc:Fallback xmlns="">
          <p:sp>
            <p:nvSpPr>
              <p:cNvPr id="60" name="テキスト ボックス 59"/>
              <p:cNvSpPr txBox="1">
                <a:spLocks noRot="1" noChangeAspect="1" noMove="1" noResize="1" noEditPoints="1" noAdjustHandles="1" noChangeArrowheads="1" noChangeShapeType="1" noTextEdit="1"/>
              </p:cNvSpPr>
              <p:nvPr/>
            </p:nvSpPr>
            <p:spPr>
              <a:xfrm>
                <a:off x="5517933" y="2292791"/>
                <a:ext cx="718466" cy="523220"/>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p:cNvSpPr txBox="1"/>
              <p:nvPr/>
            </p:nvSpPr>
            <p:spPr>
              <a:xfrm>
                <a:off x="6963124" y="4090277"/>
                <a:ext cx="71846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altLang="ja-JP" sz="2800" b="1" i="1" dirty="0" smtClean="0"/>
                        <m:t>c</m:t>
                      </m:r>
                      <m:r>
                        <m:rPr>
                          <m:nor/>
                        </m:rPr>
                        <a:rPr lang="en-US" altLang="ja-JP" sz="2800" b="1" i="1" baseline="-25000" dirty="0" smtClean="0"/>
                        <m:t>3,2</m:t>
                      </m:r>
                    </m:oMath>
                  </m:oMathPara>
                </a14:m>
                <a:endParaRPr lang="ja-JP" altLang="en-US" sz="2800" b="1" i="1" dirty="0"/>
              </a:p>
            </p:txBody>
          </p:sp>
        </mc:Choice>
        <mc:Fallback xmlns="">
          <p:sp>
            <p:nvSpPr>
              <p:cNvPr id="64" name="テキスト ボックス 63"/>
              <p:cNvSpPr txBox="1">
                <a:spLocks noRot="1" noChangeAspect="1" noMove="1" noResize="1" noEditPoints="1" noAdjustHandles="1" noChangeArrowheads="1" noChangeShapeType="1" noTextEdit="1"/>
              </p:cNvSpPr>
              <p:nvPr/>
            </p:nvSpPr>
            <p:spPr>
              <a:xfrm>
                <a:off x="6963124" y="4090277"/>
                <a:ext cx="718466" cy="523220"/>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p:cNvSpPr txBox="1"/>
              <p:nvPr/>
            </p:nvSpPr>
            <p:spPr>
              <a:xfrm>
                <a:off x="2310061" y="4090279"/>
                <a:ext cx="71846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altLang="ja-JP" sz="2800" b="1" i="1" dirty="0" smtClean="0"/>
                        <m:t>c</m:t>
                      </m:r>
                      <m:r>
                        <m:rPr>
                          <m:nor/>
                        </m:rPr>
                        <a:rPr lang="en-US" altLang="ja-JP" sz="2800" b="1" i="1" baseline="-25000" dirty="0" smtClean="0"/>
                        <m:t>0,2</m:t>
                      </m:r>
                    </m:oMath>
                  </m:oMathPara>
                </a14:m>
                <a:endParaRPr lang="ja-JP" altLang="en-US" sz="2800" b="1" i="1" dirty="0"/>
              </a:p>
            </p:txBody>
          </p:sp>
        </mc:Choice>
        <mc:Fallback xmlns="">
          <p:sp>
            <p:nvSpPr>
              <p:cNvPr id="68" name="テキスト ボックス 67"/>
              <p:cNvSpPr txBox="1">
                <a:spLocks noRot="1" noChangeAspect="1" noMove="1" noResize="1" noEditPoints="1" noAdjustHandles="1" noChangeArrowheads="1" noChangeShapeType="1" noTextEdit="1"/>
              </p:cNvSpPr>
              <p:nvPr/>
            </p:nvSpPr>
            <p:spPr>
              <a:xfrm>
                <a:off x="2310061" y="4090279"/>
                <a:ext cx="718466" cy="523220"/>
              </a:xfrm>
              <a:prstGeom prst="rect">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テキスト ボックス 72"/>
              <p:cNvSpPr txBox="1"/>
              <p:nvPr/>
            </p:nvSpPr>
            <p:spPr>
              <a:xfrm>
                <a:off x="2310061" y="2292792"/>
                <a:ext cx="71846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altLang="ja-JP" sz="2800" b="1" i="1" dirty="0" smtClean="0"/>
                        <m:t>c</m:t>
                      </m:r>
                      <m:r>
                        <m:rPr>
                          <m:nor/>
                        </m:rPr>
                        <a:rPr lang="en-US" altLang="ja-JP" sz="2800" b="1" i="1" baseline="-25000" dirty="0" smtClean="0"/>
                        <m:t>0,1</m:t>
                      </m:r>
                    </m:oMath>
                  </m:oMathPara>
                </a14:m>
                <a:endParaRPr lang="ja-JP" altLang="en-US" sz="2800" b="1" i="1" dirty="0"/>
              </a:p>
            </p:txBody>
          </p:sp>
        </mc:Choice>
        <mc:Fallback xmlns="">
          <p:sp>
            <p:nvSpPr>
              <p:cNvPr id="73" name="テキスト ボックス 72"/>
              <p:cNvSpPr txBox="1">
                <a:spLocks noRot="1" noChangeAspect="1" noMove="1" noResize="1" noEditPoints="1" noAdjustHandles="1" noChangeArrowheads="1" noChangeShapeType="1" noTextEdit="1"/>
              </p:cNvSpPr>
              <p:nvPr/>
            </p:nvSpPr>
            <p:spPr>
              <a:xfrm>
                <a:off x="2310061" y="2292792"/>
                <a:ext cx="718466" cy="523220"/>
              </a:xfrm>
              <a:prstGeom prst="rect">
                <a:avLst/>
              </a:prstGeom>
              <a:blipFill rotWithShape="0">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テキスト ボックス 76"/>
              <p:cNvSpPr txBox="1"/>
              <p:nvPr/>
            </p:nvSpPr>
            <p:spPr>
              <a:xfrm>
                <a:off x="3830057" y="4090278"/>
                <a:ext cx="71846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altLang="ja-JP" sz="2800" b="1" i="1" dirty="0" smtClean="0"/>
                        <m:t>c</m:t>
                      </m:r>
                      <m:r>
                        <m:rPr>
                          <m:nor/>
                        </m:rPr>
                        <a:rPr lang="en-US" altLang="ja-JP" sz="2800" b="1" i="1" baseline="-25000" dirty="0" smtClean="0"/>
                        <m:t>1,2</m:t>
                      </m:r>
                    </m:oMath>
                  </m:oMathPara>
                </a14:m>
                <a:endParaRPr lang="ja-JP" altLang="en-US" sz="2800" b="1" i="1" dirty="0"/>
              </a:p>
            </p:txBody>
          </p:sp>
        </mc:Choice>
        <mc:Fallback xmlns="">
          <p:sp>
            <p:nvSpPr>
              <p:cNvPr id="77" name="テキスト ボックス 76"/>
              <p:cNvSpPr txBox="1">
                <a:spLocks noRot="1" noChangeAspect="1" noMove="1" noResize="1" noEditPoints="1" noAdjustHandles="1" noChangeArrowheads="1" noChangeShapeType="1" noTextEdit="1"/>
              </p:cNvSpPr>
              <p:nvPr/>
            </p:nvSpPr>
            <p:spPr>
              <a:xfrm>
                <a:off x="3830057" y="4090278"/>
                <a:ext cx="718466" cy="523220"/>
              </a:xfrm>
              <a:prstGeom prst="rect">
                <a:avLst/>
              </a:prstGeom>
              <a:blipFill rotWithShape="0">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p:cNvSpPr txBox="1"/>
              <p:nvPr/>
            </p:nvSpPr>
            <p:spPr>
              <a:xfrm>
                <a:off x="5517934" y="488733"/>
                <a:ext cx="71846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altLang="ja-JP" sz="2800" b="1" i="1" dirty="0" smtClean="0"/>
                        <m:t>c</m:t>
                      </m:r>
                      <m:r>
                        <m:rPr>
                          <m:nor/>
                        </m:rPr>
                        <a:rPr lang="en-US" altLang="ja-JP" sz="2800" b="1" i="1" baseline="-25000" dirty="0" smtClean="0"/>
                        <m:t>2,0</m:t>
                      </m:r>
                    </m:oMath>
                  </m:oMathPara>
                </a14:m>
                <a:endParaRPr lang="ja-JP" altLang="en-US" sz="2800" b="1" i="1" dirty="0"/>
              </a:p>
            </p:txBody>
          </p:sp>
        </mc:Choice>
        <mc:Fallback xmlns="">
          <p:sp>
            <p:nvSpPr>
              <p:cNvPr id="81" name="テキスト ボックス 80"/>
              <p:cNvSpPr txBox="1">
                <a:spLocks noRot="1" noChangeAspect="1" noMove="1" noResize="1" noEditPoints="1" noAdjustHandles="1" noChangeArrowheads="1" noChangeShapeType="1" noTextEdit="1"/>
              </p:cNvSpPr>
              <p:nvPr/>
            </p:nvSpPr>
            <p:spPr>
              <a:xfrm>
                <a:off x="5517934" y="488733"/>
                <a:ext cx="718466" cy="523220"/>
              </a:xfrm>
              <a:prstGeom prst="rect">
                <a:avLst/>
              </a:prstGeom>
              <a:blipFill rotWithShape="0">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テキスト ボックス 84"/>
              <p:cNvSpPr txBox="1"/>
              <p:nvPr/>
            </p:nvSpPr>
            <p:spPr>
              <a:xfrm>
                <a:off x="7032946" y="2296993"/>
                <a:ext cx="71846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altLang="ja-JP" sz="2800" b="1" i="1" dirty="0" smtClean="0"/>
                        <m:t>c</m:t>
                      </m:r>
                      <m:r>
                        <m:rPr>
                          <m:nor/>
                        </m:rPr>
                        <a:rPr lang="en-US" altLang="ja-JP" sz="2800" b="1" i="1" baseline="-25000" dirty="0" smtClean="0"/>
                        <m:t>3,1</m:t>
                      </m:r>
                    </m:oMath>
                  </m:oMathPara>
                </a14:m>
                <a:endParaRPr lang="ja-JP" altLang="en-US" sz="2800" b="1" i="1" dirty="0"/>
              </a:p>
            </p:txBody>
          </p:sp>
        </mc:Choice>
        <mc:Fallback xmlns="">
          <p:sp>
            <p:nvSpPr>
              <p:cNvPr id="85" name="テキスト ボックス 84"/>
              <p:cNvSpPr txBox="1">
                <a:spLocks noRot="1" noChangeAspect="1" noMove="1" noResize="1" noEditPoints="1" noAdjustHandles="1" noChangeArrowheads="1" noChangeShapeType="1" noTextEdit="1"/>
              </p:cNvSpPr>
              <p:nvPr/>
            </p:nvSpPr>
            <p:spPr>
              <a:xfrm>
                <a:off x="7032946" y="2296993"/>
                <a:ext cx="718466" cy="523220"/>
              </a:xfrm>
              <a:prstGeom prst="rect">
                <a:avLst/>
              </a:prstGeom>
              <a:blipFill rotWithShape="0">
                <a:blip r:embed="rId14"/>
                <a:stretch>
                  <a:fillRect/>
                </a:stretch>
              </a:blipFill>
            </p:spPr>
            <p:txBody>
              <a:bodyPr/>
              <a:lstStyle/>
              <a:p>
                <a:r>
                  <a:rPr lang="ja-JP" altLang="en-US">
                    <a:noFill/>
                  </a:rPr>
                  <a:t> </a:t>
                </a:r>
              </a:p>
            </p:txBody>
          </p:sp>
        </mc:Fallback>
      </mc:AlternateContent>
      <p:sp>
        <p:nvSpPr>
          <p:cNvPr id="93" name="円/楕円 92"/>
          <p:cNvSpPr/>
          <p:nvPr/>
        </p:nvSpPr>
        <p:spPr>
          <a:xfrm>
            <a:off x="7690237" y="4922914"/>
            <a:ext cx="240524" cy="2386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b="1"/>
          </a:p>
        </p:txBody>
      </p:sp>
      <p:sp>
        <p:nvSpPr>
          <p:cNvPr id="54" name="円/楕円 53"/>
          <p:cNvSpPr/>
          <p:nvPr/>
        </p:nvSpPr>
        <p:spPr>
          <a:xfrm>
            <a:off x="2491412" y="1816861"/>
            <a:ext cx="492329" cy="449634"/>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solidFill>
                <a:srgbClr val="FF0000"/>
              </a:solidFill>
            </a:endParaRPr>
          </a:p>
        </p:txBody>
      </p:sp>
      <p:sp>
        <p:nvSpPr>
          <p:cNvPr id="56" name="三角形 55"/>
          <p:cNvSpPr/>
          <p:nvPr/>
        </p:nvSpPr>
        <p:spPr>
          <a:xfrm>
            <a:off x="3071868" y="1779531"/>
            <a:ext cx="508853" cy="450805"/>
          </a:xfrm>
          <a:prstGeom prst="triangl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p>
        </p:txBody>
      </p:sp>
      <p:sp>
        <p:nvSpPr>
          <p:cNvPr id="57" name="円/楕円 56"/>
          <p:cNvSpPr/>
          <p:nvPr/>
        </p:nvSpPr>
        <p:spPr>
          <a:xfrm>
            <a:off x="4069748" y="3620108"/>
            <a:ext cx="492329" cy="449634"/>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solidFill>
                <a:srgbClr val="FF0000"/>
              </a:solidFill>
            </a:endParaRPr>
          </a:p>
        </p:txBody>
      </p:sp>
      <p:sp>
        <p:nvSpPr>
          <p:cNvPr id="58" name="三角形 57"/>
          <p:cNvSpPr/>
          <p:nvPr/>
        </p:nvSpPr>
        <p:spPr>
          <a:xfrm>
            <a:off x="4650204" y="3582778"/>
            <a:ext cx="508853" cy="450805"/>
          </a:xfrm>
          <a:prstGeom prst="triangl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p>
        </p:txBody>
      </p:sp>
      <p:sp>
        <p:nvSpPr>
          <p:cNvPr id="59" name="円/楕円 58"/>
          <p:cNvSpPr/>
          <p:nvPr/>
        </p:nvSpPr>
        <p:spPr>
          <a:xfrm>
            <a:off x="5720292" y="5353452"/>
            <a:ext cx="492329" cy="449634"/>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solidFill>
                <a:srgbClr val="FF0000"/>
              </a:solidFill>
            </a:endParaRPr>
          </a:p>
        </p:txBody>
      </p:sp>
      <p:sp>
        <p:nvSpPr>
          <p:cNvPr id="61" name="三角形 60"/>
          <p:cNvSpPr/>
          <p:nvPr/>
        </p:nvSpPr>
        <p:spPr>
          <a:xfrm>
            <a:off x="6300748" y="5316122"/>
            <a:ext cx="508853" cy="450805"/>
          </a:xfrm>
          <a:prstGeom prst="triangl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p>
        </p:txBody>
      </p:sp>
      <p:sp>
        <p:nvSpPr>
          <p:cNvPr id="62" name="円/楕円 61"/>
          <p:cNvSpPr/>
          <p:nvPr/>
        </p:nvSpPr>
        <p:spPr>
          <a:xfrm>
            <a:off x="7266346" y="3590000"/>
            <a:ext cx="492329" cy="449634"/>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solidFill>
                <a:srgbClr val="FF0000"/>
              </a:solidFill>
            </a:endParaRPr>
          </a:p>
        </p:txBody>
      </p:sp>
      <p:sp>
        <p:nvSpPr>
          <p:cNvPr id="63" name="三角形 62"/>
          <p:cNvSpPr/>
          <p:nvPr/>
        </p:nvSpPr>
        <p:spPr>
          <a:xfrm>
            <a:off x="7846802" y="3552670"/>
            <a:ext cx="508853" cy="450805"/>
          </a:xfrm>
          <a:prstGeom prst="triangl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p>
        </p:txBody>
      </p:sp>
      <p:sp>
        <p:nvSpPr>
          <p:cNvPr id="65" name="円/楕円 64"/>
          <p:cNvSpPr/>
          <p:nvPr/>
        </p:nvSpPr>
        <p:spPr>
          <a:xfrm>
            <a:off x="4055178" y="1815929"/>
            <a:ext cx="492329" cy="449634"/>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solidFill>
                <a:srgbClr val="FF0000"/>
              </a:solidFill>
            </a:endParaRPr>
          </a:p>
        </p:txBody>
      </p:sp>
      <p:sp>
        <p:nvSpPr>
          <p:cNvPr id="66" name="正方形/長方形 65"/>
          <p:cNvSpPr/>
          <p:nvPr/>
        </p:nvSpPr>
        <p:spPr>
          <a:xfrm>
            <a:off x="4706569" y="1811916"/>
            <a:ext cx="496011" cy="46673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p>
        </p:txBody>
      </p:sp>
      <p:sp>
        <p:nvSpPr>
          <p:cNvPr id="67" name="円/楕円 66"/>
          <p:cNvSpPr/>
          <p:nvPr/>
        </p:nvSpPr>
        <p:spPr>
          <a:xfrm>
            <a:off x="5685196" y="3614992"/>
            <a:ext cx="492329" cy="449634"/>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solidFill>
                <a:srgbClr val="FF0000"/>
              </a:solidFill>
            </a:endParaRPr>
          </a:p>
        </p:txBody>
      </p:sp>
      <p:sp>
        <p:nvSpPr>
          <p:cNvPr id="69" name="正方形/長方形 68"/>
          <p:cNvSpPr/>
          <p:nvPr/>
        </p:nvSpPr>
        <p:spPr>
          <a:xfrm>
            <a:off x="6336587" y="3610979"/>
            <a:ext cx="496011" cy="46673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p>
        </p:txBody>
      </p:sp>
      <p:sp>
        <p:nvSpPr>
          <p:cNvPr id="70" name="円/楕円 69"/>
          <p:cNvSpPr/>
          <p:nvPr/>
        </p:nvSpPr>
        <p:spPr>
          <a:xfrm>
            <a:off x="7252442" y="5358332"/>
            <a:ext cx="492329" cy="449634"/>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solidFill>
                <a:srgbClr val="FF0000"/>
              </a:solidFill>
            </a:endParaRPr>
          </a:p>
        </p:txBody>
      </p:sp>
      <p:sp>
        <p:nvSpPr>
          <p:cNvPr id="71" name="正方形/長方形 70"/>
          <p:cNvSpPr/>
          <p:nvPr/>
        </p:nvSpPr>
        <p:spPr>
          <a:xfrm>
            <a:off x="7903833" y="5354319"/>
            <a:ext cx="496011" cy="46673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p>
        </p:txBody>
      </p:sp>
      <p:sp>
        <p:nvSpPr>
          <p:cNvPr id="72" name="円/楕円 71"/>
          <p:cNvSpPr/>
          <p:nvPr/>
        </p:nvSpPr>
        <p:spPr>
          <a:xfrm>
            <a:off x="2486862" y="5322991"/>
            <a:ext cx="492329" cy="449634"/>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solidFill>
                <a:srgbClr val="FF0000"/>
              </a:solidFill>
            </a:endParaRPr>
          </a:p>
        </p:txBody>
      </p:sp>
      <p:sp>
        <p:nvSpPr>
          <p:cNvPr id="74" name="正方形/長方形 73"/>
          <p:cNvSpPr/>
          <p:nvPr/>
        </p:nvSpPr>
        <p:spPr>
          <a:xfrm>
            <a:off x="3138253" y="5318978"/>
            <a:ext cx="496011" cy="46673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p>
        </p:txBody>
      </p:sp>
      <p:sp>
        <p:nvSpPr>
          <p:cNvPr id="78" name="三角形 77"/>
          <p:cNvSpPr/>
          <p:nvPr/>
        </p:nvSpPr>
        <p:spPr>
          <a:xfrm>
            <a:off x="2443737" y="3554761"/>
            <a:ext cx="508853" cy="450805"/>
          </a:xfrm>
          <a:prstGeom prst="triangl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p>
        </p:txBody>
      </p:sp>
      <p:sp>
        <p:nvSpPr>
          <p:cNvPr id="79" name="正方形/長方形 78"/>
          <p:cNvSpPr/>
          <p:nvPr/>
        </p:nvSpPr>
        <p:spPr>
          <a:xfrm>
            <a:off x="3057325" y="3554761"/>
            <a:ext cx="496011" cy="46673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p>
        </p:txBody>
      </p:sp>
      <p:sp>
        <p:nvSpPr>
          <p:cNvPr id="80" name="三角形 79"/>
          <p:cNvSpPr/>
          <p:nvPr/>
        </p:nvSpPr>
        <p:spPr>
          <a:xfrm>
            <a:off x="4081622" y="5322991"/>
            <a:ext cx="508853" cy="450805"/>
          </a:xfrm>
          <a:prstGeom prst="triangl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p>
        </p:txBody>
      </p:sp>
      <p:sp>
        <p:nvSpPr>
          <p:cNvPr id="82" name="正方形/長方形 81"/>
          <p:cNvSpPr/>
          <p:nvPr/>
        </p:nvSpPr>
        <p:spPr>
          <a:xfrm>
            <a:off x="4695210" y="5322991"/>
            <a:ext cx="496011" cy="46673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p>
        </p:txBody>
      </p:sp>
      <p:sp>
        <p:nvSpPr>
          <p:cNvPr id="83" name="三角形 82"/>
          <p:cNvSpPr/>
          <p:nvPr/>
        </p:nvSpPr>
        <p:spPr>
          <a:xfrm>
            <a:off x="5654548" y="1774862"/>
            <a:ext cx="508853" cy="450805"/>
          </a:xfrm>
          <a:prstGeom prst="triangl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p>
        </p:txBody>
      </p:sp>
      <p:sp>
        <p:nvSpPr>
          <p:cNvPr id="84" name="正方形/長方形 83"/>
          <p:cNvSpPr/>
          <p:nvPr/>
        </p:nvSpPr>
        <p:spPr>
          <a:xfrm>
            <a:off x="6268136" y="1774862"/>
            <a:ext cx="496011" cy="46673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p>
        </p:txBody>
      </p:sp>
      <p:sp>
        <p:nvSpPr>
          <p:cNvPr id="86" name="三角形 85"/>
          <p:cNvSpPr/>
          <p:nvPr/>
        </p:nvSpPr>
        <p:spPr>
          <a:xfrm>
            <a:off x="7154978" y="1738995"/>
            <a:ext cx="508853" cy="450805"/>
          </a:xfrm>
          <a:prstGeom prst="triangl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p>
        </p:txBody>
      </p:sp>
      <p:sp>
        <p:nvSpPr>
          <p:cNvPr id="87" name="正方形/長方形 86"/>
          <p:cNvSpPr/>
          <p:nvPr/>
        </p:nvSpPr>
        <p:spPr>
          <a:xfrm>
            <a:off x="7768566" y="1738995"/>
            <a:ext cx="496011" cy="46673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p>
        </p:txBody>
      </p:sp>
      <p:pic>
        <p:nvPicPr>
          <p:cNvPr id="88" name="図 87">
            <a:extLst>
              <a:ext uri="{FF2B5EF4-FFF2-40B4-BE49-F238E27FC236}">
                <a16:creationId xmlns:a16="http://schemas.microsoft.com/office/drawing/2014/main" id="{CC72D802-2B13-475A-BE03-332A7827BC56}"/>
              </a:ext>
            </a:extLst>
          </p:cNvPr>
          <p:cNvPicPr>
            <a:picLocks noChangeAspect="1"/>
          </p:cNvPicPr>
          <p:nvPr/>
        </p:nvPicPr>
        <p:blipFill>
          <a:blip r:embed="rId15">
            <a:extLst>
              <a:ext uri="{28A0092B-C50C-407E-A947-70E740481C1C}">
                <a14:useLocalDpi xmlns:a14="http://schemas.microsoft.com/office/drawing/2010/main" val="0"/>
              </a:ext>
              <a:ext uri="{837473B0-CC2E-450A-ABE3-18F120FF3D39}">
                <a1611:picAttrSrcUrl xmlns="" xmlns:a1611="http://schemas.microsoft.com/office/drawing/2016/11/main" r:id="rId16"/>
              </a:ext>
            </a:extLst>
          </a:blip>
          <a:stretch>
            <a:fillRect/>
          </a:stretch>
        </p:blipFill>
        <p:spPr>
          <a:xfrm>
            <a:off x="2645618" y="1182258"/>
            <a:ext cx="843476" cy="542001"/>
          </a:xfrm>
          <a:prstGeom prst="rect">
            <a:avLst/>
          </a:prstGeom>
        </p:spPr>
      </p:pic>
      <p:sp>
        <p:nvSpPr>
          <p:cNvPr id="76" name="角丸四角形吹き出し 75"/>
          <p:cNvSpPr/>
          <p:nvPr/>
        </p:nvSpPr>
        <p:spPr>
          <a:xfrm>
            <a:off x="938431" y="626397"/>
            <a:ext cx="1141611" cy="693525"/>
          </a:xfrm>
          <a:prstGeom prst="wedgeRoundRectCallout">
            <a:avLst>
              <a:gd name="adj1" fmla="val 92623"/>
              <a:gd name="adj2" fmla="val 67572"/>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solidFill>
                  <a:schemeClr val="tx1"/>
                </a:solidFill>
              </a:rPr>
              <a:t>AP : </a:t>
            </a:r>
            <a:r>
              <a:rPr lang="ja-JP" altLang="en-US" sz="2400" dirty="0" smtClean="0">
                <a:solidFill>
                  <a:schemeClr val="tx1"/>
                </a:solidFill>
              </a:rPr>
              <a:t>△</a:t>
            </a:r>
            <a:endParaRPr kumimoji="1" lang="ja-JP" altLang="en-US" sz="2400" dirty="0">
              <a:solidFill>
                <a:schemeClr val="tx1"/>
              </a:solidFill>
            </a:endParaRPr>
          </a:p>
        </p:txBody>
      </p:sp>
      <p:pic>
        <p:nvPicPr>
          <p:cNvPr id="98" name="図 97">
            <a:extLst>
              <a:ext uri="{FF2B5EF4-FFF2-40B4-BE49-F238E27FC236}">
                <a16:creationId xmlns:a16="http://schemas.microsoft.com/office/drawing/2014/main" id="{CC72D802-2B13-475A-BE03-332A7827BC56}"/>
              </a:ext>
            </a:extLst>
          </p:cNvPr>
          <p:cNvPicPr>
            <a:picLocks noChangeAspect="1"/>
          </p:cNvPicPr>
          <p:nvPr/>
        </p:nvPicPr>
        <p:blipFill>
          <a:blip r:embed="rId15">
            <a:extLst>
              <a:ext uri="{28A0092B-C50C-407E-A947-70E740481C1C}">
                <a14:useLocalDpi xmlns:a14="http://schemas.microsoft.com/office/drawing/2010/main" val="0"/>
              </a:ext>
              <a:ext uri="{837473B0-CC2E-450A-ABE3-18F120FF3D39}">
                <a1611:picAttrSrcUrl xmlns="" xmlns:a1611="http://schemas.microsoft.com/office/drawing/2016/11/main" r:id="rId16"/>
              </a:ext>
            </a:extLst>
          </a:blip>
          <a:stretch>
            <a:fillRect/>
          </a:stretch>
        </p:blipFill>
        <p:spPr>
          <a:xfrm>
            <a:off x="5909066" y="1176862"/>
            <a:ext cx="843476" cy="542001"/>
          </a:xfrm>
          <a:prstGeom prst="rect">
            <a:avLst/>
          </a:prstGeom>
        </p:spPr>
      </p:pic>
      <p:pic>
        <p:nvPicPr>
          <p:cNvPr id="99" name="図 98">
            <a:extLst>
              <a:ext uri="{FF2B5EF4-FFF2-40B4-BE49-F238E27FC236}">
                <a16:creationId xmlns:a16="http://schemas.microsoft.com/office/drawing/2014/main" id="{CC72D802-2B13-475A-BE03-332A7827BC56}"/>
              </a:ext>
            </a:extLst>
          </p:cNvPr>
          <p:cNvPicPr>
            <a:picLocks noChangeAspect="1"/>
          </p:cNvPicPr>
          <p:nvPr/>
        </p:nvPicPr>
        <p:blipFill>
          <a:blip r:embed="rId15">
            <a:extLst>
              <a:ext uri="{28A0092B-C50C-407E-A947-70E740481C1C}">
                <a14:useLocalDpi xmlns:a14="http://schemas.microsoft.com/office/drawing/2010/main" val="0"/>
              </a:ext>
              <a:ext uri="{837473B0-CC2E-450A-ABE3-18F120FF3D39}">
                <a1611:picAttrSrcUrl xmlns="" xmlns:a1611="http://schemas.microsoft.com/office/drawing/2016/11/main" r:id="rId16"/>
              </a:ext>
            </a:extLst>
          </a:blip>
          <a:stretch>
            <a:fillRect/>
          </a:stretch>
        </p:blipFill>
        <p:spPr>
          <a:xfrm>
            <a:off x="2667207" y="4651913"/>
            <a:ext cx="843476" cy="542001"/>
          </a:xfrm>
          <a:prstGeom prst="rect">
            <a:avLst/>
          </a:prstGeom>
        </p:spPr>
      </p:pic>
      <p:sp>
        <p:nvSpPr>
          <p:cNvPr id="103" name="角丸四角形吹き出し 102"/>
          <p:cNvSpPr/>
          <p:nvPr/>
        </p:nvSpPr>
        <p:spPr>
          <a:xfrm>
            <a:off x="6309697" y="255070"/>
            <a:ext cx="1141611" cy="693525"/>
          </a:xfrm>
          <a:prstGeom prst="wedgeRoundRectCallout">
            <a:avLst>
              <a:gd name="adj1" fmla="val -30604"/>
              <a:gd name="adj2" fmla="val 77713"/>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solidFill>
                  <a:schemeClr val="tx1"/>
                </a:solidFill>
              </a:rPr>
              <a:t>AP : </a:t>
            </a:r>
            <a:r>
              <a:rPr lang="ja-JP" altLang="en-US" sz="2400" dirty="0" smtClean="0">
                <a:solidFill>
                  <a:schemeClr val="tx1"/>
                </a:solidFill>
              </a:rPr>
              <a:t>○</a:t>
            </a:r>
            <a:endParaRPr lang="en-US" altLang="ja-JP" sz="2400" dirty="0" smtClean="0">
              <a:solidFill>
                <a:schemeClr val="tx1"/>
              </a:solidFill>
            </a:endParaRPr>
          </a:p>
        </p:txBody>
      </p:sp>
      <p:sp>
        <p:nvSpPr>
          <p:cNvPr id="104" name="角丸四角形吹き出し 103"/>
          <p:cNvSpPr/>
          <p:nvPr/>
        </p:nvSpPr>
        <p:spPr>
          <a:xfrm>
            <a:off x="1080767" y="4308785"/>
            <a:ext cx="1141611" cy="693525"/>
          </a:xfrm>
          <a:prstGeom prst="wedgeRoundRectCallout">
            <a:avLst>
              <a:gd name="adj1" fmla="val 78760"/>
              <a:gd name="adj2" fmla="val 39680"/>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solidFill>
                  <a:schemeClr val="tx1"/>
                </a:solidFill>
              </a:rPr>
              <a:t>AP : </a:t>
            </a:r>
            <a:r>
              <a:rPr lang="ja-JP" altLang="en-US" sz="2400" dirty="0" smtClean="0">
                <a:solidFill>
                  <a:schemeClr val="tx1"/>
                </a:solidFill>
              </a:rPr>
              <a:t>□</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105" name="テキスト ボックス 104"/>
              <p:cNvSpPr txBox="1"/>
              <p:nvPr/>
            </p:nvSpPr>
            <p:spPr>
              <a:xfrm>
                <a:off x="3059324" y="749482"/>
                <a:ext cx="5997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rPr>
                          </m:ctrlPr>
                        </m:sSubPr>
                        <m:e>
                          <m:r>
                            <a:rPr kumimoji="1" lang="en-US" altLang="ja-JP" sz="2400" b="1" i="1" smtClean="0">
                              <a:latin typeface="Cambria Math" charset="0"/>
                            </a:rPr>
                            <m:t>𝒅</m:t>
                          </m:r>
                        </m:e>
                        <m:sub>
                          <m:r>
                            <a:rPr lang="en-US" altLang="ja-JP" sz="2400" b="1" i="1" smtClean="0">
                              <a:latin typeface="Cambria Math" charset="0"/>
                            </a:rPr>
                            <m:t>𝟏</m:t>
                          </m:r>
                        </m:sub>
                      </m:sSub>
                    </m:oMath>
                  </m:oMathPara>
                </a14:m>
                <a:endParaRPr kumimoji="1" lang="ja-JP" altLang="en-US" sz="2400" b="1" dirty="0"/>
              </a:p>
            </p:txBody>
          </p:sp>
        </mc:Choice>
        <mc:Fallback xmlns="">
          <p:sp>
            <p:nvSpPr>
              <p:cNvPr id="105" name="テキスト ボックス 104"/>
              <p:cNvSpPr txBox="1">
                <a:spLocks noRot="1" noChangeAspect="1" noMove="1" noResize="1" noEditPoints="1" noAdjustHandles="1" noChangeArrowheads="1" noChangeShapeType="1" noTextEdit="1"/>
              </p:cNvSpPr>
              <p:nvPr/>
            </p:nvSpPr>
            <p:spPr>
              <a:xfrm>
                <a:off x="3059324" y="749482"/>
                <a:ext cx="599780" cy="461665"/>
              </a:xfrm>
              <a:prstGeom prst="rect">
                <a:avLst/>
              </a:prstGeom>
              <a:blipFill rotWithShape="0">
                <a:blip r:embed="rId17"/>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テキスト ボックス 105"/>
              <p:cNvSpPr txBox="1"/>
              <p:nvPr/>
            </p:nvSpPr>
            <p:spPr>
              <a:xfrm>
                <a:off x="5545957" y="938964"/>
                <a:ext cx="5997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rPr>
                          </m:ctrlPr>
                        </m:sSubPr>
                        <m:e>
                          <m:r>
                            <a:rPr kumimoji="1" lang="en-US" altLang="ja-JP" sz="2400" b="1" i="1" smtClean="0">
                              <a:latin typeface="Cambria Math" charset="0"/>
                            </a:rPr>
                            <m:t>𝒅</m:t>
                          </m:r>
                        </m:e>
                        <m:sub>
                          <m:r>
                            <a:rPr lang="en-US" altLang="ja-JP" sz="2400" b="1" i="1" smtClean="0">
                              <a:latin typeface="Cambria Math" charset="0"/>
                            </a:rPr>
                            <m:t>𝟐</m:t>
                          </m:r>
                        </m:sub>
                      </m:sSub>
                    </m:oMath>
                  </m:oMathPara>
                </a14:m>
                <a:endParaRPr kumimoji="1" lang="ja-JP" altLang="en-US" sz="2400" b="1" dirty="0"/>
              </a:p>
            </p:txBody>
          </p:sp>
        </mc:Choice>
        <mc:Fallback xmlns="">
          <p:sp>
            <p:nvSpPr>
              <p:cNvPr id="106" name="テキスト ボックス 105"/>
              <p:cNvSpPr txBox="1">
                <a:spLocks noRot="1" noChangeAspect="1" noMove="1" noResize="1" noEditPoints="1" noAdjustHandles="1" noChangeArrowheads="1" noChangeShapeType="1" noTextEdit="1"/>
              </p:cNvSpPr>
              <p:nvPr/>
            </p:nvSpPr>
            <p:spPr>
              <a:xfrm>
                <a:off x="5545957" y="938964"/>
                <a:ext cx="599780" cy="461665"/>
              </a:xfrm>
              <a:prstGeom prst="rect">
                <a:avLst/>
              </a:prstGeom>
              <a:blipFill rotWithShape="0">
                <a:blip r:embed="rId18"/>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7" name="テキスト ボックス 106"/>
              <p:cNvSpPr txBox="1"/>
              <p:nvPr/>
            </p:nvSpPr>
            <p:spPr>
              <a:xfrm>
                <a:off x="3252584" y="4358459"/>
                <a:ext cx="5997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rPr>
                          </m:ctrlPr>
                        </m:sSubPr>
                        <m:e>
                          <m:r>
                            <a:rPr kumimoji="1" lang="en-US" altLang="ja-JP" sz="2400" b="1" i="1" smtClean="0">
                              <a:latin typeface="Cambria Math" charset="0"/>
                            </a:rPr>
                            <m:t>𝒅</m:t>
                          </m:r>
                        </m:e>
                        <m:sub>
                          <m:r>
                            <a:rPr lang="en-US" altLang="ja-JP" sz="2400" b="1" i="1" smtClean="0">
                              <a:latin typeface="Cambria Math" charset="0"/>
                            </a:rPr>
                            <m:t>𝟑</m:t>
                          </m:r>
                        </m:sub>
                      </m:sSub>
                    </m:oMath>
                  </m:oMathPara>
                </a14:m>
                <a:endParaRPr kumimoji="1" lang="ja-JP" altLang="en-US" sz="2400" b="1" dirty="0"/>
              </a:p>
            </p:txBody>
          </p:sp>
        </mc:Choice>
        <mc:Fallback xmlns="">
          <p:sp>
            <p:nvSpPr>
              <p:cNvPr id="107" name="テキスト ボックス 106"/>
              <p:cNvSpPr txBox="1">
                <a:spLocks noRot="1" noChangeAspect="1" noMove="1" noResize="1" noEditPoints="1" noAdjustHandles="1" noChangeArrowheads="1" noChangeShapeType="1" noTextEdit="1"/>
              </p:cNvSpPr>
              <p:nvPr/>
            </p:nvSpPr>
            <p:spPr>
              <a:xfrm>
                <a:off x="3252584" y="4358459"/>
                <a:ext cx="599780" cy="461665"/>
              </a:xfrm>
              <a:prstGeom prst="rect">
                <a:avLst/>
              </a:prstGeom>
              <a:blipFill rotWithShape="0">
                <a:blip r:embed="rId19"/>
                <a:stretch>
                  <a:fillRect b="-1316"/>
                </a:stretch>
              </a:blipFill>
            </p:spPr>
            <p:txBody>
              <a:bodyPr/>
              <a:lstStyle/>
              <a:p>
                <a:r>
                  <a:rPr lang="ja-JP" altLang="en-US">
                    <a:noFill/>
                  </a:rPr>
                  <a:t> </a:t>
                </a:r>
              </a:p>
            </p:txBody>
          </p:sp>
        </mc:Fallback>
      </mc:AlternateContent>
      <p:sp>
        <p:nvSpPr>
          <p:cNvPr id="20" name="ドーナツ 19"/>
          <p:cNvSpPr/>
          <p:nvPr/>
        </p:nvSpPr>
        <p:spPr>
          <a:xfrm>
            <a:off x="2363004" y="588287"/>
            <a:ext cx="608405" cy="479981"/>
          </a:xfrm>
          <a:prstGeom prst="donut">
            <a:avLst>
              <a:gd name="adj" fmla="val 6852"/>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8" name="ドーナツ 107"/>
          <p:cNvSpPr/>
          <p:nvPr/>
        </p:nvSpPr>
        <p:spPr>
          <a:xfrm>
            <a:off x="2357338" y="4171478"/>
            <a:ext cx="608405" cy="479981"/>
          </a:xfrm>
          <a:prstGeom prst="donut">
            <a:avLst>
              <a:gd name="adj" fmla="val 6852"/>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9" name="ドーナツ 108"/>
          <p:cNvSpPr/>
          <p:nvPr/>
        </p:nvSpPr>
        <p:spPr>
          <a:xfrm>
            <a:off x="4023677" y="560702"/>
            <a:ext cx="608405" cy="479981"/>
          </a:xfrm>
          <a:prstGeom prst="donut">
            <a:avLst>
              <a:gd name="adj" fmla="val 6852"/>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5" name="直線矢印コネクタ 24"/>
          <p:cNvCxnSpPr>
            <a:stCxn id="98" idx="1"/>
            <a:endCxn id="55" idx="3"/>
          </p:cNvCxnSpPr>
          <p:nvPr/>
        </p:nvCxnSpPr>
        <p:spPr>
          <a:xfrm flipH="1" flipV="1">
            <a:off x="4676307" y="750343"/>
            <a:ext cx="1232759" cy="6975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218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blinds(horizontal)">
                                      <p:cBhvr>
                                        <p:cTn id="7" dur="500"/>
                                        <p:tgtEl>
                                          <p:spTgt spid="10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6"/>
                                        </p:tgtEl>
                                        <p:attrNameLst>
                                          <p:attrName>style.visibility</p:attrName>
                                        </p:attrNameLst>
                                      </p:cBhvr>
                                      <p:to>
                                        <p:strVal val="visible"/>
                                      </p:to>
                                    </p:set>
                                    <p:animEffect transition="in" filter="blinds(horizontal)">
                                      <p:cBhvr>
                                        <p:cTn id="12" dur="500"/>
                                        <p:tgtEl>
                                          <p:spTgt spid="10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7"/>
                                        </p:tgtEl>
                                        <p:attrNameLst>
                                          <p:attrName>style.visibility</p:attrName>
                                        </p:attrNameLst>
                                      </p:cBhvr>
                                      <p:to>
                                        <p:strVal val="visible"/>
                                      </p:to>
                                    </p:set>
                                    <p:animEffect transition="in" filter="blinds(horizontal)">
                                      <p:cBhvr>
                                        <p:cTn id="17" dur="500"/>
                                        <p:tgtEl>
                                          <p:spTgt spid="10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blinds(horizontal)">
                                      <p:cBhvr>
                                        <p:cTn id="22" dur="500"/>
                                        <p:tgtEl>
                                          <p:spTgt spid="7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03"/>
                                        </p:tgtEl>
                                        <p:attrNameLst>
                                          <p:attrName>style.visibility</p:attrName>
                                        </p:attrNameLst>
                                      </p:cBhvr>
                                      <p:to>
                                        <p:strVal val="visible"/>
                                      </p:to>
                                    </p:set>
                                    <p:animEffect transition="in" filter="blinds(horizontal)">
                                      <p:cBhvr>
                                        <p:cTn id="25" dur="500"/>
                                        <p:tgtEl>
                                          <p:spTgt spid="10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04"/>
                                        </p:tgtEl>
                                        <p:attrNameLst>
                                          <p:attrName>style.visibility</p:attrName>
                                        </p:attrNameLst>
                                      </p:cBhvr>
                                      <p:to>
                                        <p:strVal val="visible"/>
                                      </p:to>
                                    </p:set>
                                    <p:animEffect transition="in" filter="blinds(horizontal)">
                                      <p:cBhvr>
                                        <p:cTn id="28" dur="500"/>
                                        <p:tgtEl>
                                          <p:spTgt spid="10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blinds(horizontal)">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08"/>
                                        </p:tgtEl>
                                        <p:attrNameLst>
                                          <p:attrName>style.visibility</p:attrName>
                                        </p:attrNameLst>
                                      </p:cBhvr>
                                      <p:to>
                                        <p:strVal val="visible"/>
                                      </p:to>
                                    </p:set>
                                    <p:animEffect transition="in" filter="blinds(horizontal)">
                                      <p:cBhvr>
                                        <p:cTn id="38" dur="500"/>
                                        <p:tgtEl>
                                          <p:spTgt spid="108"/>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09"/>
                                        </p:tgtEl>
                                        <p:attrNameLst>
                                          <p:attrName>style.visibility</p:attrName>
                                        </p:attrNameLst>
                                      </p:cBhvr>
                                      <p:to>
                                        <p:strVal val="visible"/>
                                      </p:to>
                                    </p:set>
                                    <p:animEffect transition="in" filter="blinds(horizontal)">
                                      <p:cBhvr>
                                        <p:cTn id="43" dur="500"/>
                                        <p:tgtEl>
                                          <p:spTgt spid="109"/>
                                        </p:tgtEl>
                                      </p:cBhvr>
                                    </p:animEffect>
                                  </p:childTnLst>
                                </p:cTn>
                              </p:par>
                              <p:par>
                                <p:cTn id="44" presetID="3" presetClass="entr" presetSubtype="10" fill="hold"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blinds(horizontal)">
                                      <p:cBhvr>
                                        <p:cTn id="4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03" grpId="0" animBg="1"/>
      <p:bldP spid="104" grpId="0" animBg="1"/>
      <p:bldP spid="105" grpId="0"/>
      <p:bldP spid="106" grpId="0"/>
      <p:bldP spid="107" grpId="0"/>
      <p:bldP spid="20" grpId="0" animBg="1"/>
      <p:bldP spid="108" grpId="0" animBg="1"/>
      <p:bldP spid="109" grpId="0" animBg="1"/>
    </p:bld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6838</TotalTime>
  <Words>2230</Words>
  <Application>Microsoft Office PowerPoint</Application>
  <PresentationFormat>画面に合わせる (4:3)</PresentationFormat>
  <Paragraphs>415</Paragraphs>
  <Slides>18</Slides>
  <Notes>18</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18</vt:i4>
      </vt:variant>
    </vt:vector>
  </HeadingPairs>
  <TitlesOfParts>
    <vt:vector size="27" baseType="lpstr">
      <vt:lpstr>DFPKyoKaSho-W3</vt:lpstr>
      <vt:lpstr>ＭＳ Ｐゴシック</vt:lpstr>
      <vt:lpstr>Yu Gothic</vt:lpstr>
      <vt:lpstr>Arial</vt:lpstr>
      <vt:lpstr>Calibri</vt:lpstr>
      <vt:lpstr>Calibri Light</vt:lpstr>
      <vt:lpstr>Cambria Math</vt:lpstr>
      <vt:lpstr>Wingdings</vt:lpstr>
      <vt:lpstr>レトロスペクト</vt:lpstr>
      <vt:lpstr>AP 動作環境が制約された Cloudlet 環境に おける移動計画を利用したリソース割当て手法 </vt:lpstr>
      <vt:lpstr>研究背景</vt:lpstr>
      <vt:lpstr>研究背景</vt:lpstr>
      <vt:lpstr>研究背景</vt:lpstr>
      <vt:lpstr>研究背景</vt:lpstr>
      <vt:lpstr>Cloudletの問題点と方向性</vt:lpstr>
      <vt:lpstr>Cloudlet環境モデル</vt:lpstr>
      <vt:lpstr>PowerPoint プレゼンテーション</vt:lpstr>
      <vt:lpstr>PowerPoint プレゼンテーション</vt:lpstr>
      <vt:lpstr>リソース割当て手法</vt:lpstr>
      <vt:lpstr>混雑度順</vt:lpstr>
      <vt:lpstr>混雑度順</vt:lpstr>
      <vt:lpstr>提案手法</vt:lpstr>
      <vt:lpstr>提案手法</vt:lpstr>
      <vt:lpstr>提案手法</vt:lpstr>
      <vt:lpstr>シミュレーション評価</vt:lpstr>
      <vt:lpstr>シミュレーション結果</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 動作環境が制約された Cloudlet 環境における移動計画を利用した リソース割当て手法 </dc:title>
  <dc:creator>福永昂輝</dc:creator>
  <cp:lastModifiedBy>yokolab</cp:lastModifiedBy>
  <cp:revision>65</cp:revision>
  <dcterms:created xsi:type="dcterms:W3CDTF">2018-02-05T09:35:58Z</dcterms:created>
  <dcterms:modified xsi:type="dcterms:W3CDTF">2018-02-10T04:22:19Z</dcterms:modified>
</cp:coreProperties>
</file>