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3CB6-1D0C-4FE8-B030-D3C0E252C3B2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CA66D-0047-4957-9B19-6550B6E78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47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CA66D-0047-4957-9B19-6550B6E786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1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CA66D-0047-4957-9B19-6550B6E786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6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0ED-D4B1-4BC9-80C2-AE1A7172B589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AC8A-40A8-4711-A827-310D14A00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7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0ED-D4B1-4BC9-80C2-AE1A7172B589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AC8A-40A8-4711-A827-310D14A00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51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0ED-D4B1-4BC9-80C2-AE1A7172B589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AC8A-40A8-4711-A827-310D14A00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8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0ED-D4B1-4BC9-80C2-AE1A7172B589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AC8A-40A8-4711-A827-310D14A00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85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0ED-D4B1-4BC9-80C2-AE1A7172B589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AC8A-40A8-4711-A827-310D14A00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5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0ED-D4B1-4BC9-80C2-AE1A7172B589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AC8A-40A8-4711-A827-310D14A00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30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0ED-D4B1-4BC9-80C2-AE1A7172B589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AC8A-40A8-4711-A827-310D14A00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94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0ED-D4B1-4BC9-80C2-AE1A7172B589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AC8A-40A8-4711-A827-310D14A00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6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0ED-D4B1-4BC9-80C2-AE1A7172B589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AC8A-40A8-4711-A827-310D14A00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1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0ED-D4B1-4BC9-80C2-AE1A7172B589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AC8A-40A8-4711-A827-310D14A00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1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50ED-D4B1-4BC9-80C2-AE1A7172B589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AC8A-40A8-4711-A827-310D14A00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4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50ED-D4B1-4BC9-80C2-AE1A7172B589}" type="datetimeFigureOut">
              <a:rPr lang="en-GB" smtClean="0"/>
              <a:t>25/03/2017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EAC8A-40A8-4711-A827-310D14A00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9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09320"/>
            <a:ext cx="9144000" cy="54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t="8663" r="72822" b="79053"/>
          <a:stretch/>
        </p:blipFill>
        <p:spPr bwMode="auto">
          <a:xfrm>
            <a:off x="7020272" y="6309320"/>
            <a:ext cx="1962962" cy="54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17" y="692696"/>
            <a:ext cx="3891415" cy="2012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2137" y="5229198"/>
            <a:ext cx="466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chemeClr val="bg1"/>
                </a:solidFill>
              </a:rPr>
              <a:t>Adedolapo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Kayode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Tewogbade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5111" y="2996952"/>
            <a:ext cx="551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Mobile Banking for the </a:t>
            </a:r>
            <a:r>
              <a:rPr lang="en-GB" sz="2400" dirty="0" err="1" smtClean="0">
                <a:solidFill>
                  <a:schemeClr val="bg1"/>
                </a:solidFill>
              </a:rPr>
              <a:t>UnBanked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8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09320"/>
            <a:ext cx="9144000" cy="54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t="8663" r="72822" b="79053"/>
          <a:stretch/>
        </p:blipFill>
        <p:spPr bwMode="auto">
          <a:xfrm>
            <a:off x="7020272" y="6309320"/>
            <a:ext cx="1962962" cy="54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91939"/>
            <a:ext cx="1008112" cy="521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2996952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A Product to digitalize cash to  low income earners as a means of social engineering to increase trust in Technology and drive the adoption of cashless transactions.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5" y="1003102"/>
            <a:ext cx="2592289" cy="14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07" y="2607166"/>
            <a:ext cx="1930209" cy="17631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09320"/>
            <a:ext cx="9144000" cy="54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t="8663" r="72822" b="79053"/>
          <a:stretch/>
        </p:blipFill>
        <p:spPr bwMode="auto">
          <a:xfrm>
            <a:off x="7020272" y="6309320"/>
            <a:ext cx="1962962" cy="54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91939"/>
            <a:ext cx="1008112" cy="521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3688" y="54868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</a:rPr>
              <a:t>Mobile Banking Adoption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775" y="4168144"/>
            <a:ext cx="320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Lower Income Earners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4137002"/>
            <a:ext cx="320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High Income Earners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ash, investment, money, office, pay, paymen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1990">
            <a:off x="1393723" y="2433439"/>
            <a:ext cx="1746380" cy="174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5373215"/>
            <a:ext cx="92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This shows that mobile money services have not had any impact on the financial inclusion of the unbanked Nigerians so far</a:t>
            </a:r>
          </a:p>
        </p:txBody>
      </p:sp>
      <p:sp>
        <p:nvSpPr>
          <p:cNvPr id="6" name="AutoShape 6" descr="Image result for mobile phone us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8" descr="Image result for mobile phone use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0" descr="Image result for mobile phone use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12" descr="Image result for mobile phone user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14" descr="Image result for mobile phone user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6" descr="Image result for mobile phone user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8" descr="Image result for smartphone user clipar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73119" y="4551376"/>
            <a:ext cx="391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Market Sellers, Commercial Bus Drivers etc.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6096" y="4553767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Bankers, Engineers etc.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Image result for mobile banking adoption rates by income in niger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713" y="2163227"/>
            <a:ext cx="3373923" cy="188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38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09320"/>
            <a:ext cx="9144000" cy="54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t="8663" r="72822" b="79053"/>
          <a:stretch/>
        </p:blipFill>
        <p:spPr bwMode="auto">
          <a:xfrm>
            <a:off x="7020272" y="6309320"/>
            <a:ext cx="1962962" cy="54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91939"/>
            <a:ext cx="1008112" cy="521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72200" y="553871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Philips Consulting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6" name="AutoShape 6" descr="Image result for mobile phone us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8" descr="Image result for mobile phone use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0" descr="Image result for mobile phone use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12" descr="Image result for mobile phone user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14" descr="Image result for mobile phone user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6" descr="Image result for mobile phone user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8" descr="Image result for smartphone user clipar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3" t="30852" r="31746" b="26723"/>
          <a:stretch/>
        </p:blipFill>
        <p:spPr bwMode="auto">
          <a:xfrm>
            <a:off x="15213" y="2060848"/>
            <a:ext cx="4411423" cy="269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724703" y="312737"/>
            <a:ext cx="2927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</a:rPr>
              <a:t>Market Size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0" t="63590" r="36499" b="7501"/>
          <a:stretch/>
        </p:blipFill>
        <p:spPr bwMode="auto">
          <a:xfrm>
            <a:off x="4758228" y="1844824"/>
            <a:ext cx="4792172" cy="291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61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09320"/>
            <a:ext cx="9144000" cy="54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t="8663" r="72822" b="79053"/>
          <a:stretch/>
        </p:blipFill>
        <p:spPr bwMode="auto">
          <a:xfrm>
            <a:off x="7020272" y="6309320"/>
            <a:ext cx="1962962" cy="54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91939"/>
            <a:ext cx="1008112" cy="521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2299" y="-41206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</a:rPr>
              <a:t>Problem Solving Strategy/User Story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AutoShape 6" descr="Image result for mobile phone us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8" descr="Image result for mobile phone use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0" descr="Image result for mobile phone use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12" descr="Image result for mobile phone user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14" descr="Image result for mobile phone user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6" descr="Image result for mobile phone user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24" descr="Image result for app installati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0" y="943342"/>
            <a:ext cx="940879" cy="188175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739" y="2558735"/>
            <a:ext cx="144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Mama </a:t>
            </a:r>
            <a:r>
              <a:rPr lang="en-GB" sz="2000" dirty="0" err="1" smtClean="0">
                <a:solidFill>
                  <a:schemeClr val="bg1"/>
                </a:solidFill>
              </a:rPr>
              <a:t>Ojo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2074" name="Picture 26" descr="accountant, banker, businessman, male avatar, manager, official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064" y="96669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29278"/>
            <a:ext cx="1167537" cy="233507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01171" y="5741571"/>
            <a:ext cx="9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Agent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32628" y="225531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Sola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2078" name="Picture 30" descr="bank, banking, financ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460" y="3504280"/>
            <a:ext cx="1349540" cy="13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928267" y="4736266"/>
            <a:ext cx="144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Access Bank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1076844" y="2387345"/>
            <a:ext cx="45201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en-GB" sz="1200" dirty="0" smtClean="0">
                <a:solidFill>
                  <a:schemeClr val="bg1"/>
                </a:solidFill>
              </a:rPr>
              <a:t>Has Unique Store Id with corresponding Product Images  (0-9)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200" dirty="0" smtClean="0">
                <a:solidFill>
                  <a:schemeClr val="bg1"/>
                </a:solidFill>
              </a:rPr>
              <a:t>Has a ‘</a:t>
            </a:r>
            <a:r>
              <a:rPr lang="en-GB" sz="1200" dirty="0" err="1" smtClean="0">
                <a:solidFill>
                  <a:schemeClr val="bg1"/>
                </a:solidFill>
              </a:rPr>
              <a:t>Kolo</a:t>
            </a:r>
            <a:r>
              <a:rPr lang="en-GB" sz="1200" dirty="0" smtClean="0">
                <a:solidFill>
                  <a:schemeClr val="bg1"/>
                </a:solidFill>
              </a:rPr>
              <a:t>’ box that can recognize currency note and       printed numbers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200" dirty="0" smtClean="0">
                <a:solidFill>
                  <a:schemeClr val="bg1"/>
                </a:solidFill>
              </a:rPr>
              <a:t>Can accept bot h cash and e-payment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200" dirty="0" err="1" smtClean="0">
                <a:solidFill>
                  <a:schemeClr val="bg1"/>
                </a:solidFill>
              </a:rPr>
              <a:t>MyBank</a:t>
            </a:r>
            <a:r>
              <a:rPr lang="en-GB" sz="1200" dirty="0" smtClean="0">
                <a:solidFill>
                  <a:schemeClr val="bg1"/>
                </a:solidFill>
              </a:rPr>
              <a:t> automatically captures  transactions and send notification to Mama </a:t>
            </a:r>
            <a:r>
              <a:rPr lang="en-GB" sz="1200" dirty="0" err="1" smtClean="0">
                <a:solidFill>
                  <a:schemeClr val="bg1"/>
                </a:solidFill>
              </a:rPr>
              <a:t>Ojo</a:t>
            </a:r>
            <a:endParaRPr lang="en-GB" sz="12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200" dirty="0" err="1" smtClean="0">
                <a:solidFill>
                  <a:schemeClr val="bg1"/>
                </a:solidFill>
              </a:rPr>
              <a:t>MyBank</a:t>
            </a:r>
            <a:r>
              <a:rPr lang="en-GB" sz="1200" dirty="0" smtClean="0">
                <a:solidFill>
                  <a:schemeClr val="bg1"/>
                </a:solidFill>
              </a:rPr>
              <a:t> App helps Mama </a:t>
            </a:r>
            <a:r>
              <a:rPr lang="en-GB" sz="1200" dirty="0" err="1" smtClean="0">
                <a:solidFill>
                  <a:schemeClr val="bg1"/>
                </a:solidFill>
              </a:rPr>
              <a:t>Ojo</a:t>
            </a:r>
            <a:r>
              <a:rPr lang="en-GB" sz="1200" dirty="0" smtClean="0">
                <a:solidFill>
                  <a:schemeClr val="bg1"/>
                </a:solidFill>
              </a:rPr>
              <a:t> manage and Record Expense by Intelligently sensing when the </a:t>
            </a:r>
            <a:r>
              <a:rPr lang="en-GB" sz="1200" dirty="0" err="1" smtClean="0">
                <a:solidFill>
                  <a:schemeClr val="bg1"/>
                </a:solidFill>
              </a:rPr>
              <a:t>Kolo</a:t>
            </a:r>
            <a:r>
              <a:rPr lang="en-GB" sz="1200" dirty="0" smtClean="0">
                <a:solidFill>
                  <a:schemeClr val="bg1"/>
                </a:solidFill>
              </a:rPr>
              <a:t> Box is opened and asking what the money is meant for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200" dirty="0" smtClean="0">
                <a:solidFill>
                  <a:schemeClr val="bg1"/>
                </a:solidFill>
              </a:rPr>
              <a:t>With better managed books, mama </a:t>
            </a:r>
            <a:r>
              <a:rPr lang="en-GB" sz="1200" dirty="0" err="1" smtClean="0">
                <a:solidFill>
                  <a:schemeClr val="bg1"/>
                </a:solidFill>
              </a:rPr>
              <a:t>ojo</a:t>
            </a:r>
            <a:r>
              <a:rPr lang="en-GB" sz="1200" dirty="0" smtClean="0">
                <a:solidFill>
                  <a:schemeClr val="bg1"/>
                </a:solidFill>
              </a:rPr>
              <a:t> credit history is </a:t>
            </a:r>
            <a:r>
              <a:rPr lang="en-GB" sz="1200" dirty="0" err="1" smtClean="0">
                <a:solidFill>
                  <a:schemeClr val="bg1"/>
                </a:solidFill>
              </a:rPr>
              <a:t>assesible</a:t>
            </a:r>
            <a:r>
              <a:rPr lang="en-GB" sz="1200" dirty="0" smtClean="0">
                <a:solidFill>
                  <a:schemeClr val="bg1"/>
                </a:solidFill>
              </a:rPr>
              <a:t> making more credit worthy for Loans and business tools</a:t>
            </a:r>
          </a:p>
          <a:p>
            <a:pPr algn="l"/>
            <a:endParaRPr lang="en-GB" sz="12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GB" sz="12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GB" sz="12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063" name="Rectangle 2062"/>
          <p:cNvSpPr/>
          <p:nvPr/>
        </p:nvSpPr>
        <p:spPr>
          <a:xfrm>
            <a:off x="4320480" y="5136376"/>
            <a:ext cx="4788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 smtClean="0">
                <a:solidFill>
                  <a:schemeClr val="bg1"/>
                </a:solidFill>
              </a:rPr>
              <a:t>Have access to the credit history of their customer/potential</a:t>
            </a:r>
          </a:p>
          <a:p>
            <a:pPr marL="342900" indent="-342900">
              <a:buAutoNum type="arabicPeriod"/>
            </a:pPr>
            <a:r>
              <a:rPr lang="en-GB" sz="1400" dirty="0" smtClean="0">
                <a:solidFill>
                  <a:schemeClr val="bg1"/>
                </a:solidFill>
              </a:rPr>
              <a:t>Enjoy encouraged savings since Mama </a:t>
            </a:r>
            <a:r>
              <a:rPr lang="en-GB" sz="1400" dirty="0" err="1" smtClean="0">
                <a:solidFill>
                  <a:schemeClr val="bg1"/>
                </a:solidFill>
              </a:rPr>
              <a:t>Ojo</a:t>
            </a:r>
            <a:r>
              <a:rPr lang="en-GB" sz="1400" dirty="0" smtClean="0">
                <a:solidFill>
                  <a:schemeClr val="bg1"/>
                </a:solidFill>
              </a:rPr>
              <a:t> and her Vendor is incentivised to use </a:t>
            </a:r>
            <a:r>
              <a:rPr lang="en-GB" sz="1400" dirty="0" err="1" smtClean="0">
                <a:solidFill>
                  <a:schemeClr val="bg1"/>
                </a:solidFill>
              </a:rPr>
              <a:t>simplied</a:t>
            </a:r>
            <a:r>
              <a:rPr lang="en-GB" sz="1400" dirty="0" smtClean="0">
                <a:solidFill>
                  <a:schemeClr val="bg1"/>
                </a:solidFill>
              </a:rPr>
              <a:t> e-payments(</a:t>
            </a:r>
            <a:r>
              <a:rPr lang="en-GB" sz="1400" dirty="0" err="1" smtClean="0">
                <a:solidFill>
                  <a:schemeClr val="bg1"/>
                </a:solidFill>
              </a:rPr>
              <a:t>MyBankApp</a:t>
            </a:r>
            <a:r>
              <a:rPr lang="en-GB" sz="1400" dirty="0" smtClean="0">
                <a:solidFill>
                  <a:schemeClr val="bg1"/>
                </a:solidFill>
              </a:rPr>
              <a:t>)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59632" y="4376767"/>
            <a:ext cx="478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 smtClean="0">
                <a:solidFill>
                  <a:schemeClr val="bg1"/>
                </a:solidFill>
              </a:rPr>
              <a:t>Handles savings/ Collection from Mama </a:t>
            </a:r>
            <a:r>
              <a:rPr lang="en-GB" sz="1400" dirty="0" err="1" smtClean="0">
                <a:solidFill>
                  <a:schemeClr val="bg1"/>
                </a:solidFill>
              </a:rPr>
              <a:t>Ojo</a:t>
            </a:r>
            <a:endParaRPr lang="en-GB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09320"/>
            <a:ext cx="9144000" cy="54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t="8663" r="72822" b="79053"/>
          <a:stretch/>
        </p:blipFill>
        <p:spPr bwMode="auto">
          <a:xfrm>
            <a:off x="7020272" y="6309320"/>
            <a:ext cx="1962962" cy="54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91939"/>
            <a:ext cx="1008112" cy="521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641" y="36685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</a:rPr>
              <a:t>Benefits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AutoShape 6" descr="Image result for mobile phone us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8" descr="Image result for mobile phone use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0" descr="Image result for mobile phone use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12" descr="Image result for mobile phone user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14" descr="Image result for mobile phone user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6" descr="Image result for mobile phone user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24" descr="Image result for app installati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6" y="1073607"/>
            <a:ext cx="940879" cy="188175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1153" y="2555255"/>
            <a:ext cx="144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Mama </a:t>
            </a:r>
            <a:r>
              <a:rPr lang="en-GB" sz="2000" dirty="0" err="1" smtClean="0">
                <a:solidFill>
                  <a:schemeClr val="bg1"/>
                </a:solidFill>
              </a:rPr>
              <a:t>Ojo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2074" name="Picture 26" descr="accountant, banker, businessman, male avatar, manager, official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7" y="64324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9" y="3568257"/>
            <a:ext cx="1167537" cy="233507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44170" y="5680550"/>
            <a:ext cx="9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Agent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25851" y="193186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Sola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2078" name="Picture 30" descr="bank, banking, financ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33" y="2890186"/>
            <a:ext cx="1349540" cy="13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584361" y="4377955"/>
            <a:ext cx="144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Access Bank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59487" y="691046"/>
            <a:ext cx="3671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Encourage the need to patronize low income earners</a:t>
            </a:r>
          </a:p>
          <a:p>
            <a:pPr marL="457200" indent="-457200"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Cashless Transaction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0577" y="4938939"/>
            <a:ext cx="3671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Inclusion of the unbanked </a:t>
            </a:r>
          </a:p>
          <a:p>
            <a:pPr marL="457200" indent="-457200"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Improves economic growth  and wealth creation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19672" y="1564391"/>
            <a:ext cx="3671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Builds trust in technology</a:t>
            </a:r>
          </a:p>
          <a:p>
            <a:pPr marL="457200" indent="-457200"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Have access to benefits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      of owing a bank account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3.    Tracking of financial            transaction (income and Expenditure)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7986" y="4363686"/>
            <a:ext cx="3671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Job creation</a:t>
            </a:r>
          </a:p>
        </p:txBody>
      </p:sp>
    </p:spTree>
    <p:extLst>
      <p:ext uri="{BB962C8B-B14F-4D97-AF65-F5344CB8AC3E}">
        <p14:creationId xmlns:p14="http://schemas.microsoft.com/office/powerpoint/2010/main" val="78498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09320"/>
            <a:ext cx="9144000" cy="54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t="8663" r="72822" b="79053"/>
          <a:stretch/>
        </p:blipFill>
        <p:spPr bwMode="auto">
          <a:xfrm>
            <a:off x="7020272" y="6309320"/>
            <a:ext cx="1962962" cy="54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91939"/>
            <a:ext cx="1008112" cy="521438"/>
          </a:xfrm>
          <a:prstGeom prst="rect">
            <a:avLst/>
          </a:prstGeom>
        </p:spPr>
      </p:pic>
      <p:sp>
        <p:nvSpPr>
          <p:cNvPr id="6" name="AutoShape 6" descr="Image result for mobile phone us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8" descr="Image result for mobile phone use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0" descr="Image result for mobile phone use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12" descr="Image result for mobile phone user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2" descr="blob:https://web.whatsapp.com/c019bae3-8b83-4999-a0a1-600e69745013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blob:https://web.whatsapp.com/c019bae3-8b83-4999-a0a1-600e69745013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blob:https://web.whatsapp.com/c019bae3-8b83-4999-a0a1-600e69745013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blob:https://web.whatsapp.com/c019bae3-8b83-4999-a0a1-600e69745013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90641" y="36685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</a:rPr>
              <a:t>Team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6156" name="Picture 12" descr="Image may contain: 2 people, people smil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7352" r="43121" b="36231"/>
          <a:stretch/>
        </p:blipFill>
        <p:spPr bwMode="auto">
          <a:xfrm>
            <a:off x="765175" y="1628800"/>
            <a:ext cx="2660073" cy="292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-2023" y="4771915"/>
            <a:ext cx="4143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>
                <a:solidFill>
                  <a:schemeClr val="bg1"/>
                </a:solidFill>
              </a:rPr>
              <a:t>Bolarinwa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</a:rPr>
              <a:t>Motoni</a:t>
            </a:r>
            <a:endParaRPr lang="en-GB" sz="2000" dirty="0" smtClean="0">
              <a:solidFill>
                <a:schemeClr val="bg1"/>
              </a:solidFill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Team Lead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Web/Software Application Developer</a:t>
            </a:r>
          </a:p>
        </p:txBody>
      </p:sp>
      <p:pic>
        <p:nvPicPr>
          <p:cNvPr id="6158" name="Picture 14" descr="Image may contain: 1 person, standing and sho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54"/>
          <a:stretch/>
        </p:blipFill>
        <p:spPr bwMode="auto">
          <a:xfrm>
            <a:off x="5584462" y="1878289"/>
            <a:ext cx="2947977" cy="267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222864" y="4744205"/>
            <a:ext cx="3671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>
                <a:solidFill>
                  <a:schemeClr val="bg1"/>
                </a:solidFill>
              </a:rPr>
              <a:t>Adedolapo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</a:rPr>
              <a:t>Kayode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</a:rPr>
              <a:t>Tewogbade</a:t>
            </a:r>
            <a:endParaRPr lang="en-GB" sz="2000" dirty="0" smtClean="0">
              <a:solidFill>
                <a:schemeClr val="bg1"/>
              </a:solidFill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Web/Business Dev.</a:t>
            </a:r>
          </a:p>
        </p:txBody>
      </p:sp>
    </p:spTree>
    <p:extLst>
      <p:ext uri="{BB962C8B-B14F-4D97-AF65-F5344CB8AC3E}">
        <p14:creationId xmlns:p14="http://schemas.microsoft.com/office/powerpoint/2010/main" val="397047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09320"/>
            <a:ext cx="9144000" cy="54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t="8663" r="72822" b="79053"/>
          <a:stretch/>
        </p:blipFill>
        <p:spPr bwMode="auto">
          <a:xfrm>
            <a:off x="7020272" y="6309320"/>
            <a:ext cx="1962962" cy="54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91939"/>
            <a:ext cx="1008112" cy="521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3728" y="2824127"/>
            <a:ext cx="56166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solidFill>
                  <a:schemeClr val="bg1"/>
                </a:solidFill>
              </a:rPr>
              <a:t>Thank You</a:t>
            </a:r>
            <a:endParaRPr lang="en-GB" sz="8800" dirty="0">
              <a:solidFill>
                <a:schemeClr val="bg1"/>
              </a:solidFill>
            </a:endParaRPr>
          </a:p>
        </p:txBody>
      </p:sp>
      <p:sp>
        <p:nvSpPr>
          <p:cNvPr id="6" name="AutoShape 6" descr="Image result for mobile phone us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8" descr="Image result for mobile phone use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0" descr="Image result for mobile phone use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12" descr="Image result for mobile phone user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14" descr="Image result for mobile phone user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6" descr="Image result for mobile phone user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24" descr="Image result for app installati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94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285</Words>
  <Application>Microsoft Office PowerPoint</Application>
  <PresentationFormat>On-screen Show (4:3)</PresentationFormat>
  <Paragraphs>50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Adedolapo Kayode</dc:creator>
  <cp:lastModifiedBy>Adedolapo Kayode</cp:lastModifiedBy>
  <cp:revision>40</cp:revision>
  <dcterms:created xsi:type="dcterms:W3CDTF">2017-03-25T22:07:30Z</dcterms:created>
  <dcterms:modified xsi:type="dcterms:W3CDTF">2017-03-26T10:14:09Z</dcterms:modified>
</cp:coreProperties>
</file>