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57" r:id="rId6"/>
    <p:sldId id="258" r:id="rId7"/>
    <p:sldId id="263" r:id="rId8"/>
    <p:sldId id="264" r:id="rId9"/>
    <p:sldId id="259" r:id="rId10"/>
    <p:sldId id="260" r:id="rId11"/>
    <p:sldId id="270" r:id="rId12"/>
    <p:sldId id="26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多登判定和</a:t>
            </a:r>
            <a:r>
              <a:rPr lang="zh-CN" altLang="en-US"/>
              <a:t>会话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Mulder Chien</a:t>
            </a:r>
            <a:endParaRPr lang="en-US" altLang="zh-CN"/>
          </a:p>
          <a:p>
            <a:pPr algn="r"/>
            <a:r>
              <a:rPr lang="en-US" altLang="zh-CN"/>
              <a:t>20200810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腾讯</a:t>
            </a:r>
            <a:r>
              <a:rPr lang="en-US" altLang="zh-CN"/>
              <a:t>Mars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6905" y="1223645"/>
            <a:ext cx="8325485" cy="5456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90" y="3472815"/>
            <a:ext cx="3162300" cy="1647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42730" y="1019810"/>
            <a:ext cx="27730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comm：可以独立使用的公共库，包括 socket、线程、消息队列、协程等；</a:t>
            </a:r>
            <a:endParaRPr lang="zh-CN" altLang="en-US" sz="1400"/>
          </a:p>
          <a:p>
            <a:pPr algn="l"/>
            <a:r>
              <a:rPr lang="zh-CN" altLang="en-US" sz="1400"/>
              <a:t>xlog：高可靠性高性能的运行期日志组件；</a:t>
            </a:r>
            <a:endParaRPr lang="zh-CN" altLang="en-US" sz="1400"/>
          </a:p>
          <a:p>
            <a:pPr algn="l"/>
            <a:r>
              <a:rPr lang="zh-CN" altLang="en-US" sz="1400"/>
              <a:t>SDT： 网络诊断组件；</a:t>
            </a:r>
            <a:endParaRPr lang="zh-CN" altLang="en-US" sz="1400"/>
          </a:p>
          <a:p>
            <a:pPr algn="l"/>
            <a:r>
              <a:rPr lang="zh-CN" altLang="en-US" sz="1400"/>
              <a:t>STN： 信令分发网络模块，也是 Mars 最主要的部分。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参考依据 </a:t>
            </a:r>
            <a:r>
              <a:rPr lang="en-US" altLang="zh-CN"/>
              <a:t>BTVE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3090" y="1368425"/>
            <a:ext cx="11368405" cy="5222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BTV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780" y="1567180"/>
            <a:ext cx="10931525" cy="5022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原始需求来源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业内存在黑产，直接对我司预付费产品进行</a:t>
            </a:r>
            <a:r>
              <a:rPr lang="en-US" altLang="zh-CN"/>
              <a:t>MAC</a:t>
            </a:r>
            <a:r>
              <a:rPr lang="zh-CN" altLang="en-US"/>
              <a:t>、固件等数据复制，达到盗刷服务的目的；由此给公司带来经济损失和破坏市场销售，影响恶劣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现状：</a:t>
            </a:r>
            <a:endParaRPr lang="zh-CN" altLang="en-US"/>
          </a:p>
          <a:p>
            <a:pPr lvl="1"/>
            <a:r>
              <a:rPr lang="zh-CN" altLang="en-US"/>
              <a:t>由于</a:t>
            </a:r>
            <a:r>
              <a:rPr lang="en-US" altLang="zh-CN"/>
              <a:t>DAC</a:t>
            </a:r>
            <a:r>
              <a:rPr lang="zh-CN" altLang="en-US"/>
              <a:t>模块在现实生产环境中的现状，针对预付费盒子、部分预装盒子的白名单、黑名单可能存在残缺状况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预装（部分</a:t>
            </a:r>
            <a:r>
              <a:rPr lang="zh-CN" altLang="en-US"/>
              <a:t>）、后装产品对设备</a:t>
            </a:r>
            <a:r>
              <a:rPr lang="en-US" altLang="zh-CN"/>
              <a:t>DAC</a:t>
            </a:r>
            <a:r>
              <a:rPr lang="zh-CN" altLang="en-US"/>
              <a:t>无限制；</a:t>
            </a:r>
            <a:endParaRPr lang="zh-CN" altLang="en-US"/>
          </a:p>
          <a:p>
            <a:pPr lvl="1"/>
            <a:r>
              <a:rPr lang="zh-CN" altLang="en-US"/>
              <a:t>针对</a:t>
            </a:r>
            <a:r>
              <a:rPr lang="en-US" altLang="zh-CN"/>
              <a:t>Account</a:t>
            </a:r>
            <a:r>
              <a:rPr lang="zh-CN" altLang="en-US"/>
              <a:t>登录行为，目前是否有限制多登逻辑，各端情况还需摸查；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服务</a:t>
            </a:r>
            <a:r>
              <a:rPr lang="en-US" altLang="zh-CN"/>
              <a:t>Account</a:t>
            </a:r>
            <a:r>
              <a:rPr lang="zh-CN" altLang="en-US"/>
              <a:t>，如何判定一名用户的实时</a:t>
            </a:r>
            <a:r>
              <a:rPr lang="zh-CN" altLang="en-US"/>
              <a:t>登录状态；</a:t>
            </a:r>
            <a:endParaRPr lang="zh-CN" altLang="en-US"/>
          </a:p>
          <a:p>
            <a:pPr lvl="1"/>
            <a:r>
              <a:rPr lang="zh-CN" altLang="en-US" sz="2400"/>
              <a:t>用户登录为单次请求</a:t>
            </a:r>
            <a:r>
              <a:rPr lang="en-US" altLang="zh-CN" sz="2400"/>
              <a:t>-</a:t>
            </a:r>
            <a:r>
              <a:rPr lang="zh-CN" altLang="en-US" sz="2400"/>
              <a:t>响应动作，无持续用户状态监测；</a:t>
            </a:r>
            <a:endParaRPr lang="zh-CN" altLang="en-US" sz="2400"/>
          </a:p>
          <a:p>
            <a:pPr lvl="1"/>
            <a:r>
              <a:rPr lang="zh-CN" altLang="en-US" sz="2400"/>
              <a:t>登录成功后，服务器发放的</a:t>
            </a:r>
            <a:r>
              <a:rPr lang="en-US" altLang="zh-CN" sz="2400"/>
              <a:t>Token</a:t>
            </a:r>
            <a:r>
              <a:rPr lang="zh-CN" altLang="en-US" sz="2400"/>
              <a:t>，用于</a:t>
            </a:r>
            <a:r>
              <a:rPr lang="en-US" altLang="zh-CN" sz="2400"/>
              <a:t>“</a:t>
            </a:r>
            <a:r>
              <a:rPr lang="zh-CN" altLang="en-US" sz="2400"/>
              <a:t>登录态</a:t>
            </a:r>
            <a:r>
              <a:rPr lang="en-US" altLang="zh-CN" sz="2400"/>
              <a:t>”</a:t>
            </a:r>
            <a:r>
              <a:rPr lang="zh-CN" altLang="en-US" sz="2400"/>
              <a:t>传递和应用解耦，</a:t>
            </a:r>
            <a:r>
              <a:rPr lang="en-US" altLang="zh-CN" sz="2400"/>
              <a:t>Token</a:t>
            </a:r>
            <a:r>
              <a:rPr lang="zh-CN" altLang="en-US" sz="2400"/>
              <a:t>的有效时间不适于设置很短；</a:t>
            </a:r>
            <a:endParaRPr lang="zh-CN" altLang="en-US" sz="2400"/>
          </a:p>
          <a:p>
            <a:pPr lvl="1"/>
            <a:r>
              <a:rPr lang="zh-CN" altLang="en-US" sz="2400"/>
              <a:t>由于终端没有心跳检测，无法随时知道用户端是否存活（断网、关机等</a:t>
            </a:r>
            <a:r>
              <a:rPr lang="zh-CN" altLang="en-US" sz="2400"/>
              <a:t>）；</a:t>
            </a:r>
            <a:endParaRPr lang="zh-CN" altLang="en-US" sz="2400"/>
          </a:p>
          <a:p>
            <a:pPr lvl="1"/>
            <a:r>
              <a:rPr lang="zh-CN" altLang="en-US" sz="2400"/>
              <a:t>比如：相同</a:t>
            </a:r>
            <a:r>
              <a:rPr lang="en-US" altLang="zh-CN" sz="2400"/>
              <a:t>MAC</a:t>
            </a:r>
            <a:r>
              <a:rPr lang="zh-CN" altLang="en-US" sz="2400"/>
              <a:t>设备登录，</a:t>
            </a:r>
            <a:r>
              <a:rPr lang="en-US" altLang="zh-CN" sz="2400"/>
              <a:t>Account</a:t>
            </a:r>
            <a:r>
              <a:rPr lang="zh-CN" altLang="en-US" sz="2400"/>
              <a:t>模块</a:t>
            </a:r>
            <a:r>
              <a:rPr lang="zh-CN" altLang="en-US">
                <a:sym typeface="+mn-ea"/>
              </a:rPr>
              <a:t>（或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模块）</a:t>
            </a:r>
            <a:r>
              <a:rPr lang="zh-CN" altLang="en-US" sz="2400"/>
              <a:t>判定设备是否</a:t>
            </a:r>
            <a:r>
              <a:rPr lang="en-US" altLang="zh-CN" sz="2400"/>
              <a:t>“</a:t>
            </a:r>
            <a:r>
              <a:rPr lang="zh-CN" altLang="en-US" sz="2400"/>
              <a:t>多登</a:t>
            </a:r>
            <a:r>
              <a:rPr lang="en-US" altLang="zh-CN" sz="2400"/>
              <a:t>”</a:t>
            </a:r>
            <a:r>
              <a:rPr lang="zh-CN" altLang="en-US" sz="2400"/>
              <a:t>，只能采取事后定时检查的机制，检查是否存在相同</a:t>
            </a:r>
            <a:r>
              <a:rPr lang="en-US" altLang="zh-CN" sz="2400"/>
              <a:t>MAC</a:t>
            </a:r>
            <a:r>
              <a:rPr lang="zh-CN" altLang="en-US" sz="2400"/>
              <a:t>在时段内的多次登录行为，并将靠前的登录</a:t>
            </a:r>
            <a:r>
              <a:rPr lang="en-US" altLang="zh-CN" sz="2400"/>
              <a:t>“</a:t>
            </a:r>
            <a:r>
              <a:rPr lang="zh-CN" altLang="en-US" sz="2400"/>
              <a:t>踢掉</a:t>
            </a:r>
            <a:r>
              <a:rPr lang="en-US" altLang="zh-CN" sz="2400"/>
              <a:t>”</a:t>
            </a:r>
            <a:r>
              <a:rPr lang="zh-CN" altLang="en-US" sz="2400"/>
              <a:t>；无法实现：实时判定该</a:t>
            </a:r>
            <a:r>
              <a:rPr lang="en-US" altLang="zh-CN" sz="2400"/>
              <a:t>MAC</a:t>
            </a:r>
            <a:r>
              <a:rPr lang="zh-CN" altLang="en-US" sz="2400"/>
              <a:t>目前为登录态，拒绝其它相同</a:t>
            </a:r>
            <a:r>
              <a:rPr lang="en-US" altLang="zh-CN" sz="2400"/>
              <a:t>MAC</a:t>
            </a:r>
            <a:r>
              <a:rPr lang="zh-CN" altLang="en-US" sz="2400"/>
              <a:t>的登录行为；</a:t>
            </a:r>
            <a:endParaRPr lang="zh-CN" altLang="en-US" sz="2400"/>
          </a:p>
          <a:p>
            <a:pPr lvl="1"/>
            <a:r>
              <a:rPr lang="en-US" altLang="zh-CN" sz="2400"/>
              <a:t>Account</a:t>
            </a:r>
            <a:r>
              <a:rPr lang="zh-CN" altLang="en-US" sz="2400"/>
              <a:t>登录（</a:t>
            </a:r>
            <a:r>
              <a:rPr lang="en-US" altLang="zh-CN" sz="2400"/>
              <a:t>email</a:t>
            </a:r>
            <a:r>
              <a:rPr lang="zh-CN" altLang="en-US" sz="2400"/>
              <a:t>、</a:t>
            </a:r>
            <a:r>
              <a:rPr lang="en-US" altLang="zh-CN" sz="2400"/>
              <a:t>cellphone</a:t>
            </a:r>
            <a:r>
              <a:rPr lang="zh-CN" altLang="en-US" sz="2400"/>
              <a:t>）也应具备</a:t>
            </a:r>
            <a:r>
              <a:rPr lang="zh-CN" altLang="en-US" sz="2400"/>
              <a:t>多登限制逻辑；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r>
              <a:rPr lang="zh-CN" altLang="en-US"/>
              <a:t>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同理，流媒体服务也存在类似情形</a:t>
            </a:r>
            <a:endParaRPr lang="zh-CN" altLang="en-US"/>
          </a:p>
          <a:p>
            <a:pPr lvl="1"/>
            <a:r>
              <a:rPr lang="zh-CN" altLang="en-US"/>
              <a:t>无论是</a:t>
            </a:r>
            <a:r>
              <a:rPr lang="en-US" altLang="zh-CN"/>
              <a:t>Tracker</a:t>
            </a:r>
            <a:r>
              <a:rPr lang="zh-CN" altLang="en-US"/>
              <a:t>或者</a:t>
            </a:r>
            <a:r>
              <a:rPr lang="en-US" altLang="zh-CN"/>
              <a:t>PRT</a:t>
            </a:r>
            <a:r>
              <a:rPr lang="zh-CN" altLang="en-US"/>
              <a:t>服务器，接收到客户端播放请求和</a:t>
            </a:r>
            <a:r>
              <a:rPr lang="en-US" altLang="zh-CN"/>
              <a:t>Token</a:t>
            </a:r>
            <a:r>
              <a:rPr lang="zh-CN" altLang="en-US"/>
              <a:t>时，均无法第一时间判定该请求是否为</a:t>
            </a:r>
            <a:r>
              <a:rPr lang="en-US" altLang="zh-CN"/>
              <a:t>“</a:t>
            </a:r>
            <a:r>
              <a:rPr lang="zh-CN" altLang="en-US"/>
              <a:t>多登</a:t>
            </a:r>
            <a:r>
              <a:rPr lang="en-US" altLang="zh-CN"/>
              <a:t>”</a:t>
            </a:r>
            <a:r>
              <a:rPr lang="zh-CN" altLang="en-US"/>
              <a:t>；目前采取的是事后定时轮询的方式；</a:t>
            </a:r>
            <a:endParaRPr lang="zh-CN" altLang="en-US"/>
          </a:p>
          <a:p>
            <a:pPr lvl="1"/>
            <a:r>
              <a:rPr lang="zh-CN" altLang="en-US"/>
              <a:t>由于流媒体服务相对</a:t>
            </a:r>
            <a:r>
              <a:rPr lang="en-US" altLang="zh-CN"/>
              <a:t>“</a:t>
            </a:r>
            <a:r>
              <a:rPr lang="zh-CN" altLang="en-US"/>
              <a:t>去中心化</a:t>
            </a:r>
            <a:r>
              <a:rPr lang="en-US" altLang="zh-CN"/>
              <a:t>”</a:t>
            </a:r>
            <a:r>
              <a:rPr lang="zh-CN" altLang="en-US"/>
              <a:t>的设计思路，集中建立中心式的会话服务并不一定</a:t>
            </a:r>
            <a:r>
              <a:rPr lang="zh-CN" altLang="en-US"/>
              <a:t>适宜；</a:t>
            </a:r>
            <a:endParaRPr lang="zh-CN" altLang="en-US"/>
          </a:p>
          <a:p>
            <a:pPr lvl="1"/>
            <a:r>
              <a:rPr lang="zh-CN" altLang="en-US"/>
              <a:t>流媒体使用</a:t>
            </a:r>
            <a:r>
              <a:rPr lang="en-US" altLang="zh-CN"/>
              <a:t>CDN</a:t>
            </a:r>
            <a:r>
              <a:rPr lang="zh-CN" altLang="en-US"/>
              <a:t>服务进行分流时，亦无法对客户端请求进行充分的鉴权和</a:t>
            </a:r>
            <a:r>
              <a:rPr lang="en-US" altLang="zh-CN"/>
              <a:t>“</a:t>
            </a:r>
            <a:r>
              <a:rPr lang="zh-CN" altLang="en-US"/>
              <a:t>多登</a:t>
            </a:r>
            <a:r>
              <a:rPr lang="en-US" altLang="zh-CN"/>
              <a:t>”</a:t>
            </a:r>
            <a:r>
              <a:rPr lang="zh-CN" altLang="en-US"/>
              <a:t>判定；因此无法对盗刷视频用户进行第一时间的阻断；（当然由于</a:t>
            </a:r>
            <a:r>
              <a:rPr lang="en-US" altLang="zh-CN"/>
              <a:t>CDN</a:t>
            </a:r>
            <a:r>
              <a:rPr lang="zh-CN" altLang="en-US"/>
              <a:t>并发长开状态，因此黑产难以利用</a:t>
            </a:r>
            <a:r>
              <a:rPr lang="en-US" altLang="zh-CN"/>
              <a:t>CDN</a:t>
            </a:r>
            <a:r>
              <a:rPr lang="zh-CN" altLang="en-US"/>
              <a:t>形成产业链，破坏力有限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建议：由于</a:t>
            </a:r>
            <a:r>
              <a:rPr lang="en-US" altLang="zh-CN"/>
              <a:t>Token</a:t>
            </a:r>
            <a:r>
              <a:rPr lang="zh-CN" altLang="en-US"/>
              <a:t>中可以包含定制化信息，可以考虑</a:t>
            </a:r>
            <a:r>
              <a:rPr lang="en-US" altLang="zh-CN"/>
              <a:t>Media</a:t>
            </a:r>
            <a:r>
              <a:rPr lang="zh-CN" altLang="en-US"/>
              <a:t>与</a:t>
            </a:r>
            <a:r>
              <a:rPr lang="en-US" altLang="zh-CN"/>
              <a:t>API</a:t>
            </a:r>
            <a:r>
              <a:rPr lang="zh-CN" altLang="en-US"/>
              <a:t>解耦，不进行额外的请求</a:t>
            </a:r>
            <a:r>
              <a:rPr lang="en-US" altLang="zh-CN"/>
              <a:t>-</a:t>
            </a:r>
            <a:r>
              <a:rPr lang="zh-CN" altLang="en-US"/>
              <a:t>响应（或取</a:t>
            </a:r>
            <a:r>
              <a:rPr lang="en-US" altLang="zh-CN"/>
              <a:t>Redis</a:t>
            </a:r>
            <a:r>
              <a:rPr lang="zh-CN" altLang="en-US"/>
              <a:t>数据</a:t>
            </a:r>
            <a:r>
              <a:rPr lang="zh-CN" altLang="en-US"/>
              <a:t>），而直接由</a:t>
            </a:r>
            <a:r>
              <a:rPr lang="en-US" altLang="zh-CN"/>
              <a:t>Token</a:t>
            </a:r>
            <a:r>
              <a:rPr lang="zh-CN" altLang="en-US"/>
              <a:t>获取关键信息（</a:t>
            </a:r>
            <a:r>
              <a:rPr lang="en-US" altLang="zh-CN"/>
              <a:t>MAC</a:t>
            </a:r>
            <a:r>
              <a:rPr lang="zh-CN" altLang="en-US"/>
              <a:t>），</a:t>
            </a:r>
            <a:r>
              <a:rPr lang="en-US" altLang="zh-CN"/>
              <a:t>Media</a:t>
            </a:r>
            <a:r>
              <a:rPr lang="zh-CN" altLang="en-US"/>
              <a:t>则需自行维护各</a:t>
            </a:r>
            <a:r>
              <a:rPr lang="en-US" altLang="zh-CN"/>
              <a:t>MAC</a:t>
            </a:r>
            <a:r>
              <a:rPr lang="zh-CN" altLang="en-US"/>
              <a:t>的播放历史和当下播放状态</a:t>
            </a:r>
            <a:r>
              <a:rPr lang="zh-CN" altLang="en-US"/>
              <a:t>，自行判定是否允许特定</a:t>
            </a:r>
            <a:r>
              <a:rPr lang="en-US" altLang="zh-CN"/>
              <a:t>MAC</a:t>
            </a:r>
            <a:r>
              <a:rPr lang="zh-CN" altLang="en-US"/>
              <a:t>的播放行为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APK</a:t>
            </a:r>
            <a:r>
              <a:rPr lang="zh-CN" altLang="en-US"/>
              <a:t>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登录时检查该</a:t>
            </a:r>
            <a:r>
              <a:rPr lang="en-US" altLang="zh-CN"/>
              <a:t>MAC</a:t>
            </a:r>
            <a:r>
              <a:rPr lang="zh-CN" altLang="en-US"/>
              <a:t>或</a:t>
            </a:r>
            <a:r>
              <a:rPr lang="en-US" altLang="zh-CN"/>
              <a:t>Account</a:t>
            </a:r>
            <a:r>
              <a:rPr lang="zh-CN" altLang="en-US"/>
              <a:t>的登录状态，如已在登录状态，则需按多登限制策略进行限制；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MAC</a:t>
            </a:r>
            <a:r>
              <a:rPr lang="zh-CN" altLang="en-US"/>
              <a:t>可能重复，每个客户端</a:t>
            </a:r>
            <a:r>
              <a:rPr lang="en-US" altLang="zh-CN"/>
              <a:t>“</a:t>
            </a:r>
            <a:r>
              <a:rPr lang="zh-CN" altLang="en-US"/>
              <a:t>长连接</a:t>
            </a:r>
            <a:r>
              <a:rPr lang="en-US" altLang="zh-CN"/>
              <a:t>”</a:t>
            </a:r>
            <a:r>
              <a:rPr lang="zh-CN" altLang="en-US"/>
              <a:t>应与服务维持一个</a:t>
            </a:r>
            <a:r>
              <a:rPr lang="en-US" altLang="zh-CN"/>
              <a:t>UID</a:t>
            </a:r>
            <a:r>
              <a:rPr lang="zh-CN" altLang="en-US"/>
              <a:t>（连接</a:t>
            </a:r>
            <a:r>
              <a:rPr lang="en-US" altLang="zh-CN"/>
              <a:t>ID</a:t>
            </a:r>
            <a:r>
              <a:rPr lang="zh-CN" altLang="en-US"/>
              <a:t>）</a:t>
            </a:r>
            <a:r>
              <a:rPr lang="zh-CN" altLang="en-US"/>
              <a:t>，用以辨识唯一客户端；</a:t>
            </a:r>
            <a:endParaRPr lang="zh-CN" altLang="en-US"/>
          </a:p>
          <a:p>
            <a:r>
              <a:rPr lang="zh-CN" altLang="en-US"/>
              <a:t>在心跳机制客户端上报心跳后，可以在后台检查</a:t>
            </a:r>
            <a:r>
              <a:rPr lang="en-US" altLang="zh-CN"/>
              <a:t>“</a:t>
            </a:r>
            <a:r>
              <a:rPr lang="zh-CN" altLang="en-US"/>
              <a:t>多登</a:t>
            </a:r>
            <a:r>
              <a:rPr lang="en-US" altLang="zh-CN"/>
              <a:t>”</a:t>
            </a:r>
            <a:r>
              <a:rPr lang="zh-CN" altLang="en-US"/>
              <a:t>状态，对违反多登限制策略的客户端，下发</a:t>
            </a:r>
            <a:r>
              <a:rPr lang="en-US" altLang="zh-CN"/>
              <a:t>Kick-off</a:t>
            </a:r>
            <a:r>
              <a:rPr lang="zh-CN" altLang="en-US"/>
              <a:t>指令；</a:t>
            </a:r>
            <a:endParaRPr lang="zh-CN" altLang="en-US"/>
          </a:p>
          <a:p>
            <a:r>
              <a:rPr lang="zh-CN" altLang="en-US"/>
              <a:t>客户端具有类似</a:t>
            </a:r>
            <a:r>
              <a:rPr lang="en-US" altLang="zh-CN"/>
              <a:t>“</a:t>
            </a:r>
            <a:r>
              <a:rPr lang="zh-CN" altLang="en-US"/>
              <a:t>中断</a:t>
            </a:r>
            <a:r>
              <a:rPr lang="en-US" altLang="zh-CN"/>
              <a:t>”</a:t>
            </a:r>
            <a:r>
              <a:rPr lang="zh-CN" altLang="en-US"/>
              <a:t>方式的</a:t>
            </a:r>
            <a:r>
              <a:rPr lang="en-US" altLang="zh-CN">
                <a:sym typeface="+mn-ea"/>
              </a:rPr>
              <a:t>Kick-off</a:t>
            </a:r>
            <a:r>
              <a:rPr lang="zh-CN" altLang="en-US">
                <a:sym typeface="+mn-ea"/>
              </a:rPr>
              <a:t>指令响应机制，可强制客户端登出；</a:t>
            </a:r>
            <a:endParaRPr lang="zh-CN" altLang="en-US"/>
          </a:p>
          <a:p>
            <a:r>
              <a:rPr lang="zh-CN" altLang="en-US">
                <a:sym typeface="+mn-ea"/>
              </a:rPr>
              <a:t>建议：心跳上报频度可能较高，可以考虑在其它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的关键路径是检查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多登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状态；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大部分盒子用户属于家庭用户，家用路由器使用</a:t>
            </a:r>
            <a:r>
              <a:rPr lang="en-US" altLang="zh-CN"/>
              <a:t>MAC</a:t>
            </a:r>
            <a:r>
              <a:rPr lang="zh-CN" altLang="en-US"/>
              <a:t>复制功能多设备使用</a:t>
            </a:r>
            <a:r>
              <a:rPr lang="zh-CN" altLang="en-US"/>
              <a:t>属于相对比较常见的情形，为避免误踢，可能需要适当放宽针对</a:t>
            </a:r>
            <a:r>
              <a:rPr lang="en-US" altLang="zh-CN"/>
              <a:t>MAC</a:t>
            </a:r>
            <a:r>
              <a:rPr lang="zh-CN" altLang="en-US"/>
              <a:t>的限制（如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zh-CN" altLang="en-US"/>
              <a:t>）；</a:t>
            </a:r>
            <a:endParaRPr lang="zh-CN" altLang="en-US"/>
          </a:p>
          <a:p>
            <a:r>
              <a:rPr lang="zh-CN" altLang="en-US"/>
              <a:t>为简化产品管理策略，多登策略在</a:t>
            </a:r>
            <a:r>
              <a:rPr lang="en-US" altLang="zh-CN"/>
              <a:t>API</a:t>
            </a:r>
            <a:r>
              <a:rPr lang="zh-CN" altLang="en-US"/>
              <a:t>、</a:t>
            </a:r>
            <a:r>
              <a:rPr lang="en-US" altLang="zh-CN"/>
              <a:t>Media</a:t>
            </a:r>
            <a:r>
              <a:rPr lang="zh-CN" altLang="en-US"/>
              <a:t>、</a:t>
            </a:r>
            <a:r>
              <a:rPr lang="en-US" altLang="zh-CN"/>
              <a:t>APK</a:t>
            </a:r>
            <a:r>
              <a:rPr lang="zh-CN" altLang="en-US"/>
              <a:t>端应采取相同的策略和配置来源，避免策略冲突和不一致；</a:t>
            </a:r>
            <a:endParaRPr lang="zh-CN" altLang="en-US"/>
          </a:p>
          <a:p>
            <a:r>
              <a:rPr lang="zh-CN" altLang="en-US"/>
              <a:t>为避免</a:t>
            </a:r>
            <a:r>
              <a:rPr lang="en-US" altLang="zh-CN"/>
              <a:t>“</a:t>
            </a:r>
            <a:r>
              <a:rPr lang="zh-CN" altLang="en-US"/>
              <a:t>防多登</a:t>
            </a:r>
            <a:r>
              <a:rPr lang="en-US" altLang="zh-CN"/>
              <a:t>”</a:t>
            </a:r>
            <a:r>
              <a:rPr lang="zh-CN" altLang="en-US"/>
              <a:t>会话服务故障，导致大面积用户无法登录和使用系统，服务调用方在发现</a:t>
            </a:r>
            <a:r>
              <a:rPr lang="en-US" altLang="zh-CN"/>
              <a:t>Redis</a:t>
            </a:r>
            <a:r>
              <a:rPr lang="zh-CN" altLang="en-US"/>
              <a:t>不可用时，建议放弃</a:t>
            </a:r>
            <a:r>
              <a:rPr lang="en-US" altLang="zh-CN"/>
              <a:t>“</a:t>
            </a:r>
            <a:r>
              <a:rPr lang="zh-CN" altLang="en-US"/>
              <a:t>多登</a:t>
            </a:r>
            <a:r>
              <a:rPr lang="en-US" altLang="zh-CN"/>
              <a:t>”</a:t>
            </a:r>
            <a:r>
              <a:rPr lang="zh-CN" altLang="en-US"/>
              <a:t>限制策略；同时发出系统告警，通知管理员处理故障；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建立中心化的会话服务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意义：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>
                <a:sym typeface="+mn-ea"/>
              </a:rPr>
              <a:t>降低客户端</a:t>
            </a:r>
            <a:r>
              <a:rPr lang="zh-CN" altLang="en-US">
                <a:sym typeface="+mn-ea"/>
              </a:rPr>
              <a:t>连接建立消耗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>
                <a:sym typeface="+mn-ea"/>
              </a:rPr>
              <a:t>Server Push消息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>
                <a:sym typeface="+mn-ea"/>
              </a:rPr>
              <a:t>客户端心跳维持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>
                <a:sym typeface="+mn-ea"/>
              </a:rPr>
              <a:t>客户端双工，设计不同协议用于不同业务用途，例如：客户端存活、公屏交互、服务器广播、日志上报、大数据上报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缺陷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担心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的客户端连接数较多，可以通过增加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服务器解决；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UDP</a:t>
            </a:r>
            <a:r>
              <a:rPr lang="zh-CN" altLang="en-US">
                <a:sym typeface="+mn-ea"/>
              </a:rPr>
              <a:t>的长连接</a:t>
            </a:r>
            <a:r>
              <a:rPr lang="zh-CN" altLang="en-US">
                <a:sym typeface="+mn-ea"/>
              </a:rPr>
              <a:t>（逻辑）</a:t>
            </a:r>
            <a:r>
              <a:rPr lang="zh-CN" altLang="en-US">
                <a:sym typeface="+mn-ea"/>
              </a:rPr>
              <a:t>方案虽然也有，但通信控制相对复杂，不易驾驭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73600" y="478790"/>
            <a:ext cx="3068320" cy="3577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0735" y="75565"/>
            <a:ext cx="1574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Session Cluster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759325" y="816610"/>
            <a:ext cx="1798320" cy="60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Session Server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759325" y="1673860"/>
            <a:ext cx="1798320" cy="60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Session Server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759325" y="2604770"/>
            <a:ext cx="1798320" cy="60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Session Server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487410" y="478790"/>
            <a:ext cx="2428240" cy="3020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24545" y="75565"/>
            <a:ext cx="1222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API Servers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802370" y="780415"/>
            <a:ext cx="1798320" cy="60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 Server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802370" y="1637665"/>
            <a:ext cx="1798320" cy="60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 Server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8802370" y="2568575"/>
            <a:ext cx="1798320" cy="60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Account Server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3" idx="1"/>
            <a:endCxn id="23" idx="4"/>
          </p:cNvCxnSpPr>
          <p:nvPr/>
        </p:nvCxnSpPr>
        <p:spPr>
          <a:xfrm flipH="1" flipV="1">
            <a:off x="7561580" y="2863850"/>
            <a:ext cx="124079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741920" y="2479675"/>
            <a:ext cx="11137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User Online?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4988560" y="4998720"/>
            <a:ext cx="6064250" cy="12725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646920" y="4630420"/>
            <a:ext cx="1360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Media Cloud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5083810" y="5298440"/>
            <a:ext cx="1798320" cy="60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Tracker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0124440" y="5298440"/>
            <a:ext cx="1798320" cy="60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7007860" y="5298440"/>
            <a:ext cx="1798320" cy="60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PRT Server</a:t>
            </a:r>
            <a:endParaRPr lang="en-US" altLang="zh-CN"/>
          </a:p>
        </p:txBody>
      </p:sp>
      <p:cxnSp>
        <p:nvCxnSpPr>
          <p:cNvPr id="21" name="直接箭头连接符 20"/>
          <p:cNvCxnSpPr>
            <a:endCxn id="23" idx="3"/>
          </p:cNvCxnSpPr>
          <p:nvPr/>
        </p:nvCxnSpPr>
        <p:spPr>
          <a:xfrm flipV="1">
            <a:off x="6102350" y="3247390"/>
            <a:ext cx="1119505" cy="179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447790" y="4407535"/>
            <a:ext cx="1886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User Online?</a:t>
            </a:r>
            <a:endParaRPr lang="en-US" altLang="zh-CN" sz="1400"/>
          </a:p>
          <a:p>
            <a:r>
              <a:rPr lang="en-US" altLang="zh-CN" sz="1400"/>
              <a:t>Or self-check token info</a:t>
            </a:r>
            <a:endParaRPr lang="en-US" altLang="zh-CN" sz="1400"/>
          </a:p>
        </p:txBody>
      </p:sp>
      <p:sp>
        <p:nvSpPr>
          <p:cNvPr id="23" name="流程图: 磁盘 22"/>
          <p:cNvSpPr/>
          <p:nvPr/>
        </p:nvSpPr>
        <p:spPr>
          <a:xfrm>
            <a:off x="6882130" y="2479675"/>
            <a:ext cx="679450" cy="7677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6" idx="3"/>
            <a:endCxn id="23" idx="1"/>
          </p:cNvCxnSpPr>
          <p:nvPr/>
        </p:nvCxnSpPr>
        <p:spPr>
          <a:xfrm>
            <a:off x="6557645" y="1118870"/>
            <a:ext cx="664210" cy="136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3"/>
          </p:cNvCxnSpPr>
          <p:nvPr/>
        </p:nvCxnSpPr>
        <p:spPr>
          <a:xfrm>
            <a:off x="6557645" y="1976120"/>
            <a:ext cx="476250" cy="527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23" idx="2"/>
          </p:cNvCxnSpPr>
          <p:nvPr/>
        </p:nvCxnSpPr>
        <p:spPr>
          <a:xfrm flipV="1">
            <a:off x="6557645" y="2863850"/>
            <a:ext cx="324485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14325" y="968375"/>
            <a:ext cx="1283335" cy="717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>
            <a:off x="314325" y="2068830"/>
            <a:ext cx="1283335" cy="717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cxnSp>
        <p:nvCxnSpPr>
          <p:cNvPr id="29" name="直接连接符 28"/>
          <p:cNvCxnSpPr>
            <a:stCxn id="28" idx="6"/>
            <a:endCxn id="8" idx="1"/>
          </p:cNvCxnSpPr>
          <p:nvPr/>
        </p:nvCxnSpPr>
        <p:spPr>
          <a:xfrm>
            <a:off x="1597660" y="2427605"/>
            <a:ext cx="3161665" cy="479425"/>
          </a:xfrm>
          <a:prstGeom prst="line">
            <a:avLst/>
          </a:prstGeom>
          <a:ln w="63500" cmpd="dbl">
            <a:solidFill>
              <a:schemeClr val="accent1">
                <a:shade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00300" y="2277745"/>
            <a:ext cx="221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Persistent Connection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560195" y="2629535"/>
            <a:ext cx="3120390" cy="5162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075815" y="2777490"/>
            <a:ext cx="1049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HearBeat</a:t>
            </a:r>
            <a:endParaRPr lang="en-US" altLang="zh-CN"/>
          </a:p>
        </p:txBody>
      </p:sp>
      <p:cxnSp>
        <p:nvCxnSpPr>
          <p:cNvPr id="33" name="直接连接符 32"/>
          <p:cNvCxnSpPr>
            <a:endCxn id="7" idx="1"/>
          </p:cNvCxnSpPr>
          <p:nvPr/>
        </p:nvCxnSpPr>
        <p:spPr>
          <a:xfrm>
            <a:off x="1560195" y="1296670"/>
            <a:ext cx="3199130" cy="679450"/>
          </a:xfrm>
          <a:prstGeom prst="line">
            <a:avLst/>
          </a:prstGeom>
          <a:ln w="63500" cmpd="dbl">
            <a:solidFill>
              <a:schemeClr val="accent1">
                <a:shade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1320" y="4897120"/>
            <a:ext cx="45872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/>
              <a:t>Only client HeartBeat illustrated.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decoupled modules, API/Media could work without session service.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 To minimize payload between servers, modules access redis server directly</a:t>
            </a:r>
            <a:endParaRPr lang="en-US" altLang="zh-CN"/>
          </a:p>
        </p:txBody>
      </p:sp>
      <p:cxnSp>
        <p:nvCxnSpPr>
          <p:cNvPr id="35" name="直接箭头连接符 34"/>
          <p:cNvCxnSpPr>
            <a:stCxn id="28" idx="4"/>
          </p:cNvCxnSpPr>
          <p:nvPr/>
        </p:nvCxnSpPr>
        <p:spPr>
          <a:xfrm>
            <a:off x="956310" y="2786380"/>
            <a:ext cx="4944745" cy="2460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2415540" y="402590"/>
            <a:ext cx="4354195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245235" y="389890"/>
            <a:ext cx="120840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1" idx="1"/>
          </p:cNvCxnSpPr>
          <p:nvPr/>
        </p:nvCxnSpPr>
        <p:spPr>
          <a:xfrm>
            <a:off x="6744335" y="389890"/>
            <a:ext cx="205803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531745" y="1296670"/>
            <a:ext cx="19469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(</a:t>
            </a:r>
            <a:r>
              <a:rPr lang="zh-CN" altLang="en-US" sz="1200"/>
              <a:t>实现参考</a:t>
            </a:r>
            <a:r>
              <a:rPr lang="en-US" altLang="zh-CN" sz="1200"/>
              <a:t>WebSocket/Mars)</a:t>
            </a:r>
            <a:endParaRPr lang="en-US" altLang="zh-CN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4755" y="0"/>
            <a:ext cx="8333740" cy="69246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2975,&quot;width&quot;:15615}"/>
</p:tagLst>
</file>

<file path=ppt/tags/tag2.xml><?xml version="1.0" encoding="utf-8"?>
<p:tagLst xmlns:p="http://schemas.openxmlformats.org/presentationml/2006/main">
  <p:tag name="KSO_WM_UNIT_PLACING_PICTURE_USER_VIEWPORT" val="{&quot;height&quot;:6853,&quot;width&quot;:1045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2022</Words>
  <Application>WPS 演示</Application>
  <PresentationFormat>宽屏</PresentationFormat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多登判定和会话服务</vt:lpstr>
      <vt:lpstr>原始需求来源</vt:lpstr>
      <vt:lpstr>API侧</vt:lpstr>
      <vt:lpstr>Media侧</vt:lpstr>
      <vt:lpstr>APK侧</vt:lpstr>
      <vt:lpstr>注意事项</vt:lpstr>
      <vt:lpstr>建立中心化的会话服务</vt:lpstr>
      <vt:lpstr>PowerPoint 演示文稿</vt:lpstr>
      <vt:lpstr>PowerPoint 演示文稿</vt:lpstr>
      <vt:lpstr>腾讯Mars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老钱</cp:lastModifiedBy>
  <cp:revision>109</cp:revision>
  <dcterms:created xsi:type="dcterms:W3CDTF">2020-08-04T11:01:00Z</dcterms:created>
  <dcterms:modified xsi:type="dcterms:W3CDTF">2020-08-14T06:43:31Z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