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73" r:id="rId3"/>
    <p:sldId id="257" r:id="rId4"/>
    <p:sldId id="258" r:id="rId5"/>
    <p:sldId id="275"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6A2DB-7843-45D3-92F1-0410409E719C}" v="82" dt="2021-07-13T19:07:58.317"/>
    <p1510:client id="{8FF845D3-9AB1-462F-8A98-FAA069E75739}" v="26" dt="2021-07-13T19:19:04.301"/>
    <p1510:client id="{9F9ED548-C32E-4D20-ACCC-2A52AF12C748}" v="3880" dt="2021-07-13T17:21:06.569"/>
    <p1510:client id="{B86F04EE-2592-43D9-A5C3-1DAF316EDF7E}" v="1" dt="2021-07-13T03:32:21.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53"/>
  </p:normalViewPr>
  <p:slideViewPr>
    <p:cSldViewPr snapToGrid="0" snapToObjects="1">
      <p:cViewPr varScale="1">
        <p:scale>
          <a:sx n="85" d="100"/>
          <a:sy n="85" d="100"/>
        </p:scale>
        <p:origin x="10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72C5-82A7-1741-B5CE-EA3F4610FC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B2D330-A74F-F94C-9586-A4D306410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0DC5A06-C116-3441-BF34-09ABBA359FFB}"/>
              </a:ext>
            </a:extLst>
          </p:cNvPr>
          <p:cNvSpPr>
            <a:spLocks noGrp="1"/>
          </p:cNvSpPr>
          <p:nvPr>
            <p:ph type="dt" sz="half" idx="10"/>
          </p:nvPr>
        </p:nvSpPr>
        <p:spPr/>
        <p:txBody>
          <a:bodyPr/>
          <a:lstStyle/>
          <a:p>
            <a:fld id="{259D6F1A-32D5-6447-BA1F-A81252558C91}" type="datetimeFigureOut">
              <a:rPr lang="en-US" smtClean="0"/>
              <a:t>7/13/2021</a:t>
            </a:fld>
            <a:endParaRPr lang="en-US"/>
          </a:p>
        </p:txBody>
      </p:sp>
      <p:sp>
        <p:nvSpPr>
          <p:cNvPr id="5" name="Footer Placeholder 4">
            <a:extLst>
              <a:ext uri="{FF2B5EF4-FFF2-40B4-BE49-F238E27FC236}">
                <a16:creationId xmlns:a16="http://schemas.microsoft.com/office/drawing/2014/main" id="{CF4931E5-4A57-3A46-9434-0A45D2BCE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5CD73-EC1B-C84E-8D40-FC5471B43787}"/>
              </a:ext>
            </a:extLst>
          </p:cNvPr>
          <p:cNvSpPr>
            <a:spLocks noGrp="1"/>
          </p:cNvSpPr>
          <p:nvPr>
            <p:ph type="sldNum" sz="quarter" idx="12"/>
          </p:nvPr>
        </p:nvSpPr>
        <p:spPr/>
        <p:txBody>
          <a:bodyPr/>
          <a:lstStyle/>
          <a:p>
            <a:fld id="{318EADE4-B130-C64D-BE44-0CB22B804D0D}" type="slidenum">
              <a:rPr lang="en-US" smtClean="0"/>
              <a:t>‹#›</a:t>
            </a:fld>
            <a:endParaRPr lang="en-US"/>
          </a:p>
        </p:txBody>
      </p:sp>
    </p:spTree>
    <p:extLst>
      <p:ext uri="{BB962C8B-B14F-4D97-AF65-F5344CB8AC3E}">
        <p14:creationId xmlns:p14="http://schemas.microsoft.com/office/powerpoint/2010/main" val="279038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FC14-B660-084F-89B3-8B7C99D1802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4155E3-686D-C64C-9917-17E41E3371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B8597F-580E-1D4A-B47A-24D55B3A85BF}"/>
              </a:ext>
            </a:extLst>
          </p:cNvPr>
          <p:cNvSpPr>
            <a:spLocks noGrp="1"/>
          </p:cNvSpPr>
          <p:nvPr>
            <p:ph type="dt" sz="half" idx="10"/>
          </p:nvPr>
        </p:nvSpPr>
        <p:spPr/>
        <p:txBody>
          <a:bodyPr/>
          <a:lstStyle/>
          <a:p>
            <a:fld id="{259D6F1A-32D5-6447-BA1F-A81252558C91}" type="datetimeFigureOut">
              <a:rPr lang="en-US" smtClean="0"/>
              <a:t>7/13/2021</a:t>
            </a:fld>
            <a:endParaRPr lang="en-US"/>
          </a:p>
        </p:txBody>
      </p:sp>
      <p:sp>
        <p:nvSpPr>
          <p:cNvPr id="5" name="Footer Placeholder 4">
            <a:extLst>
              <a:ext uri="{FF2B5EF4-FFF2-40B4-BE49-F238E27FC236}">
                <a16:creationId xmlns:a16="http://schemas.microsoft.com/office/drawing/2014/main" id="{C4F5A39B-899C-A346-8D15-B3C52A12F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E1DDB-9784-EC4B-B8AB-9C6AF71C12EC}"/>
              </a:ext>
            </a:extLst>
          </p:cNvPr>
          <p:cNvSpPr>
            <a:spLocks noGrp="1"/>
          </p:cNvSpPr>
          <p:nvPr>
            <p:ph type="sldNum" sz="quarter" idx="12"/>
          </p:nvPr>
        </p:nvSpPr>
        <p:spPr/>
        <p:txBody>
          <a:bodyPr/>
          <a:lstStyle/>
          <a:p>
            <a:fld id="{318EADE4-B130-C64D-BE44-0CB22B804D0D}" type="slidenum">
              <a:rPr lang="en-US" smtClean="0"/>
              <a:t>‹#›</a:t>
            </a:fld>
            <a:endParaRPr lang="en-US"/>
          </a:p>
        </p:txBody>
      </p:sp>
    </p:spTree>
    <p:extLst>
      <p:ext uri="{BB962C8B-B14F-4D97-AF65-F5344CB8AC3E}">
        <p14:creationId xmlns:p14="http://schemas.microsoft.com/office/powerpoint/2010/main" val="39555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499C1-C19B-0C41-B686-3DD17CAE0C2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2ED521-200E-7542-BF17-8BD2B39EB1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66FE91-199F-0D44-A5BD-4571F4B90791}"/>
              </a:ext>
            </a:extLst>
          </p:cNvPr>
          <p:cNvSpPr>
            <a:spLocks noGrp="1"/>
          </p:cNvSpPr>
          <p:nvPr>
            <p:ph type="dt" sz="half" idx="10"/>
          </p:nvPr>
        </p:nvSpPr>
        <p:spPr/>
        <p:txBody>
          <a:bodyPr/>
          <a:lstStyle/>
          <a:p>
            <a:fld id="{259D6F1A-32D5-6447-BA1F-A81252558C91}" type="datetimeFigureOut">
              <a:rPr lang="en-US" smtClean="0"/>
              <a:t>7/13/2021</a:t>
            </a:fld>
            <a:endParaRPr lang="en-US"/>
          </a:p>
        </p:txBody>
      </p:sp>
      <p:sp>
        <p:nvSpPr>
          <p:cNvPr id="5" name="Footer Placeholder 4">
            <a:extLst>
              <a:ext uri="{FF2B5EF4-FFF2-40B4-BE49-F238E27FC236}">
                <a16:creationId xmlns:a16="http://schemas.microsoft.com/office/drawing/2014/main" id="{35DF3B42-DBE8-F748-A3DE-8AD338138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D5B84-E9A2-CB4D-89ED-3D174B4F496B}"/>
              </a:ext>
            </a:extLst>
          </p:cNvPr>
          <p:cNvSpPr>
            <a:spLocks noGrp="1"/>
          </p:cNvSpPr>
          <p:nvPr>
            <p:ph type="sldNum" sz="quarter" idx="12"/>
          </p:nvPr>
        </p:nvSpPr>
        <p:spPr/>
        <p:txBody>
          <a:bodyPr/>
          <a:lstStyle/>
          <a:p>
            <a:fld id="{318EADE4-B130-C64D-BE44-0CB22B804D0D}" type="slidenum">
              <a:rPr lang="en-US" smtClean="0"/>
              <a:t>‹#›</a:t>
            </a:fld>
            <a:endParaRPr lang="en-US"/>
          </a:p>
        </p:txBody>
      </p:sp>
    </p:spTree>
    <p:extLst>
      <p:ext uri="{BB962C8B-B14F-4D97-AF65-F5344CB8AC3E}">
        <p14:creationId xmlns:p14="http://schemas.microsoft.com/office/powerpoint/2010/main" val="98899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31CD-8EC4-AA46-B16D-A6FF70C37A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B0E4C2-386D-8A4C-B48B-27FB9D3548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717C4C-3E69-1D4E-8156-B5951A90A29E}"/>
              </a:ext>
            </a:extLst>
          </p:cNvPr>
          <p:cNvSpPr>
            <a:spLocks noGrp="1"/>
          </p:cNvSpPr>
          <p:nvPr>
            <p:ph type="dt" sz="half" idx="10"/>
          </p:nvPr>
        </p:nvSpPr>
        <p:spPr/>
        <p:txBody>
          <a:bodyPr/>
          <a:lstStyle/>
          <a:p>
            <a:fld id="{259D6F1A-32D5-6447-BA1F-A81252558C91}" type="datetimeFigureOut">
              <a:rPr lang="en-US" smtClean="0"/>
              <a:t>7/13/2021</a:t>
            </a:fld>
            <a:endParaRPr lang="en-US"/>
          </a:p>
        </p:txBody>
      </p:sp>
      <p:sp>
        <p:nvSpPr>
          <p:cNvPr id="5" name="Footer Placeholder 4">
            <a:extLst>
              <a:ext uri="{FF2B5EF4-FFF2-40B4-BE49-F238E27FC236}">
                <a16:creationId xmlns:a16="http://schemas.microsoft.com/office/drawing/2014/main" id="{238564E9-68FB-D740-8F60-562B2CA29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4ADD3-55FD-F548-AFF1-7BA2FD649416}"/>
              </a:ext>
            </a:extLst>
          </p:cNvPr>
          <p:cNvSpPr>
            <a:spLocks noGrp="1"/>
          </p:cNvSpPr>
          <p:nvPr>
            <p:ph type="sldNum" sz="quarter" idx="12"/>
          </p:nvPr>
        </p:nvSpPr>
        <p:spPr/>
        <p:txBody>
          <a:bodyPr/>
          <a:lstStyle/>
          <a:p>
            <a:fld id="{318EADE4-B130-C64D-BE44-0CB22B804D0D}" type="slidenum">
              <a:rPr lang="en-US" smtClean="0"/>
              <a:t>‹#›</a:t>
            </a:fld>
            <a:endParaRPr lang="en-US"/>
          </a:p>
        </p:txBody>
      </p:sp>
    </p:spTree>
    <p:extLst>
      <p:ext uri="{BB962C8B-B14F-4D97-AF65-F5344CB8AC3E}">
        <p14:creationId xmlns:p14="http://schemas.microsoft.com/office/powerpoint/2010/main" val="4246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69BB-1559-3B45-ABB7-5823A97592C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8B2775E-D4F0-0049-8B2F-EFCA8629E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9F8D19F-A191-094A-B6A1-C64E5773B1B4}"/>
              </a:ext>
            </a:extLst>
          </p:cNvPr>
          <p:cNvSpPr>
            <a:spLocks noGrp="1"/>
          </p:cNvSpPr>
          <p:nvPr>
            <p:ph type="dt" sz="half" idx="10"/>
          </p:nvPr>
        </p:nvSpPr>
        <p:spPr/>
        <p:txBody>
          <a:bodyPr/>
          <a:lstStyle/>
          <a:p>
            <a:fld id="{259D6F1A-32D5-6447-BA1F-A81252558C91}" type="datetimeFigureOut">
              <a:rPr lang="en-US" smtClean="0"/>
              <a:t>7/13/2021</a:t>
            </a:fld>
            <a:endParaRPr lang="en-US"/>
          </a:p>
        </p:txBody>
      </p:sp>
      <p:sp>
        <p:nvSpPr>
          <p:cNvPr id="5" name="Footer Placeholder 4">
            <a:extLst>
              <a:ext uri="{FF2B5EF4-FFF2-40B4-BE49-F238E27FC236}">
                <a16:creationId xmlns:a16="http://schemas.microsoft.com/office/drawing/2014/main" id="{5E468936-0260-F446-8733-A346393E6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E472D-6057-5743-9334-D6E23D3F5064}"/>
              </a:ext>
            </a:extLst>
          </p:cNvPr>
          <p:cNvSpPr>
            <a:spLocks noGrp="1"/>
          </p:cNvSpPr>
          <p:nvPr>
            <p:ph type="sldNum" sz="quarter" idx="12"/>
          </p:nvPr>
        </p:nvSpPr>
        <p:spPr/>
        <p:txBody>
          <a:bodyPr/>
          <a:lstStyle/>
          <a:p>
            <a:fld id="{318EADE4-B130-C64D-BE44-0CB22B804D0D}" type="slidenum">
              <a:rPr lang="en-US" smtClean="0"/>
              <a:t>‹#›</a:t>
            </a:fld>
            <a:endParaRPr lang="en-US"/>
          </a:p>
        </p:txBody>
      </p:sp>
    </p:spTree>
    <p:extLst>
      <p:ext uri="{BB962C8B-B14F-4D97-AF65-F5344CB8AC3E}">
        <p14:creationId xmlns:p14="http://schemas.microsoft.com/office/powerpoint/2010/main" val="373052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0E60-D444-BF42-A2F9-279337199FA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9DAEF5-E64E-464E-AD36-49316D1F7D1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45D040-49EE-A847-B0DA-2F9DCABE3B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552E4AC-108C-404B-8EDD-C8E543B83A8A}"/>
              </a:ext>
            </a:extLst>
          </p:cNvPr>
          <p:cNvSpPr>
            <a:spLocks noGrp="1"/>
          </p:cNvSpPr>
          <p:nvPr>
            <p:ph type="dt" sz="half" idx="10"/>
          </p:nvPr>
        </p:nvSpPr>
        <p:spPr/>
        <p:txBody>
          <a:bodyPr/>
          <a:lstStyle/>
          <a:p>
            <a:fld id="{259D6F1A-32D5-6447-BA1F-A81252558C91}" type="datetimeFigureOut">
              <a:rPr lang="en-US" smtClean="0"/>
              <a:t>7/13/2021</a:t>
            </a:fld>
            <a:endParaRPr lang="en-US"/>
          </a:p>
        </p:txBody>
      </p:sp>
      <p:sp>
        <p:nvSpPr>
          <p:cNvPr id="6" name="Footer Placeholder 5">
            <a:extLst>
              <a:ext uri="{FF2B5EF4-FFF2-40B4-BE49-F238E27FC236}">
                <a16:creationId xmlns:a16="http://schemas.microsoft.com/office/drawing/2014/main" id="{33E430D5-EE75-B645-A714-78BE1E4DA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70780-3B48-A942-9C75-A6AE6D574871}"/>
              </a:ext>
            </a:extLst>
          </p:cNvPr>
          <p:cNvSpPr>
            <a:spLocks noGrp="1"/>
          </p:cNvSpPr>
          <p:nvPr>
            <p:ph type="sldNum" sz="quarter" idx="12"/>
          </p:nvPr>
        </p:nvSpPr>
        <p:spPr/>
        <p:txBody>
          <a:bodyPr/>
          <a:lstStyle/>
          <a:p>
            <a:fld id="{318EADE4-B130-C64D-BE44-0CB22B804D0D}" type="slidenum">
              <a:rPr lang="en-US" smtClean="0"/>
              <a:t>‹#›</a:t>
            </a:fld>
            <a:endParaRPr lang="en-US"/>
          </a:p>
        </p:txBody>
      </p:sp>
    </p:spTree>
    <p:extLst>
      <p:ext uri="{BB962C8B-B14F-4D97-AF65-F5344CB8AC3E}">
        <p14:creationId xmlns:p14="http://schemas.microsoft.com/office/powerpoint/2010/main" val="26088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A8BB-D8A0-2F43-9A0C-AE3941337E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BEF938A-FE10-4D42-BE58-1217E78697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6B301B9-31ED-2F4F-A86C-1A22C27F21C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39B4DA-66AF-B14D-865F-7E2697732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65308F3-08E4-1142-99D5-FFE103613F1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7204B3A-6EB5-7945-BF63-6B132E9054AE}"/>
              </a:ext>
            </a:extLst>
          </p:cNvPr>
          <p:cNvSpPr>
            <a:spLocks noGrp="1"/>
          </p:cNvSpPr>
          <p:nvPr>
            <p:ph type="dt" sz="half" idx="10"/>
          </p:nvPr>
        </p:nvSpPr>
        <p:spPr/>
        <p:txBody>
          <a:bodyPr/>
          <a:lstStyle/>
          <a:p>
            <a:fld id="{259D6F1A-32D5-6447-BA1F-A81252558C91}" type="datetimeFigureOut">
              <a:rPr lang="en-US" smtClean="0"/>
              <a:t>7/13/2021</a:t>
            </a:fld>
            <a:endParaRPr lang="en-US"/>
          </a:p>
        </p:txBody>
      </p:sp>
      <p:sp>
        <p:nvSpPr>
          <p:cNvPr id="8" name="Footer Placeholder 7">
            <a:extLst>
              <a:ext uri="{FF2B5EF4-FFF2-40B4-BE49-F238E27FC236}">
                <a16:creationId xmlns:a16="http://schemas.microsoft.com/office/drawing/2014/main" id="{B1BDA0BB-2D4F-7A4F-90E4-ADB57D668B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26BB52-E65C-8443-A39F-0AC59B12E061}"/>
              </a:ext>
            </a:extLst>
          </p:cNvPr>
          <p:cNvSpPr>
            <a:spLocks noGrp="1"/>
          </p:cNvSpPr>
          <p:nvPr>
            <p:ph type="sldNum" sz="quarter" idx="12"/>
          </p:nvPr>
        </p:nvSpPr>
        <p:spPr/>
        <p:txBody>
          <a:bodyPr/>
          <a:lstStyle/>
          <a:p>
            <a:fld id="{318EADE4-B130-C64D-BE44-0CB22B804D0D}" type="slidenum">
              <a:rPr lang="en-US" smtClean="0"/>
              <a:t>‹#›</a:t>
            </a:fld>
            <a:endParaRPr lang="en-US"/>
          </a:p>
        </p:txBody>
      </p:sp>
    </p:spTree>
    <p:extLst>
      <p:ext uri="{BB962C8B-B14F-4D97-AF65-F5344CB8AC3E}">
        <p14:creationId xmlns:p14="http://schemas.microsoft.com/office/powerpoint/2010/main" val="125118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2B95-A021-4544-8A88-B0D7F613628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13AD9D6-FB10-E242-922E-5664219558F1}"/>
              </a:ext>
            </a:extLst>
          </p:cNvPr>
          <p:cNvSpPr>
            <a:spLocks noGrp="1"/>
          </p:cNvSpPr>
          <p:nvPr>
            <p:ph type="dt" sz="half" idx="10"/>
          </p:nvPr>
        </p:nvSpPr>
        <p:spPr/>
        <p:txBody>
          <a:bodyPr/>
          <a:lstStyle/>
          <a:p>
            <a:fld id="{259D6F1A-32D5-6447-BA1F-A81252558C91}" type="datetimeFigureOut">
              <a:rPr lang="en-US" smtClean="0"/>
              <a:t>7/13/2021</a:t>
            </a:fld>
            <a:endParaRPr lang="en-US"/>
          </a:p>
        </p:txBody>
      </p:sp>
      <p:sp>
        <p:nvSpPr>
          <p:cNvPr id="4" name="Footer Placeholder 3">
            <a:extLst>
              <a:ext uri="{FF2B5EF4-FFF2-40B4-BE49-F238E27FC236}">
                <a16:creationId xmlns:a16="http://schemas.microsoft.com/office/drawing/2014/main" id="{78438BA2-A41A-5548-98B3-E1FADC61F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FB4A1D-6F2A-3848-81A4-CC98C5A93525}"/>
              </a:ext>
            </a:extLst>
          </p:cNvPr>
          <p:cNvSpPr>
            <a:spLocks noGrp="1"/>
          </p:cNvSpPr>
          <p:nvPr>
            <p:ph type="sldNum" sz="quarter" idx="12"/>
          </p:nvPr>
        </p:nvSpPr>
        <p:spPr/>
        <p:txBody>
          <a:bodyPr/>
          <a:lstStyle/>
          <a:p>
            <a:fld id="{318EADE4-B130-C64D-BE44-0CB22B804D0D}" type="slidenum">
              <a:rPr lang="en-US" smtClean="0"/>
              <a:t>‹#›</a:t>
            </a:fld>
            <a:endParaRPr lang="en-US"/>
          </a:p>
        </p:txBody>
      </p:sp>
    </p:spTree>
    <p:extLst>
      <p:ext uri="{BB962C8B-B14F-4D97-AF65-F5344CB8AC3E}">
        <p14:creationId xmlns:p14="http://schemas.microsoft.com/office/powerpoint/2010/main" val="43046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4B3C1-B588-6A4A-8AED-FF40ACC56A3C}"/>
              </a:ext>
            </a:extLst>
          </p:cNvPr>
          <p:cNvSpPr>
            <a:spLocks noGrp="1"/>
          </p:cNvSpPr>
          <p:nvPr>
            <p:ph type="dt" sz="half" idx="10"/>
          </p:nvPr>
        </p:nvSpPr>
        <p:spPr/>
        <p:txBody>
          <a:bodyPr/>
          <a:lstStyle/>
          <a:p>
            <a:fld id="{259D6F1A-32D5-6447-BA1F-A81252558C91}" type="datetimeFigureOut">
              <a:rPr lang="en-US" smtClean="0"/>
              <a:t>7/13/2021</a:t>
            </a:fld>
            <a:endParaRPr lang="en-US"/>
          </a:p>
        </p:txBody>
      </p:sp>
      <p:sp>
        <p:nvSpPr>
          <p:cNvPr id="3" name="Footer Placeholder 2">
            <a:extLst>
              <a:ext uri="{FF2B5EF4-FFF2-40B4-BE49-F238E27FC236}">
                <a16:creationId xmlns:a16="http://schemas.microsoft.com/office/drawing/2014/main" id="{906A530A-085C-924A-B453-B819DA5D09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EED9AD-6D00-3A43-817C-E1E57834F1DF}"/>
              </a:ext>
            </a:extLst>
          </p:cNvPr>
          <p:cNvSpPr>
            <a:spLocks noGrp="1"/>
          </p:cNvSpPr>
          <p:nvPr>
            <p:ph type="sldNum" sz="quarter" idx="12"/>
          </p:nvPr>
        </p:nvSpPr>
        <p:spPr/>
        <p:txBody>
          <a:bodyPr/>
          <a:lstStyle/>
          <a:p>
            <a:fld id="{318EADE4-B130-C64D-BE44-0CB22B804D0D}" type="slidenum">
              <a:rPr lang="en-US" smtClean="0"/>
              <a:t>‹#›</a:t>
            </a:fld>
            <a:endParaRPr lang="en-US"/>
          </a:p>
        </p:txBody>
      </p:sp>
    </p:spTree>
    <p:extLst>
      <p:ext uri="{BB962C8B-B14F-4D97-AF65-F5344CB8AC3E}">
        <p14:creationId xmlns:p14="http://schemas.microsoft.com/office/powerpoint/2010/main" val="148371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40DC-68FD-F94C-9C62-1ECE429354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91BECE7-342F-4D49-9246-112F706191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1C0A11E-E83E-CA4E-A4A3-F6469AF06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4DA627-5260-0C49-941C-37FF88CA4B93}"/>
              </a:ext>
            </a:extLst>
          </p:cNvPr>
          <p:cNvSpPr>
            <a:spLocks noGrp="1"/>
          </p:cNvSpPr>
          <p:nvPr>
            <p:ph type="dt" sz="half" idx="10"/>
          </p:nvPr>
        </p:nvSpPr>
        <p:spPr/>
        <p:txBody>
          <a:bodyPr/>
          <a:lstStyle/>
          <a:p>
            <a:fld id="{259D6F1A-32D5-6447-BA1F-A81252558C91}" type="datetimeFigureOut">
              <a:rPr lang="en-US" smtClean="0"/>
              <a:t>7/13/2021</a:t>
            </a:fld>
            <a:endParaRPr lang="en-US"/>
          </a:p>
        </p:txBody>
      </p:sp>
      <p:sp>
        <p:nvSpPr>
          <p:cNvPr id="6" name="Footer Placeholder 5">
            <a:extLst>
              <a:ext uri="{FF2B5EF4-FFF2-40B4-BE49-F238E27FC236}">
                <a16:creationId xmlns:a16="http://schemas.microsoft.com/office/drawing/2014/main" id="{0122BF2B-819E-9D45-958B-BBD068B00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E9C8D-582D-194D-B62E-3E9C6A04360E}"/>
              </a:ext>
            </a:extLst>
          </p:cNvPr>
          <p:cNvSpPr>
            <a:spLocks noGrp="1"/>
          </p:cNvSpPr>
          <p:nvPr>
            <p:ph type="sldNum" sz="quarter" idx="12"/>
          </p:nvPr>
        </p:nvSpPr>
        <p:spPr/>
        <p:txBody>
          <a:bodyPr/>
          <a:lstStyle/>
          <a:p>
            <a:fld id="{318EADE4-B130-C64D-BE44-0CB22B804D0D}" type="slidenum">
              <a:rPr lang="en-US" smtClean="0"/>
              <a:t>‹#›</a:t>
            </a:fld>
            <a:endParaRPr lang="en-US"/>
          </a:p>
        </p:txBody>
      </p:sp>
    </p:spTree>
    <p:extLst>
      <p:ext uri="{BB962C8B-B14F-4D97-AF65-F5344CB8AC3E}">
        <p14:creationId xmlns:p14="http://schemas.microsoft.com/office/powerpoint/2010/main" val="367787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4213-F4F8-B544-BBB5-8E419F6B23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4F291AF-2834-F244-BCDE-E60A7A0FD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C9BB55-0753-F045-A11A-7929BF576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FBA45D-369E-8B4F-B3B7-E460DCACAD6C}"/>
              </a:ext>
            </a:extLst>
          </p:cNvPr>
          <p:cNvSpPr>
            <a:spLocks noGrp="1"/>
          </p:cNvSpPr>
          <p:nvPr>
            <p:ph type="dt" sz="half" idx="10"/>
          </p:nvPr>
        </p:nvSpPr>
        <p:spPr/>
        <p:txBody>
          <a:bodyPr/>
          <a:lstStyle/>
          <a:p>
            <a:fld id="{259D6F1A-32D5-6447-BA1F-A81252558C91}" type="datetimeFigureOut">
              <a:rPr lang="en-US" smtClean="0"/>
              <a:t>7/13/2021</a:t>
            </a:fld>
            <a:endParaRPr lang="en-US"/>
          </a:p>
        </p:txBody>
      </p:sp>
      <p:sp>
        <p:nvSpPr>
          <p:cNvPr id="6" name="Footer Placeholder 5">
            <a:extLst>
              <a:ext uri="{FF2B5EF4-FFF2-40B4-BE49-F238E27FC236}">
                <a16:creationId xmlns:a16="http://schemas.microsoft.com/office/drawing/2014/main" id="{4A015D6F-EAA8-8546-A286-982163AE6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47EE1-7934-1C42-99AB-BE7266F5D19B}"/>
              </a:ext>
            </a:extLst>
          </p:cNvPr>
          <p:cNvSpPr>
            <a:spLocks noGrp="1"/>
          </p:cNvSpPr>
          <p:nvPr>
            <p:ph type="sldNum" sz="quarter" idx="12"/>
          </p:nvPr>
        </p:nvSpPr>
        <p:spPr/>
        <p:txBody>
          <a:bodyPr/>
          <a:lstStyle/>
          <a:p>
            <a:fld id="{318EADE4-B130-C64D-BE44-0CB22B804D0D}" type="slidenum">
              <a:rPr lang="en-US" smtClean="0"/>
              <a:t>‹#›</a:t>
            </a:fld>
            <a:endParaRPr lang="en-US"/>
          </a:p>
        </p:txBody>
      </p:sp>
    </p:spTree>
    <p:extLst>
      <p:ext uri="{BB962C8B-B14F-4D97-AF65-F5344CB8AC3E}">
        <p14:creationId xmlns:p14="http://schemas.microsoft.com/office/powerpoint/2010/main" val="108940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CAC1E6-78B5-484C-BAA7-EABFE8000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AF986BA-707C-1444-8A64-1D91880D9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3B6EF0-C5FE-084D-81C7-DCEF6C3F43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D6F1A-32D5-6447-BA1F-A81252558C91}" type="datetimeFigureOut">
              <a:rPr lang="en-US" smtClean="0"/>
              <a:t>7/13/2021</a:t>
            </a:fld>
            <a:endParaRPr lang="en-US"/>
          </a:p>
        </p:txBody>
      </p:sp>
      <p:sp>
        <p:nvSpPr>
          <p:cNvPr id="5" name="Footer Placeholder 4">
            <a:extLst>
              <a:ext uri="{FF2B5EF4-FFF2-40B4-BE49-F238E27FC236}">
                <a16:creationId xmlns:a16="http://schemas.microsoft.com/office/drawing/2014/main" id="{597A5766-5B0F-C044-8F3C-D2F0B43B4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D04273-7E8A-5444-B885-FD43FDE13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EADE4-B130-C64D-BE44-0CB22B804D0D}" type="slidenum">
              <a:rPr lang="en-US" smtClean="0"/>
              <a:t>‹#›</a:t>
            </a:fld>
            <a:endParaRPr lang="en-US"/>
          </a:p>
        </p:txBody>
      </p:sp>
    </p:spTree>
    <p:extLst>
      <p:ext uri="{BB962C8B-B14F-4D97-AF65-F5344CB8AC3E}">
        <p14:creationId xmlns:p14="http://schemas.microsoft.com/office/powerpoint/2010/main" val="2546688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9CD902-E61F-0540-B58C-A408B9CB3E8A}"/>
              </a:ext>
            </a:extLst>
          </p:cNvPr>
          <p:cNvSpPr txBox="1"/>
          <p:nvPr/>
        </p:nvSpPr>
        <p:spPr>
          <a:xfrm>
            <a:off x="257609" y="332340"/>
            <a:ext cx="11676782" cy="6678751"/>
          </a:xfrm>
          <a:prstGeom prst="rect">
            <a:avLst/>
          </a:prstGeom>
          <a:noFill/>
        </p:spPr>
        <p:txBody>
          <a:bodyPr wrap="square" lIns="91440" tIns="45720" rIns="91440" bIns="45720" rtlCol="0" anchor="t">
            <a:spAutoFit/>
          </a:bodyPr>
          <a:lstStyle/>
          <a:p>
            <a:r>
              <a:rPr lang="en-US" b="1" dirty="0">
                <a:latin typeface="Calibri" panose="020F0502020204030204" pitchFamily="34" charset="0"/>
                <a:cs typeface="Calibri" panose="020F0502020204030204" pitchFamily="34" charset="0"/>
              </a:rPr>
              <a:t>Contents:</a:t>
            </a:r>
          </a:p>
          <a:p>
            <a:r>
              <a:rPr lang="en-IN" sz="1400" dirty="0">
                <a:latin typeface="Calibri"/>
                <a:ea typeface="Times New Roman" panose="02020603050405020304" pitchFamily="18" charset="0"/>
                <a:cs typeface="Calibri"/>
              </a:rPr>
              <a:t>1. Problem Statement</a:t>
            </a:r>
            <a:r>
              <a:rPr lang="en-IN" sz="1400" dirty="0"/>
              <a:t> (Determining web traffic key indicators and performance metrics)</a:t>
            </a:r>
            <a:endParaRPr lang="en-IN" sz="1400" dirty="0">
              <a:latin typeface="Calibri" panose="020F0502020204030204" pitchFamily="34" charset="0"/>
              <a:ea typeface="Times New Roman" panose="02020603050405020304" pitchFamily="18" charset="0"/>
              <a:cs typeface="Calibri" panose="020F0502020204030204" pitchFamily="34" charset="0"/>
            </a:endParaRPr>
          </a:p>
          <a:p>
            <a:pPr lvl="0"/>
            <a:r>
              <a:rPr lang="en-IN" sz="1400" dirty="0">
                <a:latin typeface="Calibri"/>
                <a:ea typeface="Times New Roman" panose="02020603050405020304" pitchFamily="18" charset="0"/>
                <a:cs typeface="Calibri"/>
              </a:rPr>
              <a:t>2. Data</a:t>
            </a:r>
          </a:p>
          <a:p>
            <a:r>
              <a:rPr lang="en-IN" sz="1400" dirty="0">
                <a:latin typeface="Calibri"/>
                <a:ea typeface="Times New Roman" panose="02020603050405020304" pitchFamily="18" charset="0"/>
                <a:cs typeface="Calibri"/>
              </a:rPr>
              <a:t>3. E</a:t>
            </a:r>
            <a:r>
              <a:rPr lang="en-IN" sz="1400" dirty="0"/>
              <a:t>xploratory Data Analysis, cleaning, final data creation and preliminary insights</a:t>
            </a:r>
            <a:endParaRPr lang="en-IN" sz="1400" dirty="0">
              <a:cs typeface="Calibri"/>
            </a:endParaRPr>
          </a:p>
          <a:p>
            <a:pPr marL="285750" indent="-285750">
              <a:buFont typeface="Arial"/>
              <a:buChar char="•"/>
            </a:pPr>
            <a:r>
              <a:rPr lang="en-IN" sz="1200" dirty="0">
                <a:ea typeface="+mn-lt"/>
                <a:cs typeface="+mn-lt"/>
              </a:rPr>
              <a:t>There are 117 unique authors, and 1435 Unique Tickers, with 2926 unique </a:t>
            </a:r>
            <a:r>
              <a:rPr lang="en-IN" sz="1200" dirty="0" err="1">
                <a:ea typeface="+mn-lt"/>
                <a:cs typeface="+mn-lt"/>
              </a:rPr>
              <a:t>post_ids</a:t>
            </a:r>
            <a:r>
              <a:rPr lang="en-IN" sz="1200" dirty="0">
                <a:ea typeface="+mn-lt"/>
                <a:cs typeface="+mn-lt"/>
              </a:rPr>
              <a:t> or articles.</a:t>
            </a:r>
            <a:endParaRPr lang="en-IN" sz="1200">
              <a:cs typeface="Calibri"/>
            </a:endParaRPr>
          </a:p>
          <a:p>
            <a:pPr marL="285750" indent="-285750">
              <a:buFont typeface="Arial"/>
              <a:buChar char="•"/>
            </a:pPr>
            <a:r>
              <a:rPr lang="en-IN" sz="1200" dirty="0">
                <a:ea typeface="+mn-lt"/>
                <a:cs typeface="+mn-lt"/>
              </a:rPr>
              <a:t>To aid visualization ease, the only the top 10 categories in the following have been charted.</a:t>
            </a:r>
          </a:p>
          <a:p>
            <a:r>
              <a:rPr lang="en-IN" sz="1400" b="1" dirty="0"/>
              <a:t>4. Visualization Insights (Module 1) </a:t>
            </a:r>
            <a:endParaRPr lang="en-IN" sz="1400" dirty="0">
              <a:cs typeface="Calibri"/>
            </a:endParaRPr>
          </a:p>
          <a:p>
            <a:r>
              <a:rPr lang="en-IN" sz="1200" i="1" dirty="0"/>
              <a:t>Authors:</a:t>
            </a:r>
            <a:endParaRPr lang="en-IN" sz="1200" dirty="0"/>
          </a:p>
          <a:p>
            <a:pPr marL="285750" indent="-285750">
              <a:buFont typeface="Arial"/>
              <a:buChar char="•"/>
            </a:pPr>
            <a:r>
              <a:rPr lang="en-IN" sz="1200" dirty="0">
                <a:ea typeface="+mn-lt"/>
                <a:cs typeface="+mn-lt"/>
              </a:rPr>
              <a:t>Overall number of different tickers per author (Top 10 Authors vs Number of Unique Tickers) (Point 1 in Assignment)</a:t>
            </a:r>
            <a:endParaRPr lang="en-IN" sz="1200" dirty="0">
              <a:cs typeface="Calibri"/>
            </a:endParaRPr>
          </a:p>
          <a:p>
            <a:pPr marL="285750" indent="-285750">
              <a:buFont typeface="Arial"/>
              <a:buChar char="•"/>
            </a:pPr>
            <a:r>
              <a:rPr lang="en-IN" sz="1200" dirty="0">
                <a:ea typeface="+mn-lt"/>
                <a:cs typeface="+mn-lt"/>
              </a:rPr>
              <a:t>Authors with the most overall pageviews (Top 10 Authors with the most views sum) - "Most popular authors all time" (Point 2 in Assignment)</a:t>
            </a:r>
            <a:endParaRPr lang="en-IN" sz="1200" dirty="0">
              <a:cs typeface="Calibri"/>
            </a:endParaRPr>
          </a:p>
          <a:p>
            <a:pPr marL="285750" indent="-285750">
              <a:buFont typeface="Arial"/>
              <a:buChar char="•"/>
            </a:pPr>
            <a:r>
              <a:rPr lang="en-IN" sz="1200" dirty="0">
                <a:ea typeface="+mn-lt"/>
                <a:cs typeface="+mn-lt"/>
              </a:rPr>
              <a:t>Trending Most Popular Top 10 authors - (Top 10 Authors with the most Views new vis.)</a:t>
            </a:r>
            <a:endParaRPr lang="en-IN" sz="1200" dirty="0">
              <a:cs typeface="Calibri"/>
            </a:endParaRPr>
          </a:p>
          <a:p>
            <a:pPr marL="285750" indent="-285750">
              <a:buFont typeface="Arial"/>
              <a:buChar char="•"/>
            </a:pPr>
            <a:r>
              <a:rPr lang="en-IN" sz="1200" dirty="0">
                <a:ea typeface="+mn-lt"/>
                <a:cs typeface="+mn-lt"/>
              </a:rPr>
              <a:t>Trending Most Engaging Top 10 authors - (Top 10 Authors with the most Minutes New Vis.)</a:t>
            </a:r>
            <a:endParaRPr lang="en-IN" sz="1200" dirty="0">
              <a:cs typeface="Calibri"/>
            </a:endParaRPr>
          </a:p>
          <a:p>
            <a:pPr marL="285750" indent="-285750">
              <a:buFont typeface="Arial"/>
              <a:buChar char="•"/>
            </a:pPr>
            <a:r>
              <a:rPr lang="en-IN" sz="1200" dirty="0">
                <a:ea typeface="+mn-lt"/>
                <a:cs typeface="+mn-lt"/>
              </a:rPr>
              <a:t>Authors with the highest Conversion /Fan Base (Loyal readers) (Top 10 Authors with the most (Views ret. vis./Total Page views)) (Ratio 0.5)</a:t>
            </a:r>
            <a:endParaRPr lang="en-IN" sz="1200" dirty="0">
              <a:cs typeface="Calibri"/>
            </a:endParaRPr>
          </a:p>
          <a:p>
            <a:pPr marL="285750" indent="-285750">
              <a:buFont typeface="Arial"/>
              <a:buChar char="•"/>
            </a:pPr>
            <a:r>
              <a:rPr lang="en-IN" sz="1200" dirty="0">
                <a:ea typeface="+mn-lt"/>
                <a:cs typeface="+mn-lt"/>
              </a:rPr>
              <a:t>Most Social Authors (Top 10 Authors with the highest Social Interactions)</a:t>
            </a:r>
            <a:endParaRPr lang="en-IN" sz="1200" dirty="0">
              <a:cs typeface="Calibri"/>
            </a:endParaRPr>
          </a:p>
          <a:p>
            <a:pPr marL="285750" indent="-285750">
              <a:buFont typeface="Arial"/>
              <a:buChar char="•"/>
            </a:pPr>
            <a:r>
              <a:rPr lang="en-IN" sz="1200" dirty="0">
                <a:ea typeface="+mn-lt"/>
                <a:cs typeface="+mn-lt"/>
              </a:rPr>
              <a:t>SERP Ranking (Authors) (Top 10 Authors with the Highest Search Refs)</a:t>
            </a:r>
            <a:endParaRPr lang="en-IN" sz="1200" dirty="0">
              <a:cs typeface="Calibri"/>
            </a:endParaRPr>
          </a:p>
          <a:p>
            <a:pPr marL="285750" indent="-285750">
              <a:buFont typeface="Arial"/>
              <a:buChar char="•"/>
            </a:pPr>
            <a:r>
              <a:rPr lang="en-IN" sz="1200" dirty="0">
                <a:ea typeface="+mn-lt"/>
                <a:cs typeface="+mn-lt"/>
              </a:rPr>
              <a:t>Topics the top 10 Authors cover (This is determined later using a clustering algorithm on the news articles/Unsupervised Topic Modelling) - Future Work</a:t>
            </a:r>
            <a:endParaRPr lang="en-IN" sz="1200" dirty="0">
              <a:cs typeface="Calibri"/>
            </a:endParaRPr>
          </a:p>
          <a:p>
            <a:pPr marL="285750" indent="-285750">
              <a:buFont typeface="Arial"/>
              <a:buChar char="•"/>
            </a:pPr>
            <a:r>
              <a:rPr lang="en-IN" sz="1200" dirty="0">
                <a:ea typeface="+mn-lt"/>
                <a:cs typeface="+mn-lt"/>
              </a:rPr>
              <a:t>Top 10 Authors (Popularity by Device)</a:t>
            </a:r>
            <a:endParaRPr lang="en-IN" sz="1200" dirty="0"/>
          </a:p>
          <a:p>
            <a:r>
              <a:rPr lang="en-IN" sz="1200" b="1" i="1" dirty="0"/>
              <a:t>Tickers</a:t>
            </a:r>
            <a:endParaRPr lang="en-IN" sz="1200" dirty="0">
              <a:cs typeface="Calibri"/>
            </a:endParaRPr>
          </a:p>
          <a:p>
            <a:pPr marL="285750" indent="-285750">
              <a:buFont typeface="Arial"/>
              <a:buChar char="•"/>
            </a:pPr>
            <a:r>
              <a:rPr lang="en-IN" sz="1200" dirty="0">
                <a:ea typeface="+mn-lt"/>
                <a:cs typeface="+mn-lt"/>
              </a:rPr>
              <a:t>Tickers with the most pageviews over time (Top 10 tickers with the most views sum) - "Most popular tickers all time" (Point 3 in Assignment)</a:t>
            </a:r>
            <a:endParaRPr lang="en-IN" sz="1200" dirty="0">
              <a:cs typeface="Calibri"/>
            </a:endParaRPr>
          </a:p>
          <a:p>
            <a:pPr marL="285750" indent="-285750">
              <a:buFont typeface="Arial"/>
              <a:buChar char="•"/>
            </a:pPr>
            <a:r>
              <a:rPr lang="en-IN" sz="1200" dirty="0">
                <a:ea typeface="+mn-lt"/>
                <a:cs typeface="+mn-lt"/>
              </a:rPr>
              <a:t>Most engaging tickers (Top 10 tickers with the most Engaged mins sum) "Most engaging tickers all time" (Point 4 in Assignment)</a:t>
            </a:r>
            <a:endParaRPr lang="en-IN" sz="1200" dirty="0">
              <a:cs typeface="Calibri"/>
            </a:endParaRPr>
          </a:p>
          <a:p>
            <a:pPr marL="285750" indent="-285750">
              <a:buFont typeface="Arial"/>
              <a:buChar char="•"/>
            </a:pPr>
            <a:r>
              <a:rPr lang="en-IN" sz="1200" dirty="0">
                <a:ea typeface="+mn-lt"/>
                <a:cs typeface="+mn-lt"/>
              </a:rPr>
              <a:t>Trending Most Popular Top 10 Tickers - (Top 10 Tickers with the most Views new vis.)</a:t>
            </a:r>
            <a:endParaRPr lang="en-IN" sz="1200" dirty="0">
              <a:cs typeface="Calibri"/>
            </a:endParaRPr>
          </a:p>
          <a:p>
            <a:pPr marL="285750" indent="-285750">
              <a:buFont typeface="Arial"/>
              <a:buChar char="•"/>
            </a:pPr>
            <a:r>
              <a:rPr lang="en-IN" sz="1200" dirty="0">
                <a:ea typeface="+mn-lt"/>
                <a:cs typeface="+mn-lt"/>
              </a:rPr>
              <a:t>Trending Most Engaging Top 10 Tickers - (Top 10 Tickers with the most Minutes New Vis.)</a:t>
            </a:r>
            <a:endParaRPr lang="en-IN" sz="1200" dirty="0">
              <a:cs typeface="Calibri"/>
            </a:endParaRPr>
          </a:p>
          <a:p>
            <a:pPr marL="285750" indent="-285750">
              <a:buFont typeface="Arial"/>
              <a:buChar char="•"/>
            </a:pPr>
            <a:r>
              <a:rPr lang="en-IN" sz="1200" dirty="0">
                <a:ea typeface="+mn-lt"/>
                <a:cs typeface="+mn-lt"/>
              </a:rPr>
              <a:t>Tickers with the highest Conversion /Fan Base (Loyal readers) (Top 10 Tickers with the most (Views ret. vis./Total Page views)) (Ratio 0.5)</a:t>
            </a:r>
            <a:endParaRPr lang="en-IN" sz="1200" dirty="0">
              <a:cs typeface="Calibri"/>
            </a:endParaRPr>
          </a:p>
          <a:p>
            <a:pPr marL="285750" indent="-285750">
              <a:buFont typeface="Arial"/>
              <a:buChar char="•"/>
            </a:pPr>
            <a:r>
              <a:rPr lang="en-IN" sz="1200" dirty="0">
                <a:ea typeface="+mn-lt"/>
                <a:cs typeface="+mn-lt"/>
              </a:rPr>
              <a:t>Most Social Tickers (Top 10 Tickers with the highest Social Interactions)</a:t>
            </a:r>
            <a:endParaRPr lang="en-IN" sz="1200" dirty="0">
              <a:cs typeface="Calibri"/>
            </a:endParaRPr>
          </a:p>
          <a:p>
            <a:pPr marL="285750" indent="-285750">
              <a:buFont typeface="Arial"/>
              <a:buChar char="•"/>
            </a:pPr>
            <a:r>
              <a:rPr lang="en-IN" sz="1200" dirty="0">
                <a:ea typeface="+mn-lt"/>
                <a:cs typeface="+mn-lt"/>
              </a:rPr>
              <a:t>SERP Ranking (Tickers) (Top 10 Tickers with the Highest Search Refs)</a:t>
            </a:r>
            <a:endParaRPr lang="en-IN" sz="1200" dirty="0">
              <a:cs typeface="Calibri"/>
            </a:endParaRPr>
          </a:p>
          <a:p>
            <a:pPr marL="285750" indent="-285750">
              <a:buFont typeface="Arial"/>
              <a:buChar char="•"/>
            </a:pPr>
            <a:r>
              <a:rPr lang="en-IN" sz="1200" dirty="0">
                <a:ea typeface="+mn-lt"/>
                <a:cs typeface="+mn-lt"/>
              </a:rPr>
              <a:t>Topics the top 10 Tickers cover (This is determined later using a clustering algorithm on the news articles/Unsupervised Topic Modelling) - Future Work</a:t>
            </a:r>
            <a:endParaRPr lang="en-IN" sz="1200" dirty="0">
              <a:cs typeface="Calibri"/>
            </a:endParaRPr>
          </a:p>
          <a:p>
            <a:pPr marL="285750" indent="-285750">
              <a:buFont typeface="Arial"/>
              <a:buChar char="•"/>
            </a:pPr>
            <a:r>
              <a:rPr lang="en-IN" sz="1200" dirty="0">
                <a:ea typeface="+mn-lt"/>
                <a:cs typeface="+mn-lt"/>
              </a:rPr>
              <a:t>Top 10 Tickers (Popularity by Device)</a:t>
            </a:r>
            <a:endParaRPr lang="en-IN" sz="1200" dirty="0"/>
          </a:p>
          <a:p>
            <a:endParaRPr lang="en-IN" dirty="0">
              <a:cs typeface="Calibri"/>
            </a:endParaRPr>
          </a:p>
          <a:p>
            <a:pPr marL="742950" lvl="1" indent="-285750">
              <a:buFont typeface="Arial"/>
              <a:buChar char="•"/>
            </a:pPr>
            <a:endParaRPr lang="en-IN" b="1" dirty="0">
              <a:cs typeface="Calibri"/>
            </a:endParaRPr>
          </a:p>
          <a:p>
            <a:br>
              <a:rPr lang="en-US" dirty="0"/>
            </a:br>
            <a:endParaRPr lang="en-US" dirty="0"/>
          </a:p>
          <a:p>
            <a:pPr>
              <a:buFont typeface="Arial"/>
            </a:pPr>
            <a:endParaRPr lang="en-IN" dirty="0">
              <a:cs typeface="Calibri"/>
            </a:endParaRPr>
          </a:p>
        </p:txBody>
      </p:sp>
      <p:sp>
        <p:nvSpPr>
          <p:cNvPr id="7" name="TextBox 6">
            <a:extLst>
              <a:ext uri="{FF2B5EF4-FFF2-40B4-BE49-F238E27FC236}">
                <a16:creationId xmlns:a16="http://schemas.microsoft.com/office/drawing/2014/main" id="{216A21ED-3D58-AF40-963B-AF8FBE9A92E7}"/>
              </a:ext>
            </a:extLst>
          </p:cNvPr>
          <p:cNvSpPr txBox="1"/>
          <p:nvPr/>
        </p:nvSpPr>
        <p:spPr>
          <a:xfrm>
            <a:off x="7450111" y="27581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7998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28A275CE-27A0-4486-8757-F319BD78D8EB}"/>
              </a:ext>
            </a:extLst>
          </p:cNvPr>
          <p:cNvPicPr>
            <a:picLocks noChangeAspect="1"/>
          </p:cNvPicPr>
          <p:nvPr/>
        </p:nvPicPr>
        <p:blipFill rotWithShape="1">
          <a:blip r:embed="rId2"/>
          <a:srcRect r="49183"/>
          <a:stretch/>
        </p:blipFill>
        <p:spPr>
          <a:xfrm>
            <a:off x="215153" y="806823"/>
            <a:ext cx="5661212" cy="5549153"/>
          </a:xfrm>
          <a:prstGeom prst="rect">
            <a:avLst/>
          </a:prstGeom>
        </p:spPr>
      </p:pic>
      <p:pic>
        <p:nvPicPr>
          <p:cNvPr id="3" name="Picture 6" descr="Chart, pie chart&#10;&#10;Description automatically generated">
            <a:extLst>
              <a:ext uri="{FF2B5EF4-FFF2-40B4-BE49-F238E27FC236}">
                <a16:creationId xmlns:a16="http://schemas.microsoft.com/office/drawing/2014/main" id="{88AA6082-57A0-422D-AAD4-4482C08A8101}"/>
              </a:ext>
            </a:extLst>
          </p:cNvPr>
          <p:cNvPicPr>
            <a:picLocks noChangeAspect="1"/>
          </p:cNvPicPr>
          <p:nvPr/>
        </p:nvPicPr>
        <p:blipFill rotWithShape="1">
          <a:blip r:embed="rId3"/>
          <a:srcRect r="49183"/>
          <a:stretch/>
        </p:blipFill>
        <p:spPr>
          <a:xfrm>
            <a:off x="5611906" y="349624"/>
            <a:ext cx="6575612" cy="6454588"/>
          </a:xfrm>
          <a:prstGeom prst="rect">
            <a:avLst/>
          </a:prstGeom>
        </p:spPr>
      </p:pic>
      <p:sp>
        <p:nvSpPr>
          <p:cNvPr id="6" name="TextBox 5">
            <a:extLst>
              <a:ext uri="{FF2B5EF4-FFF2-40B4-BE49-F238E27FC236}">
                <a16:creationId xmlns:a16="http://schemas.microsoft.com/office/drawing/2014/main" id="{C276AEFC-6EB4-43B3-BDE0-091E5A3BFD84}"/>
              </a:ext>
            </a:extLst>
          </p:cNvPr>
          <p:cNvSpPr txBox="1"/>
          <p:nvPr/>
        </p:nvSpPr>
        <p:spPr>
          <a:xfrm>
            <a:off x="353921" y="44208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Ticker Insights</a:t>
            </a:r>
          </a:p>
          <a:p>
            <a:endParaRPr lang="en-US" dirty="0">
              <a:cs typeface="Calibri"/>
            </a:endParaRPr>
          </a:p>
          <a:p>
            <a:endParaRPr lang="en-US" dirty="0">
              <a:cs typeface="Calibri"/>
            </a:endParaRPr>
          </a:p>
        </p:txBody>
      </p:sp>
      <p:sp>
        <p:nvSpPr>
          <p:cNvPr id="8" name="TextBox 7">
            <a:extLst>
              <a:ext uri="{FF2B5EF4-FFF2-40B4-BE49-F238E27FC236}">
                <a16:creationId xmlns:a16="http://schemas.microsoft.com/office/drawing/2014/main" id="{AD741A2D-E757-4AFF-95ED-89372C7C1373}"/>
              </a:ext>
            </a:extLst>
          </p:cNvPr>
          <p:cNvSpPr txBox="1"/>
          <p:nvPr/>
        </p:nvSpPr>
        <p:spPr>
          <a:xfrm>
            <a:off x="164892" y="69541"/>
            <a:ext cx="11167672" cy="369332"/>
          </a:xfrm>
          <a:prstGeom prst="rect">
            <a:avLst/>
          </a:prstGeom>
          <a:noFill/>
        </p:spPr>
        <p:txBody>
          <a:bodyPr wrap="square" lIns="91440" tIns="45720" rIns="91440" bIns="45720" rtlCol="0" anchor="t">
            <a:spAutoFit/>
          </a:bodyPr>
          <a:lstStyle/>
          <a:p>
            <a:r>
              <a:rPr lang="en-IN" b="1">
                <a:ea typeface="+mn-lt"/>
                <a:cs typeface="+mn-lt"/>
              </a:rPr>
              <a:t>4. Visualization Insights </a:t>
            </a:r>
            <a:endParaRPr lang="en-IN">
              <a:ea typeface="+mn-lt"/>
              <a:cs typeface="+mn-lt"/>
            </a:endParaRPr>
          </a:p>
        </p:txBody>
      </p:sp>
    </p:spTree>
    <p:extLst>
      <p:ext uri="{BB962C8B-B14F-4D97-AF65-F5344CB8AC3E}">
        <p14:creationId xmlns:p14="http://schemas.microsoft.com/office/powerpoint/2010/main" val="24169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Chart, pie chart&#10;&#10;Description automatically generated">
            <a:extLst>
              <a:ext uri="{FF2B5EF4-FFF2-40B4-BE49-F238E27FC236}">
                <a16:creationId xmlns:a16="http://schemas.microsoft.com/office/drawing/2014/main" id="{0BD63D64-3972-4A8F-8D20-1A25699C4719}"/>
              </a:ext>
            </a:extLst>
          </p:cNvPr>
          <p:cNvPicPr>
            <a:picLocks noChangeAspect="1"/>
          </p:cNvPicPr>
          <p:nvPr/>
        </p:nvPicPr>
        <p:blipFill rotWithShape="1">
          <a:blip r:embed="rId2"/>
          <a:srcRect r="49837"/>
          <a:stretch/>
        </p:blipFill>
        <p:spPr>
          <a:xfrm>
            <a:off x="116540" y="717176"/>
            <a:ext cx="6109447" cy="6078070"/>
          </a:xfrm>
          <a:prstGeom prst="rect">
            <a:avLst/>
          </a:prstGeom>
        </p:spPr>
      </p:pic>
      <p:pic>
        <p:nvPicPr>
          <p:cNvPr id="6" name="Picture 6" descr="Chart, pie chart&#10;&#10;Description automatically generated">
            <a:extLst>
              <a:ext uri="{FF2B5EF4-FFF2-40B4-BE49-F238E27FC236}">
                <a16:creationId xmlns:a16="http://schemas.microsoft.com/office/drawing/2014/main" id="{879384A9-3DF7-4D89-9C09-A9FEDEAA92C4}"/>
              </a:ext>
            </a:extLst>
          </p:cNvPr>
          <p:cNvPicPr>
            <a:picLocks noChangeAspect="1"/>
          </p:cNvPicPr>
          <p:nvPr/>
        </p:nvPicPr>
        <p:blipFill rotWithShape="1">
          <a:blip r:embed="rId3"/>
          <a:srcRect r="49837"/>
          <a:stretch/>
        </p:blipFill>
        <p:spPr>
          <a:xfrm>
            <a:off x="5608720" y="717029"/>
            <a:ext cx="6324600" cy="6284258"/>
          </a:xfrm>
          <a:prstGeom prst="rect">
            <a:avLst/>
          </a:prstGeom>
        </p:spPr>
      </p:pic>
      <p:sp>
        <p:nvSpPr>
          <p:cNvPr id="2" name="TextBox 1">
            <a:extLst>
              <a:ext uri="{FF2B5EF4-FFF2-40B4-BE49-F238E27FC236}">
                <a16:creationId xmlns:a16="http://schemas.microsoft.com/office/drawing/2014/main" id="{3E12993D-111A-4BC2-917F-2C8C4076FB7D}"/>
              </a:ext>
            </a:extLst>
          </p:cNvPr>
          <p:cNvSpPr txBox="1"/>
          <p:nvPr/>
        </p:nvSpPr>
        <p:spPr>
          <a:xfrm>
            <a:off x="353921" y="44208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Ticker Insights</a:t>
            </a:r>
          </a:p>
          <a:p>
            <a:endParaRPr lang="en-US" dirty="0">
              <a:cs typeface="Calibri"/>
            </a:endParaRPr>
          </a:p>
          <a:p>
            <a:endParaRPr lang="en-US" dirty="0">
              <a:cs typeface="Calibri"/>
            </a:endParaRPr>
          </a:p>
        </p:txBody>
      </p:sp>
      <p:sp>
        <p:nvSpPr>
          <p:cNvPr id="3" name="TextBox 2">
            <a:extLst>
              <a:ext uri="{FF2B5EF4-FFF2-40B4-BE49-F238E27FC236}">
                <a16:creationId xmlns:a16="http://schemas.microsoft.com/office/drawing/2014/main" id="{0E31DC72-5A04-4D53-A25E-EF8948AA2BC5}"/>
              </a:ext>
            </a:extLst>
          </p:cNvPr>
          <p:cNvSpPr txBox="1"/>
          <p:nvPr/>
        </p:nvSpPr>
        <p:spPr>
          <a:xfrm>
            <a:off x="164892" y="69541"/>
            <a:ext cx="11167672" cy="369332"/>
          </a:xfrm>
          <a:prstGeom prst="rect">
            <a:avLst/>
          </a:prstGeom>
          <a:noFill/>
        </p:spPr>
        <p:txBody>
          <a:bodyPr wrap="square" lIns="91440" tIns="45720" rIns="91440" bIns="45720" rtlCol="0" anchor="t">
            <a:spAutoFit/>
          </a:bodyPr>
          <a:lstStyle/>
          <a:p>
            <a:r>
              <a:rPr lang="en-IN" b="1">
                <a:ea typeface="+mn-lt"/>
                <a:cs typeface="+mn-lt"/>
              </a:rPr>
              <a:t>4. Visualization Insights </a:t>
            </a:r>
            <a:endParaRPr lang="en-IN">
              <a:ea typeface="+mn-lt"/>
              <a:cs typeface="+mn-lt"/>
            </a:endParaRPr>
          </a:p>
        </p:txBody>
      </p:sp>
    </p:spTree>
    <p:extLst>
      <p:ext uri="{BB962C8B-B14F-4D97-AF65-F5344CB8AC3E}">
        <p14:creationId xmlns:p14="http://schemas.microsoft.com/office/powerpoint/2010/main" val="292949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C6CC2709-4F16-46F8-AB5E-1353CBA05B0F}"/>
              </a:ext>
            </a:extLst>
          </p:cNvPr>
          <p:cNvPicPr>
            <a:picLocks noChangeAspect="1"/>
          </p:cNvPicPr>
          <p:nvPr/>
        </p:nvPicPr>
        <p:blipFill rotWithShape="1">
          <a:blip r:embed="rId2"/>
          <a:srcRect r="51264" b="459"/>
          <a:stretch/>
        </p:blipFill>
        <p:spPr>
          <a:xfrm>
            <a:off x="309838" y="715398"/>
            <a:ext cx="6022272" cy="6138828"/>
          </a:xfrm>
          <a:prstGeom prst="rect">
            <a:avLst/>
          </a:prstGeom>
        </p:spPr>
      </p:pic>
      <p:pic>
        <p:nvPicPr>
          <p:cNvPr id="8" name="Picture 8" descr="Chart, pie chart&#10;&#10;Description automatically generated">
            <a:extLst>
              <a:ext uri="{FF2B5EF4-FFF2-40B4-BE49-F238E27FC236}">
                <a16:creationId xmlns:a16="http://schemas.microsoft.com/office/drawing/2014/main" id="{83F14E62-BA4F-4E23-B147-7A42C7F67093}"/>
              </a:ext>
            </a:extLst>
          </p:cNvPr>
          <p:cNvPicPr>
            <a:picLocks noChangeAspect="1"/>
          </p:cNvPicPr>
          <p:nvPr/>
        </p:nvPicPr>
        <p:blipFill rotWithShape="1">
          <a:blip r:embed="rId3"/>
          <a:srcRect r="48046" b="459"/>
          <a:stretch/>
        </p:blipFill>
        <p:spPr>
          <a:xfrm>
            <a:off x="6097260" y="1181415"/>
            <a:ext cx="5575270" cy="5313854"/>
          </a:xfrm>
          <a:prstGeom prst="rect">
            <a:avLst/>
          </a:prstGeom>
        </p:spPr>
      </p:pic>
      <p:sp>
        <p:nvSpPr>
          <p:cNvPr id="3" name="TextBox 2">
            <a:extLst>
              <a:ext uri="{FF2B5EF4-FFF2-40B4-BE49-F238E27FC236}">
                <a16:creationId xmlns:a16="http://schemas.microsoft.com/office/drawing/2014/main" id="{F305E0C3-6606-40D9-BF05-37A312372F04}"/>
              </a:ext>
            </a:extLst>
          </p:cNvPr>
          <p:cNvSpPr txBox="1"/>
          <p:nvPr/>
        </p:nvSpPr>
        <p:spPr>
          <a:xfrm>
            <a:off x="353921" y="44208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Ticker Insights</a:t>
            </a:r>
          </a:p>
          <a:p>
            <a:endParaRPr lang="en-US" dirty="0">
              <a:cs typeface="Calibri"/>
            </a:endParaRPr>
          </a:p>
          <a:p>
            <a:endParaRPr lang="en-US" dirty="0">
              <a:cs typeface="Calibri"/>
            </a:endParaRPr>
          </a:p>
        </p:txBody>
      </p:sp>
      <p:sp>
        <p:nvSpPr>
          <p:cNvPr id="6" name="TextBox 5">
            <a:extLst>
              <a:ext uri="{FF2B5EF4-FFF2-40B4-BE49-F238E27FC236}">
                <a16:creationId xmlns:a16="http://schemas.microsoft.com/office/drawing/2014/main" id="{41B49776-78B1-473F-BB5E-F6E32CA27D7F}"/>
              </a:ext>
            </a:extLst>
          </p:cNvPr>
          <p:cNvSpPr txBox="1"/>
          <p:nvPr/>
        </p:nvSpPr>
        <p:spPr>
          <a:xfrm>
            <a:off x="164892" y="69541"/>
            <a:ext cx="11167672" cy="369332"/>
          </a:xfrm>
          <a:prstGeom prst="rect">
            <a:avLst/>
          </a:prstGeom>
          <a:noFill/>
        </p:spPr>
        <p:txBody>
          <a:bodyPr wrap="square" lIns="91440" tIns="45720" rIns="91440" bIns="45720" rtlCol="0" anchor="t">
            <a:spAutoFit/>
          </a:bodyPr>
          <a:lstStyle/>
          <a:p>
            <a:r>
              <a:rPr lang="en-IN" b="1">
                <a:ea typeface="+mn-lt"/>
                <a:cs typeface="+mn-lt"/>
              </a:rPr>
              <a:t>4. Visualization Insights </a:t>
            </a:r>
            <a:endParaRPr lang="en-IN">
              <a:ea typeface="+mn-lt"/>
              <a:cs typeface="+mn-lt"/>
            </a:endParaRPr>
          </a:p>
        </p:txBody>
      </p:sp>
    </p:spTree>
    <p:extLst>
      <p:ext uri="{BB962C8B-B14F-4D97-AF65-F5344CB8AC3E}">
        <p14:creationId xmlns:p14="http://schemas.microsoft.com/office/powerpoint/2010/main" val="234400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FD737A3D-2871-4EFB-8BFC-77CD4760BD01}"/>
              </a:ext>
            </a:extLst>
          </p:cNvPr>
          <p:cNvPicPr>
            <a:picLocks noChangeAspect="1"/>
          </p:cNvPicPr>
          <p:nvPr/>
        </p:nvPicPr>
        <p:blipFill rotWithShape="1">
          <a:blip r:embed="rId2"/>
          <a:srcRect r="50454" b="166"/>
          <a:stretch/>
        </p:blipFill>
        <p:spPr>
          <a:xfrm>
            <a:off x="215375" y="828754"/>
            <a:ext cx="5959332" cy="5981388"/>
          </a:xfrm>
          <a:prstGeom prst="rect">
            <a:avLst/>
          </a:prstGeom>
        </p:spPr>
      </p:pic>
      <p:pic>
        <p:nvPicPr>
          <p:cNvPr id="3" name="Picture 6" descr="Chart, pie chart&#10;&#10;Description automatically generated">
            <a:extLst>
              <a:ext uri="{FF2B5EF4-FFF2-40B4-BE49-F238E27FC236}">
                <a16:creationId xmlns:a16="http://schemas.microsoft.com/office/drawing/2014/main" id="{1F68D36C-5DA9-4522-8358-F80A8F984FD1}"/>
              </a:ext>
            </a:extLst>
          </p:cNvPr>
          <p:cNvPicPr>
            <a:picLocks noChangeAspect="1"/>
          </p:cNvPicPr>
          <p:nvPr/>
        </p:nvPicPr>
        <p:blipFill rotWithShape="1">
          <a:blip r:embed="rId3"/>
          <a:srcRect r="47126" b="459"/>
          <a:stretch/>
        </p:blipFill>
        <p:spPr>
          <a:xfrm>
            <a:off x="5599755" y="507580"/>
            <a:ext cx="6589205" cy="6170317"/>
          </a:xfrm>
          <a:prstGeom prst="rect">
            <a:avLst/>
          </a:prstGeom>
        </p:spPr>
      </p:pic>
      <p:sp>
        <p:nvSpPr>
          <p:cNvPr id="6" name="TextBox 5">
            <a:extLst>
              <a:ext uri="{FF2B5EF4-FFF2-40B4-BE49-F238E27FC236}">
                <a16:creationId xmlns:a16="http://schemas.microsoft.com/office/drawing/2014/main" id="{AEF3F07B-4190-475C-B3FC-919D14E3EBB9}"/>
              </a:ext>
            </a:extLst>
          </p:cNvPr>
          <p:cNvSpPr txBox="1"/>
          <p:nvPr/>
        </p:nvSpPr>
        <p:spPr>
          <a:xfrm>
            <a:off x="353921" y="44208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Ticker Insights</a:t>
            </a:r>
          </a:p>
          <a:p>
            <a:endParaRPr lang="en-US" dirty="0">
              <a:cs typeface="Calibri"/>
            </a:endParaRPr>
          </a:p>
          <a:p>
            <a:endParaRPr lang="en-US" dirty="0">
              <a:cs typeface="Calibri"/>
            </a:endParaRPr>
          </a:p>
        </p:txBody>
      </p:sp>
      <p:sp>
        <p:nvSpPr>
          <p:cNvPr id="8" name="TextBox 7">
            <a:extLst>
              <a:ext uri="{FF2B5EF4-FFF2-40B4-BE49-F238E27FC236}">
                <a16:creationId xmlns:a16="http://schemas.microsoft.com/office/drawing/2014/main" id="{02073FDF-1C35-44C8-95BA-369B9AA7FC46}"/>
              </a:ext>
            </a:extLst>
          </p:cNvPr>
          <p:cNvSpPr txBox="1"/>
          <p:nvPr/>
        </p:nvSpPr>
        <p:spPr>
          <a:xfrm>
            <a:off x="164892" y="69541"/>
            <a:ext cx="11167672" cy="369332"/>
          </a:xfrm>
          <a:prstGeom prst="rect">
            <a:avLst/>
          </a:prstGeom>
          <a:noFill/>
        </p:spPr>
        <p:txBody>
          <a:bodyPr wrap="square" lIns="91440" tIns="45720" rIns="91440" bIns="45720" rtlCol="0" anchor="t">
            <a:spAutoFit/>
          </a:bodyPr>
          <a:lstStyle/>
          <a:p>
            <a:r>
              <a:rPr lang="en-IN" b="1">
                <a:ea typeface="+mn-lt"/>
                <a:cs typeface="+mn-lt"/>
              </a:rPr>
              <a:t>4. Visualization Insights </a:t>
            </a:r>
            <a:endParaRPr lang="en-IN">
              <a:ea typeface="+mn-lt"/>
              <a:cs typeface="+mn-lt"/>
            </a:endParaRPr>
          </a:p>
        </p:txBody>
      </p:sp>
    </p:spTree>
    <p:extLst>
      <p:ext uri="{BB962C8B-B14F-4D97-AF65-F5344CB8AC3E}">
        <p14:creationId xmlns:p14="http://schemas.microsoft.com/office/powerpoint/2010/main" val="325487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D620DC51-57AE-4085-BD4C-AA48C7D77222}"/>
              </a:ext>
            </a:extLst>
          </p:cNvPr>
          <p:cNvPicPr>
            <a:picLocks noChangeAspect="1"/>
          </p:cNvPicPr>
          <p:nvPr/>
        </p:nvPicPr>
        <p:blipFill rotWithShape="1">
          <a:blip r:embed="rId2"/>
          <a:srcRect r="49885" b="459"/>
          <a:stretch/>
        </p:blipFill>
        <p:spPr>
          <a:xfrm>
            <a:off x="505061" y="904324"/>
            <a:ext cx="5178456" cy="5112333"/>
          </a:xfrm>
          <a:prstGeom prst="rect">
            <a:avLst/>
          </a:prstGeom>
        </p:spPr>
      </p:pic>
      <p:sp>
        <p:nvSpPr>
          <p:cNvPr id="3" name="TextBox 2">
            <a:extLst>
              <a:ext uri="{FF2B5EF4-FFF2-40B4-BE49-F238E27FC236}">
                <a16:creationId xmlns:a16="http://schemas.microsoft.com/office/drawing/2014/main" id="{124012EE-EA45-46D1-B19D-C93236E24702}"/>
              </a:ext>
            </a:extLst>
          </p:cNvPr>
          <p:cNvSpPr txBox="1"/>
          <p:nvPr/>
        </p:nvSpPr>
        <p:spPr>
          <a:xfrm>
            <a:off x="353921" y="44208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Ticker Insights</a:t>
            </a:r>
          </a:p>
          <a:p>
            <a:endParaRPr lang="en-US" dirty="0">
              <a:cs typeface="Calibri"/>
            </a:endParaRPr>
          </a:p>
          <a:p>
            <a:endParaRPr lang="en-US" dirty="0">
              <a:cs typeface="Calibri"/>
            </a:endParaRPr>
          </a:p>
        </p:txBody>
      </p:sp>
      <p:sp>
        <p:nvSpPr>
          <p:cNvPr id="7" name="TextBox 6">
            <a:extLst>
              <a:ext uri="{FF2B5EF4-FFF2-40B4-BE49-F238E27FC236}">
                <a16:creationId xmlns:a16="http://schemas.microsoft.com/office/drawing/2014/main" id="{C5912FE0-5FD7-4210-B060-47247B1A993E}"/>
              </a:ext>
            </a:extLst>
          </p:cNvPr>
          <p:cNvSpPr txBox="1"/>
          <p:nvPr/>
        </p:nvSpPr>
        <p:spPr>
          <a:xfrm>
            <a:off x="164892" y="69541"/>
            <a:ext cx="11167672" cy="369332"/>
          </a:xfrm>
          <a:prstGeom prst="rect">
            <a:avLst/>
          </a:prstGeom>
          <a:noFill/>
        </p:spPr>
        <p:txBody>
          <a:bodyPr wrap="square" lIns="91440" tIns="45720" rIns="91440" bIns="45720" rtlCol="0" anchor="t">
            <a:spAutoFit/>
          </a:bodyPr>
          <a:lstStyle/>
          <a:p>
            <a:r>
              <a:rPr lang="en-IN" b="1">
                <a:ea typeface="+mn-lt"/>
                <a:cs typeface="+mn-lt"/>
              </a:rPr>
              <a:t>4. Visualization Insights </a:t>
            </a:r>
            <a:endParaRPr lang="en-IN">
              <a:ea typeface="+mn-lt"/>
              <a:cs typeface="+mn-lt"/>
            </a:endParaRPr>
          </a:p>
        </p:txBody>
      </p:sp>
    </p:spTree>
    <p:extLst>
      <p:ext uri="{BB962C8B-B14F-4D97-AF65-F5344CB8AC3E}">
        <p14:creationId xmlns:p14="http://schemas.microsoft.com/office/powerpoint/2010/main" val="285917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A9D07A7-F6F3-423D-8F70-A835BB88C6C5}"/>
              </a:ext>
            </a:extLst>
          </p:cNvPr>
          <p:cNvGraphicFramePr>
            <a:graphicFrameLocks noGrp="1"/>
          </p:cNvGraphicFramePr>
          <p:nvPr/>
        </p:nvGraphicFramePr>
        <p:xfrm>
          <a:off x="321173" y="913140"/>
          <a:ext cx="11745840" cy="1346200"/>
        </p:xfrm>
        <a:graphic>
          <a:graphicData uri="http://schemas.openxmlformats.org/drawingml/2006/table">
            <a:tbl>
              <a:tblPr firstRow="1" bandRow="1">
                <a:tableStyleId>{5C22544A-7EE6-4342-B048-85BDC9FD1C3A}</a:tableStyleId>
              </a:tblPr>
              <a:tblGrid>
                <a:gridCol w="734116">
                  <a:extLst>
                    <a:ext uri="{9D8B030D-6E8A-4147-A177-3AD203B41FA5}">
                      <a16:colId xmlns:a16="http://schemas.microsoft.com/office/drawing/2014/main" val="755349929"/>
                    </a:ext>
                  </a:extLst>
                </a:gridCol>
                <a:gridCol w="734116">
                  <a:extLst>
                    <a:ext uri="{9D8B030D-6E8A-4147-A177-3AD203B41FA5}">
                      <a16:colId xmlns:a16="http://schemas.microsoft.com/office/drawing/2014/main" val="2699095996"/>
                    </a:ext>
                  </a:extLst>
                </a:gridCol>
                <a:gridCol w="734116">
                  <a:extLst>
                    <a:ext uri="{9D8B030D-6E8A-4147-A177-3AD203B41FA5}">
                      <a16:colId xmlns:a16="http://schemas.microsoft.com/office/drawing/2014/main" val="2017993861"/>
                    </a:ext>
                  </a:extLst>
                </a:gridCol>
                <a:gridCol w="734116">
                  <a:extLst>
                    <a:ext uri="{9D8B030D-6E8A-4147-A177-3AD203B41FA5}">
                      <a16:colId xmlns:a16="http://schemas.microsoft.com/office/drawing/2014/main" val="1064482779"/>
                    </a:ext>
                  </a:extLst>
                </a:gridCol>
                <a:gridCol w="982412">
                  <a:extLst>
                    <a:ext uri="{9D8B030D-6E8A-4147-A177-3AD203B41FA5}">
                      <a16:colId xmlns:a16="http://schemas.microsoft.com/office/drawing/2014/main" val="227033507"/>
                    </a:ext>
                  </a:extLst>
                </a:gridCol>
                <a:gridCol w="692726">
                  <a:extLst>
                    <a:ext uri="{9D8B030D-6E8A-4147-A177-3AD203B41FA5}">
                      <a16:colId xmlns:a16="http://schemas.microsoft.com/office/drawing/2014/main" val="3784833338"/>
                    </a:ext>
                  </a:extLst>
                </a:gridCol>
                <a:gridCol w="705320">
                  <a:extLst>
                    <a:ext uri="{9D8B030D-6E8A-4147-A177-3AD203B41FA5}">
                      <a16:colId xmlns:a16="http://schemas.microsoft.com/office/drawing/2014/main" val="2172622075"/>
                    </a:ext>
                  </a:extLst>
                </a:gridCol>
                <a:gridCol w="556004">
                  <a:extLst>
                    <a:ext uri="{9D8B030D-6E8A-4147-A177-3AD203B41FA5}">
                      <a16:colId xmlns:a16="http://schemas.microsoft.com/office/drawing/2014/main" val="1458636268"/>
                    </a:ext>
                  </a:extLst>
                </a:gridCol>
                <a:gridCol w="881652">
                  <a:extLst>
                    <a:ext uri="{9D8B030D-6E8A-4147-A177-3AD203B41FA5}">
                      <a16:colId xmlns:a16="http://schemas.microsoft.com/office/drawing/2014/main" val="2001892225"/>
                    </a:ext>
                  </a:extLst>
                </a:gridCol>
                <a:gridCol w="586578">
                  <a:extLst>
                    <a:ext uri="{9D8B030D-6E8A-4147-A177-3AD203B41FA5}">
                      <a16:colId xmlns:a16="http://schemas.microsoft.com/office/drawing/2014/main" val="1880964650"/>
                    </a:ext>
                  </a:extLst>
                </a:gridCol>
                <a:gridCol w="528991">
                  <a:extLst>
                    <a:ext uri="{9D8B030D-6E8A-4147-A177-3AD203B41FA5}">
                      <a16:colId xmlns:a16="http://schemas.microsoft.com/office/drawing/2014/main" val="317575341"/>
                    </a:ext>
                  </a:extLst>
                </a:gridCol>
                <a:gridCol w="604560">
                  <a:extLst>
                    <a:ext uri="{9D8B030D-6E8A-4147-A177-3AD203B41FA5}">
                      <a16:colId xmlns:a16="http://schemas.microsoft.com/office/drawing/2014/main" val="3519618614"/>
                    </a:ext>
                  </a:extLst>
                </a:gridCol>
                <a:gridCol w="1068787">
                  <a:extLst>
                    <a:ext uri="{9D8B030D-6E8A-4147-A177-3AD203B41FA5}">
                      <a16:colId xmlns:a16="http://schemas.microsoft.com/office/drawing/2014/main" val="3981792939"/>
                    </a:ext>
                  </a:extLst>
                </a:gridCol>
                <a:gridCol w="780892">
                  <a:extLst>
                    <a:ext uri="{9D8B030D-6E8A-4147-A177-3AD203B41FA5}">
                      <a16:colId xmlns:a16="http://schemas.microsoft.com/office/drawing/2014/main" val="3948137467"/>
                    </a:ext>
                  </a:extLst>
                </a:gridCol>
                <a:gridCol w="687338">
                  <a:extLst>
                    <a:ext uri="{9D8B030D-6E8A-4147-A177-3AD203B41FA5}">
                      <a16:colId xmlns:a16="http://schemas.microsoft.com/office/drawing/2014/main" val="3755180037"/>
                    </a:ext>
                  </a:extLst>
                </a:gridCol>
                <a:gridCol w="734116">
                  <a:extLst>
                    <a:ext uri="{9D8B030D-6E8A-4147-A177-3AD203B41FA5}">
                      <a16:colId xmlns:a16="http://schemas.microsoft.com/office/drawing/2014/main" val="2141846101"/>
                    </a:ext>
                  </a:extLst>
                </a:gridCol>
              </a:tblGrid>
              <a:tr h="370840">
                <a:tc gridSpan="2">
                  <a:txBody>
                    <a:bodyPr/>
                    <a:lstStyle/>
                    <a:p>
                      <a:pPr algn="ctr"/>
                      <a:r>
                        <a:rPr lang="en-US" sz="1000" dirty="0"/>
                        <a:t>Traffic</a:t>
                      </a:r>
                    </a:p>
                  </a:txBody>
                  <a:tcPr/>
                </a:tc>
                <a:tc hMerge="1">
                  <a:txBody>
                    <a:bodyPr/>
                    <a:lstStyle/>
                    <a:p>
                      <a:endParaRPr lang="en-US"/>
                    </a:p>
                  </a:txBody>
                  <a:tcPr/>
                </a:tc>
                <a:tc>
                  <a:txBody>
                    <a:bodyPr/>
                    <a:lstStyle/>
                    <a:p>
                      <a:pPr algn="ctr"/>
                      <a:r>
                        <a:rPr lang="en-US" sz="1000" dirty="0"/>
                        <a:t>Engagement</a:t>
                      </a:r>
                    </a:p>
                  </a:txBody>
                  <a:tcPr/>
                </a:tc>
                <a:tc gridSpan="2">
                  <a:txBody>
                    <a:bodyPr/>
                    <a:lstStyle/>
                    <a:p>
                      <a:pPr algn="ctr"/>
                      <a:r>
                        <a:rPr lang="en-US" sz="1000" dirty="0"/>
                        <a:t>Retention</a:t>
                      </a:r>
                    </a:p>
                  </a:txBody>
                  <a:tcPr/>
                </a:tc>
                <a:tc hMerge="1">
                  <a:txBody>
                    <a:bodyPr/>
                    <a:lstStyle/>
                    <a:p>
                      <a:endParaRPr lang="en-US"/>
                    </a:p>
                  </a:txBody>
                  <a:tcPr/>
                </a:tc>
                <a:tc gridSpan="4">
                  <a:txBody>
                    <a:bodyPr/>
                    <a:lstStyle/>
                    <a:p>
                      <a:pPr algn="ctr"/>
                      <a:r>
                        <a:rPr lang="en-US" sz="1000" dirty="0"/>
                        <a:t>Discovery</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sz="1000" dirty="0"/>
                        <a:t>Loyalty</a:t>
                      </a:r>
                    </a:p>
                  </a:txBody>
                  <a:tcPr/>
                </a:tc>
                <a:tc hMerge="1">
                  <a:txBody>
                    <a:bodyPr/>
                    <a:lstStyle/>
                    <a:p>
                      <a:endParaRPr lang="en-US"/>
                    </a:p>
                  </a:txBody>
                  <a:tcPr/>
                </a:tc>
                <a:tc gridSpan="2">
                  <a:txBody>
                    <a:bodyPr/>
                    <a:lstStyle/>
                    <a:p>
                      <a:pPr lvl="0" algn="ctr">
                        <a:buNone/>
                      </a:pPr>
                      <a:r>
                        <a:rPr lang="en-US" sz="1000" dirty="0"/>
                        <a:t>Social</a:t>
                      </a:r>
                    </a:p>
                  </a:txBody>
                  <a:tcPr/>
                </a:tc>
                <a:tc hMerge="1">
                  <a:txBody>
                    <a:bodyPr/>
                    <a:lstStyle/>
                    <a:p>
                      <a:endParaRPr lang="en-US"/>
                    </a:p>
                  </a:txBody>
                  <a:tcPr/>
                </a:tc>
                <a:tc gridSpan="2">
                  <a:txBody>
                    <a:bodyPr/>
                    <a:lstStyle/>
                    <a:p>
                      <a:pPr lvl="0" algn="ctr">
                        <a:buNone/>
                      </a:pPr>
                      <a:r>
                        <a:rPr lang="en-US" sz="1000" dirty="0"/>
                        <a:t>Device</a:t>
                      </a:r>
                    </a:p>
                  </a:txBody>
                  <a:tcPr/>
                </a:tc>
                <a:tc hMerge="1">
                  <a:txBody>
                    <a:bodyPr/>
                    <a:lstStyle/>
                    <a:p>
                      <a:endParaRPr lang="en-US"/>
                    </a:p>
                  </a:txBody>
                  <a:tcPr/>
                </a:tc>
                <a:tc>
                  <a:txBody>
                    <a:bodyPr/>
                    <a:lstStyle/>
                    <a:p>
                      <a:pPr lvl="0" algn="ctr">
                        <a:buNone/>
                      </a:pPr>
                      <a:r>
                        <a:rPr lang="en-US" sz="1000" dirty="0"/>
                        <a:t>Topics</a:t>
                      </a:r>
                    </a:p>
                  </a:txBody>
                  <a:tcPr/>
                </a:tc>
                <a:extLst>
                  <a:ext uri="{0D108BD9-81ED-4DB2-BD59-A6C34878D82A}">
                    <a16:rowId xmlns:a16="http://schemas.microsoft.com/office/drawing/2014/main" val="2071825461"/>
                  </a:ext>
                </a:extLst>
              </a:tr>
              <a:tr h="370840">
                <a:tc>
                  <a:txBody>
                    <a:bodyPr/>
                    <a:lstStyle/>
                    <a:p>
                      <a:pPr algn="ctr"/>
                      <a:r>
                        <a:rPr lang="en-US" sz="800" dirty="0"/>
                        <a:t>Users</a:t>
                      </a:r>
                    </a:p>
                  </a:txBody>
                  <a:tcPr/>
                </a:tc>
                <a:tc>
                  <a:txBody>
                    <a:bodyPr/>
                    <a:lstStyle/>
                    <a:p>
                      <a:pPr algn="ctr"/>
                      <a:r>
                        <a:rPr lang="en-US" sz="800" dirty="0"/>
                        <a:t>Pageviews</a:t>
                      </a:r>
                    </a:p>
                  </a:txBody>
                  <a:tcPr/>
                </a:tc>
                <a:tc>
                  <a:txBody>
                    <a:bodyPr/>
                    <a:lstStyle/>
                    <a:p>
                      <a:pPr algn="ctr"/>
                      <a:r>
                        <a:rPr lang="en-US" sz="800" dirty="0"/>
                        <a:t>Engaged Mins</a:t>
                      </a:r>
                    </a:p>
                  </a:txBody>
                  <a:tcPr/>
                </a:tc>
                <a:tc>
                  <a:txBody>
                    <a:bodyPr/>
                    <a:lstStyle/>
                    <a:p>
                      <a:pPr algn="ctr"/>
                      <a:r>
                        <a:rPr lang="en-US" sz="800" dirty="0"/>
                        <a:t>Return Rate</a:t>
                      </a:r>
                    </a:p>
                  </a:txBody>
                  <a:tcPr/>
                </a:tc>
                <a:tc>
                  <a:txBody>
                    <a:bodyPr/>
                    <a:lstStyle/>
                    <a:p>
                      <a:pPr algn="ctr"/>
                      <a:r>
                        <a:rPr lang="en-US" sz="800" dirty="0"/>
                        <a:t>Retention Engagement</a:t>
                      </a:r>
                    </a:p>
                  </a:txBody>
                  <a:tcPr/>
                </a:tc>
                <a:tc>
                  <a:txBody>
                    <a:bodyPr/>
                    <a:lstStyle/>
                    <a:p>
                      <a:pPr algn="ctr"/>
                      <a:r>
                        <a:rPr lang="en-US" sz="800" dirty="0"/>
                        <a:t>Discovery Ratio</a:t>
                      </a:r>
                    </a:p>
                  </a:txBody>
                  <a:tcPr/>
                </a:tc>
                <a:tc>
                  <a:txBody>
                    <a:bodyPr/>
                    <a:lstStyle/>
                    <a:p>
                      <a:pPr algn="ctr"/>
                      <a:r>
                        <a:rPr lang="en-US" sz="800" dirty="0"/>
                        <a:t>SERP Ranking</a:t>
                      </a:r>
                    </a:p>
                  </a:txBody>
                  <a:tcPr/>
                </a:tc>
                <a:tc>
                  <a:txBody>
                    <a:bodyPr/>
                    <a:lstStyle/>
                    <a:p>
                      <a:pPr algn="ctr"/>
                      <a:r>
                        <a:rPr lang="en-US" sz="800" dirty="0"/>
                        <a:t>Search Ref Ratio</a:t>
                      </a:r>
                    </a:p>
                  </a:txBody>
                  <a:tcPr/>
                </a:tc>
                <a:tc>
                  <a:txBody>
                    <a:bodyPr/>
                    <a:lstStyle/>
                    <a:p>
                      <a:pPr algn="ctr"/>
                      <a:r>
                        <a:rPr lang="en-US" sz="800" dirty="0"/>
                        <a:t>Discovery Engagement</a:t>
                      </a:r>
                    </a:p>
                  </a:txBody>
                  <a:tcPr/>
                </a:tc>
                <a:tc>
                  <a:txBody>
                    <a:bodyPr/>
                    <a:lstStyle/>
                    <a:p>
                      <a:pPr lvl="0" algn="ctr">
                        <a:buNone/>
                      </a:pPr>
                      <a:r>
                        <a:rPr lang="en-US" sz="800" b="0" i="0" u="none" strike="noStrike" noProof="0" dirty="0">
                          <a:latin typeface="Calibri"/>
                        </a:rPr>
                        <a:t>Loyalty Ratio</a:t>
                      </a:r>
                      <a:endParaRPr lang="en-US" sz="800" dirty="0"/>
                    </a:p>
                  </a:txBody>
                  <a:tcPr/>
                </a:tc>
                <a:tc>
                  <a:txBody>
                    <a:bodyPr/>
                    <a:lstStyle/>
                    <a:p>
                      <a:pPr lvl="0" algn="ctr">
                        <a:lnSpc>
                          <a:spcPct val="100000"/>
                        </a:lnSpc>
                        <a:spcBef>
                          <a:spcPts val="0"/>
                        </a:spcBef>
                        <a:spcAft>
                          <a:spcPts val="0"/>
                        </a:spcAft>
                        <a:buNone/>
                      </a:pPr>
                      <a:r>
                        <a:rPr lang="en-US" sz="800" b="0" i="0" u="none" strike="noStrike" noProof="0" dirty="0"/>
                        <a:t>Loyalty Engagement</a:t>
                      </a:r>
                    </a:p>
                    <a:p>
                      <a:pPr lvl="0" algn="ctr">
                        <a:buNone/>
                      </a:pPr>
                      <a:endParaRPr lang="en-US" sz="800" b="0" i="0" u="none" strike="noStrike" noProof="0" dirty="0">
                        <a:latin typeface="Calibri"/>
                      </a:endParaRPr>
                    </a:p>
                  </a:txBody>
                  <a:tcPr/>
                </a:tc>
                <a:tc>
                  <a:txBody>
                    <a:bodyPr/>
                    <a:lstStyle/>
                    <a:p>
                      <a:pPr lvl="0" algn="ctr">
                        <a:lnSpc>
                          <a:spcPct val="100000"/>
                        </a:lnSpc>
                        <a:spcBef>
                          <a:spcPts val="0"/>
                        </a:spcBef>
                        <a:spcAft>
                          <a:spcPts val="0"/>
                        </a:spcAft>
                        <a:buNone/>
                      </a:pPr>
                      <a:r>
                        <a:rPr lang="en-US" sz="800" b="0" i="0" u="none" strike="noStrike" noProof="0" dirty="0"/>
                        <a:t>Social Ref Ratio</a:t>
                      </a:r>
                    </a:p>
                    <a:p>
                      <a:pPr lvl="0" algn="ctr">
                        <a:buNone/>
                      </a:pPr>
                      <a:endParaRPr lang="en-US" sz="800" b="0" i="0" u="none" strike="noStrike" noProof="0" dirty="0">
                        <a:latin typeface="Calibri"/>
                      </a:endParaRPr>
                    </a:p>
                  </a:txBody>
                  <a:tcPr/>
                </a:tc>
                <a:tc>
                  <a:txBody>
                    <a:bodyPr/>
                    <a:lstStyle/>
                    <a:p>
                      <a:pPr lvl="0" algn="ctr">
                        <a:lnSpc>
                          <a:spcPct val="100000"/>
                        </a:lnSpc>
                        <a:spcBef>
                          <a:spcPts val="0"/>
                        </a:spcBef>
                        <a:spcAft>
                          <a:spcPts val="0"/>
                        </a:spcAft>
                        <a:buNone/>
                      </a:pPr>
                      <a:r>
                        <a:rPr lang="en-US" sz="800" b="0" i="0" u="none" strike="noStrike" noProof="0" dirty="0"/>
                        <a:t>Social Interactions</a:t>
                      </a:r>
                    </a:p>
                    <a:p>
                      <a:pPr lvl="0" algn="ctr">
                        <a:buNone/>
                      </a:pPr>
                      <a:endParaRPr lang="en-US" sz="800" b="0" i="0" u="none" strike="noStrike" noProof="0" dirty="0">
                        <a:latin typeface="Calibri"/>
                      </a:endParaRPr>
                    </a:p>
                  </a:txBody>
                  <a:tcPr/>
                </a:tc>
                <a:tc>
                  <a:txBody>
                    <a:bodyPr/>
                    <a:lstStyle/>
                    <a:p>
                      <a:pPr lvl="0" algn="ctr">
                        <a:lnSpc>
                          <a:spcPct val="100000"/>
                        </a:lnSpc>
                        <a:spcBef>
                          <a:spcPts val="0"/>
                        </a:spcBef>
                        <a:spcAft>
                          <a:spcPts val="0"/>
                        </a:spcAft>
                        <a:buNone/>
                      </a:pPr>
                      <a:r>
                        <a:rPr lang="en-US" sz="800" b="0" i="0" u="none" strike="noStrike" noProof="0" dirty="0"/>
                        <a:t>Device Ratio</a:t>
                      </a:r>
                    </a:p>
                    <a:p>
                      <a:pPr lvl="0" algn="ctr">
                        <a:buNone/>
                      </a:pPr>
                      <a:endParaRPr lang="en-US" sz="800" b="0" i="0" u="none" strike="noStrike" noProof="0" dirty="0">
                        <a:latin typeface="Calibri"/>
                      </a:endParaRPr>
                    </a:p>
                  </a:txBody>
                  <a:tcPr/>
                </a:tc>
                <a:tc>
                  <a:txBody>
                    <a:bodyPr/>
                    <a:lstStyle/>
                    <a:p>
                      <a:pPr lvl="0" algn="ctr">
                        <a:lnSpc>
                          <a:spcPct val="100000"/>
                        </a:lnSpc>
                        <a:spcBef>
                          <a:spcPts val="0"/>
                        </a:spcBef>
                        <a:spcAft>
                          <a:spcPts val="0"/>
                        </a:spcAft>
                        <a:buNone/>
                      </a:pPr>
                      <a:r>
                        <a:rPr lang="en-US" sz="800" b="0" i="0" u="none" strike="noStrike" noProof="0" dirty="0"/>
                        <a:t>Web – to -  Mobile</a:t>
                      </a:r>
                    </a:p>
                    <a:p>
                      <a:pPr lvl="0" algn="ctr">
                        <a:buNone/>
                      </a:pPr>
                      <a:endParaRPr lang="en-US" sz="800" b="0" i="0" u="none" strike="noStrike" noProof="0" dirty="0">
                        <a:latin typeface="Calibri"/>
                      </a:endParaRPr>
                    </a:p>
                  </a:txBody>
                  <a:tcPr/>
                </a:tc>
                <a:tc>
                  <a:txBody>
                    <a:bodyPr/>
                    <a:lstStyle/>
                    <a:p>
                      <a:pPr lvl="0" algn="ctr">
                        <a:lnSpc>
                          <a:spcPct val="100000"/>
                        </a:lnSpc>
                        <a:spcBef>
                          <a:spcPts val="0"/>
                        </a:spcBef>
                        <a:spcAft>
                          <a:spcPts val="0"/>
                        </a:spcAft>
                        <a:buNone/>
                      </a:pPr>
                      <a:r>
                        <a:rPr lang="en-US" sz="800" b="0" i="0" u="none" strike="noStrike" noProof="0" dirty="0"/>
                        <a:t>Topics</a:t>
                      </a:r>
                    </a:p>
                    <a:p>
                      <a:pPr lvl="0" algn="ctr">
                        <a:buNone/>
                      </a:pPr>
                      <a:endParaRPr lang="en-US" sz="800" b="0" i="0" u="none" strike="noStrike" noProof="0" dirty="0">
                        <a:latin typeface="Calibri"/>
                      </a:endParaRPr>
                    </a:p>
                  </a:txBody>
                  <a:tcPr/>
                </a:tc>
                <a:extLst>
                  <a:ext uri="{0D108BD9-81ED-4DB2-BD59-A6C34878D82A}">
                    <a16:rowId xmlns:a16="http://schemas.microsoft.com/office/drawing/2014/main" val="94842163"/>
                  </a:ext>
                </a:extLst>
              </a:tr>
              <a:tr h="370840">
                <a:tc>
                  <a:txBody>
                    <a:bodyPr/>
                    <a:lstStyle/>
                    <a:p>
                      <a:pPr lvl="0">
                        <a:buNone/>
                      </a:pPr>
                      <a:endParaRPr lang="en-US" sz="1000" b="0" i="0" u="none" strike="noStrike" noProof="0" dirty="0">
                        <a:latin typeface="Calibri"/>
                      </a:endParaRPr>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pPr lvl="0">
                        <a:buNone/>
                      </a:pPr>
                      <a:endParaRPr lang="en-US" sz="1000" dirty="0"/>
                    </a:p>
                  </a:txBody>
                  <a:tcPr/>
                </a:tc>
                <a:tc>
                  <a:txBody>
                    <a:bodyPr/>
                    <a:lstStyle/>
                    <a:p>
                      <a:pPr lvl="0">
                        <a:buNone/>
                      </a:pPr>
                      <a:endParaRPr lang="en-US" sz="1000" dirty="0"/>
                    </a:p>
                  </a:txBody>
                  <a:tcPr/>
                </a:tc>
                <a:tc>
                  <a:txBody>
                    <a:bodyPr/>
                    <a:lstStyle/>
                    <a:p>
                      <a:pPr lvl="0">
                        <a:buNone/>
                      </a:pPr>
                      <a:endParaRPr lang="en-US" sz="1000" dirty="0"/>
                    </a:p>
                  </a:txBody>
                  <a:tcPr/>
                </a:tc>
                <a:tc>
                  <a:txBody>
                    <a:bodyPr/>
                    <a:lstStyle/>
                    <a:p>
                      <a:pPr lvl="0">
                        <a:buNone/>
                      </a:pPr>
                      <a:endParaRPr lang="en-US" sz="1000" dirty="0"/>
                    </a:p>
                  </a:txBody>
                  <a:tcPr/>
                </a:tc>
                <a:tc>
                  <a:txBody>
                    <a:bodyPr/>
                    <a:lstStyle/>
                    <a:p>
                      <a:pPr lvl="0">
                        <a:buNone/>
                      </a:pPr>
                      <a:endParaRPr lang="en-US" sz="1000" dirty="0"/>
                    </a:p>
                  </a:txBody>
                  <a:tcPr/>
                </a:tc>
                <a:tc>
                  <a:txBody>
                    <a:bodyPr/>
                    <a:lstStyle/>
                    <a:p>
                      <a:pPr lvl="0">
                        <a:buNone/>
                      </a:pPr>
                      <a:endParaRPr lang="en-US" sz="1000" dirty="0"/>
                    </a:p>
                  </a:txBody>
                  <a:tcPr/>
                </a:tc>
                <a:extLst>
                  <a:ext uri="{0D108BD9-81ED-4DB2-BD59-A6C34878D82A}">
                    <a16:rowId xmlns:a16="http://schemas.microsoft.com/office/drawing/2014/main" val="2655663195"/>
                  </a:ext>
                </a:extLst>
              </a:tr>
            </a:tbl>
          </a:graphicData>
        </a:graphic>
      </p:graphicFrame>
      <p:sp>
        <p:nvSpPr>
          <p:cNvPr id="2" name="TextBox 1">
            <a:extLst>
              <a:ext uri="{FF2B5EF4-FFF2-40B4-BE49-F238E27FC236}">
                <a16:creationId xmlns:a16="http://schemas.microsoft.com/office/drawing/2014/main" id="{7C2E78D3-08CE-4EFA-8D3C-A56EB245D62D}"/>
              </a:ext>
            </a:extLst>
          </p:cNvPr>
          <p:cNvSpPr txBox="1"/>
          <p:nvPr/>
        </p:nvSpPr>
        <p:spPr>
          <a:xfrm>
            <a:off x="303540" y="366516"/>
            <a:ext cx="51362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ea typeface="+mn-lt"/>
                <a:cs typeface="+mn-lt"/>
              </a:rPr>
              <a:t>5. Module 2 Performance and Evaluation Metrics </a:t>
            </a:r>
            <a:endParaRPr lang="en-US"/>
          </a:p>
        </p:txBody>
      </p:sp>
      <p:sp>
        <p:nvSpPr>
          <p:cNvPr id="4" name="TextBox 3">
            <a:extLst>
              <a:ext uri="{FF2B5EF4-FFF2-40B4-BE49-F238E27FC236}">
                <a16:creationId xmlns:a16="http://schemas.microsoft.com/office/drawing/2014/main" id="{51411ED9-42BD-4A13-9561-966023E71EB5}"/>
              </a:ext>
            </a:extLst>
          </p:cNvPr>
          <p:cNvSpPr txBox="1"/>
          <p:nvPr/>
        </p:nvSpPr>
        <p:spPr>
          <a:xfrm>
            <a:off x="240565" y="2381722"/>
            <a:ext cx="115723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Created a function which would populate above table with the following metrics for any author or Ticker (Takes Author or Ticker as input)</a:t>
            </a:r>
            <a:endParaRPr lang="en-US"/>
          </a:p>
        </p:txBody>
      </p:sp>
      <p:pic>
        <p:nvPicPr>
          <p:cNvPr id="5" name="Picture 5" descr="Table&#10;&#10;Description automatically generated">
            <a:extLst>
              <a:ext uri="{FF2B5EF4-FFF2-40B4-BE49-F238E27FC236}">
                <a16:creationId xmlns:a16="http://schemas.microsoft.com/office/drawing/2014/main" id="{6544B0CE-0578-4FE0-85B9-1AE76897B88D}"/>
              </a:ext>
            </a:extLst>
          </p:cNvPr>
          <p:cNvPicPr>
            <a:picLocks noChangeAspect="1"/>
          </p:cNvPicPr>
          <p:nvPr/>
        </p:nvPicPr>
        <p:blipFill>
          <a:blip r:embed="rId2"/>
          <a:stretch>
            <a:fillRect/>
          </a:stretch>
        </p:blipFill>
        <p:spPr>
          <a:xfrm>
            <a:off x="240565" y="3073602"/>
            <a:ext cx="5331480" cy="2310366"/>
          </a:xfrm>
          <a:prstGeom prst="rect">
            <a:avLst/>
          </a:prstGeom>
        </p:spPr>
      </p:pic>
      <p:sp>
        <p:nvSpPr>
          <p:cNvPr id="7" name="TextBox 6">
            <a:extLst>
              <a:ext uri="{FF2B5EF4-FFF2-40B4-BE49-F238E27FC236}">
                <a16:creationId xmlns:a16="http://schemas.microsoft.com/office/drawing/2014/main" id="{CCEA64F7-5E81-4A68-96DC-F383239E3FAF}"/>
              </a:ext>
            </a:extLst>
          </p:cNvPr>
          <p:cNvSpPr txBox="1"/>
          <p:nvPr/>
        </p:nvSpPr>
        <p:spPr>
          <a:xfrm>
            <a:off x="1680730" y="54970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Author Metrics Table</a:t>
            </a:r>
          </a:p>
        </p:txBody>
      </p:sp>
      <p:pic>
        <p:nvPicPr>
          <p:cNvPr id="8" name="Picture 5" descr="Table&#10;&#10;Description automatically generated">
            <a:extLst>
              <a:ext uri="{FF2B5EF4-FFF2-40B4-BE49-F238E27FC236}">
                <a16:creationId xmlns:a16="http://schemas.microsoft.com/office/drawing/2014/main" id="{74E55D37-E27C-43B9-891D-31F82C32D7E9}"/>
              </a:ext>
            </a:extLst>
          </p:cNvPr>
          <p:cNvPicPr>
            <a:picLocks noChangeAspect="1"/>
          </p:cNvPicPr>
          <p:nvPr/>
        </p:nvPicPr>
        <p:blipFill>
          <a:blip r:embed="rId3"/>
          <a:stretch>
            <a:fillRect/>
          </a:stretch>
        </p:blipFill>
        <p:spPr>
          <a:xfrm>
            <a:off x="6027632" y="3016923"/>
            <a:ext cx="4941742" cy="2423721"/>
          </a:xfrm>
          <a:prstGeom prst="rect">
            <a:avLst/>
          </a:prstGeom>
        </p:spPr>
      </p:pic>
      <p:sp>
        <p:nvSpPr>
          <p:cNvPr id="9" name="TextBox 8">
            <a:extLst>
              <a:ext uri="{FF2B5EF4-FFF2-40B4-BE49-F238E27FC236}">
                <a16:creationId xmlns:a16="http://schemas.microsoft.com/office/drawing/2014/main" id="{2F19D845-4C2B-4D68-B68E-9215D12ABFEA}"/>
              </a:ext>
            </a:extLst>
          </p:cNvPr>
          <p:cNvSpPr txBox="1"/>
          <p:nvPr/>
        </p:nvSpPr>
        <p:spPr>
          <a:xfrm>
            <a:off x="7317010" y="54529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Ticker Metrics Table</a:t>
            </a:r>
          </a:p>
        </p:txBody>
      </p:sp>
      <p:sp>
        <p:nvSpPr>
          <p:cNvPr id="10" name="TextBox 9">
            <a:extLst>
              <a:ext uri="{FF2B5EF4-FFF2-40B4-BE49-F238E27FC236}">
                <a16:creationId xmlns:a16="http://schemas.microsoft.com/office/drawing/2014/main" id="{161982FE-CF16-4E06-B2B2-BF7C2CBE2B67}"/>
              </a:ext>
            </a:extLst>
          </p:cNvPr>
          <p:cNvSpPr txBox="1"/>
          <p:nvPr/>
        </p:nvSpPr>
        <p:spPr>
          <a:xfrm>
            <a:off x="4724400" y="5826466"/>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A excel (With 2 sheets), listing the below metrics for all of the 117 users and 1435 Tickers have been generated and attached with the email. </a:t>
            </a:r>
            <a:endParaRPr lang="en-US" sz="1200">
              <a:cs typeface="Calibri"/>
            </a:endParaRPr>
          </a:p>
        </p:txBody>
      </p:sp>
    </p:spTree>
    <p:extLst>
      <p:ext uri="{BB962C8B-B14F-4D97-AF65-F5344CB8AC3E}">
        <p14:creationId xmlns:p14="http://schemas.microsoft.com/office/powerpoint/2010/main" val="402864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E78D3-08CE-4EFA-8D3C-A56EB245D62D}"/>
              </a:ext>
            </a:extLst>
          </p:cNvPr>
          <p:cNvSpPr txBox="1"/>
          <p:nvPr/>
        </p:nvSpPr>
        <p:spPr>
          <a:xfrm>
            <a:off x="303540" y="366516"/>
            <a:ext cx="51362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ea typeface="+mn-lt"/>
                <a:cs typeface="+mn-lt"/>
              </a:rPr>
              <a:t>5. Module 3 Topic Models</a:t>
            </a:r>
            <a:endParaRPr lang="en-US"/>
          </a:p>
        </p:txBody>
      </p:sp>
      <p:sp>
        <p:nvSpPr>
          <p:cNvPr id="4" name="TextBox 3">
            <a:extLst>
              <a:ext uri="{FF2B5EF4-FFF2-40B4-BE49-F238E27FC236}">
                <a16:creationId xmlns:a16="http://schemas.microsoft.com/office/drawing/2014/main" id="{51411ED9-42BD-4A13-9561-966023E71EB5}"/>
              </a:ext>
            </a:extLst>
          </p:cNvPr>
          <p:cNvSpPr txBox="1"/>
          <p:nvPr/>
        </p:nvSpPr>
        <p:spPr>
          <a:xfrm>
            <a:off x="530251" y="681391"/>
            <a:ext cx="115723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Because the Topic modelling has been done on Titles and not text of the news, the quality of the topic models are significantly lower.. (Initial Run for 10 topics)</a:t>
            </a:r>
            <a:endParaRPr lang="en-US"/>
          </a:p>
        </p:txBody>
      </p:sp>
      <p:pic>
        <p:nvPicPr>
          <p:cNvPr id="12" name="Picture 12" descr="Text&#10;&#10;Description automatically generated">
            <a:extLst>
              <a:ext uri="{FF2B5EF4-FFF2-40B4-BE49-F238E27FC236}">
                <a16:creationId xmlns:a16="http://schemas.microsoft.com/office/drawing/2014/main" id="{E75AE475-BA38-4B4E-98AF-51EF278C7E98}"/>
              </a:ext>
            </a:extLst>
          </p:cNvPr>
          <p:cNvPicPr>
            <a:picLocks noChangeAspect="1"/>
          </p:cNvPicPr>
          <p:nvPr/>
        </p:nvPicPr>
        <p:blipFill>
          <a:blip r:embed="rId2"/>
          <a:stretch>
            <a:fillRect/>
          </a:stretch>
        </p:blipFill>
        <p:spPr>
          <a:xfrm>
            <a:off x="353920" y="1535351"/>
            <a:ext cx="4745811" cy="4108472"/>
          </a:xfrm>
          <a:prstGeom prst="rect">
            <a:avLst/>
          </a:prstGeom>
        </p:spPr>
      </p:pic>
      <p:pic>
        <p:nvPicPr>
          <p:cNvPr id="13" name="Picture 13" descr="A picture containing text, aquatic bird&#10;&#10;Description automatically generated">
            <a:extLst>
              <a:ext uri="{FF2B5EF4-FFF2-40B4-BE49-F238E27FC236}">
                <a16:creationId xmlns:a16="http://schemas.microsoft.com/office/drawing/2014/main" id="{BA5EC9CD-4AE0-44B9-8EB2-6725DA50CAB7}"/>
              </a:ext>
            </a:extLst>
          </p:cNvPr>
          <p:cNvPicPr>
            <a:picLocks noChangeAspect="1"/>
          </p:cNvPicPr>
          <p:nvPr/>
        </p:nvPicPr>
        <p:blipFill>
          <a:blip r:embed="rId3"/>
          <a:stretch>
            <a:fillRect/>
          </a:stretch>
        </p:blipFill>
        <p:spPr>
          <a:xfrm>
            <a:off x="4497689" y="2173237"/>
            <a:ext cx="7340389" cy="1969940"/>
          </a:xfrm>
          <a:prstGeom prst="rect">
            <a:avLst/>
          </a:prstGeom>
        </p:spPr>
      </p:pic>
    </p:spTree>
    <p:extLst>
      <p:ext uri="{BB962C8B-B14F-4D97-AF65-F5344CB8AC3E}">
        <p14:creationId xmlns:p14="http://schemas.microsoft.com/office/powerpoint/2010/main" val="366396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E78D3-08CE-4EFA-8D3C-A56EB245D62D}"/>
              </a:ext>
            </a:extLst>
          </p:cNvPr>
          <p:cNvSpPr txBox="1"/>
          <p:nvPr/>
        </p:nvSpPr>
        <p:spPr>
          <a:xfrm>
            <a:off x="303540" y="366516"/>
            <a:ext cx="51362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ea typeface="+mn-lt"/>
                <a:cs typeface="+mn-lt"/>
              </a:rPr>
              <a:t>5. Module 3 Topic Models</a:t>
            </a:r>
            <a:endParaRPr lang="en-US"/>
          </a:p>
        </p:txBody>
      </p:sp>
      <p:sp>
        <p:nvSpPr>
          <p:cNvPr id="4" name="TextBox 3">
            <a:extLst>
              <a:ext uri="{FF2B5EF4-FFF2-40B4-BE49-F238E27FC236}">
                <a16:creationId xmlns:a16="http://schemas.microsoft.com/office/drawing/2014/main" id="{51411ED9-42BD-4A13-9561-966023E71EB5}"/>
              </a:ext>
            </a:extLst>
          </p:cNvPr>
          <p:cNvSpPr txBox="1"/>
          <p:nvPr/>
        </p:nvSpPr>
        <p:spPr>
          <a:xfrm>
            <a:off x="530251" y="681391"/>
            <a:ext cx="115723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Final Run for 4 topics</a:t>
            </a:r>
            <a:endParaRPr lang="en-US"/>
          </a:p>
        </p:txBody>
      </p:sp>
      <p:pic>
        <p:nvPicPr>
          <p:cNvPr id="14" name="Picture 14" descr="Text, timeline&#10;&#10;Description automatically generated">
            <a:extLst>
              <a:ext uri="{FF2B5EF4-FFF2-40B4-BE49-F238E27FC236}">
                <a16:creationId xmlns:a16="http://schemas.microsoft.com/office/drawing/2014/main" id="{AF767228-3ECD-4173-835D-E3A4E38C339A}"/>
              </a:ext>
            </a:extLst>
          </p:cNvPr>
          <p:cNvPicPr>
            <a:picLocks noChangeAspect="1"/>
          </p:cNvPicPr>
          <p:nvPr/>
        </p:nvPicPr>
        <p:blipFill>
          <a:blip r:embed="rId2"/>
          <a:stretch>
            <a:fillRect/>
          </a:stretch>
        </p:blipFill>
        <p:spPr>
          <a:xfrm>
            <a:off x="6431028" y="1093523"/>
            <a:ext cx="5268504" cy="3934142"/>
          </a:xfrm>
          <a:prstGeom prst="rect">
            <a:avLst/>
          </a:prstGeom>
        </p:spPr>
      </p:pic>
      <p:pic>
        <p:nvPicPr>
          <p:cNvPr id="16" name="Picture 16" descr="Text, letter&#10;&#10;Description automatically generated">
            <a:extLst>
              <a:ext uri="{FF2B5EF4-FFF2-40B4-BE49-F238E27FC236}">
                <a16:creationId xmlns:a16="http://schemas.microsoft.com/office/drawing/2014/main" id="{BBE4EAF4-3A41-4F63-B4DC-F00D3E1741DD}"/>
              </a:ext>
            </a:extLst>
          </p:cNvPr>
          <p:cNvPicPr>
            <a:picLocks noChangeAspect="1"/>
          </p:cNvPicPr>
          <p:nvPr/>
        </p:nvPicPr>
        <p:blipFill>
          <a:blip r:embed="rId3"/>
          <a:stretch>
            <a:fillRect/>
          </a:stretch>
        </p:blipFill>
        <p:spPr>
          <a:xfrm>
            <a:off x="353920" y="1238347"/>
            <a:ext cx="4638753" cy="1824513"/>
          </a:xfrm>
          <a:prstGeom prst="rect">
            <a:avLst/>
          </a:prstGeom>
        </p:spPr>
      </p:pic>
      <p:pic>
        <p:nvPicPr>
          <p:cNvPr id="17" name="Picture 17" descr="Chart, bar chart, histogram&#10;&#10;Description automatically generated">
            <a:extLst>
              <a:ext uri="{FF2B5EF4-FFF2-40B4-BE49-F238E27FC236}">
                <a16:creationId xmlns:a16="http://schemas.microsoft.com/office/drawing/2014/main" id="{71C7B5C9-9147-4379-8947-3B618CB334F8}"/>
              </a:ext>
            </a:extLst>
          </p:cNvPr>
          <p:cNvPicPr>
            <a:picLocks noChangeAspect="1"/>
          </p:cNvPicPr>
          <p:nvPr/>
        </p:nvPicPr>
        <p:blipFill>
          <a:blip r:embed="rId4"/>
          <a:stretch>
            <a:fillRect/>
          </a:stretch>
        </p:blipFill>
        <p:spPr>
          <a:xfrm>
            <a:off x="353921" y="2965277"/>
            <a:ext cx="5841579" cy="3755031"/>
          </a:xfrm>
          <a:prstGeom prst="rect">
            <a:avLst/>
          </a:prstGeom>
        </p:spPr>
      </p:pic>
      <p:sp>
        <p:nvSpPr>
          <p:cNvPr id="8" name="TextBox 7">
            <a:extLst>
              <a:ext uri="{FF2B5EF4-FFF2-40B4-BE49-F238E27FC236}">
                <a16:creationId xmlns:a16="http://schemas.microsoft.com/office/drawing/2014/main" id="{793F22CB-E97A-4DE2-98AD-DFAC5168B120}"/>
              </a:ext>
            </a:extLst>
          </p:cNvPr>
          <p:cNvSpPr txBox="1"/>
          <p:nvPr/>
        </p:nvSpPr>
        <p:spPr>
          <a:xfrm>
            <a:off x="7797589" y="498762"/>
            <a:ext cx="48591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Word Clouds</a:t>
            </a:r>
            <a:endParaRPr lang="en-US" dirty="0"/>
          </a:p>
        </p:txBody>
      </p:sp>
    </p:spTree>
    <p:extLst>
      <p:ext uri="{BB962C8B-B14F-4D97-AF65-F5344CB8AC3E}">
        <p14:creationId xmlns:p14="http://schemas.microsoft.com/office/powerpoint/2010/main" val="3227161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F4C54-3EC0-7648-945F-DC68DCC5B570}"/>
              </a:ext>
            </a:extLst>
          </p:cNvPr>
          <p:cNvSpPr txBox="1"/>
          <p:nvPr/>
        </p:nvSpPr>
        <p:spPr>
          <a:xfrm>
            <a:off x="164892" y="119921"/>
            <a:ext cx="4856813" cy="369332"/>
          </a:xfrm>
          <a:prstGeom prst="rect">
            <a:avLst/>
          </a:prstGeom>
          <a:noFill/>
        </p:spPr>
        <p:txBody>
          <a:bodyPr wrap="square" lIns="91440" tIns="45720" rIns="91440" bIns="45720" rtlCol="0" anchor="t">
            <a:spAutoFit/>
          </a:bodyPr>
          <a:lstStyle/>
          <a:p>
            <a:r>
              <a:rPr lang="en-US" b="1"/>
              <a:t>7. Key Takeaway and Business Insights </a:t>
            </a:r>
          </a:p>
        </p:txBody>
      </p:sp>
      <p:sp>
        <p:nvSpPr>
          <p:cNvPr id="5" name="Rectangle 4">
            <a:extLst>
              <a:ext uri="{FF2B5EF4-FFF2-40B4-BE49-F238E27FC236}">
                <a16:creationId xmlns:a16="http://schemas.microsoft.com/office/drawing/2014/main" id="{2CD14274-5EFC-DD4B-9503-AFA956AD08A7}"/>
              </a:ext>
            </a:extLst>
          </p:cNvPr>
          <p:cNvSpPr/>
          <p:nvPr/>
        </p:nvSpPr>
        <p:spPr>
          <a:xfrm>
            <a:off x="334780" y="621694"/>
            <a:ext cx="11192656" cy="2308324"/>
          </a:xfrm>
          <a:prstGeom prst="rect">
            <a:avLst/>
          </a:prstGeom>
        </p:spPr>
        <p:txBody>
          <a:bodyPr wrap="square" lIns="91440" tIns="45720" rIns="91440" bIns="45720" anchor="t">
            <a:spAutoFit/>
          </a:bodyPr>
          <a:lstStyle/>
          <a:p>
            <a:r>
              <a:rPr lang="en-US" dirty="0"/>
              <a:t>The primary function here would be to focus on the news articles itself and generate "hot" topics that the users are interested in. Considering we would like to maximise the time users spend on the platform, </a:t>
            </a:r>
            <a:r>
              <a:rPr lang="en-US" dirty="0" err="1"/>
              <a:t>personalised</a:t>
            </a:r>
            <a:r>
              <a:rPr lang="en-US" dirty="0"/>
              <a:t> news </a:t>
            </a:r>
            <a:r>
              <a:rPr lang="en-US" dirty="0" err="1"/>
              <a:t>recos</a:t>
            </a:r>
            <a:r>
              <a:rPr lang="en-US" dirty="0"/>
              <a:t> would induce the users to explore more topics related to their interest. </a:t>
            </a:r>
          </a:p>
          <a:p>
            <a:endParaRPr lang="en-US" dirty="0">
              <a:cs typeface="Calibri"/>
            </a:endParaRPr>
          </a:p>
          <a:p>
            <a:r>
              <a:rPr lang="en-US" dirty="0">
                <a:cs typeface="Calibri"/>
              </a:rPr>
              <a:t>Activities such as News article clustering, effective content evaluation metrics based on user feedback and clickstream analysis and tracing the impact of news articles on stock prices in general could be used. Additionally because users consume data from multiple news sources across the web, figuring how comprehensive our articles are when compared to the same topics on the web, would give more insight on the areas we need to improve in. </a:t>
            </a:r>
          </a:p>
        </p:txBody>
      </p:sp>
      <p:sp>
        <p:nvSpPr>
          <p:cNvPr id="3" name="Rectangle 2">
            <a:extLst>
              <a:ext uri="{FF2B5EF4-FFF2-40B4-BE49-F238E27FC236}">
                <a16:creationId xmlns:a16="http://schemas.microsoft.com/office/drawing/2014/main" id="{81D5D25D-FF1F-364F-81B0-8BA1D26BE0E0}"/>
              </a:ext>
            </a:extLst>
          </p:cNvPr>
          <p:cNvSpPr/>
          <p:nvPr/>
        </p:nvSpPr>
        <p:spPr>
          <a:xfrm>
            <a:off x="164892" y="2997076"/>
            <a:ext cx="11692328" cy="3693319"/>
          </a:xfrm>
          <a:prstGeom prst="rect">
            <a:avLst/>
          </a:prstGeom>
        </p:spPr>
        <p:txBody>
          <a:bodyPr wrap="square" lIns="91440" tIns="45720" rIns="91440" bIns="45720" anchor="t">
            <a:spAutoFit/>
          </a:bodyPr>
          <a:lstStyle/>
          <a:p>
            <a:r>
              <a:rPr lang="en-US" b="1"/>
              <a:t>9. Future work. </a:t>
            </a:r>
            <a:endParaRPr lang="en-US" b="1" dirty="0"/>
          </a:p>
          <a:p>
            <a:endParaRPr lang="en-US" b="1" dirty="0"/>
          </a:p>
          <a:p>
            <a:r>
              <a:rPr lang="en-US"/>
              <a:t>With more time and data:</a:t>
            </a:r>
          </a:p>
          <a:p>
            <a:endParaRPr lang="en-US" dirty="0">
              <a:cs typeface="Calibri"/>
            </a:endParaRPr>
          </a:p>
          <a:p>
            <a:r>
              <a:rPr lang="en-US">
                <a:cs typeface="Calibri"/>
              </a:rPr>
              <a:t>1) User Data, Because the current data set only has Author and Ticker aggregated data, incorporating user and session data would be key</a:t>
            </a:r>
            <a:endParaRPr lang="en-US" dirty="0">
              <a:cs typeface="Calibri"/>
            </a:endParaRPr>
          </a:p>
          <a:p>
            <a:r>
              <a:rPr lang="en-US">
                <a:cs typeface="Calibri"/>
              </a:rPr>
              <a:t>2) Module 4; would be to Assign the Authors and tickers their dominant topics, so we know which authors write about topics exactly and can build a system to push relevant author feeds to relevant users</a:t>
            </a:r>
            <a:endParaRPr lang="en-US" dirty="0">
              <a:cs typeface="Calibri"/>
            </a:endParaRPr>
          </a:p>
          <a:p>
            <a:r>
              <a:rPr lang="en-US">
                <a:cs typeface="Calibri"/>
              </a:rPr>
              <a:t>3) Time Series prediction to predict future page views given author and time</a:t>
            </a:r>
            <a:endParaRPr lang="en-US" dirty="0">
              <a:cs typeface="Calibri"/>
            </a:endParaRPr>
          </a:p>
          <a:p>
            <a:r>
              <a:rPr lang="en-US" dirty="0">
                <a:cs typeface="Calibri"/>
              </a:rPr>
              <a:t>4) Text Summarization (like inshorts – a news app which gives condensed news analysis on topics) based on interests, so </a:t>
            </a:r>
            <a:r>
              <a:rPr lang="en-US">
                <a:cs typeface="Calibri"/>
              </a:rPr>
              <a:t>instead of browsing through multiple news articles in detail, a bullet point summary of "interesting" topics to the user could be generated</a:t>
            </a:r>
            <a:endParaRPr lang="en-US" dirty="0">
              <a:cs typeface="Calibri"/>
            </a:endParaRPr>
          </a:p>
          <a:p>
            <a:endParaRPr lang="en-US" dirty="0">
              <a:cs typeface="Calibri"/>
            </a:endParaRPr>
          </a:p>
        </p:txBody>
      </p:sp>
    </p:spTree>
    <p:extLst>
      <p:ext uri="{BB962C8B-B14F-4D97-AF65-F5344CB8AC3E}">
        <p14:creationId xmlns:p14="http://schemas.microsoft.com/office/powerpoint/2010/main" val="91132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9CD902-E61F-0540-B58C-A408B9CB3E8A}"/>
              </a:ext>
            </a:extLst>
          </p:cNvPr>
          <p:cNvSpPr txBox="1"/>
          <p:nvPr/>
        </p:nvSpPr>
        <p:spPr>
          <a:xfrm>
            <a:off x="257609" y="212687"/>
            <a:ext cx="11676782" cy="6217087"/>
          </a:xfrm>
          <a:prstGeom prst="rect">
            <a:avLst/>
          </a:prstGeom>
          <a:noFill/>
        </p:spPr>
        <p:txBody>
          <a:bodyPr wrap="square" lIns="91440" tIns="45720" rIns="91440" bIns="45720" rtlCol="0" anchor="t">
            <a:spAutoFit/>
          </a:bodyPr>
          <a:lstStyle/>
          <a:p>
            <a:r>
              <a:rPr lang="en-US" b="1" dirty="0">
                <a:latin typeface="Calibri"/>
                <a:cs typeface="Calibri"/>
              </a:rPr>
              <a:t>Contents: (Contd):</a:t>
            </a:r>
            <a:endParaRPr lang="en-US" b="1" dirty="0">
              <a:latin typeface="Calibri" panose="020F0502020204030204" pitchFamily="34" charset="0"/>
              <a:cs typeface="Calibri" panose="020F0502020204030204" pitchFamily="34" charset="0"/>
            </a:endParaRPr>
          </a:p>
          <a:p>
            <a:r>
              <a:rPr lang="en-IN" sz="1400" b="1" dirty="0"/>
              <a:t>5. Module 2 Performance and Evaluation Metrics </a:t>
            </a:r>
            <a:endParaRPr lang="en-IN" sz="1400" b="1" dirty="0">
              <a:cs typeface="Calibri"/>
            </a:endParaRPr>
          </a:p>
          <a:p>
            <a:pPr marL="285750" indent="-285750">
              <a:buFont typeface="Arial"/>
              <a:buChar char="•"/>
            </a:pPr>
            <a:r>
              <a:rPr lang="en-IN" sz="1200" dirty="0">
                <a:ea typeface="+mn-lt"/>
                <a:cs typeface="+mn-lt"/>
              </a:rPr>
              <a:t>Created a function which would populate a table with the following metrics for any author or Ticker (Takes Author or Ticker as input)</a:t>
            </a:r>
            <a:endParaRPr lang="en-IN" sz="1200">
              <a:cs typeface="Calibri"/>
            </a:endParaRPr>
          </a:p>
          <a:p>
            <a:pPr marL="285750" indent="-285750">
              <a:buFont typeface="Arial"/>
              <a:buChar char="•"/>
            </a:pPr>
            <a:r>
              <a:rPr lang="en-IN" sz="1200" b="1" dirty="0">
                <a:ea typeface="+mn-lt"/>
                <a:cs typeface="+mn-lt"/>
              </a:rPr>
              <a:t>Traffic</a:t>
            </a:r>
            <a:endParaRPr lang="en-IN" sz="1200" b="1">
              <a:cs typeface="Calibri"/>
            </a:endParaRPr>
          </a:p>
          <a:p>
            <a:pPr marL="742950" lvl="1" indent="-285750">
              <a:buFont typeface="Arial"/>
              <a:buChar char="•"/>
            </a:pPr>
            <a:r>
              <a:rPr lang="en-IN" sz="1200" dirty="0">
                <a:ea typeface="+mn-lt"/>
                <a:cs typeface="+mn-lt"/>
              </a:rPr>
              <a:t>Users - Total number of Unique Visitors</a:t>
            </a:r>
            <a:endParaRPr lang="en-IN" sz="1200">
              <a:cs typeface="Calibri"/>
            </a:endParaRPr>
          </a:p>
          <a:p>
            <a:pPr marL="742950" lvl="1" indent="-285750">
              <a:buFont typeface="Arial"/>
              <a:buChar char="•"/>
            </a:pPr>
            <a:r>
              <a:rPr lang="en-IN" sz="1200" dirty="0">
                <a:ea typeface="+mn-lt"/>
                <a:cs typeface="+mn-lt"/>
              </a:rPr>
              <a:t>Pageviews - Total number of Page views</a:t>
            </a:r>
            <a:endParaRPr lang="en-IN" sz="1200">
              <a:cs typeface="Calibri"/>
            </a:endParaRPr>
          </a:p>
          <a:p>
            <a:pPr marL="285750" indent="-285750">
              <a:buFont typeface="Arial"/>
              <a:buChar char="•"/>
            </a:pPr>
            <a:r>
              <a:rPr lang="en-IN" sz="1200" b="1" dirty="0">
                <a:ea typeface="+mn-lt"/>
                <a:cs typeface="+mn-lt"/>
              </a:rPr>
              <a:t>Engagement</a:t>
            </a:r>
            <a:endParaRPr lang="en-IN" sz="1200" b="1">
              <a:cs typeface="Calibri"/>
            </a:endParaRPr>
          </a:p>
          <a:p>
            <a:pPr marL="742950" lvl="1" indent="-285750">
              <a:buFont typeface="Arial"/>
              <a:buChar char="•"/>
            </a:pPr>
            <a:r>
              <a:rPr lang="en-IN" sz="1200" dirty="0">
                <a:ea typeface="+mn-lt"/>
                <a:cs typeface="+mn-lt"/>
              </a:rPr>
              <a:t>Engaged Mins</a:t>
            </a:r>
            <a:endParaRPr lang="en-IN" sz="1200">
              <a:cs typeface="Calibri"/>
            </a:endParaRPr>
          </a:p>
          <a:p>
            <a:pPr marL="285750" indent="-285750">
              <a:buFont typeface="Arial"/>
              <a:buChar char="•"/>
            </a:pPr>
            <a:r>
              <a:rPr lang="en-IN" sz="1200" b="1" dirty="0">
                <a:ea typeface="+mn-lt"/>
                <a:cs typeface="+mn-lt"/>
              </a:rPr>
              <a:t>Retention</a:t>
            </a:r>
            <a:endParaRPr lang="en-IN" sz="1200" b="1">
              <a:cs typeface="Calibri"/>
            </a:endParaRPr>
          </a:p>
          <a:p>
            <a:pPr marL="742950" lvl="1" indent="-285750">
              <a:buFont typeface="Arial"/>
              <a:buChar char="•"/>
            </a:pPr>
            <a:r>
              <a:rPr lang="en-IN" sz="1200" dirty="0">
                <a:ea typeface="+mn-lt"/>
                <a:cs typeface="+mn-lt"/>
              </a:rPr>
              <a:t>Return Rate- New Vis/Returning vis</a:t>
            </a:r>
            <a:endParaRPr lang="en-IN" sz="1200">
              <a:cs typeface="Calibri"/>
            </a:endParaRPr>
          </a:p>
          <a:p>
            <a:pPr marL="742950" lvl="1" indent="-285750">
              <a:buFont typeface="Arial"/>
              <a:buChar char="•"/>
            </a:pPr>
            <a:r>
              <a:rPr lang="en-IN" sz="1200" dirty="0">
                <a:ea typeface="+mn-lt"/>
                <a:cs typeface="+mn-lt"/>
              </a:rPr>
              <a:t>Retention Engagement - Minutes New Vis/Minutes Ret Vis</a:t>
            </a:r>
            <a:endParaRPr lang="en-IN" sz="1200">
              <a:cs typeface="Calibri"/>
            </a:endParaRPr>
          </a:p>
          <a:p>
            <a:pPr marL="285750" indent="-285750">
              <a:buFont typeface="Arial"/>
              <a:buChar char="•"/>
            </a:pPr>
            <a:r>
              <a:rPr lang="en-IN" sz="1200" b="1" dirty="0">
                <a:ea typeface="+mn-lt"/>
                <a:cs typeface="+mn-lt"/>
              </a:rPr>
              <a:t>Discovery</a:t>
            </a:r>
            <a:endParaRPr lang="en-IN" sz="1200" b="1">
              <a:cs typeface="Calibri"/>
            </a:endParaRPr>
          </a:p>
          <a:p>
            <a:pPr marL="742950" lvl="1" indent="-285750">
              <a:buFont typeface="Arial"/>
              <a:buChar char="•"/>
            </a:pPr>
            <a:r>
              <a:rPr lang="en-IN" sz="1200" dirty="0">
                <a:ea typeface="+mn-lt"/>
                <a:cs typeface="+mn-lt"/>
              </a:rPr>
              <a:t>Discovery Ratio - New Vis/Total </a:t>
            </a:r>
            <a:r>
              <a:rPr lang="en-IN" sz="1200" dirty="0" err="1">
                <a:ea typeface="+mn-lt"/>
                <a:cs typeface="+mn-lt"/>
              </a:rPr>
              <a:t>Vistors</a:t>
            </a:r>
            <a:endParaRPr lang="en-IN" sz="1200">
              <a:cs typeface="Calibri"/>
            </a:endParaRPr>
          </a:p>
          <a:p>
            <a:pPr marL="742950" lvl="1" indent="-285750">
              <a:buFont typeface="Arial"/>
              <a:buChar char="•"/>
            </a:pPr>
            <a:r>
              <a:rPr lang="en-IN" sz="1200" dirty="0">
                <a:ea typeface="+mn-lt"/>
                <a:cs typeface="+mn-lt"/>
              </a:rPr>
              <a:t>SERP Ranking</a:t>
            </a:r>
            <a:endParaRPr lang="en-IN" sz="1200">
              <a:cs typeface="Calibri"/>
            </a:endParaRPr>
          </a:p>
          <a:p>
            <a:pPr marL="742950" lvl="1" indent="-285750">
              <a:buFont typeface="Arial"/>
              <a:buChar char="•"/>
            </a:pPr>
            <a:r>
              <a:rPr lang="en-IN" sz="1200" dirty="0">
                <a:ea typeface="+mn-lt"/>
                <a:cs typeface="+mn-lt"/>
              </a:rPr>
              <a:t>Search Refs/Other Refs</a:t>
            </a:r>
            <a:endParaRPr lang="en-IN" sz="1200">
              <a:cs typeface="Calibri"/>
            </a:endParaRPr>
          </a:p>
          <a:p>
            <a:pPr marL="742950" lvl="1" indent="-285750">
              <a:buFont typeface="Arial"/>
              <a:buChar char="•"/>
            </a:pPr>
            <a:r>
              <a:rPr lang="en-IN" sz="1200" dirty="0">
                <a:ea typeface="+mn-lt"/>
                <a:cs typeface="+mn-lt"/>
              </a:rPr>
              <a:t>Discovery Engagement - Minutes New Vis/Engaged Mins</a:t>
            </a:r>
            <a:endParaRPr lang="en-IN" sz="1200">
              <a:cs typeface="Calibri"/>
            </a:endParaRPr>
          </a:p>
          <a:p>
            <a:pPr marL="285750" indent="-285750">
              <a:buFont typeface="Arial"/>
              <a:buChar char="•"/>
            </a:pPr>
            <a:r>
              <a:rPr lang="en-IN" sz="1200" b="1" dirty="0">
                <a:ea typeface="+mn-lt"/>
                <a:cs typeface="+mn-lt"/>
              </a:rPr>
              <a:t>Loyalty</a:t>
            </a:r>
            <a:endParaRPr lang="en-IN" sz="1200" b="1">
              <a:cs typeface="Calibri"/>
            </a:endParaRPr>
          </a:p>
          <a:p>
            <a:pPr marL="742950" lvl="1" indent="-285750">
              <a:buFont typeface="Arial"/>
              <a:buChar char="•"/>
            </a:pPr>
            <a:r>
              <a:rPr lang="en-IN" sz="1200" dirty="0">
                <a:ea typeface="+mn-lt"/>
                <a:cs typeface="+mn-lt"/>
              </a:rPr>
              <a:t>Loyalty Ratio - Returning Vis/Total Visitors</a:t>
            </a:r>
            <a:endParaRPr lang="en-IN" sz="1200">
              <a:cs typeface="Calibri"/>
            </a:endParaRPr>
          </a:p>
          <a:p>
            <a:pPr marL="742950" lvl="1" indent="-285750">
              <a:buFont typeface="Arial"/>
              <a:buChar char="•"/>
            </a:pPr>
            <a:r>
              <a:rPr lang="en-IN" sz="1200" dirty="0">
                <a:ea typeface="+mn-lt"/>
                <a:cs typeface="+mn-lt"/>
              </a:rPr>
              <a:t>Loyalty Engagement - Minutes </a:t>
            </a:r>
            <a:r>
              <a:rPr lang="en-IN" sz="1200" dirty="0" err="1">
                <a:ea typeface="+mn-lt"/>
                <a:cs typeface="+mn-lt"/>
              </a:rPr>
              <a:t>Ret.Vis</a:t>
            </a:r>
            <a:r>
              <a:rPr lang="en-IN" sz="1200" dirty="0">
                <a:ea typeface="+mn-lt"/>
                <a:cs typeface="+mn-lt"/>
              </a:rPr>
              <a:t>/Engaged Mins</a:t>
            </a:r>
            <a:endParaRPr lang="en-IN" sz="1200">
              <a:cs typeface="Calibri"/>
            </a:endParaRPr>
          </a:p>
          <a:p>
            <a:pPr marL="285750" indent="-285750">
              <a:buFont typeface="Arial"/>
              <a:buChar char="•"/>
            </a:pPr>
            <a:r>
              <a:rPr lang="en-IN" sz="1200" b="1" dirty="0">
                <a:ea typeface="+mn-lt"/>
                <a:cs typeface="+mn-lt"/>
              </a:rPr>
              <a:t>Social</a:t>
            </a:r>
            <a:endParaRPr lang="en-IN" sz="1200" b="1">
              <a:cs typeface="Calibri"/>
            </a:endParaRPr>
          </a:p>
          <a:p>
            <a:pPr marL="742950" lvl="1" indent="-285750">
              <a:buFont typeface="Arial"/>
              <a:buChar char="•"/>
            </a:pPr>
            <a:r>
              <a:rPr lang="en-IN" sz="1200" dirty="0">
                <a:ea typeface="+mn-lt"/>
                <a:cs typeface="+mn-lt"/>
              </a:rPr>
              <a:t>Social Ref/Total Refs</a:t>
            </a:r>
            <a:endParaRPr lang="en-IN" sz="1200">
              <a:cs typeface="Calibri"/>
            </a:endParaRPr>
          </a:p>
          <a:p>
            <a:pPr marL="742950" lvl="1" indent="-285750">
              <a:buFont typeface="Arial"/>
              <a:buChar char="•"/>
            </a:pPr>
            <a:r>
              <a:rPr lang="en-IN" sz="1200" dirty="0">
                <a:ea typeface="+mn-lt"/>
                <a:cs typeface="+mn-lt"/>
              </a:rPr>
              <a:t>Social Interactions</a:t>
            </a:r>
            <a:endParaRPr lang="en-IN" sz="1200">
              <a:cs typeface="Calibri"/>
            </a:endParaRPr>
          </a:p>
          <a:p>
            <a:pPr marL="285750" indent="-285750">
              <a:buFont typeface="Arial"/>
              <a:buChar char="•"/>
            </a:pPr>
            <a:r>
              <a:rPr lang="en-IN" sz="1200" b="1" dirty="0">
                <a:ea typeface="+mn-lt"/>
                <a:cs typeface="+mn-lt"/>
              </a:rPr>
              <a:t>Device</a:t>
            </a:r>
            <a:endParaRPr lang="en-IN" sz="1200" b="1">
              <a:cs typeface="Calibri"/>
            </a:endParaRPr>
          </a:p>
          <a:p>
            <a:pPr marL="742950" lvl="1" indent="-285750">
              <a:buFont typeface="Arial"/>
              <a:buChar char="•"/>
            </a:pPr>
            <a:r>
              <a:rPr lang="en-IN" sz="1200" dirty="0">
                <a:ea typeface="+mn-lt"/>
                <a:cs typeface="+mn-lt"/>
              </a:rPr>
              <a:t>Device Ratio - Desktop Views/Handheld views</a:t>
            </a:r>
            <a:endParaRPr lang="en-IN" sz="1200">
              <a:cs typeface="Calibri"/>
            </a:endParaRPr>
          </a:p>
          <a:p>
            <a:pPr marL="742950" lvl="1" indent="-285750">
              <a:buFont typeface="Arial"/>
              <a:buChar char="•"/>
            </a:pPr>
            <a:r>
              <a:rPr lang="en-IN" sz="1200" dirty="0">
                <a:ea typeface="+mn-lt"/>
                <a:cs typeface="+mn-lt"/>
              </a:rPr>
              <a:t>Web-to-mobile - Website/AMP</a:t>
            </a:r>
            <a:endParaRPr lang="en-IN" sz="1200">
              <a:cs typeface="Calibri"/>
            </a:endParaRPr>
          </a:p>
          <a:p>
            <a:pPr marL="285750" indent="-285750">
              <a:buFont typeface="Arial"/>
              <a:buChar char="•"/>
            </a:pPr>
            <a:r>
              <a:rPr lang="en-IN" sz="1200" dirty="0">
                <a:ea typeface="+mn-lt"/>
                <a:cs typeface="+mn-lt"/>
              </a:rPr>
              <a:t>Top 5 Topics </a:t>
            </a:r>
            <a:endParaRPr lang="en-IN" sz="1200" dirty="0"/>
          </a:p>
          <a:p>
            <a:r>
              <a:rPr lang="en-IN" sz="1400" b="1" dirty="0"/>
              <a:t>6. Module 3: Topic Modelling to Determine important "topics" (Group of words) in articles, Word Cloud Charts and Most Discussed Topics </a:t>
            </a:r>
            <a:endParaRPr lang="en-IN" sz="1400" b="1" dirty="0">
              <a:cs typeface="Calibri"/>
            </a:endParaRPr>
          </a:p>
          <a:p>
            <a:r>
              <a:rPr lang="en-IN" sz="1400" b="1" dirty="0"/>
              <a:t>7. Key Takeaway and Business Insights</a:t>
            </a:r>
            <a:endParaRPr lang="en-IN" sz="1400" b="1" dirty="0">
              <a:cs typeface="Calibri"/>
            </a:endParaRPr>
          </a:p>
          <a:p>
            <a:r>
              <a:rPr lang="en-IN" sz="1400" b="1" dirty="0">
                <a:cs typeface="Calibri"/>
              </a:rPr>
              <a:t>8. Future Work</a:t>
            </a:r>
            <a:br>
              <a:rPr lang="en-US" dirty="0"/>
            </a:br>
            <a:endParaRPr lang="en-US">
              <a:cs typeface="Calibri"/>
            </a:endParaRPr>
          </a:p>
          <a:p>
            <a:pPr>
              <a:buFont typeface="Arial"/>
            </a:pPr>
            <a:endParaRPr lang="en-IN" dirty="0">
              <a:cs typeface="Calibri"/>
            </a:endParaRPr>
          </a:p>
        </p:txBody>
      </p:sp>
      <p:sp>
        <p:nvSpPr>
          <p:cNvPr id="7" name="TextBox 6">
            <a:extLst>
              <a:ext uri="{FF2B5EF4-FFF2-40B4-BE49-F238E27FC236}">
                <a16:creationId xmlns:a16="http://schemas.microsoft.com/office/drawing/2014/main" id="{216A21ED-3D58-AF40-963B-AF8FBE9A92E7}"/>
              </a:ext>
            </a:extLst>
          </p:cNvPr>
          <p:cNvSpPr txBox="1"/>
          <p:nvPr/>
        </p:nvSpPr>
        <p:spPr>
          <a:xfrm>
            <a:off x="7450111" y="27581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84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F4C54-3EC0-7648-945F-DC68DCC5B570}"/>
              </a:ext>
            </a:extLst>
          </p:cNvPr>
          <p:cNvSpPr txBox="1"/>
          <p:nvPr/>
        </p:nvSpPr>
        <p:spPr>
          <a:xfrm>
            <a:off x="164892" y="119921"/>
            <a:ext cx="4856813" cy="369332"/>
          </a:xfrm>
          <a:prstGeom prst="rect">
            <a:avLst/>
          </a:prstGeom>
          <a:noFill/>
        </p:spPr>
        <p:txBody>
          <a:bodyPr wrap="square" rtlCol="0">
            <a:spAutoFit/>
          </a:bodyPr>
          <a:lstStyle/>
          <a:p>
            <a:r>
              <a:rPr lang="en-US" b="1" dirty="0"/>
              <a:t>1. Problem Statement</a:t>
            </a:r>
          </a:p>
        </p:txBody>
      </p:sp>
      <p:sp>
        <p:nvSpPr>
          <p:cNvPr id="5" name="Rectangle 4">
            <a:extLst>
              <a:ext uri="{FF2B5EF4-FFF2-40B4-BE49-F238E27FC236}">
                <a16:creationId xmlns:a16="http://schemas.microsoft.com/office/drawing/2014/main" id="{2CD14274-5EFC-DD4B-9503-AFA956AD08A7}"/>
              </a:ext>
            </a:extLst>
          </p:cNvPr>
          <p:cNvSpPr/>
          <p:nvPr/>
        </p:nvSpPr>
        <p:spPr>
          <a:xfrm>
            <a:off x="334780" y="621694"/>
            <a:ext cx="10847882" cy="1754326"/>
          </a:xfrm>
          <a:prstGeom prst="rect">
            <a:avLst/>
          </a:prstGeom>
        </p:spPr>
        <p:txBody>
          <a:bodyPr wrap="square" lIns="91440" tIns="45720" rIns="91440" bIns="45720" anchor="t">
            <a:spAutoFit/>
          </a:bodyPr>
          <a:lstStyle/>
          <a:p>
            <a:r>
              <a:rPr lang="en-IN" dirty="0">
                <a:ea typeface="+mn-lt"/>
                <a:cs typeface="+mn-lt"/>
              </a:rPr>
              <a:t>The problem statement is to determine the web traffic key indicators and performance metrics. </a:t>
            </a:r>
            <a:endParaRPr lang="en-IN" dirty="0"/>
          </a:p>
          <a:p>
            <a:pPr marL="342900" indent="-342900">
              <a:buAutoNum type="arabicPeriod"/>
            </a:pPr>
            <a:endParaRPr lang="en-IN">
              <a:cs typeface="Calibri" panose="020F0502020204030204"/>
            </a:endParaRPr>
          </a:p>
          <a:p>
            <a:pPr marL="342900" indent="-342900">
              <a:buAutoNum type="arabicPeriod"/>
            </a:pPr>
            <a:r>
              <a:rPr lang="en-IN" dirty="0">
                <a:ea typeface="+mn-lt"/>
                <a:cs typeface="+mn-lt"/>
              </a:rPr>
              <a:t>Module 1: lists the various insights</a:t>
            </a:r>
            <a:endParaRPr lang="en-IN" dirty="0">
              <a:cs typeface="Calibri" panose="020F0502020204030204"/>
            </a:endParaRPr>
          </a:p>
          <a:p>
            <a:pPr marL="342900" indent="-342900">
              <a:buAutoNum type="arabicPeriod"/>
            </a:pPr>
            <a:r>
              <a:rPr lang="en-IN" dirty="0">
                <a:ea typeface="+mn-lt"/>
                <a:cs typeface="+mn-lt"/>
              </a:rPr>
              <a:t>Module 2: Generates the various Performance and Evaluation metrics for any Author or Ticker</a:t>
            </a:r>
            <a:endParaRPr lang="en-IN" dirty="0">
              <a:cs typeface="Calibri" panose="020F0502020204030204"/>
            </a:endParaRPr>
          </a:p>
          <a:p>
            <a:pPr marL="342900" indent="-342900">
              <a:buAutoNum type="arabicPeriod"/>
            </a:pPr>
            <a:r>
              <a:rPr lang="en-IN" dirty="0">
                <a:ea typeface="+mn-lt"/>
                <a:cs typeface="+mn-lt"/>
              </a:rPr>
              <a:t>Module 3: Runs a Unsupervised Topic Modelling on the news articles text to identify important "Topics" or </a:t>
            </a:r>
            <a:r>
              <a:rPr lang="en-IN">
                <a:ea typeface="+mn-lt"/>
                <a:cs typeface="+mn-lt"/>
              </a:rPr>
              <a:t>Group of words to aid clustering and curated recommendations. </a:t>
            </a:r>
          </a:p>
        </p:txBody>
      </p:sp>
      <p:sp>
        <p:nvSpPr>
          <p:cNvPr id="6" name="TextBox 5">
            <a:extLst>
              <a:ext uri="{FF2B5EF4-FFF2-40B4-BE49-F238E27FC236}">
                <a16:creationId xmlns:a16="http://schemas.microsoft.com/office/drawing/2014/main" id="{34FCC2C1-5321-EF41-BDD7-BC001A9BF93A}"/>
              </a:ext>
            </a:extLst>
          </p:cNvPr>
          <p:cNvSpPr txBox="1"/>
          <p:nvPr/>
        </p:nvSpPr>
        <p:spPr>
          <a:xfrm>
            <a:off x="164892" y="2863924"/>
            <a:ext cx="4856813" cy="369332"/>
          </a:xfrm>
          <a:prstGeom prst="rect">
            <a:avLst/>
          </a:prstGeom>
          <a:noFill/>
        </p:spPr>
        <p:txBody>
          <a:bodyPr wrap="square" rtlCol="0">
            <a:spAutoFit/>
          </a:bodyPr>
          <a:lstStyle/>
          <a:p>
            <a:r>
              <a:rPr lang="en-US" b="1" dirty="0"/>
              <a:t>2. Data</a:t>
            </a:r>
          </a:p>
        </p:txBody>
      </p:sp>
      <p:sp>
        <p:nvSpPr>
          <p:cNvPr id="7" name="Rectangle 6">
            <a:extLst>
              <a:ext uri="{FF2B5EF4-FFF2-40B4-BE49-F238E27FC236}">
                <a16:creationId xmlns:a16="http://schemas.microsoft.com/office/drawing/2014/main" id="{FDE87ABE-662A-DE47-A5CC-1D0EA76A7B14}"/>
              </a:ext>
            </a:extLst>
          </p:cNvPr>
          <p:cNvSpPr/>
          <p:nvPr/>
        </p:nvSpPr>
        <p:spPr>
          <a:xfrm>
            <a:off x="334780" y="3281807"/>
            <a:ext cx="10847882" cy="1477328"/>
          </a:xfrm>
          <a:prstGeom prst="rect">
            <a:avLst/>
          </a:prstGeom>
        </p:spPr>
        <p:txBody>
          <a:bodyPr wrap="square" lIns="91440" tIns="45720" rIns="91440" bIns="45720" anchor="t">
            <a:spAutoFit/>
          </a:bodyPr>
          <a:lstStyle/>
          <a:p>
            <a:pPr marL="342900" indent="-342900">
              <a:buAutoNum type="arabicPeriod"/>
            </a:pPr>
            <a:r>
              <a:rPr lang="en-IN" dirty="0">
                <a:ea typeface="+mn-lt"/>
                <a:cs typeface="+mn-lt"/>
              </a:rPr>
              <a:t>Posts contains pageview stats, with the Post id serving as the article id</a:t>
            </a:r>
            <a:endParaRPr lang="en-US" dirty="0">
              <a:ea typeface="+mn-lt"/>
              <a:cs typeface="+mn-lt"/>
            </a:endParaRPr>
          </a:p>
          <a:p>
            <a:pPr marL="342900" indent="-342900">
              <a:buAutoNum type="arabicPeriod"/>
            </a:pPr>
            <a:r>
              <a:rPr lang="en-IN" dirty="0">
                <a:ea typeface="+mn-lt"/>
                <a:cs typeface="+mn-lt"/>
              </a:rPr>
              <a:t>The first column in tickers.csv is the same post id. </a:t>
            </a:r>
            <a:endParaRPr lang="en-US" dirty="0">
              <a:ea typeface="+mn-lt"/>
              <a:cs typeface="+mn-lt"/>
            </a:endParaRPr>
          </a:p>
          <a:p>
            <a:pPr marL="342900" indent="-342900">
              <a:buAutoNum type="arabicPeriod"/>
            </a:pPr>
            <a:r>
              <a:rPr lang="en-IN" dirty="0">
                <a:ea typeface="+mn-lt"/>
                <a:cs typeface="+mn-lt"/>
              </a:rPr>
              <a:t>The intention is to outerjoin the 2 dfs with a merge operation to include the Ticker (2nd column) in the ticker csv to the posts csv</a:t>
            </a:r>
          </a:p>
          <a:p>
            <a:pPr marL="342900" indent="-342900">
              <a:buAutoNum type="arabicPeriod"/>
            </a:pPr>
            <a:r>
              <a:rPr lang="en-IN" dirty="0">
                <a:cs typeface="Calibri"/>
              </a:rPr>
              <a:t>The URLs do not work hence the titles have been used to run the Topic model. </a:t>
            </a:r>
          </a:p>
        </p:txBody>
      </p:sp>
    </p:spTree>
    <p:extLst>
      <p:ext uri="{BB962C8B-B14F-4D97-AF65-F5344CB8AC3E}">
        <p14:creationId xmlns:p14="http://schemas.microsoft.com/office/powerpoint/2010/main" val="131414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F4C54-3EC0-7648-945F-DC68DCC5B570}"/>
              </a:ext>
            </a:extLst>
          </p:cNvPr>
          <p:cNvSpPr txBox="1"/>
          <p:nvPr/>
        </p:nvSpPr>
        <p:spPr>
          <a:xfrm>
            <a:off x="164892" y="119921"/>
            <a:ext cx="11167672" cy="369332"/>
          </a:xfrm>
          <a:prstGeom prst="rect">
            <a:avLst/>
          </a:prstGeom>
          <a:noFill/>
        </p:spPr>
        <p:txBody>
          <a:bodyPr wrap="square" lIns="91440" tIns="45720" rIns="91440" bIns="45720" rtlCol="0" anchor="t">
            <a:spAutoFit/>
          </a:bodyPr>
          <a:lstStyle/>
          <a:p>
            <a:r>
              <a:rPr lang="en-US" b="1" dirty="0"/>
              <a:t>3. Exploratory Data Analysis, Cleaning and Final data creation </a:t>
            </a:r>
          </a:p>
        </p:txBody>
      </p:sp>
      <p:graphicFrame>
        <p:nvGraphicFramePr>
          <p:cNvPr id="3" name="Table 3">
            <a:extLst>
              <a:ext uri="{FF2B5EF4-FFF2-40B4-BE49-F238E27FC236}">
                <a16:creationId xmlns:a16="http://schemas.microsoft.com/office/drawing/2014/main" id="{80AD14C5-6417-456D-82E5-32CAA137C7C7}"/>
              </a:ext>
            </a:extLst>
          </p:cNvPr>
          <p:cNvGraphicFramePr>
            <a:graphicFrameLocks noGrp="1"/>
          </p:cNvGraphicFramePr>
          <p:nvPr>
            <p:extLst>
              <p:ext uri="{D42A27DB-BD31-4B8C-83A1-F6EECF244321}">
                <p14:modId xmlns:p14="http://schemas.microsoft.com/office/powerpoint/2010/main" val="1450992668"/>
              </p:ext>
            </p:extLst>
          </p:nvPr>
        </p:nvGraphicFramePr>
        <p:xfrm>
          <a:off x="669441" y="694413"/>
          <a:ext cx="4084320" cy="212344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3549414397"/>
                    </a:ext>
                  </a:extLst>
                </a:gridCol>
                <a:gridCol w="2042160">
                  <a:extLst>
                    <a:ext uri="{9D8B030D-6E8A-4147-A177-3AD203B41FA5}">
                      <a16:colId xmlns:a16="http://schemas.microsoft.com/office/drawing/2014/main" val="3344295242"/>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3509598746"/>
                  </a:ext>
                </a:extLst>
              </a:tr>
              <a:tr h="370840">
                <a:tc>
                  <a:txBody>
                    <a:bodyPr/>
                    <a:lstStyle/>
                    <a:p>
                      <a:r>
                        <a:rPr lang="en-US" dirty="0"/>
                        <a:t>Unique Authors</a:t>
                      </a:r>
                    </a:p>
                  </a:txBody>
                  <a:tcPr/>
                </a:tc>
                <a:tc>
                  <a:txBody>
                    <a:bodyPr/>
                    <a:lstStyle/>
                    <a:p>
                      <a:r>
                        <a:rPr lang="en-US" dirty="0"/>
                        <a:t>117</a:t>
                      </a:r>
                    </a:p>
                  </a:txBody>
                  <a:tcPr/>
                </a:tc>
                <a:extLst>
                  <a:ext uri="{0D108BD9-81ED-4DB2-BD59-A6C34878D82A}">
                    <a16:rowId xmlns:a16="http://schemas.microsoft.com/office/drawing/2014/main" val="1041126043"/>
                  </a:ext>
                </a:extLst>
              </a:tr>
              <a:tr h="370840">
                <a:tc>
                  <a:txBody>
                    <a:bodyPr/>
                    <a:lstStyle/>
                    <a:p>
                      <a:r>
                        <a:rPr lang="en-US" dirty="0"/>
                        <a:t>Unique Tickers</a:t>
                      </a:r>
                    </a:p>
                  </a:txBody>
                  <a:tcPr/>
                </a:tc>
                <a:tc>
                  <a:txBody>
                    <a:bodyPr/>
                    <a:lstStyle/>
                    <a:p>
                      <a:r>
                        <a:rPr lang="en-US" dirty="0"/>
                        <a:t>1435</a:t>
                      </a:r>
                    </a:p>
                  </a:txBody>
                  <a:tcPr/>
                </a:tc>
                <a:extLst>
                  <a:ext uri="{0D108BD9-81ED-4DB2-BD59-A6C34878D82A}">
                    <a16:rowId xmlns:a16="http://schemas.microsoft.com/office/drawing/2014/main" val="2750567826"/>
                  </a:ext>
                </a:extLst>
              </a:tr>
              <a:tr h="370840">
                <a:tc>
                  <a:txBody>
                    <a:bodyPr/>
                    <a:lstStyle/>
                    <a:p>
                      <a:r>
                        <a:rPr lang="en-US" dirty="0"/>
                        <a:t>Missing values in Tickers</a:t>
                      </a:r>
                    </a:p>
                  </a:txBody>
                  <a:tcPr/>
                </a:tc>
                <a:tc>
                  <a:txBody>
                    <a:bodyPr/>
                    <a:lstStyle/>
                    <a:p>
                      <a:r>
                        <a:rPr lang="en-US" dirty="0"/>
                        <a:t>550</a:t>
                      </a:r>
                    </a:p>
                  </a:txBody>
                  <a:tcPr/>
                </a:tc>
                <a:extLst>
                  <a:ext uri="{0D108BD9-81ED-4DB2-BD59-A6C34878D82A}">
                    <a16:rowId xmlns:a16="http://schemas.microsoft.com/office/drawing/2014/main" val="2247245462"/>
                  </a:ext>
                </a:extLst>
              </a:tr>
              <a:tr h="370840">
                <a:tc>
                  <a:txBody>
                    <a:bodyPr/>
                    <a:lstStyle/>
                    <a:p>
                      <a:pPr lvl="0">
                        <a:buNone/>
                      </a:pPr>
                      <a:r>
                        <a:rPr lang="en-US" sz="1800" b="0" i="0" u="none" strike="noStrike" noProof="0" dirty="0">
                          <a:latin typeface="Calibri"/>
                        </a:rPr>
                        <a:t>Unique Posts</a:t>
                      </a:r>
                      <a:endParaRPr lang="en-US" b="0" dirty="0"/>
                    </a:p>
                  </a:txBody>
                  <a:tcPr/>
                </a:tc>
                <a:tc>
                  <a:txBody>
                    <a:bodyPr/>
                    <a:lstStyle/>
                    <a:p>
                      <a:r>
                        <a:rPr lang="en-US" dirty="0"/>
                        <a:t>2926</a:t>
                      </a:r>
                    </a:p>
                  </a:txBody>
                  <a:tcPr/>
                </a:tc>
                <a:extLst>
                  <a:ext uri="{0D108BD9-81ED-4DB2-BD59-A6C34878D82A}">
                    <a16:rowId xmlns:a16="http://schemas.microsoft.com/office/drawing/2014/main" val="1217963238"/>
                  </a:ext>
                </a:extLst>
              </a:tr>
            </a:tbl>
          </a:graphicData>
        </a:graphic>
      </p:graphicFrame>
      <p:sp>
        <p:nvSpPr>
          <p:cNvPr id="4" name="TextBox 3">
            <a:extLst>
              <a:ext uri="{FF2B5EF4-FFF2-40B4-BE49-F238E27FC236}">
                <a16:creationId xmlns:a16="http://schemas.microsoft.com/office/drawing/2014/main" id="{B90E0560-4FE9-4FA0-BF97-1072E525FEAF}"/>
              </a:ext>
            </a:extLst>
          </p:cNvPr>
          <p:cNvSpPr txBox="1"/>
          <p:nvPr/>
        </p:nvSpPr>
        <p:spPr>
          <a:xfrm>
            <a:off x="6192473" y="111713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Added to list all_authors</a:t>
            </a:r>
            <a:endParaRPr lang="en-US" dirty="0">
              <a:cs typeface="Calibri"/>
            </a:endParaRPr>
          </a:p>
        </p:txBody>
      </p:sp>
      <p:sp>
        <p:nvSpPr>
          <p:cNvPr id="6" name="TextBox 5">
            <a:extLst>
              <a:ext uri="{FF2B5EF4-FFF2-40B4-BE49-F238E27FC236}">
                <a16:creationId xmlns:a16="http://schemas.microsoft.com/office/drawing/2014/main" id="{0EFBABD3-7A45-4BFC-A9F4-677191DC2FC3}"/>
              </a:ext>
            </a:extLst>
          </p:cNvPr>
          <p:cNvSpPr txBox="1"/>
          <p:nvPr/>
        </p:nvSpPr>
        <p:spPr>
          <a:xfrm>
            <a:off x="5745060" y="183019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Added to list all_tickers (After removing the Null values)</a:t>
            </a:r>
          </a:p>
        </p:txBody>
      </p:sp>
      <p:cxnSp>
        <p:nvCxnSpPr>
          <p:cNvPr id="7" name="Straight Arrow Connector 6">
            <a:extLst>
              <a:ext uri="{FF2B5EF4-FFF2-40B4-BE49-F238E27FC236}">
                <a16:creationId xmlns:a16="http://schemas.microsoft.com/office/drawing/2014/main" id="{826E366D-2836-40FE-9F8A-1F07BBC3D855}"/>
              </a:ext>
            </a:extLst>
          </p:cNvPr>
          <p:cNvCxnSpPr/>
          <p:nvPr/>
        </p:nvCxnSpPr>
        <p:spPr>
          <a:xfrm>
            <a:off x="4712078" y="1255115"/>
            <a:ext cx="1438712" cy="19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D394C3D-DAB6-481E-BABB-74AF40ECBA29}"/>
              </a:ext>
            </a:extLst>
          </p:cNvPr>
          <p:cNvCxnSpPr>
            <a:cxnSpLocks/>
          </p:cNvCxnSpPr>
          <p:nvPr/>
        </p:nvCxnSpPr>
        <p:spPr>
          <a:xfrm>
            <a:off x="4754024" y="1660582"/>
            <a:ext cx="1033243" cy="487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92315DB-89F6-4C15-86FE-D0C423A34111}"/>
              </a:ext>
            </a:extLst>
          </p:cNvPr>
          <p:cNvSpPr txBox="1"/>
          <p:nvPr/>
        </p:nvSpPr>
        <p:spPr>
          <a:xfrm>
            <a:off x="647875" y="3101654"/>
            <a:ext cx="65741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Post the merge the outer_merged now serves as our final data table. We will determine the unique number of posts, tickers, authors and carry out the visualization on the same</a:t>
            </a:r>
            <a:endParaRPr lang="en-US" dirty="0"/>
          </a:p>
        </p:txBody>
      </p:sp>
    </p:spTree>
    <p:extLst>
      <p:ext uri="{BB962C8B-B14F-4D97-AF65-F5344CB8AC3E}">
        <p14:creationId xmlns:p14="http://schemas.microsoft.com/office/powerpoint/2010/main" val="168431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3" descr="Chart, pie chart&#10;&#10;Description automatically generated">
            <a:extLst>
              <a:ext uri="{FF2B5EF4-FFF2-40B4-BE49-F238E27FC236}">
                <a16:creationId xmlns:a16="http://schemas.microsoft.com/office/drawing/2014/main" id="{BB7B14CB-49AE-485A-B050-3291D3C75C13}"/>
              </a:ext>
            </a:extLst>
          </p:cNvPr>
          <p:cNvPicPr>
            <a:picLocks noChangeAspect="1"/>
          </p:cNvPicPr>
          <p:nvPr/>
        </p:nvPicPr>
        <p:blipFill rotWithShape="1">
          <a:blip r:embed="rId2"/>
          <a:srcRect r="37255"/>
          <a:stretch/>
        </p:blipFill>
        <p:spPr>
          <a:xfrm>
            <a:off x="5657099" y="769039"/>
            <a:ext cx="6259440" cy="4981042"/>
          </a:xfrm>
          <a:prstGeom prst="rect">
            <a:avLst/>
          </a:prstGeom>
        </p:spPr>
      </p:pic>
      <p:sp>
        <p:nvSpPr>
          <p:cNvPr id="4" name="TextBox 3">
            <a:extLst>
              <a:ext uri="{FF2B5EF4-FFF2-40B4-BE49-F238E27FC236}">
                <a16:creationId xmlns:a16="http://schemas.microsoft.com/office/drawing/2014/main" id="{9FE33D66-F428-49DB-B53F-76B9415E14C5}"/>
              </a:ext>
            </a:extLst>
          </p:cNvPr>
          <p:cNvSpPr txBox="1"/>
          <p:nvPr/>
        </p:nvSpPr>
        <p:spPr>
          <a:xfrm>
            <a:off x="353921" y="44208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Author Insights</a:t>
            </a:r>
          </a:p>
          <a:p>
            <a:endParaRPr lang="en-US" dirty="0">
              <a:cs typeface="Calibri"/>
            </a:endParaRPr>
          </a:p>
          <a:p>
            <a:endParaRPr lang="en-US" dirty="0">
              <a:cs typeface="Calibri"/>
            </a:endParaRPr>
          </a:p>
        </p:txBody>
      </p:sp>
      <p:pic>
        <p:nvPicPr>
          <p:cNvPr id="22" name="Picture 22" descr="Chart, pie chart&#10;&#10;Description automatically generated">
            <a:extLst>
              <a:ext uri="{FF2B5EF4-FFF2-40B4-BE49-F238E27FC236}">
                <a16:creationId xmlns:a16="http://schemas.microsoft.com/office/drawing/2014/main" id="{96B3E8D8-3CA5-47C3-97D7-ADC3C0ED81AA}"/>
              </a:ext>
            </a:extLst>
          </p:cNvPr>
          <p:cNvPicPr>
            <a:picLocks noChangeAspect="1"/>
          </p:cNvPicPr>
          <p:nvPr/>
        </p:nvPicPr>
        <p:blipFill rotWithShape="1">
          <a:blip r:embed="rId3"/>
          <a:srcRect r="35948"/>
          <a:stretch/>
        </p:blipFill>
        <p:spPr>
          <a:xfrm>
            <a:off x="68310" y="767557"/>
            <a:ext cx="6149789" cy="4823011"/>
          </a:xfrm>
          <a:prstGeom prst="rect">
            <a:avLst/>
          </a:prstGeom>
        </p:spPr>
      </p:pic>
      <p:sp>
        <p:nvSpPr>
          <p:cNvPr id="2" name="TextBox 1">
            <a:extLst>
              <a:ext uri="{FF2B5EF4-FFF2-40B4-BE49-F238E27FC236}">
                <a16:creationId xmlns:a16="http://schemas.microsoft.com/office/drawing/2014/main" id="{22999415-8F78-47C0-BCFC-A4EE7AAD0014}"/>
              </a:ext>
            </a:extLst>
          </p:cNvPr>
          <p:cNvSpPr txBox="1"/>
          <p:nvPr/>
        </p:nvSpPr>
        <p:spPr>
          <a:xfrm>
            <a:off x="164892" y="69541"/>
            <a:ext cx="11167672" cy="369332"/>
          </a:xfrm>
          <a:prstGeom prst="rect">
            <a:avLst/>
          </a:prstGeom>
          <a:noFill/>
        </p:spPr>
        <p:txBody>
          <a:bodyPr wrap="square" lIns="91440" tIns="45720" rIns="91440" bIns="45720" rtlCol="0" anchor="t">
            <a:spAutoFit/>
          </a:bodyPr>
          <a:lstStyle/>
          <a:p>
            <a:r>
              <a:rPr lang="en-IN" b="1">
                <a:ea typeface="+mn-lt"/>
                <a:cs typeface="+mn-lt"/>
              </a:rPr>
              <a:t>4. Visualization Insights </a:t>
            </a:r>
            <a:endParaRPr lang="en-IN">
              <a:ea typeface="+mn-lt"/>
              <a:cs typeface="+mn-lt"/>
            </a:endParaRPr>
          </a:p>
        </p:txBody>
      </p:sp>
    </p:spTree>
    <p:extLst>
      <p:ext uri="{BB962C8B-B14F-4D97-AF65-F5344CB8AC3E}">
        <p14:creationId xmlns:p14="http://schemas.microsoft.com/office/powerpoint/2010/main" val="1622271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8" descr="Chart, pie chart&#10;&#10;Description automatically generated">
            <a:extLst>
              <a:ext uri="{FF2B5EF4-FFF2-40B4-BE49-F238E27FC236}">
                <a16:creationId xmlns:a16="http://schemas.microsoft.com/office/drawing/2014/main" id="{A55EF44C-CB36-4B74-9CE1-FF67C524E37C}"/>
              </a:ext>
            </a:extLst>
          </p:cNvPr>
          <p:cNvPicPr>
            <a:picLocks noChangeAspect="1"/>
          </p:cNvPicPr>
          <p:nvPr/>
        </p:nvPicPr>
        <p:blipFill rotWithShape="1">
          <a:blip r:embed="rId2"/>
          <a:srcRect r="36601"/>
          <a:stretch/>
        </p:blipFill>
        <p:spPr>
          <a:xfrm>
            <a:off x="242047" y="950259"/>
            <a:ext cx="6580095" cy="5190564"/>
          </a:xfrm>
          <a:prstGeom prst="rect">
            <a:avLst/>
          </a:prstGeom>
        </p:spPr>
      </p:pic>
      <p:pic>
        <p:nvPicPr>
          <p:cNvPr id="9" name="Picture 9" descr="Chart, pie chart&#10;&#10;Description automatically generated">
            <a:extLst>
              <a:ext uri="{FF2B5EF4-FFF2-40B4-BE49-F238E27FC236}">
                <a16:creationId xmlns:a16="http://schemas.microsoft.com/office/drawing/2014/main" id="{761C3CBF-A694-43DC-BD23-48074DB77DB9}"/>
              </a:ext>
            </a:extLst>
          </p:cNvPr>
          <p:cNvPicPr>
            <a:picLocks noChangeAspect="1"/>
          </p:cNvPicPr>
          <p:nvPr/>
        </p:nvPicPr>
        <p:blipFill rotWithShape="1">
          <a:blip r:embed="rId3"/>
          <a:srcRect r="34641"/>
          <a:stretch/>
        </p:blipFill>
        <p:spPr>
          <a:xfrm>
            <a:off x="5934636" y="1039905"/>
            <a:ext cx="6257366" cy="4787153"/>
          </a:xfrm>
          <a:prstGeom prst="rect">
            <a:avLst/>
          </a:prstGeom>
        </p:spPr>
      </p:pic>
      <p:sp>
        <p:nvSpPr>
          <p:cNvPr id="2" name="TextBox 1">
            <a:extLst>
              <a:ext uri="{FF2B5EF4-FFF2-40B4-BE49-F238E27FC236}">
                <a16:creationId xmlns:a16="http://schemas.microsoft.com/office/drawing/2014/main" id="{B7ADC569-A6FA-4C6B-9BAB-C398CB8B2FA7}"/>
              </a:ext>
            </a:extLst>
          </p:cNvPr>
          <p:cNvSpPr txBox="1"/>
          <p:nvPr/>
        </p:nvSpPr>
        <p:spPr>
          <a:xfrm>
            <a:off x="353921" y="44208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Author Insights</a:t>
            </a:r>
          </a:p>
          <a:p>
            <a:endParaRPr lang="en-US" dirty="0">
              <a:cs typeface="Calibri"/>
            </a:endParaRPr>
          </a:p>
          <a:p>
            <a:endParaRPr lang="en-US" dirty="0">
              <a:cs typeface="Calibri"/>
            </a:endParaRPr>
          </a:p>
        </p:txBody>
      </p:sp>
      <p:sp>
        <p:nvSpPr>
          <p:cNvPr id="3" name="TextBox 2">
            <a:extLst>
              <a:ext uri="{FF2B5EF4-FFF2-40B4-BE49-F238E27FC236}">
                <a16:creationId xmlns:a16="http://schemas.microsoft.com/office/drawing/2014/main" id="{FF8AF053-B069-4320-8B6E-8419454490AC}"/>
              </a:ext>
            </a:extLst>
          </p:cNvPr>
          <p:cNvSpPr txBox="1"/>
          <p:nvPr/>
        </p:nvSpPr>
        <p:spPr>
          <a:xfrm>
            <a:off x="164892" y="69541"/>
            <a:ext cx="11167672" cy="369332"/>
          </a:xfrm>
          <a:prstGeom prst="rect">
            <a:avLst/>
          </a:prstGeom>
          <a:noFill/>
        </p:spPr>
        <p:txBody>
          <a:bodyPr wrap="square" lIns="91440" tIns="45720" rIns="91440" bIns="45720" rtlCol="0" anchor="t">
            <a:spAutoFit/>
          </a:bodyPr>
          <a:lstStyle/>
          <a:p>
            <a:r>
              <a:rPr lang="en-IN" b="1">
                <a:ea typeface="+mn-lt"/>
                <a:cs typeface="+mn-lt"/>
              </a:rPr>
              <a:t>4. Visualization Insights </a:t>
            </a:r>
            <a:endParaRPr lang="en-IN">
              <a:ea typeface="+mn-lt"/>
              <a:cs typeface="+mn-lt"/>
            </a:endParaRPr>
          </a:p>
        </p:txBody>
      </p:sp>
    </p:spTree>
    <p:extLst>
      <p:ext uri="{BB962C8B-B14F-4D97-AF65-F5344CB8AC3E}">
        <p14:creationId xmlns:p14="http://schemas.microsoft.com/office/powerpoint/2010/main" val="310110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051F6807-43A8-4915-A75A-E5BB4CC074D9}"/>
              </a:ext>
            </a:extLst>
          </p:cNvPr>
          <p:cNvPicPr>
            <a:picLocks noChangeAspect="1"/>
          </p:cNvPicPr>
          <p:nvPr/>
        </p:nvPicPr>
        <p:blipFill rotWithShape="1">
          <a:blip r:embed="rId2"/>
          <a:srcRect r="40523"/>
          <a:stretch/>
        </p:blipFill>
        <p:spPr>
          <a:xfrm>
            <a:off x="80682" y="717176"/>
            <a:ext cx="6705602" cy="5638800"/>
          </a:xfrm>
          <a:prstGeom prst="rect">
            <a:avLst/>
          </a:prstGeom>
        </p:spPr>
      </p:pic>
      <p:pic>
        <p:nvPicPr>
          <p:cNvPr id="3" name="Picture 5" descr="Chart, pie chart&#10;&#10;Description automatically generated">
            <a:extLst>
              <a:ext uri="{FF2B5EF4-FFF2-40B4-BE49-F238E27FC236}">
                <a16:creationId xmlns:a16="http://schemas.microsoft.com/office/drawing/2014/main" id="{5904D765-BF8E-46F2-BDA9-20FBC40394E7}"/>
              </a:ext>
            </a:extLst>
          </p:cNvPr>
          <p:cNvPicPr>
            <a:picLocks noChangeAspect="1"/>
          </p:cNvPicPr>
          <p:nvPr/>
        </p:nvPicPr>
        <p:blipFill rotWithShape="1">
          <a:blip r:embed="rId3"/>
          <a:srcRect r="41176"/>
          <a:stretch/>
        </p:blipFill>
        <p:spPr>
          <a:xfrm>
            <a:off x="5871882" y="1066799"/>
            <a:ext cx="6212543" cy="5289176"/>
          </a:xfrm>
          <a:prstGeom prst="rect">
            <a:avLst/>
          </a:prstGeom>
        </p:spPr>
      </p:pic>
      <p:sp>
        <p:nvSpPr>
          <p:cNvPr id="6" name="TextBox 5">
            <a:extLst>
              <a:ext uri="{FF2B5EF4-FFF2-40B4-BE49-F238E27FC236}">
                <a16:creationId xmlns:a16="http://schemas.microsoft.com/office/drawing/2014/main" id="{CFD42D43-CBA5-49FB-8F41-36048529B11D}"/>
              </a:ext>
            </a:extLst>
          </p:cNvPr>
          <p:cNvSpPr txBox="1"/>
          <p:nvPr/>
        </p:nvSpPr>
        <p:spPr>
          <a:xfrm>
            <a:off x="353921" y="44208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Author Insights</a:t>
            </a:r>
          </a:p>
          <a:p>
            <a:endParaRPr lang="en-US" dirty="0">
              <a:cs typeface="Calibri"/>
            </a:endParaRPr>
          </a:p>
          <a:p>
            <a:endParaRPr lang="en-US" dirty="0">
              <a:cs typeface="Calibri"/>
            </a:endParaRPr>
          </a:p>
        </p:txBody>
      </p:sp>
      <p:sp>
        <p:nvSpPr>
          <p:cNvPr id="8" name="TextBox 7">
            <a:extLst>
              <a:ext uri="{FF2B5EF4-FFF2-40B4-BE49-F238E27FC236}">
                <a16:creationId xmlns:a16="http://schemas.microsoft.com/office/drawing/2014/main" id="{BA9DF693-CABD-4F8A-93CE-FD5D17BCFECF}"/>
              </a:ext>
            </a:extLst>
          </p:cNvPr>
          <p:cNvSpPr txBox="1"/>
          <p:nvPr/>
        </p:nvSpPr>
        <p:spPr>
          <a:xfrm>
            <a:off x="164892" y="69541"/>
            <a:ext cx="11167672" cy="369332"/>
          </a:xfrm>
          <a:prstGeom prst="rect">
            <a:avLst/>
          </a:prstGeom>
          <a:noFill/>
        </p:spPr>
        <p:txBody>
          <a:bodyPr wrap="square" lIns="91440" tIns="45720" rIns="91440" bIns="45720" rtlCol="0" anchor="t">
            <a:spAutoFit/>
          </a:bodyPr>
          <a:lstStyle/>
          <a:p>
            <a:r>
              <a:rPr lang="en-IN" b="1">
                <a:ea typeface="+mn-lt"/>
                <a:cs typeface="+mn-lt"/>
              </a:rPr>
              <a:t>4. Visualization Insights </a:t>
            </a:r>
            <a:endParaRPr lang="en-IN">
              <a:ea typeface="+mn-lt"/>
              <a:cs typeface="+mn-lt"/>
            </a:endParaRPr>
          </a:p>
        </p:txBody>
      </p:sp>
    </p:spTree>
    <p:extLst>
      <p:ext uri="{BB962C8B-B14F-4D97-AF65-F5344CB8AC3E}">
        <p14:creationId xmlns:p14="http://schemas.microsoft.com/office/powerpoint/2010/main" val="35286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Chart, pie chart&#10;&#10;Description automatically generated">
            <a:extLst>
              <a:ext uri="{FF2B5EF4-FFF2-40B4-BE49-F238E27FC236}">
                <a16:creationId xmlns:a16="http://schemas.microsoft.com/office/drawing/2014/main" id="{8B2C8509-FDF1-4BB2-AA91-19F57F04D398}"/>
              </a:ext>
            </a:extLst>
          </p:cNvPr>
          <p:cNvPicPr>
            <a:picLocks noChangeAspect="1"/>
          </p:cNvPicPr>
          <p:nvPr/>
        </p:nvPicPr>
        <p:blipFill rotWithShape="1">
          <a:blip r:embed="rId2"/>
          <a:srcRect r="42484"/>
          <a:stretch/>
        </p:blipFill>
        <p:spPr>
          <a:xfrm>
            <a:off x="349624" y="1057835"/>
            <a:ext cx="5638802" cy="4903694"/>
          </a:xfrm>
          <a:prstGeom prst="rect">
            <a:avLst/>
          </a:prstGeom>
        </p:spPr>
      </p:pic>
      <p:pic>
        <p:nvPicPr>
          <p:cNvPr id="6" name="Picture 6" descr="Chart, pie chart&#10;&#10;Description automatically generated">
            <a:extLst>
              <a:ext uri="{FF2B5EF4-FFF2-40B4-BE49-F238E27FC236}">
                <a16:creationId xmlns:a16="http://schemas.microsoft.com/office/drawing/2014/main" id="{3078618A-3568-4E2D-9D04-84F2197A42C8}"/>
              </a:ext>
            </a:extLst>
          </p:cNvPr>
          <p:cNvPicPr>
            <a:picLocks noChangeAspect="1"/>
          </p:cNvPicPr>
          <p:nvPr/>
        </p:nvPicPr>
        <p:blipFill rotWithShape="1">
          <a:blip r:embed="rId3"/>
          <a:srcRect r="43137"/>
          <a:stretch/>
        </p:blipFill>
        <p:spPr>
          <a:xfrm>
            <a:off x="5800165" y="1057835"/>
            <a:ext cx="6239437" cy="5486400"/>
          </a:xfrm>
          <a:prstGeom prst="rect">
            <a:avLst/>
          </a:prstGeom>
        </p:spPr>
      </p:pic>
      <p:sp>
        <p:nvSpPr>
          <p:cNvPr id="2" name="TextBox 1">
            <a:extLst>
              <a:ext uri="{FF2B5EF4-FFF2-40B4-BE49-F238E27FC236}">
                <a16:creationId xmlns:a16="http://schemas.microsoft.com/office/drawing/2014/main" id="{DF4917EA-8C43-4A14-9526-A92AA1FE769C}"/>
              </a:ext>
            </a:extLst>
          </p:cNvPr>
          <p:cNvSpPr txBox="1"/>
          <p:nvPr/>
        </p:nvSpPr>
        <p:spPr>
          <a:xfrm>
            <a:off x="353921" y="44208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Author Insights</a:t>
            </a:r>
          </a:p>
          <a:p>
            <a:endParaRPr lang="en-US" dirty="0">
              <a:cs typeface="Calibri"/>
            </a:endParaRPr>
          </a:p>
          <a:p>
            <a:endParaRPr lang="en-US" dirty="0">
              <a:cs typeface="Calibri"/>
            </a:endParaRPr>
          </a:p>
        </p:txBody>
      </p:sp>
      <p:sp>
        <p:nvSpPr>
          <p:cNvPr id="3" name="TextBox 2">
            <a:extLst>
              <a:ext uri="{FF2B5EF4-FFF2-40B4-BE49-F238E27FC236}">
                <a16:creationId xmlns:a16="http://schemas.microsoft.com/office/drawing/2014/main" id="{B29C7811-BE02-485B-A5B1-FA4F134099A4}"/>
              </a:ext>
            </a:extLst>
          </p:cNvPr>
          <p:cNvSpPr txBox="1"/>
          <p:nvPr/>
        </p:nvSpPr>
        <p:spPr>
          <a:xfrm>
            <a:off x="164892" y="69541"/>
            <a:ext cx="11167672" cy="369332"/>
          </a:xfrm>
          <a:prstGeom prst="rect">
            <a:avLst/>
          </a:prstGeom>
          <a:noFill/>
        </p:spPr>
        <p:txBody>
          <a:bodyPr wrap="square" lIns="91440" tIns="45720" rIns="91440" bIns="45720" rtlCol="0" anchor="t">
            <a:spAutoFit/>
          </a:bodyPr>
          <a:lstStyle/>
          <a:p>
            <a:r>
              <a:rPr lang="en-IN" b="1">
                <a:ea typeface="+mn-lt"/>
                <a:cs typeface="+mn-lt"/>
              </a:rPr>
              <a:t>4. Visualization Insights </a:t>
            </a:r>
            <a:endParaRPr lang="en-IN">
              <a:ea typeface="+mn-lt"/>
              <a:cs typeface="+mn-lt"/>
            </a:endParaRPr>
          </a:p>
        </p:txBody>
      </p:sp>
    </p:spTree>
    <p:extLst>
      <p:ext uri="{BB962C8B-B14F-4D97-AF65-F5344CB8AC3E}">
        <p14:creationId xmlns:p14="http://schemas.microsoft.com/office/powerpoint/2010/main" val="319027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Chart, pie chart&#10;&#10;Description automatically generated">
            <a:extLst>
              <a:ext uri="{FF2B5EF4-FFF2-40B4-BE49-F238E27FC236}">
                <a16:creationId xmlns:a16="http://schemas.microsoft.com/office/drawing/2014/main" id="{728A9BD2-45ED-4886-A757-3D0F8CA3E022}"/>
              </a:ext>
            </a:extLst>
          </p:cNvPr>
          <p:cNvPicPr>
            <a:picLocks noChangeAspect="1"/>
          </p:cNvPicPr>
          <p:nvPr/>
        </p:nvPicPr>
        <p:blipFill rotWithShape="1">
          <a:blip r:embed="rId2"/>
          <a:srcRect r="40523"/>
          <a:stretch/>
        </p:blipFill>
        <p:spPr>
          <a:xfrm>
            <a:off x="403412" y="1093694"/>
            <a:ext cx="6149790" cy="5172635"/>
          </a:xfrm>
          <a:prstGeom prst="rect">
            <a:avLst/>
          </a:prstGeom>
        </p:spPr>
      </p:pic>
      <p:sp>
        <p:nvSpPr>
          <p:cNvPr id="2" name="TextBox 1">
            <a:extLst>
              <a:ext uri="{FF2B5EF4-FFF2-40B4-BE49-F238E27FC236}">
                <a16:creationId xmlns:a16="http://schemas.microsoft.com/office/drawing/2014/main" id="{D2AC9D5F-CDB5-4246-88DE-0D99D54C02D6}"/>
              </a:ext>
            </a:extLst>
          </p:cNvPr>
          <p:cNvSpPr txBox="1"/>
          <p:nvPr/>
        </p:nvSpPr>
        <p:spPr>
          <a:xfrm>
            <a:off x="353921" y="44208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Author Insights</a:t>
            </a:r>
          </a:p>
          <a:p>
            <a:endParaRPr lang="en-US" dirty="0">
              <a:cs typeface="Calibri"/>
            </a:endParaRPr>
          </a:p>
          <a:p>
            <a:endParaRPr lang="en-US" dirty="0">
              <a:cs typeface="Calibri"/>
            </a:endParaRPr>
          </a:p>
        </p:txBody>
      </p:sp>
      <p:sp>
        <p:nvSpPr>
          <p:cNvPr id="3" name="TextBox 2">
            <a:extLst>
              <a:ext uri="{FF2B5EF4-FFF2-40B4-BE49-F238E27FC236}">
                <a16:creationId xmlns:a16="http://schemas.microsoft.com/office/drawing/2014/main" id="{77F20E6B-2290-4281-8E79-84C9A2829E4A}"/>
              </a:ext>
            </a:extLst>
          </p:cNvPr>
          <p:cNvSpPr txBox="1"/>
          <p:nvPr/>
        </p:nvSpPr>
        <p:spPr>
          <a:xfrm>
            <a:off x="164892" y="69541"/>
            <a:ext cx="11167672" cy="369332"/>
          </a:xfrm>
          <a:prstGeom prst="rect">
            <a:avLst/>
          </a:prstGeom>
          <a:noFill/>
        </p:spPr>
        <p:txBody>
          <a:bodyPr wrap="square" lIns="91440" tIns="45720" rIns="91440" bIns="45720" rtlCol="0" anchor="t">
            <a:spAutoFit/>
          </a:bodyPr>
          <a:lstStyle/>
          <a:p>
            <a:r>
              <a:rPr lang="en-IN" b="1">
                <a:ea typeface="+mn-lt"/>
                <a:cs typeface="+mn-lt"/>
              </a:rPr>
              <a:t>4. Visualization Insights </a:t>
            </a:r>
            <a:endParaRPr lang="en-IN">
              <a:ea typeface="+mn-lt"/>
              <a:cs typeface="+mn-lt"/>
            </a:endParaRPr>
          </a:p>
        </p:txBody>
      </p:sp>
    </p:spTree>
    <p:extLst>
      <p:ext uri="{BB962C8B-B14F-4D97-AF65-F5344CB8AC3E}">
        <p14:creationId xmlns:p14="http://schemas.microsoft.com/office/powerpoint/2010/main" val="1299702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1019</Words>
  <Application>Microsoft Office PowerPoint</Application>
  <PresentationFormat>Widescreen</PresentationFormat>
  <Paragraphs>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arunabh Majumdar</dc:creator>
  <cp:lastModifiedBy>arunabh Majumdar</cp:lastModifiedBy>
  <cp:revision>563</cp:revision>
  <dcterms:created xsi:type="dcterms:W3CDTF">2021-05-07T05:04:02Z</dcterms:created>
  <dcterms:modified xsi:type="dcterms:W3CDTF">2021-07-13T19:19:47Z</dcterms:modified>
</cp:coreProperties>
</file>