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5" r:id="rId4"/>
    <p:sldId id="266" r:id="rId5"/>
    <p:sldId id="263" r:id="rId6"/>
    <p:sldId id="259" r:id="rId7"/>
    <p:sldId id="267" r:id="rId8"/>
    <p:sldId id="268" r:id="rId9"/>
    <p:sldId id="269" r:id="rId10"/>
    <p:sldId id="270" r:id="rId11"/>
    <p:sldId id="27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18199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341625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298872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607320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111627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1485205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139138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4269395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91833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271762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410870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172420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37536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233027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39458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355860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C437576-95C7-47E1-B0DE-1E09BD029BD4}" type="datetimeFigureOut">
              <a:rPr kumimoji="1" lang="ja-JP" altLang="en-US" smtClean="0"/>
              <a:t>2018/7/6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42548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437576-95C7-47E1-B0DE-1E09BD029BD4}" type="datetimeFigureOut">
              <a:rPr kumimoji="1" lang="ja-JP" altLang="en-US" smtClean="0"/>
              <a:t>2018/7/6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56C0E9-E373-4021-AD12-6A181A121410}" type="slidenum">
              <a:rPr kumimoji="1" lang="ja-JP" altLang="en-US" smtClean="0"/>
              <a:t>‹#›</a:t>
            </a:fld>
            <a:endParaRPr kumimoji="1" lang="ja-JP" altLang="en-US"/>
          </a:p>
        </p:txBody>
      </p:sp>
    </p:spTree>
    <p:extLst>
      <p:ext uri="{BB962C8B-B14F-4D97-AF65-F5344CB8AC3E}">
        <p14:creationId xmlns:p14="http://schemas.microsoft.com/office/powerpoint/2010/main" val="434065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553450" y="4800600"/>
            <a:ext cx="3419475" cy="1815882"/>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チーム岐阜</a:t>
            </a:r>
            <a:endParaRPr lang="en-US" altLang="ja-JP" sz="2800" dirty="0" smtClean="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番 伊藤　 元哉</a:t>
            </a:r>
            <a:endParaRPr lang="en-US" altLang="ja-JP" sz="2800" dirty="0" smtClean="0">
              <a:latin typeface="メイリオ" panose="020B0604030504040204" pitchFamily="50" charset="-128"/>
              <a:ea typeface="メイリオ" panose="020B0604030504040204" pitchFamily="50" charset="-128"/>
            </a:endParaRPr>
          </a:p>
          <a:p>
            <a:r>
              <a:rPr kumimoji="1" lang="en-US" altLang="ja-JP" sz="2800" dirty="0" smtClean="0">
                <a:latin typeface="メイリオ" panose="020B0604030504040204" pitchFamily="50" charset="-128"/>
                <a:ea typeface="メイリオ" panose="020B0604030504040204" pitchFamily="50" charset="-128"/>
              </a:rPr>
              <a:t>14</a:t>
            </a:r>
            <a:r>
              <a:rPr kumimoji="1" lang="ja-JP" altLang="en-US" sz="2800" dirty="0" smtClean="0">
                <a:latin typeface="メイリオ" panose="020B0604030504040204" pitchFamily="50" charset="-128"/>
                <a:ea typeface="メイリオ" panose="020B0604030504040204" pitchFamily="50" charset="-128"/>
              </a:rPr>
              <a:t>番 林　　宥向</a:t>
            </a:r>
            <a:endParaRPr kumimoji="1" lang="en-US" altLang="ja-JP" sz="2800" dirty="0" smtClean="0">
              <a:latin typeface="メイリオ" panose="020B0604030504040204" pitchFamily="50" charset="-128"/>
              <a:ea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rPr>
              <a:t>19</a:t>
            </a:r>
            <a:r>
              <a:rPr lang="ja-JP" altLang="en-US" sz="2800" dirty="0" smtClean="0">
                <a:latin typeface="メイリオ" panose="020B0604030504040204" pitchFamily="50" charset="-128"/>
                <a:ea typeface="メイリオ" panose="020B0604030504040204" pitchFamily="50" charset="-128"/>
              </a:rPr>
              <a:t>番 森　　一真</a:t>
            </a:r>
            <a:endParaRPr kumimoji="1"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4" y="-132755"/>
            <a:ext cx="9938809" cy="5590580"/>
          </a:xfrm>
          <a:prstGeom prst="rect">
            <a:avLst/>
          </a:prstGeom>
        </p:spPr>
      </p:pic>
    </p:spTree>
    <p:extLst>
      <p:ext uri="{BB962C8B-B14F-4D97-AF65-F5344CB8AC3E}">
        <p14:creationId xmlns:p14="http://schemas.microsoft.com/office/powerpoint/2010/main" val="750787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3843867"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ハノイの塔</a:t>
            </a:r>
            <a:endParaRPr kumimoji="1" lang="en-US" altLang="ja-JP" sz="3600"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267" y="2145027"/>
            <a:ext cx="3778779" cy="287306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761" y="2145027"/>
            <a:ext cx="3858324" cy="2873060"/>
          </a:xfrm>
          <a:prstGeom prst="rect">
            <a:avLst/>
          </a:prstGeom>
        </p:spPr>
      </p:pic>
      <p:sp>
        <p:nvSpPr>
          <p:cNvPr id="8" name="テキスト ボックス 7"/>
          <p:cNvSpPr txBox="1"/>
          <p:nvPr/>
        </p:nvSpPr>
        <p:spPr>
          <a:xfrm>
            <a:off x="2168789" y="5610539"/>
            <a:ext cx="2861733" cy="830997"/>
          </a:xfrm>
          <a:prstGeom prst="rect">
            <a:avLst/>
          </a:prstGeom>
          <a:noFill/>
        </p:spPr>
        <p:txBody>
          <a:bodyPr wrap="square" rtlCol="0">
            <a:spAutoFit/>
          </a:bodyPr>
          <a:lstStyle/>
          <a:p>
            <a:r>
              <a:rPr kumimoji="1" lang="ja-JP" altLang="en-US" sz="4800" dirty="0" smtClean="0"/>
              <a:t>クリア前</a:t>
            </a:r>
            <a:endParaRPr kumimoji="1" lang="ja-JP" altLang="en-US" sz="4800" dirty="0"/>
          </a:p>
        </p:txBody>
      </p:sp>
      <p:sp>
        <p:nvSpPr>
          <p:cNvPr id="9" name="テキスト ボックス 8"/>
          <p:cNvSpPr txBox="1"/>
          <p:nvPr/>
        </p:nvSpPr>
        <p:spPr>
          <a:xfrm>
            <a:off x="7354056" y="5441206"/>
            <a:ext cx="2861733" cy="830997"/>
          </a:xfrm>
          <a:prstGeom prst="rect">
            <a:avLst/>
          </a:prstGeom>
          <a:noFill/>
        </p:spPr>
        <p:txBody>
          <a:bodyPr wrap="square" rtlCol="0">
            <a:spAutoFit/>
          </a:bodyPr>
          <a:lstStyle/>
          <a:p>
            <a:r>
              <a:rPr kumimoji="1" lang="ja-JP" altLang="en-US" sz="4800" dirty="0" smtClean="0"/>
              <a:t>クリア後</a:t>
            </a:r>
            <a:endParaRPr kumimoji="1" lang="ja-JP" altLang="en-US" sz="4800" dirty="0"/>
          </a:p>
        </p:txBody>
      </p:sp>
      <p:sp>
        <p:nvSpPr>
          <p:cNvPr id="10" name="テキスト ボックス 9"/>
          <p:cNvSpPr txBox="1"/>
          <p:nvPr/>
        </p:nvSpPr>
        <p:spPr>
          <a:xfrm>
            <a:off x="3843866" y="196166"/>
            <a:ext cx="8348134" cy="1569660"/>
          </a:xfrm>
          <a:prstGeom prst="rect">
            <a:avLst/>
          </a:prstGeom>
          <a:noFill/>
        </p:spPr>
        <p:txBody>
          <a:bodyPr wrap="square" rtlCol="0">
            <a:spAutoFit/>
          </a:bodyPr>
          <a:lstStyle/>
          <a:p>
            <a:r>
              <a:rPr kumimoji="1" lang="ja-JP" altLang="en-US" sz="3200" dirty="0" smtClean="0"/>
              <a:t>クリアすると何も書いていない紙が出現し取得できる</a:t>
            </a:r>
            <a:endParaRPr kumimoji="1" lang="en-US" altLang="ja-JP" sz="3200" dirty="0" smtClean="0"/>
          </a:p>
          <a:p>
            <a:r>
              <a:rPr lang="en-US" altLang="ja-JP" sz="3200" b="1" dirty="0" smtClean="0">
                <a:solidFill>
                  <a:srgbClr val="FF0000"/>
                </a:solidFill>
              </a:rPr>
              <a:t>※</a:t>
            </a:r>
            <a:r>
              <a:rPr lang="ja-JP" altLang="en-US" sz="3200" b="1" dirty="0" smtClean="0">
                <a:solidFill>
                  <a:srgbClr val="FF0000"/>
                </a:solidFill>
              </a:rPr>
              <a:t>クリア後ハノイの塔にはアクセスできない</a:t>
            </a:r>
            <a:endParaRPr kumimoji="1" lang="ja-JP" altLang="en-US" sz="3200" b="1" dirty="0">
              <a:solidFill>
                <a:srgbClr val="FF0000"/>
              </a:solidFill>
            </a:endParaRPr>
          </a:p>
        </p:txBody>
      </p:sp>
    </p:spTree>
    <p:extLst>
      <p:ext uri="{BB962C8B-B14F-4D97-AF65-F5344CB8AC3E}">
        <p14:creationId xmlns:p14="http://schemas.microsoft.com/office/powerpoint/2010/main" val="418274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4673601"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あぶり出しギミック</a:t>
            </a:r>
            <a:endParaRPr kumimoji="1" lang="en-US" altLang="ja-JP" sz="36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799" y="2291269"/>
            <a:ext cx="8597900" cy="4138105"/>
          </a:xfrm>
          <a:prstGeom prst="rect">
            <a:avLst/>
          </a:prstGeom>
        </p:spPr>
      </p:pic>
      <p:sp>
        <p:nvSpPr>
          <p:cNvPr id="4" name="テキスト ボックス 3"/>
          <p:cNvSpPr txBox="1"/>
          <p:nvPr/>
        </p:nvSpPr>
        <p:spPr>
          <a:xfrm>
            <a:off x="4825999" y="419100"/>
            <a:ext cx="7010400" cy="1569660"/>
          </a:xfrm>
          <a:prstGeom prst="rect">
            <a:avLst/>
          </a:prstGeom>
          <a:noFill/>
        </p:spPr>
        <p:txBody>
          <a:bodyPr wrap="square" rtlCol="0">
            <a:spAutoFit/>
          </a:bodyPr>
          <a:lstStyle/>
          <a:p>
            <a:r>
              <a:rPr lang="ja-JP" altLang="en-US" sz="3200" dirty="0"/>
              <a:t>ハノイの</a:t>
            </a:r>
            <a:r>
              <a:rPr lang="ja-JP" altLang="en-US" sz="3200" dirty="0" smtClean="0"/>
              <a:t>塔で取得したアイテムをスフィアに近づけると文字が浮かび上がる</a:t>
            </a:r>
            <a:endParaRPr kumimoji="1" lang="ja-JP" altLang="en-US" sz="3200" dirty="0"/>
          </a:p>
        </p:txBody>
      </p:sp>
    </p:spTree>
    <p:extLst>
      <p:ext uri="{BB962C8B-B14F-4D97-AF65-F5344CB8AC3E}">
        <p14:creationId xmlns:p14="http://schemas.microsoft.com/office/powerpoint/2010/main" val="256896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0" y="419100"/>
            <a:ext cx="3086100"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a:t>プレイヤ</a:t>
            </a:r>
            <a:r>
              <a:rPr lang="ja-JP" altLang="en-US" sz="3600" dirty="0" smtClean="0"/>
              <a:t>ー</a:t>
            </a:r>
            <a:endParaRPr kumimoji="1" lang="en-US" altLang="ja-JP" sz="3600" dirty="0" smtClean="0"/>
          </a:p>
        </p:txBody>
      </p:sp>
      <p:graphicFrame>
        <p:nvGraphicFramePr>
          <p:cNvPr id="4" name="表 3"/>
          <p:cNvGraphicFramePr>
            <a:graphicFrameLocks noGrp="1"/>
          </p:cNvGraphicFramePr>
          <p:nvPr>
            <p:extLst>
              <p:ext uri="{D42A27DB-BD31-4B8C-83A1-F6EECF244321}">
                <p14:modId xmlns:p14="http://schemas.microsoft.com/office/powerpoint/2010/main" val="4255277410"/>
              </p:ext>
            </p:extLst>
          </p:nvPr>
        </p:nvGraphicFramePr>
        <p:xfrm>
          <a:off x="4555067" y="2253192"/>
          <a:ext cx="7409391" cy="4038600"/>
        </p:xfrm>
        <a:graphic>
          <a:graphicData uri="http://schemas.openxmlformats.org/drawingml/2006/table">
            <a:tbl>
              <a:tblPr firstRow="1" bandRow="1">
                <a:tableStyleId>{5C22544A-7EE6-4342-B048-85BDC9FD1C3A}</a:tableStyleId>
              </a:tblPr>
              <a:tblGrid>
                <a:gridCol w="3784686"/>
                <a:gridCol w="3624705"/>
              </a:tblGrid>
              <a:tr h="798844">
                <a:tc>
                  <a:txBody>
                    <a:bodyPr/>
                    <a:lstStyle/>
                    <a:p>
                      <a:endParaRPr kumimoji="1" lang="ja-JP" altLang="en-US" sz="3200" dirty="0">
                        <a:latin typeface="HGPｺﾞｼｯｸE" panose="020B0900000000000000" pitchFamily="50" charset="-128"/>
                        <a:ea typeface="HGPｺﾞｼｯｸE" panose="020B0900000000000000" pitchFamily="50" charset="-128"/>
                      </a:endParaRPr>
                    </a:p>
                  </a:txBody>
                  <a:tcPr>
                    <a:lnTlToBr w="12700" cap="flat" cmpd="sng" algn="ctr">
                      <a:solidFill>
                        <a:schemeClr val="bg1"/>
                      </a:solidFill>
                      <a:prstDash val="solid"/>
                      <a:round/>
                      <a:headEnd type="none" w="med" len="med"/>
                      <a:tailEnd type="none" w="med" len="med"/>
                    </a:lnTlToBr>
                  </a:tcPr>
                </a:tc>
                <a:tc>
                  <a:txBody>
                    <a:bodyPr/>
                    <a:lstStyle/>
                    <a:p>
                      <a:r>
                        <a:rPr kumimoji="1" lang="ja-JP" altLang="en-US" sz="3200" dirty="0" smtClean="0">
                          <a:latin typeface="HGPｺﾞｼｯｸE" panose="020B0900000000000000" pitchFamily="50" charset="-128"/>
                          <a:ea typeface="HGPｺﾞｼｯｸE" panose="020B0900000000000000" pitchFamily="50" charset="-128"/>
                        </a:rPr>
                        <a:t>キーボード＋マウス</a:t>
                      </a:r>
                      <a:endParaRPr kumimoji="1" lang="ja-JP" altLang="en-US" sz="3200" dirty="0">
                        <a:latin typeface="HGPｺﾞｼｯｸE" panose="020B0900000000000000" pitchFamily="50" charset="-128"/>
                        <a:ea typeface="HGPｺﾞｼｯｸE" panose="020B0900000000000000" pitchFamily="50" charset="-128"/>
                      </a:endParaRPr>
                    </a:p>
                  </a:txBody>
                  <a:tcPr/>
                </a:tc>
              </a:tr>
              <a:tr h="809939">
                <a:tc>
                  <a:txBody>
                    <a:bodyPr/>
                    <a:lstStyle/>
                    <a:p>
                      <a:r>
                        <a:rPr kumimoji="1" lang="ja-JP" altLang="en-US" sz="3200" dirty="0" smtClean="0">
                          <a:latin typeface="HGPｺﾞｼｯｸE" panose="020B0900000000000000" pitchFamily="50" charset="-128"/>
                          <a:ea typeface="HGPｺﾞｼｯｸE" panose="020B0900000000000000" pitchFamily="50" charset="-128"/>
                        </a:rPr>
                        <a:t>移動</a:t>
                      </a:r>
                      <a:endParaRPr kumimoji="1" lang="en-US" altLang="ja-JP" sz="3200" dirty="0" smtClean="0">
                        <a:latin typeface="HGPｺﾞｼｯｸE" panose="020B0900000000000000" pitchFamily="50" charset="-128"/>
                        <a:ea typeface="HGPｺﾞｼｯｸE" panose="020B0900000000000000" pitchFamily="50" charset="-128"/>
                      </a:endParaRPr>
                    </a:p>
                  </a:txBody>
                  <a:tcPr/>
                </a:tc>
                <a:tc>
                  <a:txBody>
                    <a:bodyPr/>
                    <a:lstStyle/>
                    <a:p>
                      <a:r>
                        <a:rPr kumimoji="1" lang="en-US" altLang="ja-JP" sz="3200" dirty="0" smtClean="0">
                          <a:latin typeface="HGPｺﾞｼｯｸE" panose="020B0900000000000000" pitchFamily="50" charset="-128"/>
                          <a:ea typeface="HGPｺﾞｼｯｸE" panose="020B0900000000000000" pitchFamily="50" charset="-128"/>
                        </a:rPr>
                        <a:t>ASDW</a:t>
                      </a:r>
                      <a:endParaRPr kumimoji="1" lang="ja-JP" altLang="en-US" sz="3200" dirty="0">
                        <a:latin typeface="HGPｺﾞｼｯｸE" panose="020B0900000000000000" pitchFamily="50" charset="-128"/>
                        <a:ea typeface="HGPｺﾞｼｯｸE" panose="020B0900000000000000" pitchFamily="50" charset="-128"/>
                      </a:endParaRPr>
                    </a:p>
                  </a:txBody>
                  <a:tcPr/>
                </a:tc>
              </a:tr>
              <a:tr h="809939">
                <a:tc>
                  <a:txBody>
                    <a:bodyPr/>
                    <a:lstStyle/>
                    <a:p>
                      <a:r>
                        <a:rPr kumimoji="1" lang="ja-JP" altLang="en-US" sz="3200" dirty="0" smtClean="0">
                          <a:latin typeface="HGPｺﾞｼｯｸE" panose="020B0900000000000000" pitchFamily="50" charset="-128"/>
                          <a:ea typeface="HGPｺﾞｼｯｸE" panose="020B0900000000000000" pitchFamily="50" charset="-128"/>
                        </a:rPr>
                        <a:t>アイテムを</a:t>
                      </a:r>
                      <a:r>
                        <a:rPr kumimoji="1" lang="ja-JP" altLang="en-US" sz="3200" dirty="0" smtClean="0">
                          <a:latin typeface="HGPｺﾞｼｯｸE" panose="020B0900000000000000" pitchFamily="50" charset="-128"/>
                          <a:ea typeface="HGPｺﾞｼｯｸE" panose="020B0900000000000000" pitchFamily="50" charset="-128"/>
                        </a:rPr>
                        <a:t>取得する</a:t>
                      </a:r>
                      <a:endParaRPr kumimoji="1" lang="en-US" altLang="ja-JP" sz="3200" dirty="0" smtClean="0">
                        <a:latin typeface="HGPｺﾞｼｯｸE" panose="020B0900000000000000" pitchFamily="50" charset="-128"/>
                        <a:ea typeface="HGPｺﾞｼｯｸE" panose="020B0900000000000000" pitchFamily="50" charset="-128"/>
                      </a:endParaRPr>
                    </a:p>
                  </a:txBody>
                  <a:tcPr/>
                </a:tc>
                <a:tc>
                  <a:txBody>
                    <a:bodyPr/>
                    <a:lstStyle/>
                    <a:p>
                      <a:r>
                        <a:rPr kumimoji="1" lang="en-US" altLang="ja-JP" sz="3200" dirty="0" smtClean="0">
                          <a:latin typeface="HGPｺﾞｼｯｸE" panose="020B0900000000000000" pitchFamily="50" charset="-128"/>
                          <a:ea typeface="HGPｺﾞｼｯｸE" panose="020B0900000000000000" pitchFamily="50" charset="-128"/>
                        </a:rPr>
                        <a:t>Q</a:t>
                      </a:r>
                      <a:r>
                        <a:rPr kumimoji="1" lang="ja-JP" altLang="en-US" sz="3200" dirty="0" smtClean="0">
                          <a:latin typeface="HGPｺﾞｼｯｸE" panose="020B0900000000000000" pitchFamily="50" charset="-128"/>
                          <a:ea typeface="HGPｺﾞｼｯｸE" panose="020B0900000000000000" pitchFamily="50" charset="-128"/>
                        </a:rPr>
                        <a:t>キー</a:t>
                      </a:r>
                      <a:endParaRPr kumimoji="1" lang="ja-JP" altLang="en-US" sz="3200" dirty="0">
                        <a:latin typeface="HGPｺﾞｼｯｸE" panose="020B0900000000000000" pitchFamily="50" charset="-128"/>
                        <a:ea typeface="HGPｺﾞｼｯｸE" panose="020B0900000000000000" pitchFamily="50" charset="-128"/>
                      </a:endParaRPr>
                    </a:p>
                  </a:txBody>
                  <a:tcPr/>
                </a:tc>
              </a:tr>
              <a:tr h="809939">
                <a:tc>
                  <a:txBody>
                    <a:bodyPr/>
                    <a:lstStyle/>
                    <a:p>
                      <a:r>
                        <a:rPr kumimoji="1" lang="ja-JP" altLang="en-US" sz="3200" dirty="0" smtClean="0">
                          <a:latin typeface="HGPｺﾞｼｯｸE" panose="020B0900000000000000" pitchFamily="50" charset="-128"/>
                          <a:ea typeface="HGPｺﾞｼｯｸE" panose="020B0900000000000000" pitchFamily="50" charset="-128"/>
                        </a:rPr>
                        <a:t>念写する</a:t>
                      </a:r>
                      <a:endParaRPr kumimoji="1" lang="ja-JP" altLang="en-US" sz="3200" dirty="0">
                        <a:latin typeface="HGPｺﾞｼｯｸE" panose="020B0900000000000000" pitchFamily="50" charset="-128"/>
                        <a:ea typeface="HGPｺﾞｼｯｸE" panose="020B0900000000000000" pitchFamily="50" charset="-128"/>
                      </a:endParaRPr>
                    </a:p>
                  </a:txBody>
                  <a:tcPr/>
                </a:tc>
                <a:tc>
                  <a:txBody>
                    <a:bodyPr/>
                    <a:lstStyle/>
                    <a:p>
                      <a:r>
                        <a:rPr kumimoji="1" lang="en-US" altLang="ja-JP" sz="3200" dirty="0" smtClean="0">
                          <a:latin typeface="HGPｺﾞｼｯｸE" panose="020B0900000000000000" pitchFamily="50" charset="-128"/>
                          <a:ea typeface="HGPｺﾞｼｯｸE" panose="020B0900000000000000" pitchFamily="50" charset="-128"/>
                        </a:rPr>
                        <a:t>Q</a:t>
                      </a:r>
                      <a:r>
                        <a:rPr kumimoji="1" lang="ja-JP" altLang="en-US" sz="3200" dirty="0" smtClean="0">
                          <a:latin typeface="HGPｺﾞｼｯｸE" panose="020B0900000000000000" pitchFamily="50" charset="-128"/>
                          <a:ea typeface="HGPｺﾞｼｯｸE" panose="020B0900000000000000" pitchFamily="50" charset="-128"/>
                        </a:rPr>
                        <a:t>キー</a:t>
                      </a:r>
                      <a:r>
                        <a:rPr kumimoji="1" lang="ja-JP" altLang="en-US" sz="3200" baseline="0" dirty="0" smtClean="0">
                          <a:latin typeface="HGPｺﾞｼｯｸE" panose="020B0900000000000000" pitchFamily="50" charset="-128"/>
                          <a:ea typeface="HGPｺﾞｼｯｸE" panose="020B0900000000000000" pitchFamily="50" charset="-128"/>
                        </a:rPr>
                        <a:t>　</a:t>
                      </a:r>
                      <a:r>
                        <a:rPr kumimoji="1" lang="en-US" altLang="ja-JP" sz="3200" baseline="0" dirty="0" smtClean="0">
                          <a:latin typeface="HGPｺﾞｼｯｸE" panose="020B0900000000000000" pitchFamily="50" charset="-128"/>
                          <a:ea typeface="HGPｺﾞｼｯｸE" panose="020B0900000000000000" pitchFamily="50" charset="-128"/>
                        </a:rPr>
                        <a:t>+</a:t>
                      </a:r>
                      <a:r>
                        <a:rPr kumimoji="1" lang="ja-JP" altLang="en-US" sz="3200" baseline="0" dirty="0" smtClean="0">
                          <a:latin typeface="HGPｺﾞｼｯｸE" panose="020B0900000000000000" pitchFamily="50" charset="-128"/>
                          <a:ea typeface="HGPｺﾞｼｯｸE" panose="020B0900000000000000" pitchFamily="50" charset="-128"/>
                        </a:rPr>
                        <a:t>　マウス</a:t>
                      </a:r>
                      <a:endParaRPr kumimoji="1" lang="ja-JP" altLang="en-US" sz="3200" dirty="0">
                        <a:latin typeface="HGPｺﾞｼｯｸE" panose="020B0900000000000000" pitchFamily="50" charset="-128"/>
                        <a:ea typeface="HGPｺﾞｼｯｸE" panose="020B0900000000000000" pitchFamily="50" charset="-128"/>
                      </a:endParaRPr>
                    </a:p>
                  </a:txBody>
                  <a:tcPr/>
                </a:tc>
              </a:tr>
              <a:tr h="809939">
                <a:tc>
                  <a:txBody>
                    <a:bodyPr/>
                    <a:lstStyle/>
                    <a:p>
                      <a:r>
                        <a:rPr kumimoji="1" lang="ja-JP" altLang="en-US" sz="3200" dirty="0" smtClean="0">
                          <a:latin typeface="HGPｺﾞｼｯｸE" panose="020B0900000000000000" pitchFamily="50" charset="-128"/>
                          <a:ea typeface="HGPｺﾞｼｯｸE" panose="020B0900000000000000" pitchFamily="50" charset="-128"/>
                        </a:rPr>
                        <a:t>視点</a:t>
                      </a:r>
                      <a:endParaRPr kumimoji="1" lang="ja-JP" altLang="en-US" sz="3200" dirty="0">
                        <a:latin typeface="HGPｺﾞｼｯｸE" panose="020B0900000000000000" pitchFamily="50" charset="-128"/>
                        <a:ea typeface="HGPｺﾞｼｯｸE" panose="020B0900000000000000" pitchFamily="50" charset="-128"/>
                      </a:endParaRPr>
                    </a:p>
                  </a:txBody>
                  <a:tcPr/>
                </a:tc>
                <a:tc>
                  <a:txBody>
                    <a:bodyPr/>
                    <a:lstStyle/>
                    <a:p>
                      <a:r>
                        <a:rPr kumimoji="1" lang="ja-JP" altLang="en-US" sz="3200" dirty="0" smtClean="0">
                          <a:latin typeface="HGPｺﾞｼｯｸE" panose="020B0900000000000000" pitchFamily="50" charset="-128"/>
                          <a:ea typeface="HGPｺﾞｼｯｸE" panose="020B0900000000000000" pitchFamily="50" charset="-128"/>
                        </a:rPr>
                        <a:t>マウス移動</a:t>
                      </a:r>
                      <a:endParaRPr kumimoji="1" lang="ja-JP" altLang="en-US" sz="3200" dirty="0">
                        <a:latin typeface="HGPｺﾞｼｯｸE" panose="020B0900000000000000" pitchFamily="50" charset="-128"/>
                        <a:ea typeface="HGPｺﾞｼｯｸE" panose="020B0900000000000000" pitchFamily="50" charset="-128"/>
                      </a:endParaRPr>
                    </a:p>
                  </a:txBody>
                  <a:tcPr/>
                </a:tc>
              </a:tr>
            </a:tbl>
          </a:graphicData>
        </a:graphic>
      </p:graphicFrame>
      <p:sp>
        <p:nvSpPr>
          <p:cNvPr id="3" name="テキスト ボックス 2"/>
          <p:cNvSpPr txBox="1"/>
          <p:nvPr/>
        </p:nvSpPr>
        <p:spPr>
          <a:xfrm>
            <a:off x="5012266" y="455620"/>
            <a:ext cx="4233333" cy="1323439"/>
          </a:xfrm>
          <a:prstGeom prst="rect">
            <a:avLst/>
          </a:prstGeom>
          <a:noFill/>
        </p:spPr>
        <p:txBody>
          <a:bodyPr wrap="square" rtlCol="0">
            <a:spAutoFit/>
          </a:bodyPr>
          <a:lstStyle/>
          <a:p>
            <a:r>
              <a:rPr kumimoji="1" lang="en-US" altLang="ja-JP" sz="4000" dirty="0" smtClean="0"/>
              <a:t>FPS</a:t>
            </a:r>
            <a:r>
              <a:rPr kumimoji="1" lang="ja-JP" altLang="en-US" sz="4000" dirty="0" smtClean="0"/>
              <a:t>視点</a:t>
            </a:r>
            <a:endParaRPr kumimoji="1" lang="en-US" altLang="ja-JP" sz="4000" dirty="0" smtClean="0"/>
          </a:p>
          <a:p>
            <a:r>
              <a:rPr lang="ja-JP" altLang="en-US" sz="4000" dirty="0"/>
              <a:t>手</a:t>
            </a:r>
            <a:r>
              <a:rPr lang="ja-JP" altLang="en-US" sz="4000" dirty="0" smtClean="0"/>
              <a:t>だけ表示する</a:t>
            </a:r>
            <a:endParaRPr kumimoji="1" lang="ja-JP" altLang="en-US" sz="4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66" y="2729360"/>
            <a:ext cx="3909867" cy="2418373"/>
          </a:xfrm>
          <a:prstGeom prst="rect">
            <a:avLst/>
          </a:prstGeom>
        </p:spPr>
      </p:pic>
    </p:spTree>
    <p:extLst>
      <p:ext uri="{BB962C8B-B14F-4D97-AF65-F5344CB8AC3E}">
        <p14:creationId xmlns:p14="http://schemas.microsoft.com/office/powerpoint/2010/main" val="328893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4667251"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バッグ</a:t>
            </a:r>
            <a:endParaRPr kumimoji="1" lang="en-US" altLang="ja-JP" sz="36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75" y="2763308"/>
            <a:ext cx="2657475" cy="2381250"/>
          </a:xfrm>
          <a:prstGeom prst="rect">
            <a:avLst/>
          </a:prstGeom>
        </p:spPr>
      </p:pic>
      <p:sp>
        <p:nvSpPr>
          <p:cNvPr id="5" name="テキスト ボックス 4"/>
          <p:cNvSpPr txBox="1"/>
          <p:nvPr/>
        </p:nvSpPr>
        <p:spPr>
          <a:xfrm>
            <a:off x="5452533" y="3169103"/>
            <a:ext cx="6468534" cy="1754326"/>
          </a:xfrm>
          <a:prstGeom prst="rect">
            <a:avLst/>
          </a:prstGeom>
          <a:noFill/>
        </p:spPr>
        <p:txBody>
          <a:bodyPr wrap="square" rtlCol="0">
            <a:spAutoFit/>
          </a:bodyPr>
          <a:lstStyle/>
          <a:p>
            <a:r>
              <a:rPr lang="ja-JP" altLang="en-US" sz="5400" dirty="0" smtClean="0"/>
              <a:t>左</a:t>
            </a:r>
            <a:r>
              <a:rPr lang="ja-JP" altLang="en-US" sz="5400" dirty="0"/>
              <a:t>クリック</a:t>
            </a:r>
            <a:r>
              <a:rPr lang="ja-JP" altLang="en-US" sz="5400" dirty="0" smtClean="0"/>
              <a:t>でバッグが開く</a:t>
            </a:r>
            <a:endParaRPr kumimoji="1" lang="ja-JP" altLang="en-US" sz="5400" dirty="0"/>
          </a:p>
        </p:txBody>
      </p:sp>
    </p:spTree>
    <p:extLst>
      <p:ext uri="{BB962C8B-B14F-4D97-AF65-F5344CB8AC3E}">
        <p14:creationId xmlns:p14="http://schemas.microsoft.com/office/powerpoint/2010/main" val="2437061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4360333"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バッグ</a:t>
            </a:r>
            <a:endParaRPr kumimoji="1" lang="en-US" altLang="ja-JP" sz="3600" dirty="0" smtClean="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0268" y="1787695"/>
            <a:ext cx="3741768" cy="2191638"/>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7066" y="1787695"/>
            <a:ext cx="3659101" cy="2191638"/>
          </a:xfrm>
          <a:prstGeom prst="rect">
            <a:avLst/>
          </a:prstGeom>
        </p:spPr>
      </p:pic>
      <p:sp>
        <p:nvSpPr>
          <p:cNvPr id="6" name="テキスト ボックス 5"/>
          <p:cNvSpPr txBox="1"/>
          <p:nvPr/>
        </p:nvSpPr>
        <p:spPr>
          <a:xfrm>
            <a:off x="1668682" y="4690533"/>
            <a:ext cx="3335867" cy="769441"/>
          </a:xfrm>
          <a:prstGeom prst="rect">
            <a:avLst/>
          </a:prstGeom>
          <a:noFill/>
        </p:spPr>
        <p:txBody>
          <a:bodyPr wrap="square" rtlCol="0">
            <a:spAutoFit/>
          </a:bodyPr>
          <a:lstStyle/>
          <a:p>
            <a:r>
              <a:rPr kumimoji="1" lang="ja-JP" altLang="en-US" sz="4400" dirty="0" smtClean="0"/>
              <a:t>何もない時</a:t>
            </a:r>
            <a:endParaRPr kumimoji="1" lang="ja-JP" altLang="en-US" sz="4400" dirty="0"/>
          </a:p>
        </p:txBody>
      </p:sp>
      <p:sp>
        <p:nvSpPr>
          <p:cNvPr id="7" name="テキスト ボックス 6"/>
          <p:cNvSpPr txBox="1"/>
          <p:nvPr/>
        </p:nvSpPr>
        <p:spPr>
          <a:xfrm>
            <a:off x="6790268" y="4690532"/>
            <a:ext cx="4165599" cy="1446550"/>
          </a:xfrm>
          <a:prstGeom prst="rect">
            <a:avLst/>
          </a:prstGeom>
          <a:noFill/>
        </p:spPr>
        <p:txBody>
          <a:bodyPr wrap="square" rtlCol="0">
            <a:spAutoFit/>
          </a:bodyPr>
          <a:lstStyle/>
          <a:p>
            <a:r>
              <a:rPr lang="ja-JP" altLang="en-US" sz="4400" dirty="0"/>
              <a:t>アイテム</a:t>
            </a:r>
            <a:r>
              <a:rPr lang="ja-JP" altLang="en-US" sz="4400" dirty="0" smtClean="0"/>
              <a:t>が入っているとき</a:t>
            </a:r>
            <a:endParaRPr kumimoji="1" lang="ja-JP" altLang="en-US" sz="4400" dirty="0"/>
          </a:p>
        </p:txBody>
      </p:sp>
    </p:spTree>
    <p:extLst>
      <p:ext uri="{BB962C8B-B14F-4D97-AF65-F5344CB8AC3E}">
        <p14:creationId xmlns:p14="http://schemas.microsoft.com/office/powerpoint/2010/main" val="68315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4360333"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スイッチ</a:t>
            </a:r>
            <a:endParaRPr kumimoji="1" lang="en-US" altLang="ja-JP" sz="36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107" y="2013478"/>
            <a:ext cx="2562225" cy="3609975"/>
          </a:xfrm>
          <a:prstGeom prst="rect">
            <a:avLst/>
          </a:prstGeom>
        </p:spPr>
      </p:pic>
      <p:sp>
        <p:nvSpPr>
          <p:cNvPr id="4" name="テキスト ボックス 3"/>
          <p:cNvSpPr txBox="1"/>
          <p:nvPr/>
        </p:nvSpPr>
        <p:spPr>
          <a:xfrm>
            <a:off x="5012267" y="2664303"/>
            <a:ext cx="6333066" cy="1569660"/>
          </a:xfrm>
          <a:prstGeom prst="rect">
            <a:avLst/>
          </a:prstGeom>
          <a:noFill/>
        </p:spPr>
        <p:txBody>
          <a:bodyPr wrap="square" rtlCol="0">
            <a:spAutoFit/>
          </a:bodyPr>
          <a:lstStyle/>
          <a:p>
            <a:r>
              <a:rPr kumimoji="1" lang="ja-JP" altLang="en-US" sz="4800" dirty="0" smtClean="0"/>
              <a:t>上に特定のアイテムを念写すると起動する</a:t>
            </a:r>
            <a:endParaRPr kumimoji="1" lang="ja-JP" altLang="en-US" sz="4800" dirty="0"/>
          </a:p>
        </p:txBody>
      </p:sp>
    </p:spTree>
    <p:extLst>
      <p:ext uri="{BB962C8B-B14F-4D97-AF65-F5344CB8AC3E}">
        <p14:creationId xmlns:p14="http://schemas.microsoft.com/office/powerpoint/2010/main" val="111118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3843867"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ライトギミック</a:t>
            </a:r>
            <a:endParaRPr kumimoji="1" lang="en-US" altLang="ja-JP" sz="3600" dirty="0" smtClean="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0977" y="2082800"/>
            <a:ext cx="1781160" cy="277547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972" y="2082271"/>
            <a:ext cx="2052199" cy="27754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0200" y="2082700"/>
            <a:ext cx="1854613" cy="2775050"/>
          </a:xfrm>
          <a:prstGeom prst="rect">
            <a:avLst/>
          </a:prstGeom>
        </p:spPr>
      </p:pic>
      <p:sp>
        <p:nvSpPr>
          <p:cNvPr id="7" name="テキスト ボックス 6"/>
          <p:cNvSpPr txBox="1"/>
          <p:nvPr/>
        </p:nvSpPr>
        <p:spPr>
          <a:xfrm>
            <a:off x="1341349" y="5266266"/>
            <a:ext cx="9313333" cy="923330"/>
          </a:xfrm>
          <a:prstGeom prst="rect">
            <a:avLst/>
          </a:prstGeom>
          <a:noFill/>
        </p:spPr>
        <p:txBody>
          <a:bodyPr wrap="square" rtlCol="0">
            <a:spAutoFit/>
          </a:bodyPr>
          <a:lstStyle/>
          <a:p>
            <a:r>
              <a:rPr kumimoji="1" lang="ja-JP" altLang="en-US" sz="5400" dirty="0" smtClean="0"/>
              <a:t>色を取得するためのアイテム</a:t>
            </a:r>
            <a:endParaRPr kumimoji="1" lang="ja-JP" altLang="en-US" sz="5400" dirty="0"/>
          </a:p>
        </p:txBody>
      </p:sp>
    </p:spTree>
    <p:extLst>
      <p:ext uri="{BB962C8B-B14F-4D97-AF65-F5344CB8AC3E}">
        <p14:creationId xmlns:p14="http://schemas.microsoft.com/office/powerpoint/2010/main" val="18942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3843867"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ライトギミック</a:t>
            </a:r>
            <a:endParaRPr kumimoji="1" lang="en-US" altLang="ja-JP" sz="36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31" y="2145241"/>
            <a:ext cx="4529667" cy="3114146"/>
          </a:xfrm>
          <a:prstGeom prst="rect">
            <a:avLst/>
          </a:prstGeom>
        </p:spPr>
      </p:pic>
      <p:sp>
        <p:nvSpPr>
          <p:cNvPr id="4" name="テキスト ボックス 3"/>
          <p:cNvSpPr txBox="1"/>
          <p:nvPr/>
        </p:nvSpPr>
        <p:spPr>
          <a:xfrm>
            <a:off x="5232400" y="5503334"/>
            <a:ext cx="2421467" cy="923330"/>
          </a:xfrm>
          <a:prstGeom prst="rect">
            <a:avLst/>
          </a:prstGeom>
          <a:noFill/>
        </p:spPr>
        <p:txBody>
          <a:bodyPr wrap="square" rtlCol="0">
            <a:spAutoFit/>
          </a:bodyPr>
          <a:lstStyle/>
          <a:p>
            <a:r>
              <a:rPr kumimoji="1" lang="ja-JP" altLang="en-US" sz="5400" dirty="0" smtClean="0"/>
              <a:t>ヒント</a:t>
            </a:r>
            <a:endParaRPr kumimoji="1" lang="ja-JP" altLang="en-US" sz="5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932" y="2145241"/>
            <a:ext cx="4961467" cy="5862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4932" y="4685163"/>
            <a:ext cx="4961467" cy="574224"/>
          </a:xfrm>
          <a:prstGeom prst="rect">
            <a:avLst/>
          </a:prstGeom>
        </p:spPr>
      </p:pic>
    </p:spTree>
    <p:extLst>
      <p:ext uri="{BB962C8B-B14F-4D97-AF65-F5344CB8AC3E}">
        <p14:creationId xmlns:p14="http://schemas.microsoft.com/office/powerpoint/2010/main" val="894306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3843867"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ライトギミック</a:t>
            </a:r>
            <a:endParaRPr kumimoji="1" lang="en-US" altLang="ja-JP" sz="36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913" y="1935692"/>
            <a:ext cx="6796088" cy="1765404"/>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913" y="4508500"/>
            <a:ext cx="6796088" cy="1843473"/>
          </a:xfrm>
          <a:prstGeom prst="rect">
            <a:avLst/>
          </a:prstGeom>
        </p:spPr>
      </p:pic>
      <p:sp>
        <p:nvSpPr>
          <p:cNvPr id="9" name="テキスト ボックス 8"/>
          <p:cNvSpPr txBox="1"/>
          <p:nvPr/>
        </p:nvSpPr>
        <p:spPr>
          <a:xfrm>
            <a:off x="8839200" y="2464451"/>
            <a:ext cx="2777067" cy="1323439"/>
          </a:xfrm>
          <a:prstGeom prst="rect">
            <a:avLst/>
          </a:prstGeom>
          <a:noFill/>
        </p:spPr>
        <p:txBody>
          <a:bodyPr wrap="square" rtlCol="0">
            <a:spAutoFit/>
          </a:bodyPr>
          <a:lstStyle/>
          <a:p>
            <a:r>
              <a:rPr kumimoji="1" lang="ja-JP" altLang="en-US" sz="4000" dirty="0" smtClean="0"/>
              <a:t>セットしていないとき</a:t>
            </a:r>
            <a:endParaRPr kumimoji="1" lang="ja-JP" altLang="en-US" sz="4000" dirty="0"/>
          </a:p>
        </p:txBody>
      </p:sp>
      <p:sp>
        <p:nvSpPr>
          <p:cNvPr id="10" name="テキスト ボックス 9"/>
          <p:cNvSpPr txBox="1"/>
          <p:nvPr/>
        </p:nvSpPr>
        <p:spPr>
          <a:xfrm>
            <a:off x="8839200" y="5076293"/>
            <a:ext cx="2777067" cy="1323439"/>
          </a:xfrm>
          <a:prstGeom prst="rect">
            <a:avLst/>
          </a:prstGeom>
          <a:noFill/>
        </p:spPr>
        <p:txBody>
          <a:bodyPr wrap="square" rtlCol="0">
            <a:spAutoFit/>
          </a:bodyPr>
          <a:lstStyle/>
          <a:p>
            <a:r>
              <a:rPr kumimoji="1" lang="ja-JP" altLang="en-US" sz="4000" dirty="0" smtClean="0"/>
              <a:t>セットしているとき</a:t>
            </a:r>
            <a:endParaRPr kumimoji="1" lang="ja-JP" altLang="en-US" sz="4000" dirty="0"/>
          </a:p>
        </p:txBody>
      </p:sp>
    </p:spTree>
    <p:extLst>
      <p:ext uri="{BB962C8B-B14F-4D97-AF65-F5344CB8AC3E}">
        <p14:creationId xmlns:p14="http://schemas.microsoft.com/office/powerpoint/2010/main" val="2858451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 y="419100"/>
            <a:ext cx="3843867" cy="1133475"/>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600" dirty="0" smtClean="0"/>
              <a:t>重りギミック</a:t>
            </a:r>
            <a:endParaRPr kumimoji="1" lang="en-US" altLang="ja-JP" sz="36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121" y="542417"/>
            <a:ext cx="2603231" cy="5142970"/>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5" y="419100"/>
            <a:ext cx="2603231" cy="5142970"/>
          </a:xfrm>
          <a:prstGeom prst="rect">
            <a:avLst/>
          </a:prstGeom>
        </p:spPr>
      </p:pic>
      <p:sp>
        <p:nvSpPr>
          <p:cNvPr id="5" name="テキスト ボックス 4"/>
          <p:cNvSpPr txBox="1"/>
          <p:nvPr/>
        </p:nvSpPr>
        <p:spPr>
          <a:xfrm>
            <a:off x="1202266" y="2269067"/>
            <a:ext cx="3843867" cy="2308324"/>
          </a:xfrm>
          <a:prstGeom prst="rect">
            <a:avLst/>
          </a:prstGeom>
          <a:noFill/>
        </p:spPr>
        <p:txBody>
          <a:bodyPr wrap="square" rtlCol="0">
            <a:spAutoFit/>
          </a:bodyPr>
          <a:lstStyle/>
          <a:p>
            <a:r>
              <a:rPr kumimoji="1" lang="ja-JP" altLang="en-US" sz="3600" dirty="0" smtClean="0"/>
              <a:t>上の数値に下の緑の台座に乗ってる重さの合計を表示する</a:t>
            </a:r>
            <a:endParaRPr kumimoji="1" lang="ja-JP" altLang="en-US" sz="3600" dirty="0"/>
          </a:p>
        </p:txBody>
      </p:sp>
    </p:spTree>
    <p:extLst>
      <p:ext uri="{BB962C8B-B14F-4D97-AF65-F5344CB8AC3E}">
        <p14:creationId xmlns:p14="http://schemas.microsoft.com/office/powerpoint/2010/main" val="1560384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視差</Template>
  <TotalTime>3349</TotalTime>
  <Words>142</Words>
  <Application>Microsoft Office PowerPoint</Application>
  <PresentationFormat>ワイド画面</PresentationFormat>
  <Paragraphs>39</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HGPｺﾞｼｯｸE</vt:lpstr>
      <vt:lpstr>HGｺﾞｼｯｸM</vt:lpstr>
      <vt:lpstr>メイリオ</vt:lpstr>
      <vt:lpstr>Arial</vt:lpstr>
      <vt:lpstr>Corbel</vt:lpstr>
      <vt:lpstr>視差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元哉</dc:creator>
  <cp:lastModifiedBy>伊藤　元哉</cp:lastModifiedBy>
  <cp:revision>38</cp:revision>
  <dcterms:created xsi:type="dcterms:W3CDTF">2018-04-04T08:08:32Z</dcterms:created>
  <dcterms:modified xsi:type="dcterms:W3CDTF">2018-07-06T02:11:49Z</dcterms:modified>
</cp:coreProperties>
</file>