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405360"/>
            <a:ext cx="7743240" cy="255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405360"/>
            <a:ext cx="7743240" cy="255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gi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14"/>
          <a:stretch/>
        </p:blipFill>
        <p:spPr>
          <a:xfrm>
            <a:off x="0" y="-76320"/>
            <a:ext cx="9143280" cy="7009560"/>
          </a:xfrm>
          <a:prstGeom prst="rect">
            <a:avLst/>
          </a:prstGeom>
          <a:ln>
            <a:noFill/>
          </a:ln>
        </p:spPr>
      </p:pic>
      <p:pic>
        <p:nvPicPr>
          <p:cNvPr id="9" name="Picture 5"/>
          <p:cNvPicPr/>
          <p:nvPr/>
        </p:nvPicPr>
        <p:blipFill>
          <a:blip r:embed="rId15"/>
          <a:stretch/>
        </p:blipFill>
        <p:spPr>
          <a:xfrm>
            <a:off x="0" y="6122880"/>
            <a:ext cx="9143280" cy="734400"/>
          </a:xfrm>
          <a:prstGeom prst="rect">
            <a:avLst/>
          </a:prstGeom>
          <a:ln>
            <a:noFill/>
          </a:ln>
        </p:spPr>
      </p:pic>
      <p:pic>
        <p:nvPicPr>
          <p:cNvPr id="2" name="Picture 4"/>
          <p:cNvPicPr/>
          <p:nvPr/>
        </p:nvPicPr>
        <p:blipFill>
          <a:blip r:embed="rId16"/>
          <a:stretch/>
        </p:blipFill>
        <p:spPr>
          <a:xfrm>
            <a:off x="0" y="-64440"/>
            <a:ext cx="9143280" cy="603180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609120" y="583200"/>
            <a:ext cx="7824600" cy="26164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" name="Picture 7"/>
          <p:cNvPicPr/>
          <p:nvPr/>
        </p:nvPicPr>
        <p:blipFill>
          <a:blip r:embed="rId17"/>
          <a:stretch/>
        </p:blipFill>
        <p:spPr>
          <a:xfrm>
            <a:off x="0" y="4817520"/>
            <a:ext cx="9143280" cy="2039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396720" y="4904640"/>
            <a:ext cx="2994120" cy="257400"/>
          </a:xfrm>
          <a:prstGeom prst="rect">
            <a:avLst/>
          </a:prstGeom>
          <a:solidFill>
            <a:srgbClr val="A719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T: 051 401 2754  csi@ufs.ac.za </a:t>
            </a:r>
            <a:r>
              <a:rPr lang="en-ZA" sz="1100" b="1" strike="noStrike" spc="-1">
                <a:solidFill>
                  <a:srgbClr val="FFFFFF"/>
                </a:solidFill>
                <a:latin typeface="Calibri"/>
                <a:ea typeface="DejaVu Sans"/>
              </a:rPr>
              <a:t>www.ufs.ac.za/csi</a:t>
            </a:r>
            <a:endParaRPr lang="en-ZA" sz="11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7"/>
          <p:cNvPicPr/>
          <p:nvPr/>
        </p:nvPicPr>
        <p:blipFill>
          <a:blip r:embed="rId14"/>
          <a:stretch/>
        </p:blipFill>
        <p:spPr>
          <a:xfrm>
            <a:off x="0" y="-76320"/>
            <a:ext cx="9143280" cy="7009560"/>
          </a:xfrm>
          <a:prstGeom prst="rect">
            <a:avLst/>
          </a:prstGeom>
          <a:ln>
            <a:noFill/>
          </a:ln>
        </p:spPr>
      </p:pic>
      <p:pic>
        <p:nvPicPr>
          <p:cNvPr id="86" name="Picture 5"/>
          <p:cNvPicPr/>
          <p:nvPr/>
        </p:nvPicPr>
        <p:blipFill>
          <a:blip r:embed="rId15"/>
          <a:stretch/>
        </p:blipFill>
        <p:spPr>
          <a:xfrm>
            <a:off x="0" y="6122880"/>
            <a:ext cx="9143280" cy="734400"/>
          </a:xfrm>
          <a:prstGeom prst="rect">
            <a:avLst/>
          </a:prstGeom>
          <a:ln>
            <a:noFill/>
          </a:ln>
        </p:spPr>
      </p:pic>
      <p:pic>
        <p:nvPicPr>
          <p:cNvPr id="87" name="Picture 3"/>
          <p:cNvPicPr/>
          <p:nvPr/>
        </p:nvPicPr>
        <p:blipFill>
          <a:blip r:embed="rId16"/>
          <a:stretch/>
        </p:blipFill>
        <p:spPr>
          <a:xfrm>
            <a:off x="8204400" y="-1440"/>
            <a:ext cx="932760" cy="875520"/>
          </a:xfrm>
          <a:prstGeom prst="rect">
            <a:avLst/>
          </a:prstGeom>
          <a:ln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405360"/>
            <a:ext cx="7743240" cy="551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09120" y="90720"/>
            <a:ext cx="7824600" cy="1202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ZA" sz="2800" b="1" strike="noStrike" cap="small" spc="-1" dirty="0">
                <a:solidFill>
                  <a:srgbClr val="FFFFFF"/>
                </a:solidFill>
                <a:latin typeface="Arial"/>
                <a:ea typeface="DejaVu Sans"/>
              </a:rPr>
              <a:t>CSIS3764 Data Science</a:t>
            </a:r>
            <a:endParaRPr lang="en-ZA" sz="28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396080" y="1398960"/>
            <a:ext cx="6774120" cy="130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1140"/>
              </a:spcBef>
            </a:pPr>
            <a:r>
              <a:rPr lang="en-ZA" sz="2000" b="1" strike="noStrike" spc="-1" baseline="30000">
                <a:solidFill>
                  <a:srgbClr val="002060"/>
                </a:solidFill>
                <a:latin typeface="Arial"/>
                <a:ea typeface="DejaVu Sans"/>
              </a:rPr>
              <a:t>Mr WSJ Marais</a:t>
            </a:r>
            <a:endParaRPr lang="en-ZA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lang="en-ZA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 Science Methodology</a:t>
            </a:r>
            <a:endParaRPr lang="en-ZA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91400" y="405360"/>
            <a:ext cx="7709040" cy="55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small" spc="-1">
                <a:solidFill>
                  <a:srgbClr val="000000"/>
                </a:solidFill>
                <a:latin typeface="Arial"/>
                <a:ea typeface="DejaVu Sans"/>
              </a:rPr>
              <a:t>CRISP-DM (1999)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4735800"/>
            <a:ext cx="7963200" cy="32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ZA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https://towardsdatascience.com/data-science-career-reflection-based-on-crisp-dm-process-model-aedd8542b019</a:t>
            </a:r>
            <a:endParaRPr lang="en-ZA" sz="1200" b="0" strike="noStrike" spc="-1">
              <a:latin typeface="Arial"/>
            </a:endParaRPr>
          </a:p>
        </p:txBody>
      </p:sp>
      <p:pic>
        <p:nvPicPr>
          <p:cNvPr id="145" name="Picture 5"/>
          <p:cNvPicPr/>
          <p:nvPr/>
        </p:nvPicPr>
        <p:blipFill>
          <a:blip r:embed="rId2"/>
          <a:stretch/>
        </p:blipFill>
        <p:spPr>
          <a:xfrm>
            <a:off x="2309760" y="1374480"/>
            <a:ext cx="4038120" cy="318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405360"/>
            <a:ext cx="7743240" cy="55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5923080"/>
            <a:ext cx="7752600" cy="47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ZA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https://www.semanticscholar.org/paper/Crisp-dm%3A-towards-a-standard-process-modell-for-Wirth-Hipp/48b9293cfd4297f855867ca278f7069abc6a9c24/figure/2</a:t>
            </a:r>
            <a:endParaRPr lang="en-ZA" sz="1200" b="0" strike="noStrike" spc="-1">
              <a:latin typeface="Arial"/>
            </a:endParaRPr>
          </a:p>
        </p:txBody>
      </p:sp>
      <p:pic>
        <p:nvPicPr>
          <p:cNvPr id="148" name="Picture 4"/>
          <p:cNvPicPr/>
          <p:nvPr/>
        </p:nvPicPr>
        <p:blipFill>
          <a:blip r:embed="rId2"/>
          <a:stretch/>
        </p:blipFill>
        <p:spPr>
          <a:xfrm>
            <a:off x="1023480" y="834840"/>
            <a:ext cx="6932880" cy="504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05360"/>
            <a:ext cx="7743240" cy="55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small" spc="-1">
                <a:solidFill>
                  <a:srgbClr val="000000"/>
                </a:solidFill>
                <a:latin typeface="Arial"/>
                <a:ea typeface="DejaVu Sans"/>
              </a:rPr>
              <a:t>Data Science Methodology (2015)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5500080"/>
            <a:ext cx="7752600" cy="55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ZA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Foundational Methodology for Data Science (Rollins, 2015)</a:t>
            </a:r>
            <a:endParaRPr lang="en-ZA" sz="1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ZA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https://towardsdatascience.com/data-science-methodology-101-ce9f0d660336</a:t>
            </a:r>
            <a:endParaRPr lang="en-ZA" sz="1200" b="0" strike="noStrike" spc="-1" dirty="0">
              <a:latin typeface="Arial"/>
            </a:endParaRPr>
          </a:p>
        </p:txBody>
      </p:sp>
      <p:pic>
        <p:nvPicPr>
          <p:cNvPr id="151" name="Picture 4"/>
          <p:cNvPicPr/>
          <p:nvPr/>
        </p:nvPicPr>
        <p:blipFill>
          <a:blip r:embed="rId2"/>
          <a:stretch/>
        </p:blipFill>
        <p:spPr>
          <a:xfrm>
            <a:off x="1238400" y="1296360"/>
            <a:ext cx="6760291" cy="413462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405360"/>
            <a:ext cx="7743240" cy="55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APREP-DM (2019)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3877200"/>
            <a:ext cx="8461080" cy="27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ZA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Data-mining workflow: Green denotes an interaction with the client, yellow a data transformation and blue the analysis model.</a:t>
            </a:r>
            <a:endParaRPr lang="en-ZA" sz="1200" b="0" strike="noStrike" spc="-1">
              <a:latin typeface="Arial"/>
            </a:endParaRPr>
          </a:p>
        </p:txBody>
      </p:sp>
      <p:pic>
        <p:nvPicPr>
          <p:cNvPr id="154" name="Picture 3"/>
          <p:cNvPicPr/>
          <p:nvPr/>
        </p:nvPicPr>
        <p:blipFill>
          <a:blip r:embed="rId2"/>
          <a:stretch/>
        </p:blipFill>
        <p:spPr>
          <a:xfrm>
            <a:off x="1371600" y="1591200"/>
            <a:ext cx="6400440" cy="213336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695520" y="5141880"/>
            <a:ext cx="7752600" cy="55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457200" y="5418000"/>
            <a:ext cx="8461080" cy="27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ZA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2019 IEEE International Conference on Pervasive Computing and Communications Workshops (PerCom Workshops)</a:t>
            </a:r>
            <a:endParaRPr lang="en-ZA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405360"/>
            <a:ext cx="7743240" cy="55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APREP-DM (2019)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5363640"/>
            <a:ext cx="7929000" cy="409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ZA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2019 IEEE International Conference on Pervasive Computing and Communications Workshops (PerCom Workshops)</a:t>
            </a:r>
            <a:endParaRPr lang="en-ZA" sz="1200" b="0" strike="noStrike" spc="-1">
              <a:latin typeface="Arial"/>
            </a:endParaRPr>
          </a:p>
        </p:txBody>
      </p:sp>
      <p:pic>
        <p:nvPicPr>
          <p:cNvPr id="159" name="Picture 3"/>
          <p:cNvPicPr/>
          <p:nvPr/>
        </p:nvPicPr>
        <p:blipFill>
          <a:blip r:embed="rId2"/>
          <a:stretch/>
        </p:blipFill>
        <p:spPr>
          <a:xfrm>
            <a:off x="1927080" y="1249560"/>
            <a:ext cx="5289120" cy="370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405360"/>
            <a:ext cx="7743240" cy="55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small" spc="-1">
                <a:solidFill>
                  <a:srgbClr val="000000"/>
                </a:solidFill>
                <a:latin typeface="Arial"/>
                <a:ea typeface="DejaVu Sans"/>
              </a:rPr>
              <a:t>Data Science Elements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248120"/>
            <a:ext cx="7752600" cy="412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850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ZA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Exploration and Analysis</a:t>
            </a:r>
            <a:endParaRPr lang="en-ZA" sz="28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NumPy</a:t>
            </a:r>
            <a:endParaRPr lang="en-ZA" sz="24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SciPy</a:t>
            </a:r>
            <a:endParaRPr lang="en-ZA" sz="24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Pandas (</a:t>
            </a:r>
            <a:r>
              <a:rPr lang="en-ZA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https://pandas.pydata.org/pandas-docs/version/0.15/tutorials.html</a:t>
            </a:r>
            <a:r>
              <a:rPr lang="en-ZA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ZA" sz="20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ZA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Visualization</a:t>
            </a:r>
            <a:endParaRPr lang="en-ZA" sz="28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Matplotlib (</a:t>
            </a:r>
            <a:r>
              <a:rPr lang="en-ZA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https://matplotlib.org/stable/gallery/index.html</a:t>
            </a:r>
            <a:r>
              <a:rPr lang="en-ZA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ZA" sz="28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Seaborn (</a:t>
            </a:r>
            <a:r>
              <a:rPr lang="en-ZA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https://seaborn.pydata.org/examples/index.html</a:t>
            </a:r>
            <a:r>
              <a:rPr lang="en-ZA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ZA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ZA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endParaRPr lang="en-ZA" sz="28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Scikit-learn (</a:t>
            </a:r>
            <a:r>
              <a:rPr lang="en-ZA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https://scikit-learn.org/stable/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ZA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ZA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Deep Learning</a:t>
            </a:r>
            <a:endParaRPr lang="en-ZA" sz="28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Tensorflow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n-ZA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https://www.tensorflow.org</a:t>
            </a:r>
            <a:r>
              <a:rPr lang="en-ZA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/tutorials)</a:t>
            </a:r>
            <a:endParaRPr lang="en-ZA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Keras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n-ZA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https://keras.io/guides/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ZA" sz="24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PyTorch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n-ZA" sz="1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https://pytorch.org/tutorials/</a:t>
            </a:r>
            <a:r>
              <a:rPr lang="en-ZA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ZA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ZA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405360"/>
            <a:ext cx="7743240" cy="55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3200" b="1" strike="noStrike" cap="small" spc="-1">
                <a:solidFill>
                  <a:srgbClr val="000000"/>
                </a:solidFill>
                <a:latin typeface="Arial"/>
                <a:ea typeface="DejaVu Sans"/>
              </a:rPr>
              <a:t>Data Science Elements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248120"/>
            <a:ext cx="7752600" cy="452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ZA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 Storage</a:t>
            </a:r>
            <a:endParaRPr lang="en-ZA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Apache Spark</a:t>
            </a:r>
            <a:endParaRPr lang="en-ZA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Apache Hadoop</a:t>
            </a:r>
            <a:endParaRPr lang="en-ZA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HDFS</a:t>
            </a:r>
            <a:endParaRPr lang="en-ZA" sz="24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ZA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 World Applications</a:t>
            </a:r>
            <a:endParaRPr lang="en-ZA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Information Security</a:t>
            </a:r>
            <a:endParaRPr lang="en-ZA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Computational Linguistics</a:t>
            </a:r>
            <a:endParaRPr lang="en-ZA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NLP</a:t>
            </a:r>
            <a:endParaRPr lang="en-ZA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Processing</a:t>
            </a:r>
            <a:endParaRPr lang="en-ZA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ZA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Speech Processing</a:t>
            </a:r>
            <a:endParaRPr lang="en-ZA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3686</TotalTime>
  <Words>250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Jonathan</dc:creator>
  <dc:description/>
  <cp:lastModifiedBy>Jaco Marais</cp:lastModifiedBy>
  <cp:revision>556</cp:revision>
  <cp:lastPrinted>2020-01-27T09:04:45Z</cp:lastPrinted>
  <dcterms:created xsi:type="dcterms:W3CDTF">2011-02-08T09:04:49Z</dcterms:created>
  <dcterms:modified xsi:type="dcterms:W3CDTF">2022-08-03T07:52:59Z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BLG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13</vt:i4>
  </property>
</Properties>
</file>