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83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7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8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94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27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3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63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39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56887-A0C8-4D0D-8E34-2CE5CD76803A}" type="datetimeFigureOut">
              <a:rPr lang="fr-FR" smtClean="0"/>
              <a:t>05/03/2021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EAA1-EF41-4E7A-810A-2A365133EA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0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409" y="2608288"/>
            <a:ext cx="1091283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La traduction des jeux de mots sur les noms propres dans les œuvres de saint Jérôme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89613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207894" y="452654"/>
            <a:ext cx="557634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Benoît Jeanjean – EA4249 – HCTI (BREST)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1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07623" y="391886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Vigilance au miroir des traducteurs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413657" y="1724766"/>
            <a:ext cx="110555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[…] pour qu’on n’adore plus que le seul Vigilance, endormi dans son ivresse</a:t>
            </a:r>
            <a:endParaRPr lang="fr-FR" sz="24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13657" y="1101483"/>
            <a:ext cx="1105553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Contra </a:t>
            </a:r>
            <a:r>
              <a:rPr lang="fr-FR" sz="2400" dirty="0" err="1"/>
              <a:t>Vigilantium</a:t>
            </a:r>
            <a:r>
              <a:rPr lang="fr-FR" sz="2400" dirty="0"/>
              <a:t>, </a:t>
            </a:r>
            <a:r>
              <a:rPr lang="fr-FR" sz="2400" dirty="0" smtClean="0"/>
              <a:t>5 </a:t>
            </a:r>
            <a:r>
              <a:rPr lang="fr-FR" sz="2400" dirty="0"/>
              <a:t>: </a:t>
            </a:r>
            <a:r>
              <a:rPr lang="fr-FR" sz="2400" dirty="0" smtClean="0"/>
              <a:t>[…] ut </a:t>
            </a:r>
            <a:r>
              <a:rPr lang="fr-FR" sz="2400" dirty="0" err="1"/>
              <a:t>solus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FF0000"/>
                </a:solidFill>
              </a:rPr>
              <a:t>Vigilantius</a:t>
            </a:r>
            <a:r>
              <a:rPr lang="fr-FR" sz="2400" dirty="0"/>
              <a:t> </a:t>
            </a:r>
            <a:r>
              <a:rPr lang="fr-FR" sz="2400" dirty="0" err="1"/>
              <a:t>ebrius</a:t>
            </a:r>
            <a:r>
              <a:rPr lang="fr-FR" sz="2400" dirty="0"/>
              <a:t> et </a:t>
            </a:r>
            <a:r>
              <a:rPr lang="fr-FR" sz="2400" dirty="0" err="1">
                <a:solidFill>
                  <a:srgbClr val="FF0000"/>
                </a:solidFill>
              </a:rPr>
              <a:t>dormiens</a:t>
            </a:r>
            <a:r>
              <a:rPr lang="fr-FR" sz="2400" dirty="0"/>
              <a:t> </a:t>
            </a:r>
            <a:r>
              <a:rPr lang="fr-FR" sz="2400" dirty="0" err="1"/>
              <a:t>adoretur</a:t>
            </a:r>
            <a:endParaRPr lang="fr-FR" sz="7200" i="1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413657" y="2740244"/>
            <a:ext cx="1105553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Google / </a:t>
            </a:r>
            <a:r>
              <a:rPr lang="fr-FR" sz="2400" dirty="0" err="1" smtClean="0"/>
              <a:t>Webtrans</a:t>
            </a:r>
            <a:r>
              <a:rPr lang="fr-FR" sz="2400" dirty="0" smtClean="0"/>
              <a:t> (avec les majuscules) : </a:t>
            </a:r>
            <a:r>
              <a:rPr lang="fr-FR" sz="2400" dirty="0" smtClean="0">
                <a:solidFill>
                  <a:srgbClr val="FF0000"/>
                </a:solidFill>
              </a:rPr>
              <a:t>Seul le </a:t>
            </a:r>
            <a:r>
              <a:rPr lang="fr-FR" sz="2400" dirty="0" err="1" smtClean="0">
                <a:solidFill>
                  <a:srgbClr val="FF0000"/>
                </a:solidFill>
              </a:rPr>
              <a:t>Vigilantius</a:t>
            </a:r>
            <a:r>
              <a:rPr lang="fr-FR" sz="2400" dirty="0" smtClean="0">
                <a:solidFill>
                  <a:srgbClr val="FF0000"/>
                </a:solidFill>
              </a:rPr>
              <a:t> était ivre et endormi à égalité </a:t>
            </a:r>
            <a:r>
              <a:rPr lang="fr-FR" sz="2400" dirty="0" smtClean="0"/>
              <a:t>  </a:t>
            </a:r>
          </a:p>
          <a:p>
            <a:pPr algn="just"/>
            <a:r>
              <a:rPr lang="fr-FR" sz="2400" dirty="0" smtClean="0"/>
              <a:t>Traduction Google : </a:t>
            </a:r>
            <a:r>
              <a:rPr lang="fr-FR" sz="2400" dirty="0" err="1" smtClean="0"/>
              <a:t>Webtrans</a:t>
            </a:r>
            <a:r>
              <a:rPr lang="fr-FR" sz="2400" dirty="0" smtClean="0"/>
              <a:t> (sans les majuscules) : </a:t>
            </a:r>
            <a:r>
              <a:rPr lang="fr-FR" sz="2400" dirty="0" smtClean="0">
                <a:solidFill>
                  <a:srgbClr val="FF0000"/>
                </a:solidFill>
              </a:rPr>
              <a:t>Seulement plus proche de l'égalité est ivre et endormi</a:t>
            </a:r>
            <a:endParaRPr lang="fr-FR" sz="4800" dirty="0" smtClean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13657" y="4494385"/>
            <a:ext cx="110555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Abbé </a:t>
            </a:r>
            <a:r>
              <a:rPr lang="fr-FR" sz="2400" dirty="0" err="1" smtClean="0"/>
              <a:t>Bareille</a:t>
            </a:r>
            <a:r>
              <a:rPr lang="fr-FR" sz="2400" dirty="0" smtClean="0"/>
              <a:t> 1878 : </a:t>
            </a:r>
            <a:r>
              <a:rPr lang="fr-FR" sz="2400" dirty="0" smtClean="0">
                <a:solidFill>
                  <a:srgbClr val="00B050"/>
                </a:solidFill>
              </a:rPr>
              <a:t>de telle sorte qu’on n’adore plus désormais que Vigilance, cuvant son vin dans le sommeil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62266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07623" y="391886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Vigilance au miroir des traducteurs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413657" y="2022822"/>
            <a:ext cx="110555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Toi, malgré ta vigilance, tu dors, et en dormant tu écris et me cites un livre apocryphe </a:t>
            </a:r>
            <a:endParaRPr lang="fr-FR" sz="2400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13657" y="1072806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Contra </a:t>
            </a:r>
            <a:r>
              <a:rPr lang="fr-FR" sz="2400" dirty="0" err="1" smtClean="0"/>
              <a:t>Vigilantium</a:t>
            </a:r>
            <a:r>
              <a:rPr lang="fr-FR" sz="2400" dirty="0" smtClean="0"/>
              <a:t>, 6 : </a:t>
            </a:r>
            <a:r>
              <a:rPr lang="fr-FR" sz="2400" dirty="0"/>
              <a:t>Tu </a:t>
            </a:r>
            <a:r>
              <a:rPr lang="fr-FR" sz="2400" dirty="0" err="1">
                <a:solidFill>
                  <a:srgbClr val="FF0000"/>
                </a:solidFill>
              </a:rPr>
              <a:t>uigilans</a:t>
            </a:r>
            <a:r>
              <a:rPr lang="fr-FR" sz="2400" dirty="0">
                <a:solidFill>
                  <a:srgbClr val="FF0000"/>
                </a:solidFill>
              </a:rPr>
              <a:t> dormis </a:t>
            </a:r>
            <a:r>
              <a:rPr lang="fr-FR" sz="2400" dirty="0"/>
              <a:t>et </a:t>
            </a:r>
            <a:r>
              <a:rPr lang="fr-FR" sz="2400" dirty="0" err="1">
                <a:solidFill>
                  <a:srgbClr val="FF0000"/>
                </a:solidFill>
              </a:rPr>
              <a:t>dormiens</a:t>
            </a:r>
            <a:r>
              <a:rPr lang="fr-FR" sz="2400" dirty="0"/>
              <a:t> </a:t>
            </a:r>
            <a:r>
              <a:rPr lang="fr-FR" sz="2400" dirty="0" err="1"/>
              <a:t>scribis</a:t>
            </a:r>
            <a:r>
              <a:rPr lang="fr-FR" sz="2400" dirty="0"/>
              <a:t>, et </a:t>
            </a:r>
            <a:r>
              <a:rPr lang="fr-FR" sz="2400" dirty="0" err="1"/>
              <a:t>proponis</a:t>
            </a:r>
            <a:r>
              <a:rPr lang="fr-FR" sz="2400" dirty="0"/>
              <a:t> </a:t>
            </a:r>
            <a:r>
              <a:rPr lang="fr-FR" sz="2400" dirty="0" err="1"/>
              <a:t>mihi</a:t>
            </a:r>
            <a:r>
              <a:rPr lang="fr-FR" sz="2400" dirty="0"/>
              <a:t> </a:t>
            </a:r>
            <a:r>
              <a:rPr lang="fr-FR" sz="2400" dirty="0" err="1"/>
              <a:t>librum</a:t>
            </a:r>
            <a:r>
              <a:rPr lang="fr-FR" sz="2400" dirty="0"/>
              <a:t> </a:t>
            </a:r>
            <a:r>
              <a:rPr lang="fr-FR" sz="2400" dirty="0" err="1"/>
              <a:t>apocryphum</a:t>
            </a:r>
            <a:endParaRPr lang="fr-FR" sz="5400" i="1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413657" y="2972838"/>
            <a:ext cx="110555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Google / </a:t>
            </a:r>
            <a:r>
              <a:rPr lang="fr-FR" sz="2400" dirty="0" err="1" smtClean="0"/>
              <a:t>Webtrans</a:t>
            </a:r>
            <a:r>
              <a:rPr lang="fr-FR" sz="2400" dirty="0" smtClean="0"/>
              <a:t> : </a:t>
            </a:r>
            <a:r>
              <a:rPr lang="fr-FR" sz="2400" dirty="0" smtClean="0">
                <a:solidFill>
                  <a:srgbClr val="FF0000"/>
                </a:solidFill>
              </a:rPr>
              <a:t>Vous êtes éveillé et endormi et avez l'intention d'écrire un livre apocryphe</a:t>
            </a:r>
            <a:endParaRPr lang="fr-FR" sz="24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413657" y="4494385"/>
            <a:ext cx="110555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Abbé </a:t>
            </a:r>
            <a:r>
              <a:rPr lang="fr-FR" sz="2400" dirty="0" err="1" smtClean="0"/>
              <a:t>Bareille</a:t>
            </a:r>
            <a:r>
              <a:rPr lang="fr-FR" sz="2400" dirty="0" smtClean="0"/>
              <a:t> 1878 : </a:t>
            </a:r>
            <a:r>
              <a:rPr lang="fr-FR" sz="2400" dirty="0" smtClean="0">
                <a:solidFill>
                  <a:srgbClr val="00B050"/>
                </a:solidFill>
              </a:rPr>
              <a:t>Pour toi, tu dors étant éveillé, et tu écris en dormant; c’est ainsi que tu me présentes un livre apocryphe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4994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07623" y="391886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Un cas d’école : </a:t>
            </a:r>
            <a:r>
              <a:rPr lang="fr-FR" sz="2400" dirty="0" err="1" smtClean="0"/>
              <a:t>Jovinien</a:t>
            </a:r>
            <a:r>
              <a:rPr lang="fr-FR" sz="2400" dirty="0" smtClean="0"/>
              <a:t>, le sectateur de Jupiter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413657" y="3459736"/>
            <a:ext cx="1105553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Prends garde </a:t>
            </a:r>
            <a:r>
              <a:rPr lang="fr-FR" sz="2400" dirty="0">
                <a:solidFill>
                  <a:srgbClr val="00B050"/>
                </a:solidFill>
              </a:rPr>
              <a:t>a</a:t>
            </a:r>
            <a:r>
              <a:rPr lang="fr-FR" sz="2400" dirty="0" smtClean="0">
                <a:solidFill>
                  <a:srgbClr val="00B050"/>
                </a:solidFill>
              </a:rPr>
              <a:t>u nom de </a:t>
            </a:r>
            <a:r>
              <a:rPr lang="fr-FR" sz="2400" dirty="0" err="1" smtClean="0">
                <a:solidFill>
                  <a:srgbClr val="00B050"/>
                </a:solidFill>
              </a:rPr>
              <a:t>Jovinien</a:t>
            </a:r>
            <a:r>
              <a:rPr lang="fr-FR" sz="2400" dirty="0" smtClean="0">
                <a:solidFill>
                  <a:srgbClr val="00B050"/>
                </a:solidFill>
              </a:rPr>
              <a:t> qui a été tiré d’une idole. Le Capitole est à l’abandon, le temple et les cérémonies joviennes ont disparu. Pourquoi l’appellation et les vices de ce dieu gardent-ils chez toi de leur force ?</a:t>
            </a:r>
            <a:endParaRPr lang="fr-FR" sz="2400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13657" y="1072806"/>
            <a:ext cx="1105553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err="1" smtClean="0"/>
              <a:t>Aduersus</a:t>
            </a:r>
            <a:r>
              <a:rPr lang="fr-FR" sz="2400" dirty="0" smtClean="0"/>
              <a:t> </a:t>
            </a:r>
            <a:r>
              <a:rPr lang="fr-FR" sz="2400" dirty="0" err="1" smtClean="0"/>
              <a:t>Iouinianum</a:t>
            </a:r>
            <a:r>
              <a:rPr lang="fr-FR" sz="2400" dirty="0" smtClean="0"/>
              <a:t> II, 38 : </a:t>
            </a:r>
            <a:r>
              <a:rPr lang="fr-FR" sz="2400" dirty="0" err="1"/>
              <a:t>C</a:t>
            </a:r>
            <a:r>
              <a:rPr lang="fr-FR" sz="2400" dirty="0" err="1" smtClean="0"/>
              <a:t>aue</a:t>
            </a:r>
            <a:r>
              <a:rPr lang="fr-FR" sz="2400" dirty="0" smtClean="0"/>
              <a:t> </a:t>
            </a:r>
            <a:r>
              <a:rPr lang="fr-FR" sz="2400" dirty="0" err="1"/>
              <a:t>I</a:t>
            </a:r>
            <a:r>
              <a:rPr lang="fr-FR" sz="2400" dirty="0" err="1" smtClean="0"/>
              <a:t>ouiniani</a:t>
            </a:r>
            <a:r>
              <a:rPr lang="fr-FR" sz="2400" dirty="0" smtClean="0"/>
              <a:t> </a:t>
            </a:r>
            <a:r>
              <a:rPr lang="fr-FR" sz="2400" dirty="0" err="1" smtClean="0"/>
              <a:t>nomen</a:t>
            </a:r>
            <a:r>
              <a:rPr lang="fr-FR" sz="2400" dirty="0" smtClean="0"/>
              <a:t>, quod de </a:t>
            </a:r>
            <a:r>
              <a:rPr lang="fr-FR" sz="2400" dirty="0" err="1" smtClean="0"/>
              <a:t>idolo</a:t>
            </a:r>
            <a:r>
              <a:rPr lang="fr-FR" sz="2400" dirty="0" smtClean="0"/>
              <a:t> </a:t>
            </a:r>
            <a:r>
              <a:rPr lang="fr-FR" sz="2400" dirty="0" err="1" smtClean="0"/>
              <a:t>deriuatum</a:t>
            </a:r>
            <a:r>
              <a:rPr lang="fr-FR" sz="2400" dirty="0" smtClean="0"/>
              <a:t> est.</a:t>
            </a:r>
            <a:r>
              <a:rPr lang="fr-FR" sz="2400" dirty="0" smtClean="0">
                <a:effectLst/>
              </a:rPr>
              <a:t>  </a:t>
            </a:r>
            <a:r>
              <a:rPr lang="fr-FR" sz="2400" dirty="0" err="1"/>
              <a:t>S</a:t>
            </a:r>
            <a:r>
              <a:rPr lang="fr-FR" sz="2400" dirty="0" err="1" smtClean="0"/>
              <a:t>qualet</a:t>
            </a:r>
            <a:r>
              <a:rPr lang="fr-FR" sz="2400" dirty="0" smtClean="0"/>
              <a:t> </a:t>
            </a:r>
            <a:r>
              <a:rPr lang="fr-FR" sz="2400" dirty="0" err="1"/>
              <a:t>C</a:t>
            </a:r>
            <a:r>
              <a:rPr lang="fr-FR" sz="2400" dirty="0" err="1" smtClean="0"/>
              <a:t>apitolium</a:t>
            </a:r>
            <a:r>
              <a:rPr lang="fr-FR" sz="2400" dirty="0" smtClean="0"/>
              <a:t>, </a:t>
            </a:r>
            <a:r>
              <a:rPr lang="fr-FR" sz="2400" dirty="0" err="1" smtClean="0"/>
              <a:t>templa</a:t>
            </a:r>
            <a:r>
              <a:rPr lang="fr-FR" sz="2400" dirty="0" smtClean="0"/>
              <a:t> </a:t>
            </a:r>
            <a:r>
              <a:rPr lang="fr-FR" sz="2400" dirty="0" err="1"/>
              <a:t>I</a:t>
            </a:r>
            <a:r>
              <a:rPr lang="fr-FR" sz="2400" dirty="0" err="1" smtClean="0"/>
              <a:t>ouis</a:t>
            </a:r>
            <a:r>
              <a:rPr lang="fr-FR" sz="2400" dirty="0" smtClean="0"/>
              <a:t> et </a:t>
            </a:r>
            <a:r>
              <a:rPr lang="fr-FR" sz="2400" dirty="0" err="1" smtClean="0"/>
              <a:t>caeremoniae</a:t>
            </a:r>
            <a:r>
              <a:rPr lang="fr-FR" sz="2400" dirty="0" smtClean="0"/>
              <a:t> </a:t>
            </a:r>
            <a:r>
              <a:rPr lang="fr-FR" sz="2400" dirty="0" err="1" smtClean="0"/>
              <a:t>conciderunt</a:t>
            </a:r>
            <a:r>
              <a:rPr lang="fr-FR" sz="2400" dirty="0" smtClean="0"/>
              <a:t>.</a:t>
            </a:r>
            <a:r>
              <a:rPr lang="fr-FR" sz="2400" dirty="0" smtClean="0">
                <a:effectLst/>
              </a:rPr>
              <a:t>  </a:t>
            </a:r>
            <a:r>
              <a:rPr lang="fr-FR" sz="2400" dirty="0" err="1"/>
              <a:t>C</a:t>
            </a:r>
            <a:r>
              <a:rPr lang="fr-FR" sz="2400" dirty="0" err="1" smtClean="0"/>
              <a:t>ur</a:t>
            </a:r>
            <a:r>
              <a:rPr lang="fr-FR" sz="2400" dirty="0" smtClean="0"/>
              <a:t> </a:t>
            </a:r>
            <a:r>
              <a:rPr lang="fr-FR" sz="2400" dirty="0" err="1" smtClean="0"/>
              <a:t>uocabulum</a:t>
            </a:r>
            <a:r>
              <a:rPr lang="fr-FR" sz="2400" dirty="0" smtClean="0"/>
              <a:t> </a:t>
            </a:r>
            <a:r>
              <a:rPr lang="fr-FR" sz="2400" dirty="0" err="1" smtClean="0"/>
              <a:t>eius</a:t>
            </a:r>
            <a:r>
              <a:rPr lang="fr-FR" sz="2400" dirty="0" smtClean="0"/>
              <a:t>, et </a:t>
            </a:r>
            <a:r>
              <a:rPr lang="fr-FR" sz="2400" dirty="0" err="1" smtClean="0"/>
              <a:t>uitia</a:t>
            </a:r>
            <a:r>
              <a:rPr lang="fr-FR" sz="2400" dirty="0" smtClean="0"/>
              <a:t> </a:t>
            </a:r>
            <a:r>
              <a:rPr lang="fr-FR" sz="2400" dirty="0" err="1" smtClean="0"/>
              <a:t>apud</a:t>
            </a:r>
            <a:r>
              <a:rPr lang="fr-FR" sz="2400" dirty="0" smtClean="0"/>
              <a:t> te </a:t>
            </a:r>
            <a:r>
              <a:rPr lang="fr-FR" sz="2400" dirty="0" err="1" smtClean="0"/>
              <a:t>uigeant</a:t>
            </a:r>
            <a:r>
              <a:rPr lang="fr-FR" sz="2400" dirty="0" smtClean="0"/>
              <a:t> ?</a:t>
            </a:r>
            <a:endParaRPr lang="fr-FR" sz="5400" i="1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413657" y="1072806"/>
            <a:ext cx="1105553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err="1" smtClean="0"/>
              <a:t>Aduersus</a:t>
            </a:r>
            <a:r>
              <a:rPr lang="fr-FR" sz="2400" dirty="0" smtClean="0"/>
              <a:t> </a:t>
            </a:r>
            <a:r>
              <a:rPr lang="fr-FR" sz="2400" dirty="0" err="1" smtClean="0"/>
              <a:t>Iouinianum</a:t>
            </a:r>
            <a:r>
              <a:rPr lang="fr-FR" sz="2400" dirty="0" smtClean="0"/>
              <a:t> II, 38 : </a:t>
            </a:r>
            <a:r>
              <a:rPr lang="fr-FR" sz="2400" dirty="0" err="1"/>
              <a:t>C</a:t>
            </a:r>
            <a:r>
              <a:rPr lang="fr-FR" sz="2400" dirty="0" err="1" smtClean="0"/>
              <a:t>aue</a:t>
            </a:r>
            <a:r>
              <a:rPr lang="fr-FR" sz="2400" dirty="0" smtClean="0"/>
              <a:t> </a:t>
            </a:r>
            <a:r>
              <a:rPr lang="fr-FR" sz="2400" dirty="0" err="1">
                <a:solidFill>
                  <a:srgbClr val="FF0000"/>
                </a:solidFill>
              </a:rPr>
              <a:t>I</a:t>
            </a:r>
            <a:r>
              <a:rPr lang="fr-FR" sz="2400" dirty="0" err="1" smtClean="0">
                <a:solidFill>
                  <a:srgbClr val="FF0000"/>
                </a:solidFill>
              </a:rPr>
              <a:t>ouiniani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nomen</a:t>
            </a:r>
            <a:r>
              <a:rPr lang="fr-FR" sz="2400" dirty="0" smtClean="0"/>
              <a:t>, quod de </a:t>
            </a:r>
            <a:r>
              <a:rPr lang="fr-FR" sz="2400" dirty="0" err="1" smtClean="0"/>
              <a:t>idolo</a:t>
            </a:r>
            <a:r>
              <a:rPr lang="fr-FR" sz="2400" dirty="0" smtClean="0"/>
              <a:t> </a:t>
            </a:r>
            <a:r>
              <a:rPr lang="fr-FR" sz="2400" dirty="0" err="1" smtClean="0"/>
              <a:t>deriuatum</a:t>
            </a:r>
            <a:r>
              <a:rPr lang="fr-FR" sz="2400" dirty="0" smtClean="0"/>
              <a:t> est.</a:t>
            </a:r>
            <a:r>
              <a:rPr lang="fr-FR" sz="2400" dirty="0" smtClean="0">
                <a:effectLst/>
              </a:rPr>
              <a:t>  </a:t>
            </a:r>
            <a:r>
              <a:rPr lang="fr-FR" sz="2400" dirty="0" err="1"/>
              <a:t>S</a:t>
            </a:r>
            <a:r>
              <a:rPr lang="fr-FR" sz="2400" dirty="0" err="1" smtClean="0"/>
              <a:t>qualet</a:t>
            </a:r>
            <a:r>
              <a:rPr lang="fr-FR" sz="2400" dirty="0" smtClean="0"/>
              <a:t> </a:t>
            </a:r>
            <a:r>
              <a:rPr lang="fr-FR" sz="2400" dirty="0" err="1"/>
              <a:t>C</a:t>
            </a:r>
            <a:r>
              <a:rPr lang="fr-FR" sz="2400" dirty="0" err="1" smtClean="0"/>
              <a:t>apitolium</a:t>
            </a:r>
            <a:r>
              <a:rPr lang="fr-FR" sz="2400" dirty="0" smtClean="0"/>
              <a:t>, </a:t>
            </a:r>
            <a:r>
              <a:rPr lang="fr-FR" sz="2400" dirty="0" err="1" smtClean="0">
                <a:solidFill>
                  <a:srgbClr val="FF0000"/>
                </a:solidFill>
              </a:rPr>
              <a:t>templa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I</a:t>
            </a:r>
            <a:r>
              <a:rPr lang="fr-FR" sz="2400" dirty="0" err="1" smtClean="0">
                <a:solidFill>
                  <a:srgbClr val="FF0000"/>
                </a:solidFill>
              </a:rPr>
              <a:t>ouis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et </a:t>
            </a:r>
            <a:r>
              <a:rPr lang="fr-FR" sz="2400" dirty="0" err="1" smtClean="0"/>
              <a:t>caeremoniae</a:t>
            </a:r>
            <a:r>
              <a:rPr lang="fr-FR" sz="2400" dirty="0" smtClean="0"/>
              <a:t> </a:t>
            </a:r>
            <a:r>
              <a:rPr lang="fr-FR" sz="2400" dirty="0" err="1" smtClean="0"/>
              <a:t>conciderunt</a:t>
            </a:r>
            <a:r>
              <a:rPr lang="fr-FR" sz="2400" dirty="0" smtClean="0"/>
              <a:t>.</a:t>
            </a:r>
            <a:r>
              <a:rPr lang="fr-FR" sz="2400" dirty="0" smtClean="0">
                <a:effectLst/>
              </a:rPr>
              <a:t>  </a:t>
            </a:r>
            <a:r>
              <a:rPr lang="fr-FR" sz="2400" dirty="0" err="1"/>
              <a:t>C</a:t>
            </a:r>
            <a:r>
              <a:rPr lang="fr-FR" sz="2400" dirty="0" err="1" smtClean="0"/>
              <a:t>ur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uocabulum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eius</a:t>
            </a:r>
            <a:r>
              <a:rPr lang="fr-FR" sz="2400" dirty="0" smtClean="0"/>
              <a:t>, et </a:t>
            </a:r>
            <a:r>
              <a:rPr lang="fr-FR" sz="2400" dirty="0" err="1" smtClean="0"/>
              <a:t>uitia</a:t>
            </a:r>
            <a:r>
              <a:rPr lang="fr-FR" sz="2400" dirty="0" smtClean="0"/>
              <a:t> </a:t>
            </a:r>
            <a:r>
              <a:rPr lang="fr-FR" sz="2400" dirty="0" err="1" smtClean="0"/>
              <a:t>apud</a:t>
            </a:r>
            <a:r>
              <a:rPr lang="fr-FR" sz="2400" dirty="0" smtClean="0"/>
              <a:t> te </a:t>
            </a:r>
            <a:r>
              <a:rPr lang="fr-FR" sz="2400" dirty="0" err="1" smtClean="0"/>
              <a:t>uigeant</a:t>
            </a:r>
            <a:r>
              <a:rPr lang="fr-FR" sz="2400" dirty="0" smtClean="0"/>
              <a:t> ?</a:t>
            </a:r>
            <a:endParaRPr lang="fr-FR" sz="5400" i="1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413657" y="1072805"/>
            <a:ext cx="1105553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err="1" smtClean="0"/>
              <a:t>Aduersus</a:t>
            </a:r>
            <a:r>
              <a:rPr lang="fr-FR" sz="2400" dirty="0" smtClean="0"/>
              <a:t> </a:t>
            </a:r>
            <a:r>
              <a:rPr lang="fr-FR" sz="2400" dirty="0" err="1" smtClean="0"/>
              <a:t>Iouinianum</a:t>
            </a:r>
            <a:r>
              <a:rPr lang="fr-FR" sz="2400" dirty="0" smtClean="0"/>
              <a:t> II, 38 : </a:t>
            </a:r>
            <a:r>
              <a:rPr lang="fr-FR" sz="2400" dirty="0" err="1">
                <a:solidFill>
                  <a:srgbClr val="FF0000"/>
                </a:solidFill>
              </a:rPr>
              <a:t>C</a:t>
            </a:r>
            <a:r>
              <a:rPr lang="fr-FR" sz="2400" dirty="0" err="1" smtClean="0">
                <a:solidFill>
                  <a:srgbClr val="FF0000"/>
                </a:solidFill>
              </a:rPr>
              <a:t>aue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iouiniani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nomen</a:t>
            </a:r>
            <a:r>
              <a:rPr lang="fr-FR" sz="2400" dirty="0" smtClean="0"/>
              <a:t>, quod </a:t>
            </a:r>
            <a:r>
              <a:rPr lang="fr-FR" sz="2400" dirty="0" smtClean="0">
                <a:solidFill>
                  <a:srgbClr val="0070C0"/>
                </a:solidFill>
              </a:rPr>
              <a:t>de </a:t>
            </a:r>
            <a:r>
              <a:rPr lang="fr-FR" sz="2400" dirty="0" err="1" smtClean="0">
                <a:solidFill>
                  <a:srgbClr val="0070C0"/>
                </a:solidFill>
              </a:rPr>
              <a:t>idolo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sz="2400" dirty="0" err="1" smtClean="0">
                <a:solidFill>
                  <a:srgbClr val="0070C0"/>
                </a:solidFill>
              </a:rPr>
              <a:t>deriuatum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sz="2400" dirty="0" smtClean="0"/>
              <a:t>est.</a:t>
            </a:r>
            <a:r>
              <a:rPr lang="fr-FR" sz="2400" dirty="0" smtClean="0">
                <a:effectLst/>
              </a:rPr>
              <a:t>  </a:t>
            </a:r>
            <a:r>
              <a:rPr lang="fr-FR" sz="2400" dirty="0" err="1"/>
              <a:t>S</a:t>
            </a:r>
            <a:r>
              <a:rPr lang="fr-FR" sz="2400" dirty="0" err="1" smtClean="0"/>
              <a:t>qualet</a:t>
            </a:r>
            <a:r>
              <a:rPr lang="fr-FR" sz="2400" dirty="0" smtClean="0"/>
              <a:t> </a:t>
            </a:r>
            <a:r>
              <a:rPr lang="fr-FR" sz="2400" dirty="0" err="1">
                <a:solidFill>
                  <a:srgbClr val="0070C0"/>
                </a:solidFill>
              </a:rPr>
              <a:t>C</a:t>
            </a:r>
            <a:r>
              <a:rPr lang="fr-FR" sz="2400" dirty="0" err="1" smtClean="0">
                <a:solidFill>
                  <a:srgbClr val="0070C0"/>
                </a:solidFill>
              </a:rPr>
              <a:t>apitolium</a:t>
            </a:r>
            <a:r>
              <a:rPr lang="fr-FR" sz="2400" dirty="0" smtClean="0">
                <a:solidFill>
                  <a:srgbClr val="0070C0"/>
                </a:solidFill>
              </a:rPr>
              <a:t>, </a:t>
            </a:r>
            <a:r>
              <a:rPr lang="fr-FR" sz="2400" dirty="0" err="1" smtClean="0">
                <a:solidFill>
                  <a:srgbClr val="0070C0"/>
                </a:solidFill>
              </a:rPr>
              <a:t>templa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sz="2400" dirty="0" err="1">
                <a:solidFill>
                  <a:srgbClr val="0070C0"/>
                </a:solidFill>
              </a:rPr>
              <a:t>I</a:t>
            </a:r>
            <a:r>
              <a:rPr lang="fr-FR" sz="2400" dirty="0" err="1" smtClean="0">
                <a:solidFill>
                  <a:srgbClr val="0070C0"/>
                </a:solidFill>
              </a:rPr>
              <a:t>ouis</a:t>
            </a:r>
            <a:r>
              <a:rPr lang="fr-FR" sz="2400" dirty="0" smtClean="0">
                <a:solidFill>
                  <a:srgbClr val="0070C0"/>
                </a:solidFill>
              </a:rPr>
              <a:t> et </a:t>
            </a:r>
            <a:r>
              <a:rPr lang="fr-FR" sz="2400" dirty="0" err="1" smtClean="0">
                <a:solidFill>
                  <a:srgbClr val="0070C0"/>
                </a:solidFill>
              </a:rPr>
              <a:t>caeremoniae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sz="2400" dirty="0" err="1" smtClean="0"/>
              <a:t>conciderunt</a:t>
            </a:r>
            <a:r>
              <a:rPr lang="fr-FR" sz="2400" dirty="0" smtClean="0"/>
              <a:t>.</a:t>
            </a:r>
            <a:r>
              <a:rPr lang="fr-FR" sz="2400" dirty="0" smtClean="0">
                <a:effectLst/>
              </a:rPr>
              <a:t>  </a:t>
            </a:r>
            <a:r>
              <a:rPr lang="fr-FR" sz="2400" dirty="0" err="1"/>
              <a:t>C</a:t>
            </a:r>
            <a:r>
              <a:rPr lang="fr-FR" sz="2400" dirty="0" err="1" smtClean="0"/>
              <a:t>ur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uocabulum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0070C0"/>
                </a:solidFill>
              </a:rPr>
              <a:t>eius</a:t>
            </a:r>
            <a:r>
              <a:rPr lang="fr-FR" sz="2400" dirty="0" smtClean="0"/>
              <a:t>, et </a:t>
            </a:r>
            <a:r>
              <a:rPr lang="fr-FR" sz="2400" dirty="0" err="1" smtClean="0"/>
              <a:t>uitia</a:t>
            </a:r>
            <a:r>
              <a:rPr lang="fr-FR" sz="2400" dirty="0" smtClean="0"/>
              <a:t> </a:t>
            </a:r>
            <a:r>
              <a:rPr lang="fr-FR" sz="2400" dirty="0" err="1" smtClean="0"/>
              <a:t>apud</a:t>
            </a:r>
            <a:r>
              <a:rPr lang="fr-FR" sz="2400" dirty="0" smtClean="0"/>
              <a:t> te </a:t>
            </a:r>
            <a:r>
              <a:rPr lang="fr-FR" sz="2400" dirty="0" err="1" smtClean="0"/>
              <a:t>uigeant</a:t>
            </a:r>
            <a:r>
              <a:rPr lang="fr-FR" sz="2400" dirty="0" smtClean="0"/>
              <a:t> ?</a:t>
            </a:r>
            <a:endParaRPr lang="fr-FR" sz="5400" i="1" dirty="0" smtClean="0"/>
          </a:p>
        </p:txBody>
      </p:sp>
    </p:spTree>
    <p:extLst>
      <p:ext uri="{BB962C8B-B14F-4D97-AF65-F5344CB8AC3E}">
        <p14:creationId xmlns:p14="http://schemas.microsoft.com/office/powerpoint/2010/main" val="247483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227908" y="378823"/>
            <a:ext cx="1025434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</a:t>
            </a:r>
            <a:r>
              <a:rPr lang="fr-FR" sz="2400" dirty="0" smtClean="0"/>
              <a:t>es jeux de mots sur les noms propres : exemples de la difficulté de la traduction</a:t>
            </a: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431075" y="1567542"/>
            <a:ext cx="4023359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 - le ton ironique de tous ces textes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431075" y="2139630"/>
            <a:ext cx="672737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II -La mécanique des jeux de mots sur le nom de Vigilance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3500847" y="1043244"/>
            <a:ext cx="445443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Quels obstacles à la traduction ? 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98863" y="2721206"/>
            <a:ext cx="593053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1</a:t>
            </a:r>
            <a:r>
              <a:rPr lang="fr-FR" sz="2000" dirty="0" smtClean="0"/>
              <a:t>) Réinvestissement du sens commun du nom propre</a:t>
            </a:r>
            <a:endParaRPr lang="fr-FR" sz="2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560423" y="1560120"/>
            <a:ext cx="630500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Multiplication des indicateurs sémantiques et stylistiques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69425" y="4653618"/>
            <a:ext cx="630500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C000"/>
                </a:solidFill>
              </a:rPr>
              <a:t>Un nom remplacé par son antonyme </a:t>
            </a:r>
            <a:r>
              <a:rPr lang="fr-FR" sz="2000" dirty="0" smtClean="0"/>
              <a:t>: question de la préséance de la langue source ou de la langue cible</a:t>
            </a:r>
            <a:endParaRPr lang="fr-FR" sz="2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98863" y="4637493"/>
            <a:ext cx="338328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2) l’antiphrase réalisée ou non 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962502" y="2719140"/>
            <a:ext cx="4902923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C000"/>
                </a:solidFill>
              </a:rPr>
              <a:t>Dépend de l’existence ou non du même doublet dans la langue cible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962502" y="3580751"/>
            <a:ext cx="511192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Vigilantius</a:t>
            </a:r>
            <a:r>
              <a:rPr lang="fr-FR" sz="2000" dirty="0" smtClean="0"/>
              <a:t> / </a:t>
            </a:r>
            <a:r>
              <a:rPr lang="fr-FR" sz="2000" dirty="0" err="1" smtClean="0"/>
              <a:t>uigilans</a:t>
            </a:r>
            <a:r>
              <a:rPr lang="fr-FR" sz="2000" dirty="0" smtClean="0"/>
              <a:t>, </a:t>
            </a:r>
            <a:r>
              <a:rPr lang="fr-FR" sz="2000" dirty="0" err="1" smtClean="0"/>
              <a:t>tis</a:t>
            </a:r>
            <a:r>
              <a:rPr lang="fr-FR" sz="2000" dirty="0" smtClean="0"/>
              <a:t> =&gt; </a:t>
            </a:r>
            <a:r>
              <a:rPr lang="fr-FR" sz="2000" dirty="0" smtClean="0">
                <a:solidFill>
                  <a:srgbClr val="00B050"/>
                </a:solidFill>
              </a:rPr>
              <a:t>Vigilance / vigilance</a:t>
            </a:r>
          </a:p>
          <a:p>
            <a:r>
              <a:rPr lang="fr-FR" sz="2000" dirty="0" err="1" smtClean="0"/>
              <a:t>Dormitantius</a:t>
            </a:r>
            <a:r>
              <a:rPr lang="fr-FR" sz="2000" dirty="0" smtClean="0"/>
              <a:t> / </a:t>
            </a:r>
            <a:r>
              <a:rPr lang="fr-FR" sz="2000" dirty="0" err="1" smtClean="0"/>
              <a:t>dormitans</a:t>
            </a:r>
            <a:r>
              <a:rPr lang="fr-FR" sz="2000" dirty="0" smtClean="0"/>
              <a:t>, </a:t>
            </a:r>
            <a:r>
              <a:rPr lang="fr-FR" sz="2000" dirty="0" err="1" smtClean="0"/>
              <a:t>tis</a:t>
            </a:r>
            <a:r>
              <a:rPr lang="fr-FR" sz="2000" dirty="0" smtClean="0"/>
              <a:t> =&gt; </a:t>
            </a:r>
            <a:r>
              <a:rPr lang="fr-FR" sz="2000" dirty="0" err="1" smtClean="0">
                <a:solidFill>
                  <a:srgbClr val="FF0000"/>
                </a:solidFill>
              </a:rPr>
              <a:t>Dormitance</a:t>
            </a:r>
            <a:r>
              <a:rPr lang="fr-FR" sz="2000" dirty="0" smtClean="0">
                <a:solidFill>
                  <a:srgbClr val="FF0000"/>
                </a:solidFill>
              </a:rPr>
              <a:t> / ?</a:t>
            </a:r>
          </a:p>
          <a:p>
            <a:r>
              <a:rPr lang="fr-FR" sz="2000" dirty="0" err="1" smtClean="0"/>
              <a:t>Iouinianus</a:t>
            </a:r>
            <a:r>
              <a:rPr lang="fr-FR" sz="2000" dirty="0" smtClean="0"/>
              <a:t> / </a:t>
            </a:r>
            <a:r>
              <a:rPr lang="fr-FR" sz="2000" dirty="0" err="1" smtClean="0"/>
              <a:t>Iouis</a:t>
            </a:r>
            <a:r>
              <a:rPr lang="fr-FR" sz="2000" dirty="0" smtClean="0"/>
              <a:t> =&gt; </a:t>
            </a:r>
            <a:r>
              <a:rPr lang="fr-FR" sz="2000" dirty="0" err="1" smtClean="0">
                <a:solidFill>
                  <a:srgbClr val="FF0000"/>
                </a:solidFill>
              </a:rPr>
              <a:t>Jovinien</a:t>
            </a:r>
            <a:r>
              <a:rPr lang="fr-FR" sz="2000" dirty="0" smtClean="0">
                <a:solidFill>
                  <a:srgbClr val="FF0000"/>
                </a:solidFill>
              </a:rPr>
              <a:t> / Jupiter ?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98863" y="5413304"/>
            <a:ext cx="502920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3</a:t>
            </a:r>
            <a:r>
              <a:rPr lang="fr-FR" sz="2000" dirty="0" smtClean="0"/>
              <a:t>) Exploitation du champ lexical par synonymie</a:t>
            </a:r>
            <a:endParaRPr lang="fr-FR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769425" y="5420829"/>
            <a:ext cx="6305005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Selon richesse du même champ lexical dans la langue cible</a:t>
            </a:r>
          </a:p>
          <a:p>
            <a:pPr algn="ctr"/>
            <a:r>
              <a:rPr lang="fr-FR" sz="2000" dirty="0" err="1" smtClean="0"/>
              <a:t>somnum</a:t>
            </a:r>
            <a:r>
              <a:rPr lang="fr-FR" sz="2000" dirty="0" smtClean="0"/>
              <a:t>, </a:t>
            </a:r>
            <a:r>
              <a:rPr lang="fr-FR" sz="2000" dirty="0" err="1" smtClean="0"/>
              <a:t>lethargus</a:t>
            </a:r>
            <a:r>
              <a:rPr lang="fr-FR" sz="2000" dirty="0" smtClean="0"/>
              <a:t>, </a:t>
            </a:r>
            <a:r>
              <a:rPr lang="fr-FR" sz="2000" dirty="0" err="1" smtClean="0"/>
              <a:t>dormio</a:t>
            </a:r>
            <a:r>
              <a:rPr lang="fr-FR" sz="2000" dirty="0" smtClean="0"/>
              <a:t>, </a:t>
            </a:r>
            <a:r>
              <a:rPr lang="fr-FR" sz="2000" dirty="0" err="1" smtClean="0"/>
              <a:t>somnio</a:t>
            </a:r>
            <a:r>
              <a:rPr lang="fr-FR" sz="2000" dirty="0" smtClean="0"/>
              <a:t>,</a:t>
            </a:r>
          </a:p>
          <a:p>
            <a:pPr algn="ctr"/>
            <a:r>
              <a:rPr lang="fr-FR" sz="2000" dirty="0">
                <a:solidFill>
                  <a:srgbClr val="00B050"/>
                </a:solidFill>
              </a:rPr>
              <a:t>s</a:t>
            </a:r>
            <a:r>
              <a:rPr lang="fr-FR" sz="2000" dirty="0" smtClean="0">
                <a:solidFill>
                  <a:srgbClr val="00B050"/>
                </a:solidFill>
              </a:rPr>
              <a:t>ommeil, léthargie, dormir, sommeiller</a:t>
            </a:r>
            <a:endParaRPr lang="fr-F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35130" y="979619"/>
            <a:ext cx="705394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II -La mécanique des jeux de mots sur le nom de Vigilance (suite)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98863" y="1579759"/>
            <a:ext cx="601544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4) Glissement d’une catégorie grammaticale à une autre</a:t>
            </a:r>
            <a:endParaRPr lang="fr-FR" sz="2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769425" y="3315893"/>
            <a:ext cx="630500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C000"/>
                </a:solidFill>
              </a:rPr>
              <a:t>Difficulté à garder toujours la forme commune en traduction</a:t>
            </a:r>
            <a:endParaRPr lang="fr-FR" sz="2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98863" y="3319280"/>
            <a:ext cx="338328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5) l’usage du polyptote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962502" y="1581287"/>
            <a:ext cx="4902923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Difficulté de repérage du glissement s’il n’est pas souligné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962502" y="2395272"/>
            <a:ext cx="4902923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rgbClr val="FF0000"/>
                </a:solidFill>
              </a:rPr>
              <a:t>Vigilantius</a:t>
            </a:r>
            <a:r>
              <a:rPr lang="fr-FR" sz="2000" dirty="0" smtClean="0">
                <a:solidFill>
                  <a:srgbClr val="FF0000"/>
                </a:solidFill>
              </a:rPr>
              <a:t> =&gt; </a:t>
            </a:r>
            <a:r>
              <a:rPr lang="fr-FR" sz="2000" dirty="0" err="1" smtClean="0">
                <a:solidFill>
                  <a:srgbClr val="FF0000"/>
                </a:solidFill>
              </a:rPr>
              <a:t>uigilare</a:t>
            </a:r>
            <a:r>
              <a:rPr lang="fr-FR" sz="2000" dirty="0" smtClean="0">
                <a:solidFill>
                  <a:srgbClr val="FF0000"/>
                </a:solidFill>
              </a:rPr>
              <a:t> : « Tu </a:t>
            </a:r>
            <a:r>
              <a:rPr lang="fr-FR" sz="2000" dirty="0" err="1" smtClean="0">
                <a:solidFill>
                  <a:srgbClr val="FF0000"/>
                </a:solidFill>
              </a:rPr>
              <a:t>uigilans</a:t>
            </a:r>
            <a:r>
              <a:rPr lang="fr-FR" sz="2000" dirty="0" smtClean="0">
                <a:solidFill>
                  <a:srgbClr val="FF0000"/>
                </a:solidFill>
              </a:rPr>
              <a:t> dormis »</a:t>
            </a:r>
          </a:p>
          <a:p>
            <a:pPr algn="ctr"/>
            <a:r>
              <a:rPr lang="fr-FR" sz="2000" dirty="0" smtClean="0">
                <a:solidFill>
                  <a:srgbClr val="FF0000"/>
                </a:solidFill>
              </a:rPr>
              <a:t>« Toi, tu dors éveillé »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769425" y="4085085"/>
            <a:ext cx="630500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solidFill>
                  <a:srgbClr val="FFC000"/>
                </a:solidFill>
              </a:rPr>
              <a:t>uigilias</a:t>
            </a:r>
            <a:r>
              <a:rPr lang="fr-FR" sz="2000" dirty="0" smtClean="0">
                <a:solidFill>
                  <a:srgbClr val="FFC000"/>
                </a:solidFill>
              </a:rPr>
              <a:t>, </a:t>
            </a:r>
            <a:r>
              <a:rPr lang="fr-FR" sz="2000" dirty="0" err="1" smtClean="0">
                <a:solidFill>
                  <a:srgbClr val="FFC000"/>
                </a:solidFill>
              </a:rPr>
              <a:t>Vigilantius</a:t>
            </a:r>
            <a:r>
              <a:rPr lang="fr-FR" sz="2000" dirty="0" smtClean="0">
                <a:solidFill>
                  <a:srgbClr val="FFC000"/>
                </a:solidFill>
              </a:rPr>
              <a:t>, </a:t>
            </a:r>
            <a:r>
              <a:rPr lang="fr-FR" sz="2000" dirty="0" err="1" smtClean="0">
                <a:solidFill>
                  <a:srgbClr val="FFC000"/>
                </a:solidFill>
              </a:rPr>
              <a:t>uigilare</a:t>
            </a:r>
            <a:endParaRPr lang="fr-FR" sz="2000" dirty="0" smtClean="0">
              <a:solidFill>
                <a:srgbClr val="FFC000"/>
              </a:solidFill>
            </a:endParaRPr>
          </a:p>
          <a:p>
            <a:r>
              <a:rPr lang="fr-FR" sz="2000" dirty="0">
                <a:solidFill>
                  <a:srgbClr val="FFC000"/>
                </a:solidFill>
              </a:rPr>
              <a:t>v</a:t>
            </a:r>
            <a:r>
              <a:rPr lang="fr-FR" sz="2000" dirty="0" smtClean="0">
                <a:solidFill>
                  <a:srgbClr val="FFC000"/>
                </a:solidFill>
              </a:rPr>
              <a:t>igiles (veillées?), Vigilance, veiller (rester vigilant ?)</a:t>
            </a:r>
            <a:endParaRPr lang="fr-FR" sz="2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1227908" y="378823"/>
            <a:ext cx="1025434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</a:t>
            </a:r>
            <a:r>
              <a:rPr lang="fr-FR" sz="2400" dirty="0" smtClean="0"/>
              <a:t>es jeux de mots sur les noms propres : exemples de la difficulté de la traduction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27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07623" y="391886"/>
            <a:ext cx="727601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Mise en situation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13658" y="1262743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Date : 347-419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413658" y="1948934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Genres littéraires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1650275" y="2569420"/>
            <a:ext cx="181138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T</a:t>
            </a:r>
            <a:r>
              <a:rPr lang="fr-FR" sz="2400" dirty="0" smtClean="0"/>
              <a:t>raductions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207622" y="3189906"/>
            <a:ext cx="248194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Exégèse biblique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104606" y="3782981"/>
            <a:ext cx="278674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Traités</a:t>
            </a:r>
            <a:r>
              <a:rPr lang="fr-FR" dirty="0" smtClean="0"/>
              <a:t> </a:t>
            </a:r>
            <a:r>
              <a:rPr lang="fr-FR" sz="2400" dirty="0" smtClean="0"/>
              <a:t>polémiques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689565" y="4403467"/>
            <a:ext cx="164592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Lettres</a:t>
            </a: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796834" y="5329646"/>
            <a:ext cx="164592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Innocentius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555965" y="5329646"/>
            <a:ext cx="15283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innocens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894217" y="5311140"/>
            <a:ext cx="15283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Desiderius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653348" y="5311140"/>
            <a:ext cx="23338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Desidero</a:t>
            </a:r>
            <a:r>
              <a:rPr lang="fr-FR" sz="2400" dirty="0" smtClean="0"/>
              <a:t>, as ,are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9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07623" y="391886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Vigilance de </a:t>
            </a:r>
            <a:r>
              <a:rPr lang="fr-FR" sz="2400" dirty="0" err="1" smtClean="0"/>
              <a:t>Calagurris</a:t>
            </a:r>
            <a:r>
              <a:rPr lang="fr-FR" sz="2400" dirty="0" smtClean="0"/>
              <a:t>, l’endormi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3657" y="1262743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Ep. 61, 4 </a:t>
            </a:r>
            <a:r>
              <a:rPr lang="fr-FR" sz="2400" dirty="0" smtClean="0"/>
              <a:t>: Ego </a:t>
            </a:r>
            <a:r>
              <a:rPr lang="fr-FR" sz="2400" dirty="0" err="1"/>
              <a:t>reor</a:t>
            </a:r>
            <a:r>
              <a:rPr lang="fr-FR" sz="2400" dirty="0"/>
              <a:t> et </a:t>
            </a:r>
            <a:r>
              <a:rPr lang="fr-FR" sz="2400" dirty="0" err="1"/>
              <a:t>nomen</a:t>
            </a:r>
            <a:r>
              <a:rPr lang="fr-FR" sz="2400" dirty="0"/>
              <a:t> </a:t>
            </a:r>
            <a:r>
              <a:rPr lang="fr-FR" sz="2400" dirty="0" err="1"/>
              <a:t>tibi</a:t>
            </a:r>
            <a:r>
              <a:rPr lang="fr-FR" sz="2400" dirty="0"/>
              <a:t> κα</a:t>
            </a:r>
            <a:r>
              <a:rPr lang="fr-FR" sz="2400" dirty="0" err="1"/>
              <a:t>τὰ</a:t>
            </a:r>
            <a:r>
              <a:rPr lang="fr-FR" sz="2400" dirty="0"/>
              <a:t> </a:t>
            </a:r>
            <a:r>
              <a:rPr lang="fr-FR" sz="2400" dirty="0" err="1"/>
              <a:t>ἀντίφρ</a:t>
            </a:r>
            <a:r>
              <a:rPr lang="fr-FR" sz="2400" dirty="0"/>
              <a:t>ασιν impositum. Nam </a:t>
            </a:r>
            <a:r>
              <a:rPr lang="fr-FR" sz="2400" dirty="0" err="1"/>
              <a:t>tota</a:t>
            </a:r>
            <a:r>
              <a:rPr lang="fr-FR" sz="2400" dirty="0"/>
              <a:t> mente </a:t>
            </a:r>
            <a:r>
              <a:rPr lang="fr-FR" sz="2400" dirty="0" err="1"/>
              <a:t>dormitas</a:t>
            </a:r>
            <a:r>
              <a:rPr lang="fr-FR" sz="2400" dirty="0"/>
              <a:t> et </a:t>
            </a:r>
            <a:r>
              <a:rPr lang="fr-FR" sz="2400" dirty="0" err="1"/>
              <a:t>profundissimo</a:t>
            </a:r>
            <a:r>
              <a:rPr lang="fr-FR" sz="2400" dirty="0"/>
              <a:t> non </a:t>
            </a:r>
            <a:r>
              <a:rPr lang="fr-FR" sz="2400" dirty="0" err="1"/>
              <a:t>tam</a:t>
            </a:r>
            <a:r>
              <a:rPr lang="fr-FR" sz="2400" dirty="0"/>
              <a:t> </a:t>
            </a:r>
            <a:r>
              <a:rPr lang="fr-FR" sz="2400" dirty="0" err="1"/>
              <a:t>somno</a:t>
            </a:r>
            <a:r>
              <a:rPr lang="fr-FR" sz="2400" dirty="0"/>
              <a:t> </a:t>
            </a:r>
            <a:r>
              <a:rPr lang="fr-FR" sz="2400" dirty="0" err="1"/>
              <a:t>stertis</a:t>
            </a:r>
            <a:r>
              <a:rPr lang="fr-FR" sz="2400" dirty="0"/>
              <a:t> </a:t>
            </a:r>
            <a:r>
              <a:rPr lang="fr-FR" sz="2400" dirty="0" err="1"/>
              <a:t>quam</a:t>
            </a:r>
            <a:r>
              <a:rPr lang="fr-FR" sz="2400" dirty="0"/>
              <a:t> </a:t>
            </a:r>
            <a:r>
              <a:rPr lang="fr-FR" sz="2400" dirty="0" err="1"/>
              <a:t>lethargo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13657" y="1262743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Ep. 61, 4 </a:t>
            </a:r>
            <a:r>
              <a:rPr lang="fr-FR" sz="2400" dirty="0" smtClean="0"/>
              <a:t>: Ego </a:t>
            </a:r>
            <a:r>
              <a:rPr lang="fr-FR" sz="2400" dirty="0" err="1"/>
              <a:t>reor</a:t>
            </a:r>
            <a:r>
              <a:rPr lang="fr-FR" sz="2400" dirty="0"/>
              <a:t> et </a:t>
            </a:r>
            <a:r>
              <a:rPr lang="fr-FR" sz="2400" dirty="0" err="1"/>
              <a:t>nomen</a:t>
            </a:r>
            <a:r>
              <a:rPr lang="fr-FR" sz="2400" dirty="0"/>
              <a:t> </a:t>
            </a:r>
            <a:r>
              <a:rPr lang="fr-FR" sz="2400" dirty="0" err="1"/>
              <a:t>tibi</a:t>
            </a:r>
            <a:r>
              <a:rPr lang="fr-FR" sz="2400" dirty="0"/>
              <a:t> κα</a:t>
            </a:r>
            <a:r>
              <a:rPr lang="fr-FR" sz="2400" dirty="0" err="1"/>
              <a:t>τὰ</a:t>
            </a:r>
            <a:r>
              <a:rPr lang="fr-FR" sz="2400" dirty="0"/>
              <a:t> </a:t>
            </a:r>
            <a:r>
              <a:rPr lang="fr-FR" sz="2400" dirty="0" err="1"/>
              <a:t>ἀντίφρ</a:t>
            </a:r>
            <a:r>
              <a:rPr lang="fr-FR" sz="2400" dirty="0"/>
              <a:t>ασιν impositum. Nam </a:t>
            </a:r>
            <a:r>
              <a:rPr lang="fr-FR" sz="2400" dirty="0" err="1"/>
              <a:t>tota</a:t>
            </a:r>
            <a:r>
              <a:rPr lang="fr-FR" sz="2400" dirty="0"/>
              <a:t> mente </a:t>
            </a:r>
            <a:r>
              <a:rPr lang="fr-FR" sz="2400" i="1" dirty="0" err="1">
                <a:solidFill>
                  <a:srgbClr val="FF0000"/>
                </a:solidFill>
              </a:rPr>
              <a:t>dormitas</a:t>
            </a:r>
            <a:r>
              <a:rPr lang="fr-FR" sz="2400" dirty="0"/>
              <a:t> et </a:t>
            </a:r>
            <a:r>
              <a:rPr lang="fr-FR" sz="2400" dirty="0" err="1"/>
              <a:t>profundissimo</a:t>
            </a:r>
            <a:r>
              <a:rPr lang="fr-FR" sz="2400" dirty="0"/>
              <a:t> non </a:t>
            </a:r>
            <a:r>
              <a:rPr lang="fr-FR" sz="2400" dirty="0" err="1"/>
              <a:t>tam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FF0000"/>
                </a:solidFill>
              </a:rPr>
              <a:t>somno</a:t>
            </a:r>
            <a:r>
              <a:rPr lang="fr-FR" sz="2400" dirty="0"/>
              <a:t> </a:t>
            </a:r>
            <a:r>
              <a:rPr lang="fr-FR" sz="2400" i="1" dirty="0" err="1">
                <a:solidFill>
                  <a:srgbClr val="FF0000"/>
                </a:solidFill>
              </a:rPr>
              <a:t>stertis</a:t>
            </a:r>
            <a:r>
              <a:rPr lang="fr-FR" sz="2400" dirty="0"/>
              <a:t> </a:t>
            </a:r>
            <a:r>
              <a:rPr lang="fr-FR" sz="2400" dirty="0" err="1"/>
              <a:t>quam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FF0000"/>
                </a:solidFill>
              </a:rPr>
              <a:t>lethargo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13657" y="4048150"/>
            <a:ext cx="1105553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Pour ma part, j’estime que ton nom t’a été donné </a:t>
            </a:r>
            <a:r>
              <a:rPr lang="fr-FR" sz="2400" i="1" dirty="0" smtClean="0">
                <a:solidFill>
                  <a:srgbClr val="00B050"/>
                </a:solidFill>
              </a:rPr>
              <a:t>kata </a:t>
            </a:r>
            <a:r>
              <a:rPr lang="fr-FR" sz="2400" i="1" dirty="0" err="1" smtClean="0">
                <a:solidFill>
                  <a:srgbClr val="00B050"/>
                </a:solidFill>
              </a:rPr>
              <a:t>antiphrasin</a:t>
            </a:r>
            <a:r>
              <a:rPr lang="fr-FR" sz="2400" dirty="0" smtClean="0">
                <a:solidFill>
                  <a:srgbClr val="00B050"/>
                </a:solidFill>
              </a:rPr>
              <a:t>. Car </a:t>
            </a:r>
            <a:r>
              <a:rPr lang="fr-FR" sz="2400" dirty="0">
                <a:solidFill>
                  <a:srgbClr val="00B050"/>
                </a:solidFill>
              </a:rPr>
              <a:t>tout ton esprit est endormi et les ronflements que tu laisses échapper viennent moins de ton sommeil que de la plus profonde </a:t>
            </a:r>
            <a:r>
              <a:rPr lang="fr-FR" sz="2400" dirty="0" smtClean="0">
                <a:solidFill>
                  <a:srgbClr val="00B050"/>
                </a:solidFill>
              </a:rPr>
              <a:t>léthargie</a:t>
            </a:r>
            <a:r>
              <a:rPr lang="fr-FR" sz="2400" dirty="0" smtClean="0"/>
              <a:t>.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13657" y="1262743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Ep. 61, 4 </a:t>
            </a:r>
            <a:r>
              <a:rPr lang="fr-FR" sz="2400" dirty="0" smtClean="0"/>
              <a:t>: Ego </a:t>
            </a:r>
            <a:r>
              <a:rPr lang="fr-FR" sz="2400" dirty="0" err="1"/>
              <a:t>reor</a:t>
            </a:r>
            <a:r>
              <a:rPr lang="fr-FR" sz="2400" dirty="0"/>
              <a:t> et </a:t>
            </a:r>
            <a:r>
              <a:rPr lang="fr-FR" sz="2400" dirty="0" err="1"/>
              <a:t>nomen</a:t>
            </a:r>
            <a:r>
              <a:rPr lang="fr-FR" sz="2400" dirty="0"/>
              <a:t> </a:t>
            </a:r>
            <a:r>
              <a:rPr lang="fr-FR" sz="2400" dirty="0" err="1"/>
              <a:t>tibi</a:t>
            </a:r>
            <a:r>
              <a:rPr lang="fr-FR" sz="2400" dirty="0"/>
              <a:t> κα</a:t>
            </a:r>
            <a:r>
              <a:rPr lang="fr-FR" sz="2400" dirty="0" err="1"/>
              <a:t>τὰ</a:t>
            </a:r>
            <a:r>
              <a:rPr lang="fr-FR" sz="2400" dirty="0"/>
              <a:t> </a:t>
            </a:r>
            <a:r>
              <a:rPr lang="fr-FR" sz="2400" dirty="0" err="1"/>
              <a:t>ἀντίφρ</a:t>
            </a:r>
            <a:r>
              <a:rPr lang="fr-FR" sz="2400" dirty="0"/>
              <a:t>ασιν impositum. Nam </a:t>
            </a:r>
            <a:r>
              <a:rPr lang="fr-FR" sz="2400" dirty="0" err="1"/>
              <a:t>tota</a:t>
            </a:r>
            <a:r>
              <a:rPr lang="fr-FR" sz="2400" dirty="0"/>
              <a:t> mente </a:t>
            </a:r>
            <a:r>
              <a:rPr lang="fr-FR" sz="2400" dirty="0" err="1"/>
              <a:t>dormitas</a:t>
            </a:r>
            <a:r>
              <a:rPr lang="fr-FR" sz="2400" dirty="0"/>
              <a:t> et </a:t>
            </a:r>
            <a:r>
              <a:rPr lang="fr-FR" sz="2400" dirty="0" err="1">
                <a:solidFill>
                  <a:srgbClr val="0070C0"/>
                </a:solidFill>
              </a:rPr>
              <a:t>profundissimo</a:t>
            </a:r>
            <a:r>
              <a:rPr lang="fr-FR" sz="2400" dirty="0"/>
              <a:t> </a:t>
            </a:r>
            <a:r>
              <a:rPr lang="fr-FR" sz="2400" i="1" dirty="0"/>
              <a:t>non </a:t>
            </a:r>
            <a:r>
              <a:rPr lang="fr-FR" sz="2400" i="1" dirty="0" err="1"/>
              <a:t>tam</a:t>
            </a:r>
            <a:r>
              <a:rPr lang="fr-FR" sz="2400" i="1" dirty="0"/>
              <a:t> </a:t>
            </a:r>
            <a:r>
              <a:rPr lang="fr-FR" sz="2400" dirty="0" err="1">
                <a:solidFill>
                  <a:srgbClr val="0070C0"/>
                </a:solidFill>
              </a:rPr>
              <a:t>somno</a:t>
            </a:r>
            <a:r>
              <a:rPr lang="fr-FR" sz="2400" dirty="0"/>
              <a:t> </a:t>
            </a:r>
            <a:r>
              <a:rPr lang="fr-FR" sz="2400" dirty="0" err="1"/>
              <a:t>stertis</a:t>
            </a:r>
            <a:r>
              <a:rPr lang="fr-FR" sz="2400" dirty="0"/>
              <a:t> </a:t>
            </a:r>
            <a:r>
              <a:rPr lang="fr-FR" sz="2400" i="1" dirty="0" err="1"/>
              <a:t>quam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0070C0"/>
                </a:solidFill>
              </a:rPr>
              <a:t>lethargo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3657" y="1262743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Ep. 61, 4 </a:t>
            </a:r>
            <a:r>
              <a:rPr lang="fr-FR" sz="2400" dirty="0" smtClean="0"/>
              <a:t>: Ego </a:t>
            </a:r>
            <a:r>
              <a:rPr lang="fr-FR" sz="2400" dirty="0" err="1"/>
              <a:t>reor</a:t>
            </a:r>
            <a:r>
              <a:rPr lang="fr-FR" sz="2400" dirty="0"/>
              <a:t> et </a:t>
            </a:r>
            <a:r>
              <a:rPr lang="fr-FR" sz="2400" dirty="0" err="1"/>
              <a:t>nomen</a:t>
            </a:r>
            <a:r>
              <a:rPr lang="fr-FR" sz="2400" dirty="0"/>
              <a:t> </a:t>
            </a:r>
            <a:r>
              <a:rPr lang="fr-FR" sz="2400" dirty="0" err="1"/>
              <a:t>tibi</a:t>
            </a:r>
            <a:r>
              <a:rPr lang="fr-FR" sz="2400" dirty="0"/>
              <a:t> κα</a:t>
            </a:r>
            <a:r>
              <a:rPr lang="fr-FR" sz="2400" dirty="0" err="1"/>
              <a:t>τὰ</a:t>
            </a:r>
            <a:r>
              <a:rPr lang="fr-FR" sz="2400" dirty="0"/>
              <a:t> </a:t>
            </a:r>
            <a:r>
              <a:rPr lang="fr-FR" sz="2400" dirty="0" err="1"/>
              <a:t>ἀντίφρ</a:t>
            </a:r>
            <a:r>
              <a:rPr lang="fr-FR" sz="2400" dirty="0"/>
              <a:t>ασιν impositum. Nam </a:t>
            </a:r>
            <a:r>
              <a:rPr lang="fr-FR" sz="2400" dirty="0" err="1"/>
              <a:t>tota</a:t>
            </a:r>
            <a:r>
              <a:rPr lang="fr-FR" sz="2400" dirty="0"/>
              <a:t> mente </a:t>
            </a:r>
            <a:r>
              <a:rPr lang="fr-FR" sz="2400" dirty="0" err="1"/>
              <a:t>dormitas</a:t>
            </a:r>
            <a:r>
              <a:rPr lang="fr-FR" sz="2400" dirty="0"/>
              <a:t> et </a:t>
            </a:r>
            <a:r>
              <a:rPr lang="fr-FR" sz="2400" dirty="0" smtClean="0">
                <a:solidFill>
                  <a:srgbClr val="0070C0"/>
                </a:solidFill>
              </a:rPr>
              <a:t>(</a:t>
            </a:r>
            <a:r>
              <a:rPr lang="fr-FR" sz="2400" dirty="0" err="1" smtClean="0">
                <a:solidFill>
                  <a:srgbClr val="0070C0"/>
                </a:solidFill>
              </a:rPr>
              <a:t>profundissimo</a:t>
            </a:r>
            <a:r>
              <a:rPr lang="fr-FR" sz="2400" dirty="0" smtClean="0"/>
              <a:t> </a:t>
            </a:r>
            <a:r>
              <a:rPr lang="fr-FR" sz="2400" i="1" dirty="0"/>
              <a:t>non </a:t>
            </a:r>
            <a:r>
              <a:rPr lang="fr-FR" sz="2400" i="1" dirty="0" err="1"/>
              <a:t>tam</a:t>
            </a:r>
            <a:r>
              <a:rPr lang="fr-FR" sz="2400" i="1" dirty="0"/>
              <a:t> </a:t>
            </a:r>
            <a:r>
              <a:rPr lang="fr-FR" sz="2400" dirty="0" err="1">
                <a:solidFill>
                  <a:srgbClr val="0070C0"/>
                </a:solidFill>
              </a:rPr>
              <a:t>somno</a:t>
            </a:r>
            <a:r>
              <a:rPr lang="fr-FR" sz="2400" dirty="0"/>
              <a:t> </a:t>
            </a:r>
            <a:r>
              <a:rPr lang="fr-FR" sz="2400" dirty="0" smtClean="0">
                <a:solidFill>
                  <a:srgbClr val="FF0000"/>
                </a:solidFill>
              </a:rPr>
              <a:t>((</a:t>
            </a:r>
            <a:r>
              <a:rPr lang="fr-FR" sz="2400" dirty="0" err="1" smtClean="0">
                <a:solidFill>
                  <a:srgbClr val="FF0000"/>
                </a:solidFill>
              </a:rPr>
              <a:t>stertis</a:t>
            </a:r>
            <a:r>
              <a:rPr lang="fr-FR" sz="2400" dirty="0" smtClean="0">
                <a:solidFill>
                  <a:srgbClr val="FF0000"/>
                </a:solidFill>
              </a:rPr>
              <a:t>))</a:t>
            </a:r>
            <a:r>
              <a:rPr lang="fr-FR" sz="2400" dirty="0" smtClean="0"/>
              <a:t> </a:t>
            </a:r>
            <a:r>
              <a:rPr lang="fr-FR" sz="2400" i="1" dirty="0" err="1"/>
              <a:t>quam</a:t>
            </a:r>
            <a:r>
              <a:rPr lang="fr-FR" sz="2400" dirty="0"/>
              <a:t> </a:t>
            </a:r>
            <a:r>
              <a:rPr lang="fr-FR" sz="2400" dirty="0" err="1" smtClean="0">
                <a:solidFill>
                  <a:srgbClr val="0070C0"/>
                </a:solidFill>
              </a:rPr>
              <a:t>lethargo</a:t>
            </a:r>
            <a:r>
              <a:rPr lang="fr-FR" sz="2400" dirty="0" smtClean="0">
                <a:solidFill>
                  <a:srgbClr val="0070C0"/>
                </a:solidFill>
              </a:rPr>
              <a:t>)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521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07623" y="391886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Vigilance de </a:t>
            </a:r>
            <a:r>
              <a:rPr lang="fr-FR" sz="2400" dirty="0" err="1" smtClean="0"/>
              <a:t>Calagurris</a:t>
            </a:r>
            <a:r>
              <a:rPr lang="fr-FR" sz="2400" dirty="0" smtClean="0"/>
              <a:t>, l’endormi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3657" y="1262743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Ep. 109, 1 </a:t>
            </a:r>
            <a:r>
              <a:rPr lang="fr-FR" sz="2400" dirty="0" smtClean="0"/>
              <a:t>: ais </a:t>
            </a:r>
            <a:r>
              <a:rPr lang="fr-FR" sz="2400" dirty="0" err="1"/>
              <a:t>Vigilantium</a:t>
            </a:r>
            <a:r>
              <a:rPr lang="fr-FR" sz="2400" dirty="0"/>
              <a:t>, qui κα</a:t>
            </a:r>
            <a:r>
              <a:rPr lang="fr-FR" sz="2400" dirty="0" err="1"/>
              <a:t>τὰ</a:t>
            </a:r>
            <a:r>
              <a:rPr lang="fr-FR" sz="2400" dirty="0"/>
              <a:t> </a:t>
            </a:r>
            <a:r>
              <a:rPr lang="fr-FR" sz="2400" dirty="0" err="1"/>
              <a:t>ἀντίφρ</a:t>
            </a:r>
            <a:r>
              <a:rPr lang="fr-FR" sz="2400" dirty="0"/>
              <a:t>ασιν hoc uocatur nomine - nam Dormitantius rectius diceretur - os fetidum rursus </a:t>
            </a:r>
            <a:r>
              <a:rPr lang="fr-FR" sz="2400" dirty="0" smtClean="0"/>
              <a:t>aperire…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13657" y="1279496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Ep. 109, 1 : ais </a:t>
            </a:r>
            <a:r>
              <a:rPr lang="fr-FR" sz="2400" dirty="0" err="1" smtClean="0">
                <a:solidFill>
                  <a:srgbClr val="FF0000"/>
                </a:solidFill>
              </a:rPr>
              <a:t>Vigilantium</a:t>
            </a:r>
            <a:r>
              <a:rPr lang="fr-FR" sz="2400" dirty="0" smtClean="0"/>
              <a:t>, qui κα</a:t>
            </a:r>
            <a:r>
              <a:rPr lang="fr-FR" sz="2400" dirty="0" err="1" smtClean="0"/>
              <a:t>τὰ</a:t>
            </a:r>
            <a:r>
              <a:rPr lang="fr-FR" sz="2400" dirty="0" smtClean="0"/>
              <a:t> </a:t>
            </a:r>
            <a:r>
              <a:rPr lang="fr-FR" sz="2400" dirty="0" err="1" smtClean="0"/>
              <a:t>ἀντίφρ</a:t>
            </a:r>
            <a:r>
              <a:rPr lang="fr-FR" sz="2400" dirty="0" smtClean="0"/>
              <a:t>ασιν hoc uocatur nomine - nam </a:t>
            </a:r>
            <a:r>
              <a:rPr lang="fr-FR" sz="2400" dirty="0" smtClean="0">
                <a:solidFill>
                  <a:srgbClr val="FF0000"/>
                </a:solidFill>
              </a:rPr>
              <a:t>Dormitantius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rectius</a:t>
            </a:r>
            <a:r>
              <a:rPr lang="fr-FR" sz="2400" dirty="0" smtClean="0"/>
              <a:t> diceretur - os fetidum rursus aperire…</a:t>
            </a:r>
            <a:endParaRPr lang="fr-FR" sz="3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13657" y="4488647"/>
            <a:ext cx="110555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Tu dis que Vigilance, qui est ainsi nommé </a:t>
            </a:r>
            <a:r>
              <a:rPr lang="fr-FR" sz="2400" i="1" dirty="0" smtClean="0">
                <a:solidFill>
                  <a:srgbClr val="00B050"/>
                </a:solidFill>
              </a:rPr>
              <a:t>kata </a:t>
            </a:r>
            <a:r>
              <a:rPr lang="fr-FR" sz="2400" i="1" dirty="0" err="1" smtClean="0">
                <a:solidFill>
                  <a:srgbClr val="00B050"/>
                </a:solidFill>
              </a:rPr>
              <a:t>antiphrasin</a:t>
            </a:r>
            <a:r>
              <a:rPr lang="fr-FR" sz="2400" dirty="0" smtClean="0">
                <a:solidFill>
                  <a:srgbClr val="00B050"/>
                </a:solidFill>
              </a:rPr>
              <a:t> - car il serait plus juste de dire </a:t>
            </a:r>
            <a:r>
              <a:rPr lang="fr-FR" sz="2400" dirty="0" err="1" smtClean="0">
                <a:solidFill>
                  <a:srgbClr val="00B050"/>
                </a:solidFill>
              </a:rPr>
              <a:t>Dormitance</a:t>
            </a:r>
            <a:r>
              <a:rPr lang="fr-FR" sz="2400" dirty="0" smtClean="0">
                <a:solidFill>
                  <a:srgbClr val="00B050"/>
                </a:solidFill>
              </a:rPr>
              <a:t> – ouvre à nouveau sa bouche puante</a:t>
            </a:r>
            <a:r>
              <a:rPr lang="fr-FR" sz="2400" dirty="0" smtClean="0"/>
              <a:t>.</a:t>
            </a:r>
            <a:endParaRPr lang="fr-FR" sz="3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13658" y="3155292"/>
            <a:ext cx="584345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Respect du nom latin : </a:t>
            </a:r>
            <a:r>
              <a:rPr lang="fr-FR" sz="2400" dirty="0" err="1" smtClean="0"/>
              <a:t>Vigilantius</a:t>
            </a:r>
            <a:r>
              <a:rPr lang="fr-FR" sz="2400" dirty="0" smtClean="0"/>
              <a:t> = </a:t>
            </a:r>
            <a:r>
              <a:rPr lang="fr-FR" sz="2400" dirty="0" smtClean="0">
                <a:solidFill>
                  <a:srgbClr val="00B050"/>
                </a:solidFill>
              </a:rPr>
              <a:t>Vigilance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19257" y="3138539"/>
            <a:ext cx="460683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=&gt; </a:t>
            </a:r>
            <a:r>
              <a:rPr lang="fr-FR" sz="2400" dirty="0" err="1" smtClean="0"/>
              <a:t>Dormitantius</a:t>
            </a:r>
            <a:r>
              <a:rPr lang="fr-FR" sz="2400" dirty="0" smtClean="0"/>
              <a:t> = </a:t>
            </a:r>
            <a:r>
              <a:rPr lang="fr-FR" sz="2400" dirty="0" err="1" smtClean="0">
                <a:solidFill>
                  <a:srgbClr val="00B050"/>
                </a:solidFill>
              </a:rPr>
              <a:t>Dormitance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3657" y="3813180"/>
            <a:ext cx="615696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Respect du français: </a:t>
            </a:r>
            <a:r>
              <a:rPr lang="fr-FR" sz="2400" dirty="0" err="1" smtClean="0"/>
              <a:t>Dormitantius</a:t>
            </a:r>
            <a:r>
              <a:rPr lang="fr-FR" sz="2400" dirty="0" smtClean="0"/>
              <a:t> = </a:t>
            </a:r>
            <a:r>
              <a:rPr lang="fr-FR" sz="2400" dirty="0" smtClean="0">
                <a:solidFill>
                  <a:srgbClr val="00B050"/>
                </a:solidFill>
              </a:rPr>
              <a:t>Dormeur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119257" y="3796427"/>
            <a:ext cx="460683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=&gt; </a:t>
            </a:r>
            <a:r>
              <a:rPr lang="fr-FR" sz="2400" dirty="0" err="1" smtClean="0"/>
              <a:t>Vigilantius</a:t>
            </a:r>
            <a:r>
              <a:rPr lang="fr-FR" sz="2400" dirty="0" smtClean="0"/>
              <a:t> = </a:t>
            </a:r>
            <a:r>
              <a:rPr lang="fr-FR" sz="2400" dirty="0" smtClean="0">
                <a:solidFill>
                  <a:srgbClr val="00B050"/>
                </a:solidFill>
              </a:rPr>
              <a:t>Veilleur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13657" y="4505400"/>
            <a:ext cx="110555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Tu dis que Vigilance, qui est ainsi nommé </a:t>
            </a:r>
            <a:r>
              <a:rPr lang="fr-FR" sz="2400" i="1" dirty="0" smtClean="0">
                <a:solidFill>
                  <a:srgbClr val="00B050"/>
                </a:solidFill>
              </a:rPr>
              <a:t>kata </a:t>
            </a:r>
            <a:r>
              <a:rPr lang="fr-FR" sz="2400" i="1" dirty="0" err="1" smtClean="0">
                <a:solidFill>
                  <a:srgbClr val="00B050"/>
                </a:solidFill>
              </a:rPr>
              <a:t>antiphrasin</a:t>
            </a:r>
            <a:r>
              <a:rPr lang="fr-FR" sz="2400" dirty="0" smtClean="0">
                <a:solidFill>
                  <a:srgbClr val="00B050"/>
                </a:solidFill>
              </a:rPr>
              <a:t> - car il serait plus juste de dire </a:t>
            </a:r>
            <a:r>
              <a:rPr lang="fr-FR" sz="2400" dirty="0" err="1" smtClean="0">
                <a:solidFill>
                  <a:srgbClr val="00B050"/>
                </a:solidFill>
              </a:rPr>
              <a:t>Dormitance</a:t>
            </a:r>
            <a:r>
              <a:rPr lang="fr-FR" sz="2400" dirty="0" smtClean="0">
                <a:solidFill>
                  <a:srgbClr val="00B050"/>
                </a:solidFill>
              </a:rPr>
              <a:t> – fait à nouveau sentir son haleine de chacal</a:t>
            </a:r>
            <a:r>
              <a:rPr lang="fr-FR" sz="2400" dirty="0" smtClean="0"/>
              <a:t>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08979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07623" y="391886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Vigilance de </a:t>
            </a:r>
            <a:r>
              <a:rPr lang="fr-FR" sz="2400" dirty="0" err="1" smtClean="0"/>
              <a:t>Calagurris</a:t>
            </a:r>
            <a:r>
              <a:rPr lang="fr-FR" sz="2400" dirty="0" smtClean="0"/>
              <a:t>, l’endormi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3657" y="1262743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Ep. 109, 1 </a:t>
            </a:r>
            <a:r>
              <a:rPr lang="fr-FR" sz="2400" dirty="0" smtClean="0"/>
              <a:t>: Ergo </a:t>
            </a:r>
            <a:r>
              <a:rPr lang="fr-FR" sz="2400" dirty="0"/>
              <a:t>et </a:t>
            </a:r>
            <a:r>
              <a:rPr lang="fr-FR" sz="2400" dirty="0" err="1"/>
              <a:t>Domini</a:t>
            </a:r>
            <a:r>
              <a:rPr lang="fr-FR" sz="2400" dirty="0"/>
              <a:t> corpus in </a:t>
            </a:r>
            <a:r>
              <a:rPr lang="fr-FR" sz="2400" dirty="0" err="1"/>
              <a:t>sepulchro</a:t>
            </a:r>
            <a:r>
              <a:rPr lang="fr-FR" sz="2400" dirty="0"/>
              <a:t> </a:t>
            </a:r>
            <a:r>
              <a:rPr lang="fr-FR" sz="2400" dirty="0" err="1"/>
              <a:t>positum</a:t>
            </a:r>
            <a:r>
              <a:rPr lang="fr-FR" sz="2400" dirty="0"/>
              <a:t> </a:t>
            </a:r>
            <a:r>
              <a:rPr lang="fr-FR" sz="2400" dirty="0" err="1"/>
              <a:t>inmundum</a:t>
            </a:r>
            <a:r>
              <a:rPr lang="fr-FR" sz="2400" dirty="0"/>
              <a:t> fuit </a:t>
            </a:r>
            <a:r>
              <a:rPr lang="fr-FR" sz="2400" dirty="0" smtClean="0"/>
              <a:t>[…] </a:t>
            </a:r>
            <a:r>
              <a:rPr lang="fr-FR" sz="2400" dirty="0"/>
              <a:t>ut post </a:t>
            </a:r>
            <a:r>
              <a:rPr lang="fr-FR" sz="2400" dirty="0" err="1"/>
              <a:t>multa</a:t>
            </a:r>
            <a:r>
              <a:rPr lang="fr-FR" sz="2400" dirty="0"/>
              <a:t> </a:t>
            </a:r>
            <a:r>
              <a:rPr lang="fr-FR" sz="2400" dirty="0" err="1"/>
              <a:t>saecula</a:t>
            </a:r>
            <a:r>
              <a:rPr lang="fr-FR" sz="2400" dirty="0"/>
              <a:t> </a:t>
            </a:r>
            <a:r>
              <a:rPr lang="fr-FR" sz="2400" dirty="0" err="1"/>
              <a:t>Dormitantius</a:t>
            </a:r>
            <a:r>
              <a:rPr lang="fr-FR" sz="2400" dirty="0"/>
              <a:t> </a:t>
            </a:r>
            <a:r>
              <a:rPr lang="fr-FR" sz="2400" dirty="0" err="1"/>
              <a:t>somniaret</a:t>
            </a:r>
            <a:r>
              <a:rPr lang="fr-FR" sz="2400" dirty="0"/>
              <a:t>, </a:t>
            </a:r>
            <a:r>
              <a:rPr lang="fr-FR" sz="2400" dirty="0" err="1"/>
              <a:t>immo</a:t>
            </a:r>
            <a:r>
              <a:rPr lang="fr-FR" sz="2400" dirty="0"/>
              <a:t> </a:t>
            </a:r>
            <a:r>
              <a:rPr lang="fr-FR" sz="2400" dirty="0" err="1"/>
              <a:t>eructuaret</a:t>
            </a:r>
            <a:r>
              <a:rPr lang="fr-FR" sz="2400" dirty="0"/>
              <a:t> </a:t>
            </a:r>
            <a:r>
              <a:rPr lang="fr-FR" sz="2400" dirty="0" err="1"/>
              <a:t>inmundissimam</a:t>
            </a:r>
            <a:r>
              <a:rPr lang="fr-FR" sz="2400" dirty="0"/>
              <a:t> </a:t>
            </a:r>
            <a:r>
              <a:rPr lang="fr-FR" sz="2400" dirty="0" err="1" smtClean="0"/>
              <a:t>crapulam</a:t>
            </a:r>
            <a:r>
              <a:rPr lang="fr-FR" sz="2400" dirty="0" smtClean="0"/>
              <a:t> !</a:t>
            </a:r>
            <a:endParaRPr lang="fr-FR" sz="4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13657" y="1279496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Ep. 109, 1 : Ergo et </a:t>
            </a:r>
            <a:r>
              <a:rPr lang="fr-FR" sz="2400" dirty="0" err="1" smtClean="0"/>
              <a:t>Domini</a:t>
            </a:r>
            <a:r>
              <a:rPr lang="fr-FR" sz="2400" dirty="0" smtClean="0"/>
              <a:t> corpus in </a:t>
            </a:r>
            <a:r>
              <a:rPr lang="fr-FR" sz="2400" dirty="0" err="1" smtClean="0"/>
              <a:t>sepulchro</a:t>
            </a:r>
            <a:r>
              <a:rPr lang="fr-FR" sz="2400" dirty="0" smtClean="0"/>
              <a:t> </a:t>
            </a:r>
            <a:r>
              <a:rPr lang="fr-FR" sz="2400" dirty="0" err="1" smtClean="0"/>
              <a:t>positum</a:t>
            </a:r>
            <a:r>
              <a:rPr lang="fr-FR" sz="2400" dirty="0" smtClean="0"/>
              <a:t> </a:t>
            </a:r>
            <a:r>
              <a:rPr lang="fr-FR" sz="2400" dirty="0" err="1" smtClean="0"/>
              <a:t>inmundum</a:t>
            </a:r>
            <a:r>
              <a:rPr lang="fr-FR" sz="2400" dirty="0" smtClean="0"/>
              <a:t> fuit […] ut post </a:t>
            </a:r>
            <a:r>
              <a:rPr lang="fr-FR" sz="2400" dirty="0" err="1" smtClean="0"/>
              <a:t>multa</a:t>
            </a:r>
            <a:r>
              <a:rPr lang="fr-FR" sz="2400" dirty="0" smtClean="0"/>
              <a:t> </a:t>
            </a:r>
            <a:r>
              <a:rPr lang="fr-FR" sz="2400" dirty="0" err="1" smtClean="0"/>
              <a:t>saecula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Dormitantius</a:t>
            </a:r>
            <a:r>
              <a:rPr lang="fr-FR" sz="2400" dirty="0" smtClean="0"/>
              <a:t> </a:t>
            </a:r>
            <a:r>
              <a:rPr lang="fr-FR" sz="2400" i="1" dirty="0" err="1" smtClean="0">
                <a:solidFill>
                  <a:srgbClr val="FF0000"/>
                </a:solidFill>
              </a:rPr>
              <a:t>somniaret</a:t>
            </a:r>
            <a:r>
              <a:rPr lang="fr-FR" sz="2400" dirty="0" smtClean="0"/>
              <a:t>, </a:t>
            </a:r>
            <a:r>
              <a:rPr lang="fr-FR" sz="2400" dirty="0" err="1" smtClean="0"/>
              <a:t>immo</a:t>
            </a:r>
            <a:r>
              <a:rPr lang="fr-FR" sz="2400" dirty="0" smtClean="0"/>
              <a:t> </a:t>
            </a:r>
            <a:r>
              <a:rPr lang="fr-FR" sz="2400" i="1" dirty="0" err="1" smtClean="0">
                <a:solidFill>
                  <a:srgbClr val="FF0000"/>
                </a:solidFill>
              </a:rPr>
              <a:t>eructuaret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inmundissimam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crapulam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!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13657" y="3099251"/>
            <a:ext cx="1105553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Ainsi donc, le corps du Seigneur déposé dans le tombeau a été impur […] pour que, des siècles plus tard, </a:t>
            </a:r>
            <a:r>
              <a:rPr lang="fr-FR" sz="2400" dirty="0" err="1" smtClean="0">
                <a:solidFill>
                  <a:srgbClr val="00B050"/>
                </a:solidFill>
              </a:rPr>
              <a:t>Dormitance</a:t>
            </a:r>
            <a:r>
              <a:rPr lang="fr-FR" sz="2400" dirty="0" smtClean="0">
                <a:solidFill>
                  <a:srgbClr val="00B050"/>
                </a:solidFill>
              </a:rPr>
              <a:t> sommeille, ou plutôt qu’il vomisse l’impureté de son ivresse.</a:t>
            </a:r>
            <a:endParaRPr lang="fr-FR" sz="3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13657" y="1275142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Ep. 109, 1 : Ergo et </a:t>
            </a:r>
            <a:r>
              <a:rPr lang="fr-FR" sz="2400" dirty="0" err="1" smtClean="0"/>
              <a:t>Domini</a:t>
            </a:r>
            <a:r>
              <a:rPr lang="fr-FR" sz="2400" dirty="0" smtClean="0"/>
              <a:t> corpus in </a:t>
            </a:r>
            <a:r>
              <a:rPr lang="fr-FR" sz="2400" dirty="0" err="1" smtClean="0"/>
              <a:t>sepulchro</a:t>
            </a:r>
            <a:r>
              <a:rPr lang="fr-FR" sz="2400" dirty="0" smtClean="0"/>
              <a:t> </a:t>
            </a:r>
            <a:r>
              <a:rPr lang="fr-FR" sz="2400" dirty="0" err="1" smtClean="0"/>
              <a:t>positum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0070C0"/>
                </a:solidFill>
              </a:rPr>
              <a:t>inmundum</a:t>
            </a:r>
            <a:r>
              <a:rPr lang="fr-FR" sz="2400" dirty="0" smtClean="0"/>
              <a:t> fuit […] ut post </a:t>
            </a:r>
            <a:r>
              <a:rPr lang="fr-FR" sz="2400" dirty="0" err="1" smtClean="0"/>
              <a:t>multa</a:t>
            </a:r>
            <a:r>
              <a:rPr lang="fr-FR" sz="2400" dirty="0" smtClean="0"/>
              <a:t> </a:t>
            </a:r>
            <a:r>
              <a:rPr lang="fr-FR" sz="2400" dirty="0" err="1" smtClean="0"/>
              <a:t>saecula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Dormitantius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somniaret</a:t>
            </a:r>
            <a:r>
              <a:rPr lang="fr-FR" sz="2400" dirty="0" smtClean="0"/>
              <a:t>, </a:t>
            </a:r>
            <a:r>
              <a:rPr lang="fr-FR" sz="2400" dirty="0" err="1" smtClean="0"/>
              <a:t>immo</a:t>
            </a:r>
            <a:r>
              <a:rPr lang="fr-FR" sz="2400" dirty="0" smtClean="0"/>
              <a:t> </a:t>
            </a:r>
            <a:r>
              <a:rPr lang="fr-FR" sz="2400" dirty="0" err="1" smtClean="0"/>
              <a:t>eructuaret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0070C0"/>
                </a:solidFill>
              </a:rPr>
              <a:t>inmundissimam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sz="2400" dirty="0" err="1" smtClean="0">
                <a:solidFill>
                  <a:srgbClr val="0070C0"/>
                </a:solidFill>
              </a:rPr>
              <a:t>crapulam</a:t>
            </a:r>
            <a:r>
              <a:rPr lang="fr-FR" sz="2400" dirty="0" smtClean="0">
                <a:solidFill>
                  <a:srgbClr val="0070C0"/>
                </a:solidFill>
              </a:rPr>
              <a:t> </a:t>
            </a:r>
            <a:r>
              <a:rPr lang="fr-FR" sz="2400" dirty="0" smtClean="0"/>
              <a:t>!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8889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07623" y="391886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Vigilance de </a:t>
            </a:r>
            <a:r>
              <a:rPr lang="fr-FR" sz="2400" dirty="0" err="1" smtClean="0"/>
              <a:t>Calagurris</a:t>
            </a:r>
            <a:r>
              <a:rPr lang="fr-FR" sz="2400" dirty="0" smtClean="0"/>
              <a:t>, l’endormi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3657" y="1147744"/>
            <a:ext cx="1105553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Ep. 109, 3 </a:t>
            </a:r>
            <a:r>
              <a:rPr lang="fr-FR" sz="2400" dirty="0" smtClean="0"/>
              <a:t>: Nam </a:t>
            </a:r>
            <a:r>
              <a:rPr lang="fr-FR" sz="2400" dirty="0"/>
              <a:t>quod </a:t>
            </a:r>
            <a:r>
              <a:rPr lang="fr-FR" sz="2400" dirty="0" err="1"/>
              <a:t>dicis</a:t>
            </a:r>
            <a:r>
              <a:rPr lang="fr-FR" sz="2400" dirty="0"/>
              <a:t> </a:t>
            </a:r>
            <a:r>
              <a:rPr lang="fr-FR" sz="2400" dirty="0" err="1"/>
              <a:t>eum</a:t>
            </a:r>
            <a:r>
              <a:rPr lang="fr-FR" sz="2400" dirty="0"/>
              <a:t> </a:t>
            </a:r>
            <a:r>
              <a:rPr lang="fr-FR" sz="2400" dirty="0" err="1"/>
              <a:t>uigilias</a:t>
            </a:r>
            <a:r>
              <a:rPr lang="fr-FR" sz="2400" dirty="0"/>
              <a:t> </a:t>
            </a:r>
            <a:r>
              <a:rPr lang="fr-FR" sz="2400" dirty="0" err="1"/>
              <a:t>execrari</a:t>
            </a:r>
            <a:r>
              <a:rPr lang="fr-FR" sz="2400" dirty="0"/>
              <a:t>, </a:t>
            </a:r>
            <a:r>
              <a:rPr lang="fr-FR" sz="2400" dirty="0" err="1"/>
              <a:t>facit</a:t>
            </a:r>
            <a:r>
              <a:rPr lang="fr-FR" sz="2400" dirty="0"/>
              <a:t> et hoc contra </a:t>
            </a:r>
            <a:r>
              <a:rPr lang="fr-FR" sz="2400" dirty="0" err="1"/>
              <a:t>uocabulum</a:t>
            </a:r>
            <a:r>
              <a:rPr lang="fr-FR" sz="2400" dirty="0"/>
              <a:t> </a:t>
            </a:r>
            <a:r>
              <a:rPr lang="fr-FR" sz="2400" dirty="0" err="1"/>
              <a:t>suum</a:t>
            </a:r>
            <a:r>
              <a:rPr lang="fr-FR" sz="2400" dirty="0"/>
              <a:t>, ut </a:t>
            </a:r>
            <a:r>
              <a:rPr lang="fr-FR" sz="2400" dirty="0" err="1"/>
              <a:t>uelit</a:t>
            </a:r>
            <a:r>
              <a:rPr lang="fr-FR" sz="2400" dirty="0"/>
              <a:t> </a:t>
            </a:r>
            <a:r>
              <a:rPr lang="fr-FR" sz="2400" dirty="0" err="1"/>
              <a:t>dormire</a:t>
            </a:r>
            <a:r>
              <a:rPr lang="fr-FR" sz="2400" dirty="0"/>
              <a:t> </a:t>
            </a:r>
            <a:r>
              <a:rPr lang="fr-FR" sz="2400" dirty="0" err="1"/>
              <a:t>Vigilantius</a:t>
            </a:r>
            <a:r>
              <a:rPr lang="fr-FR" sz="2400" dirty="0"/>
              <a:t> et non </a:t>
            </a:r>
            <a:r>
              <a:rPr lang="fr-FR" sz="2400" dirty="0" err="1"/>
              <a:t>audiat</a:t>
            </a:r>
            <a:r>
              <a:rPr lang="fr-FR" sz="2400" dirty="0"/>
              <a:t> </a:t>
            </a:r>
            <a:r>
              <a:rPr lang="fr-FR" sz="2400" dirty="0" err="1"/>
              <a:t>saluatorem</a:t>
            </a:r>
            <a:r>
              <a:rPr lang="fr-FR" sz="2400" dirty="0"/>
              <a:t> </a:t>
            </a:r>
            <a:r>
              <a:rPr lang="fr-FR" sz="2400" dirty="0" err="1"/>
              <a:t>dicentem</a:t>
            </a:r>
            <a:r>
              <a:rPr lang="fr-FR" sz="2400" dirty="0"/>
              <a:t> : </a:t>
            </a:r>
            <a:r>
              <a:rPr lang="fr-FR" sz="2400" i="1" dirty="0"/>
              <a:t>sic non </a:t>
            </a:r>
            <a:r>
              <a:rPr lang="fr-FR" sz="2400" i="1" dirty="0" err="1"/>
              <a:t>potuistis</a:t>
            </a:r>
            <a:r>
              <a:rPr lang="fr-FR" sz="2400" i="1" dirty="0"/>
              <a:t> </a:t>
            </a:r>
            <a:r>
              <a:rPr lang="fr-FR" sz="2400" i="1" dirty="0" err="1"/>
              <a:t>una</a:t>
            </a:r>
            <a:r>
              <a:rPr lang="fr-FR" sz="2400" i="1" dirty="0"/>
              <a:t> </a:t>
            </a:r>
            <a:r>
              <a:rPr lang="fr-FR" sz="2400" i="1" dirty="0" err="1"/>
              <a:t>hora</a:t>
            </a:r>
            <a:r>
              <a:rPr lang="fr-FR" sz="2400" i="1" dirty="0"/>
              <a:t> </a:t>
            </a:r>
            <a:r>
              <a:rPr lang="fr-FR" sz="2400" i="1" dirty="0" err="1"/>
              <a:t>uigilare</a:t>
            </a:r>
            <a:r>
              <a:rPr lang="fr-FR" sz="2400" i="1" dirty="0"/>
              <a:t> </a:t>
            </a:r>
            <a:r>
              <a:rPr lang="fr-FR" sz="2400" i="1" dirty="0" err="1"/>
              <a:t>mecum</a:t>
            </a:r>
            <a:r>
              <a:rPr lang="fr-FR" sz="2400" i="1" dirty="0"/>
              <a:t> ?</a:t>
            </a:r>
            <a:endParaRPr lang="fr-FR" sz="4800" i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13657" y="1147744"/>
            <a:ext cx="1105553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Ep. 109, 3 : Nam quod </a:t>
            </a:r>
            <a:r>
              <a:rPr lang="fr-FR" sz="2400" dirty="0" err="1" smtClean="0"/>
              <a:t>dicis</a:t>
            </a:r>
            <a:r>
              <a:rPr lang="fr-FR" sz="2400" dirty="0" smtClean="0"/>
              <a:t> </a:t>
            </a:r>
            <a:r>
              <a:rPr lang="fr-FR" sz="2400" dirty="0" err="1" smtClean="0"/>
              <a:t>eum</a:t>
            </a:r>
            <a:r>
              <a:rPr lang="fr-FR" sz="2400" dirty="0" smtClean="0"/>
              <a:t> </a:t>
            </a:r>
            <a:r>
              <a:rPr lang="fr-FR" sz="2400" dirty="0" err="1" smtClean="0"/>
              <a:t>uigilias</a:t>
            </a:r>
            <a:r>
              <a:rPr lang="fr-FR" sz="2400" dirty="0" smtClean="0"/>
              <a:t> </a:t>
            </a:r>
            <a:r>
              <a:rPr lang="fr-FR" sz="2400" dirty="0" err="1" smtClean="0"/>
              <a:t>execrari</a:t>
            </a:r>
            <a:r>
              <a:rPr lang="fr-FR" sz="2400" dirty="0" smtClean="0"/>
              <a:t>, </a:t>
            </a:r>
            <a:r>
              <a:rPr lang="fr-FR" sz="2400" dirty="0" err="1" smtClean="0"/>
              <a:t>facit</a:t>
            </a:r>
            <a:r>
              <a:rPr lang="fr-FR" sz="2400" dirty="0" smtClean="0"/>
              <a:t> et hoc </a:t>
            </a:r>
            <a:r>
              <a:rPr lang="fr-FR" sz="2400" dirty="0" smtClean="0">
                <a:solidFill>
                  <a:srgbClr val="FF0000"/>
                </a:solidFill>
              </a:rPr>
              <a:t>contra </a:t>
            </a:r>
            <a:r>
              <a:rPr lang="fr-FR" sz="2400" dirty="0" err="1" smtClean="0">
                <a:solidFill>
                  <a:srgbClr val="FF0000"/>
                </a:solidFill>
              </a:rPr>
              <a:t>uocabulum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suum</a:t>
            </a:r>
            <a:r>
              <a:rPr lang="fr-FR" sz="2400" dirty="0" smtClean="0"/>
              <a:t>, ut </a:t>
            </a:r>
            <a:r>
              <a:rPr lang="fr-FR" sz="2400" dirty="0" err="1" smtClean="0"/>
              <a:t>uelit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dormire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Vigilantius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et non </a:t>
            </a:r>
            <a:r>
              <a:rPr lang="fr-FR" sz="2400" dirty="0" err="1" smtClean="0"/>
              <a:t>audiat</a:t>
            </a:r>
            <a:r>
              <a:rPr lang="fr-FR" sz="2400" dirty="0" smtClean="0"/>
              <a:t> </a:t>
            </a:r>
            <a:r>
              <a:rPr lang="fr-FR" sz="2400" dirty="0" err="1" smtClean="0"/>
              <a:t>saluatorem</a:t>
            </a:r>
            <a:r>
              <a:rPr lang="fr-FR" sz="2400" dirty="0" smtClean="0"/>
              <a:t> </a:t>
            </a:r>
            <a:r>
              <a:rPr lang="fr-FR" sz="2400" dirty="0" err="1" smtClean="0"/>
              <a:t>dicentem</a:t>
            </a:r>
            <a:r>
              <a:rPr lang="fr-FR" sz="2400" dirty="0" smtClean="0"/>
              <a:t> : </a:t>
            </a:r>
            <a:r>
              <a:rPr lang="fr-FR" sz="2400" i="1" dirty="0" smtClean="0"/>
              <a:t>sic non </a:t>
            </a:r>
            <a:r>
              <a:rPr lang="fr-FR" sz="2400" i="1" dirty="0" err="1" smtClean="0"/>
              <a:t>potuistis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una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hora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uigilare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mecum</a:t>
            </a:r>
            <a:r>
              <a:rPr lang="fr-FR" sz="2400" i="1" dirty="0" smtClean="0"/>
              <a:t> ?</a:t>
            </a:r>
            <a:endParaRPr lang="fr-FR" sz="4800" i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13657" y="3818206"/>
            <a:ext cx="1105553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Car tu dis qu’il voue les vigiles à l’exécration, ce qu’il fait, encore une fois, en s’opposant à son nom, au point que Vigilance veut dormir et n’entend pas le Sauveur qui déclare: </a:t>
            </a:r>
            <a:r>
              <a:rPr lang="fr-FR" sz="2400" i="1" dirty="0" smtClean="0">
                <a:solidFill>
                  <a:srgbClr val="00B050"/>
                </a:solidFill>
              </a:rPr>
              <a:t>Ainsi, vous n’avez pas pu veiller une heure avec moi ?</a:t>
            </a:r>
            <a:endParaRPr lang="fr-FR" sz="3200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13657" y="1161039"/>
            <a:ext cx="1105553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Ep. 109, 3 : Nam quod </a:t>
            </a:r>
            <a:r>
              <a:rPr lang="fr-FR" sz="2400" dirty="0" err="1" smtClean="0"/>
              <a:t>dicis</a:t>
            </a:r>
            <a:r>
              <a:rPr lang="fr-FR" sz="2400" dirty="0" smtClean="0"/>
              <a:t> </a:t>
            </a:r>
            <a:r>
              <a:rPr lang="fr-FR" sz="2400" dirty="0" err="1" smtClean="0"/>
              <a:t>eum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uigilias</a:t>
            </a:r>
            <a:r>
              <a:rPr lang="fr-FR" sz="2400" dirty="0" smtClean="0"/>
              <a:t> </a:t>
            </a:r>
            <a:r>
              <a:rPr lang="fr-FR" sz="2400" dirty="0" err="1" smtClean="0"/>
              <a:t>execrari</a:t>
            </a:r>
            <a:r>
              <a:rPr lang="fr-FR" sz="2400" dirty="0" smtClean="0"/>
              <a:t>, </a:t>
            </a:r>
            <a:r>
              <a:rPr lang="fr-FR" sz="2400" dirty="0" err="1" smtClean="0"/>
              <a:t>facit</a:t>
            </a:r>
            <a:r>
              <a:rPr lang="fr-FR" sz="2400" dirty="0" smtClean="0"/>
              <a:t> et hoc contra </a:t>
            </a:r>
            <a:r>
              <a:rPr lang="fr-FR" sz="2400" dirty="0" err="1" smtClean="0"/>
              <a:t>uocabulum</a:t>
            </a:r>
            <a:r>
              <a:rPr lang="fr-FR" sz="2400" dirty="0" smtClean="0"/>
              <a:t> </a:t>
            </a:r>
            <a:r>
              <a:rPr lang="fr-FR" sz="2400" dirty="0" err="1" smtClean="0"/>
              <a:t>suum</a:t>
            </a:r>
            <a:r>
              <a:rPr lang="fr-FR" sz="2400" dirty="0" smtClean="0"/>
              <a:t>, ut </a:t>
            </a:r>
            <a:r>
              <a:rPr lang="fr-FR" sz="2400" dirty="0" err="1" smtClean="0"/>
              <a:t>uelit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dormire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Vigilantius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et non </a:t>
            </a:r>
            <a:r>
              <a:rPr lang="fr-FR" sz="2400" dirty="0" err="1" smtClean="0"/>
              <a:t>audiat</a:t>
            </a:r>
            <a:r>
              <a:rPr lang="fr-FR" sz="2400" dirty="0" smtClean="0"/>
              <a:t> </a:t>
            </a:r>
            <a:r>
              <a:rPr lang="fr-FR" sz="2400" dirty="0" err="1" smtClean="0"/>
              <a:t>saluatorem</a:t>
            </a:r>
            <a:r>
              <a:rPr lang="fr-FR" sz="2400" dirty="0" smtClean="0"/>
              <a:t> </a:t>
            </a:r>
            <a:r>
              <a:rPr lang="fr-FR" sz="2400" dirty="0" err="1" smtClean="0"/>
              <a:t>dicentem</a:t>
            </a:r>
            <a:r>
              <a:rPr lang="fr-FR" sz="2400" dirty="0" smtClean="0"/>
              <a:t> : </a:t>
            </a:r>
            <a:r>
              <a:rPr lang="fr-FR" sz="2400" i="1" dirty="0" smtClean="0"/>
              <a:t>sic non </a:t>
            </a:r>
            <a:r>
              <a:rPr lang="fr-FR" sz="2400" i="1" dirty="0" err="1" smtClean="0"/>
              <a:t>potuistis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una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hora</a:t>
            </a:r>
            <a:r>
              <a:rPr lang="fr-FR" sz="2400" i="1" dirty="0" smtClean="0"/>
              <a:t> </a:t>
            </a:r>
            <a:r>
              <a:rPr lang="fr-FR" sz="2400" i="1" dirty="0" err="1" smtClean="0">
                <a:solidFill>
                  <a:srgbClr val="FF0000"/>
                </a:solidFill>
              </a:rPr>
              <a:t>uigilare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mecum</a:t>
            </a:r>
            <a:r>
              <a:rPr lang="fr-FR" sz="2400" i="1" dirty="0" smtClean="0"/>
              <a:t> ?</a:t>
            </a:r>
            <a:endParaRPr lang="fr-FR" sz="4800" i="1" dirty="0"/>
          </a:p>
        </p:txBody>
      </p:sp>
    </p:spTree>
    <p:extLst>
      <p:ext uri="{BB962C8B-B14F-4D97-AF65-F5344CB8AC3E}">
        <p14:creationId xmlns:p14="http://schemas.microsoft.com/office/powerpoint/2010/main" val="34711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07623" y="391886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Vigilance de </a:t>
            </a:r>
            <a:r>
              <a:rPr lang="fr-FR" sz="2400" dirty="0" err="1" smtClean="0"/>
              <a:t>Calagurris</a:t>
            </a:r>
            <a:r>
              <a:rPr lang="fr-FR" sz="2400" dirty="0" smtClean="0"/>
              <a:t>, l’endormi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3657" y="1147744"/>
            <a:ext cx="1105553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Ep. 109, 3 </a:t>
            </a:r>
            <a:r>
              <a:rPr lang="fr-FR" sz="2400" dirty="0" smtClean="0"/>
              <a:t>: </a:t>
            </a:r>
            <a:r>
              <a:rPr lang="fr-FR" sz="2400" dirty="0" err="1" smtClean="0"/>
              <a:t>Loquitur</a:t>
            </a:r>
            <a:r>
              <a:rPr lang="fr-FR" sz="2400" dirty="0" smtClean="0"/>
              <a:t> Paulus : </a:t>
            </a:r>
            <a:r>
              <a:rPr lang="fr-FR" sz="2400" i="1" dirty="0" err="1" smtClean="0"/>
              <a:t>orationi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insistite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uigilantes</a:t>
            </a:r>
            <a:r>
              <a:rPr lang="fr-FR" sz="2400" i="1" dirty="0" smtClean="0"/>
              <a:t> in </a:t>
            </a:r>
            <a:r>
              <a:rPr lang="fr-FR" sz="2400" i="1" dirty="0" err="1" smtClean="0"/>
              <a:t>ea</a:t>
            </a:r>
            <a:r>
              <a:rPr lang="fr-FR" sz="2400" dirty="0" smtClean="0"/>
              <a:t>,</a:t>
            </a:r>
            <a:r>
              <a:rPr lang="fr-FR" sz="2400" i="1" dirty="0" smtClean="0"/>
              <a:t> </a:t>
            </a:r>
            <a:r>
              <a:rPr lang="fr-FR" sz="2400" dirty="0" smtClean="0"/>
              <a:t>et in </a:t>
            </a:r>
            <a:r>
              <a:rPr lang="fr-FR" sz="2400" dirty="0" err="1" smtClean="0"/>
              <a:t>alio</a:t>
            </a:r>
            <a:r>
              <a:rPr lang="fr-FR" sz="2400" dirty="0" smtClean="0"/>
              <a:t> loco : </a:t>
            </a:r>
            <a:r>
              <a:rPr lang="fr-FR" sz="2400" i="1" dirty="0" smtClean="0"/>
              <a:t>in </a:t>
            </a:r>
            <a:r>
              <a:rPr lang="fr-FR" sz="2400" i="1" dirty="0" err="1" smtClean="0"/>
              <a:t>uigiliis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frequenter</a:t>
            </a:r>
            <a:r>
              <a:rPr lang="fr-FR" sz="2400" dirty="0" smtClean="0"/>
              <a:t>. </a:t>
            </a:r>
            <a:r>
              <a:rPr lang="fr-FR" sz="2400" dirty="0" err="1" smtClean="0"/>
              <a:t>Dormiat</a:t>
            </a:r>
            <a:r>
              <a:rPr lang="fr-FR" sz="2400" dirty="0" smtClean="0"/>
              <a:t> </a:t>
            </a:r>
            <a:r>
              <a:rPr lang="fr-FR" sz="2400" dirty="0" err="1" smtClean="0"/>
              <a:t>itaque</a:t>
            </a:r>
            <a:r>
              <a:rPr lang="fr-FR" sz="2400" dirty="0" smtClean="0"/>
              <a:t> </a:t>
            </a:r>
            <a:r>
              <a:rPr lang="fr-FR" sz="2400" dirty="0" err="1" smtClean="0"/>
              <a:t>Vigilantius</a:t>
            </a:r>
            <a:r>
              <a:rPr lang="fr-FR" sz="2400" dirty="0" smtClean="0"/>
              <a:t> et ab </a:t>
            </a:r>
            <a:r>
              <a:rPr lang="fr-FR" sz="2400" dirty="0" err="1" smtClean="0"/>
              <a:t>exterminatore</a:t>
            </a:r>
            <a:r>
              <a:rPr lang="fr-FR" sz="2400" dirty="0" smtClean="0"/>
              <a:t> </a:t>
            </a:r>
            <a:r>
              <a:rPr lang="fr-FR" sz="2400" dirty="0" err="1" smtClean="0"/>
              <a:t>Aegypti</a:t>
            </a:r>
            <a:r>
              <a:rPr lang="fr-FR" sz="2400" dirty="0" smtClean="0"/>
              <a:t> cum </a:t>
            </a:r>
            <a:r>
              <a:rPr lang="fr-FR" sz="2400" dirty="0" err="1" smtClean="0"/>
              <a:t>Aegyptiis</a:t>
            </a:r>
            <a:r>
              <a:rPr lang="fr-FR" sz="2400" dirty="0" smtClean="0"/>
              <a:t> </a:t>
            </a:r>
            <a:r>
              <a:rPr lang="fr-FR" sz="2400" dirty="0" err="1" smtClean="0"/>
              <a:t>dormiens</a:t>
            </a:r>
            <a:r>
              <a:rPr lang="fr-FR" sz="2400" dirty="0" smtClean="0"/>
              <a:t> </a:t>
            </a:r>
            <a:r>
              <a:rPr lang="fr-FR" sz="2400" dirty="0" err="1" smtClean="0"/>
              <a:t>suffocetur</a:t>
            </a:r>
            <a:r>
              <a:rPr lang="fr-FR" sz="2400" dirty="0" smtClean="0"/>
              <a:t>…</a:t>
            </a:r>
            <a:endParaRPr lang="fr-FR" sz="6000" i="1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413657" y="1162601"/>
            <a:ext cx="1105553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Ep. 109, 3 : </a:t>
            </a:r>
            <a:r>
              <a:rPr lang="fr-FR" sz="2400" dirty="0" err="1" smtClean="0"/>
              <a:t>Loquitur</a:t>
            </a:r>
            <a:r>
              <a:rPr lang="fr-FR" sz="2400" dirty="0" smtClean="0"/>
              <a:t> Paulus : </a:t>
            </a:r>
            <a:r>
              <a:rPr lang="fr-FR" sz="2400" i="1" dirty="0" err="1" smtClean="0"/>
              <a:t>orationi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insistite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uigilantes</a:t>
            </a:r>
            <a:r>
              <a:rPr lang="fr-FR" sz="2400" i="1" dirty="0" smtClean="0"/>
              <a:t> in </a:t>
            </a:r>
            <a:r>
              <a:rPr lang="fr-FR" sz="2400" i="1" dirty="0" err="1" smtClean="0"/>
              <a:t>ea</a:t>
            </a:r>
            <a:r>
              <a:rPr lang="fr-FR" sz="2400" dirty="0" smtClean="0"/>
              <a:t>,</a:t>
            </a:r>
            <a:r>
              <a:rPr lang="fr-FR" sz="2400" i="1" dirty="0" smtClean="0"/>
              <a:t> </a:t>
            </a:r>
            <a:r>
              <a:rPr lang="fr-FR" sz="2400" dirty="0" smtClean="0"/>
              <a:t>et in </a:t>
            </a:r>
            <a:r>
              <a:rPr lang="fr-FR" sz="2400" dirty="0" err="1" smtClean="0"/>
              <a:t>alio</a:t>
            </a:r>
            <a:r>
              <a:rPr lang="fr-FR" sz="2400" dirty="0" smtClean="0"/>
              <a:t> loco : </a:t>
            </a:r>
            <a:r>
              <a:rPr lang="fr-FR" sz="2400" i="1" dirty="0" smtClean="0"/>
              <a:t>in </a:t>
            </a:r>
            <a:r>
              <a:rPr lang="fr-FR" sz="2400" i="1" dirty="0" err="1" smtClean="0"/>
              <a:t>uigiliis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frequenter</a:t>
            </a:r>
            <a:r>
              <a:rPr lang="fr-FR" sz="2400" dirty="0" smtClean="0"/>
              <a:t>. </a:t>
            </a:r>
            <a:r>
              <a:rPr lang="fr-FR" sz="2400" dirty="0" err="1" smtClean="0">
                <a:solidFill>
                  <a:srgbClr val="FF0000"/>
                </a:solidFill>
              </a:rPr>
              <a:t>Dormiat</a:t>
            </a:r>
            <a:r>
              <a:rPr lang="fr-FR" sz="2400" dirty="0" smtClean="0"/>
              <a:t> </a:t>
            </a:r>
            <a:r>
              <a:rPr lang="fr-FR" sz="2400" dirty="0" err="1" smtClean="0"/>
              <a:t>itaque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Vigilantius</a:t>
            </a:r>
            <a:r>
              <a:rPr lang="fr-FR" sz="2400" dirty="0" smtClean="0"/>
              <a:t> et ab </a:t>
            </a:r>
            <a:r>
              <a:rPr lang="fr-FR" sz="2400" dirty="0" err="1" smtClean="0"/>
              <a:t>exterminatore</a:t>
            </a:r>
            <a:r>
              <a:rPr lang="fr-FR" sz="2400" dirty="0" smtClean="0"/>
              <a:t> </a:t>
            </a:r>
            <a:r>
              <a:rPr lang="fr-FR" sz="2400" dirty="0" err="1" smtClean="0"/>
              <a:t>Aegypti</a:t>
            </a:r>
            <a:r>
              <a:rPr lang="fr-FR" sz="2400" dirty="0" smtClean="0"/>
              <a:t> cum </a:t>
            </a:r>
            <a:r>
              <a:rPr lang="fr-FR" sz="2400" dirty="0" err="1" smtClean="0"/>
              <a:t>Aegyptiis</a:t>
            </a:r>
            <a:r>
              <a:rPr lang="fr-FR" sz="2400" dirty="0" smtClean="0"/>
              <a:t> </a:t>
            </a:r>
            <a:r>
              <a:rPr lang="fr-FR" sz="2400" dirty="0" err="1" smtClean="0"/>
              <a:t>dormiens</a:t>
            </a:r>
            <a:r>
              <a:rPr lang="fr-FR" sz="2400" dirty="0" smtClean="0"/>
              <a:t> </a:t>
            </a:r>
            <a:r>
              <a:rPr lang="fr-FR" sz="2400" dirty="0" err="1" smtClean="0"/>
              <a:t>suffocetur</a:t>
            </a:r>
            <a:r>
              <a:rPr lang="fr-FR" sz="2400" dirty="0" smtClean="0"/>
              <a:t>…</a:t>
            </a:r>
            <a:endParaRPr lang="fr-FR" sz="6000" i="1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13657" y="4705748"/>
            <a:ext cx="1105553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Paul dit : </a:t>
            </a:r>
            <a:r>
              <a:rPr lang="fr-FR" sz="2400" i="1" dirty="0" smtClean="0">
                <a:solidFill>
                  <a:srgbClr val="00B050"/>
                </a:solidFill>
              </a:rPr>
              <a:t>Soyez persévérants dans la prière et vigilants en elle</a:t>
            </a:r>
            <a:r>
              <a:rPr lang="fr-FR" sz="2400" dirty="0" smtClean="0">
                <a:solidFill>
                  <a:srgbClr val="00B050"/>
                </a:solidFill>
              </a:rPr>
              <a:t>, et ailleurs : </a:t>
            </a:r>
            <a:r>
              <a:rPr lang="fr-FR" sz="2400" i="1" dirty="0" smtClean="0">
                <a:solidFill>
                  <a:srgbClr val="00B050"/>
                </a:solidFill>
              </a:rPr>
              <a:t>dans </a:t>
            </a:r>
            <a:r>
              <a:rPr lang="fr-FR" sz="2400" i="1" dirty="0">
                <a:solidFill>
                  <a:srgbClr val="00B050"/>
                </a:solidFill>
              </a:rPr>
              <a:t>d</a:t>
            </a:r>
            <a:r>
              <a:rPr lang="fr-FR" sz="2400" i="1" dirty="0" smtClean="0">
                <a:solidFill>
                  <a:srgbClr val="00B050"/>
                </a:solidFill>
              </a:rPr>
              <a:t>es vigiles répétées</a:t>
            </a:r>
            <a:r>
              <a:rPr lang="fr-FR" sz="2400" dirty="0" smtClean="0">
                <a:solidFill>
                  <a:srgbClr val="00B050"/>
                </a:solidFill>
              </a:rPr>
              <a:t>. </a:t>
            </a:r>
            <a:r>
              <a:rPr lang="fr-FR" sz="2400" dirty="0">
                <a:solidFill>
                  <a:srgbClr val="00B050"/>
                </a:solidFill>
              </a:rPr>
              <a:t>Q</a:t>
            </a:r>
            <a:r>
              <a:rPr lang="fr-FR" sz="2400" dirty="0" smtClean="0">
                <a:solidFill>
                  <a:srgbClr val="00B050"/>
                </a:solidFill>
              </a:rPr>
              <a:t>ue dorme donc Vigilance et qu’en dormant il soit étouffé par l’exterminateur de l’</a:t>
            </a:r>
            <a:r>
              <a:rPr lang="fr-FR" sz="2400" dirty="0" err="1" smtClean="0">
                <a:solidFill>
                  <a:srgbClr val="00B050"/>
                </a:solidFill>
              </a:rPr>
              <a:t>Egypte</a:t>
            </a:r>
            <a:r>
              <a:rPr lang="fr-FR" sz="2400" dirty="0" smtClean="0">
                <a:solidFill>
                  <a:srgbClr val="00B050"/>
                </a:solidFill>
              </a:rPr>
              <a:t> avec les </a:t>
            </a:r>
            <a:r>
              <a:rPr lang="fr-FR" sz="2400" dirty="0" err="1" smtClean="0">
                <a:solidFill>
                  <a:srgbClr val="00B050"/>
                </a:solidFill>
              </a:rPr>
              <a:t>Egyptiens</a:t>
            </a:r>
            <a:r>
              <a:rPr lang="fr-FR" sz="2400" dirty="0" smtClean="0">
                <a:solidFill>
                  <a:srgbClr val="00B050"/>
                </a:solidFill>
              </a:rPr>
              <a:t> !</a:t>
            </a:r>
            <a:endParaRPr lang="fr-FR" sz="2400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13657" y="1147743"/>
            <a:ext cx="1105553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Ep. 109, 3 : </a:t>
            </a:r>
            <a:r>
              <a:rPr lang="fr-FR" sz="2400" dirty="0" err="1" smtClean="0"/>
              <a:t>Loquitur</a:t>
            </a:r>
            <a:r>
              <a:rPr lang="fr-FR" sz="2400" dirty="0" smtClean="0"/>
              <a:t> Paulus : </a:t>
            </a:r>
            <a:r>
              <a:rPr lang="fr-FR" sz="2400" i="1" dirty="0" err="1" smtClean="0"/>
              <a:t>orationi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insistite</a:t>
            </a:r>
            <a:r>
              <a:rPr lang="fr-FR" sz="2400" i="1" dirty="0" smtClean="0"/>
              <a:t> </a:t>
            </a:r>
            <a:r>
              <a:rPr lang="fr-FR" sz="2400" i="1" dirty="0" err="1" smtClean="0">
                <a:solidFill>
                  <a:srgbClr val="FF0000"/>
                </a:solidFill>
              </a:rPr>
              <a:t>uigilantes</a:t>
            </a:r>
            <a:r>
              <a:rPr lang="fr-FR" sz="2400" i="1" dirty="0" smtClean="0"/>
              <a:t> in </a:t>
            </a:r>
            <a:r>
              <a:rPr lang="fr-FR" sz="2400" i="1" dirty="0" err="1" smtClean="0"/>
              <a:t>ea</a:t>
            </a:r>
            <a:r>
              <a:rPr lang="fr-FR" sz="2400" dirty="0" smtClean="0"/>
              <a:t>,</a:t>
            </a:r>
            <a:r>
              <a:rPr lang="fr-FR" sz="2400" i="1" dirty="0" smtClean="0"/>
              <a:t> </a:t>
            </a:r>
            <a:r>
              <a:rPr lang="fr-FR" sz="2400" dirty="0" smtClean="0"/>
              <a:t>et in </a:t>
            </a:r>
            <a:r>
              <a:rPr lang="fr-FR" sz="2400" dirty="0" err="1" smtClean="0"/>
              <a:t>alio</a:t>
            </a:r>
            <a:r>
              <a:rPr lang="fr-FR" sz="2400" dirty="0" smtClean="0"/>
              <a:t> loco : </a:t>
            </a:r>
            <a:r>
              <a:rPr lang="fr-FR" sz="2400" i="1" dirty="0" smtClean="0"/>
              <a:t>in </a:t>
            </a:r>
            <a:r>
              <a:rPr lang="fr-FR" sz="2400" i="1" dirty="0" err="1" smtClean="0">
                <a:solidFill>
                  <a:srgbClr val="FF0000"/>
                </a:solidFill>
              </a:rPr>
              <a:t>uigiliis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frequenter</a:t>
            </a:r>
            <a:r>
              <a:rPr lang="fr-FR" sz="2400" dirty="0" smtClean="0"/>
              <a:t>. </a:t>
            </a:r>
            <a:r>
              <a:rPr lang="fr-FR" sz="2400" dirty="0" err="1" smtClean="0">
                <a:solidFill>
                  <a:srgbClr val="FF0000"/>
                </a:solidFill>
              </a:rPr>
              <a:t>Dormiat</a:t>
            </a:r>
            <a:r>
              <a:rPr lang="fr-FR" sz="2400" dirty="0" smtClean="0"/>
              <a:t> </a:t>
            </a:r>
            <a:r>
              <a:rPr lang="fr-FR" sz="2400" dirty="0" err="1" smtClean="0"/>
              <a:t>itaque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Vigilantius</a:t>
            </a:r>
            <a:r>
              <a:rPr lang="fr-FR" sz="2400" dirty="0" smtClean="0"/>
              <a:t> et ab </a:t>
            </a:r>
            <a:r>
              <a:rPr lang="fr-FR" sz="2400" dirty="0" err="1" smtClean="0"/>
              <a:t>exterminatore</a:t>
            </a:r>
            <a:r>
              <a:rPr lang="fr-FR" sz="2400" dirty="0" smtClean="0"/>
              <a:t> </a:t>
            </a:r>
            <a:r>
              <a:rPr lang="fr-FR" sz="2400" dirty="0" err="1" smtClean="0"/>
              <a:t>Aegypti</a:t>
            </a:r>
            <a:r>
              <a:rPr lang="fr-FR" sz="2400" dirty="0" smtClean="0"/>
              <a:t> cum </a:t>
            </a:r>
            <a:r>
              <a:rPr lang="fr-FR" sz="2400" dirty="0" err="1" smtClean="0"/>
              <a:t>Aegyptiis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dormiens</a:t>
            </a:r>
            <a:r>
              <a:rPr lang="fr-FR" sz="2400" dirty="0" smtClean="0"/>
              <a:t> </a:t>
            </a:r>
            <a:r>
              <a:rPr lang="fr-FR" sz="2400" dirty="0" err="1" smtClean="0"/>
              <a:t>suffocetur</a:t>
            </a:r>
            <a:r>
              <a:rPr lang="fr-FR" sz="2400" dirty="0" smtClean="0"/>
              <a:t>…</a:t>
            </a:r>
            <a:endParaRPr lang="fr-FR" sz="5400" i="1" dirty="0" smtClean="0"/>
          </a:p>
        </p:txBody>
      </p:sp>
    </p:spTree>
    <p:extLst>
      <p:ext uri="{BB962C8B-B14F-4D97-AF65-F5344CB8AC3E}">
        <p14:creationId xmlns:p14="http://schemas.microsoft.com/office/powerpoint/2010/main" val="4690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07623" y="391886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Vigilance de </a:t>
            </a:r>
            <a:r>
              <a:rPr lang="fr-FR" sz="2400" dirty="0" err="1" smtClean="0"/>
              <a:t>Calagurris</a:t>
            </a:r>
            <a:r>
              <a:rPr lang="fr-FR" sz="2400" dirty="0" smtClean="0"/>
              <a:t>, l’endormi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413657" y="1147744"/>
            <a:ext cx="1105553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Contra </a:t>
            </a:r>
            <a:r>
              <a:rPr lang="fr-FR" sz="2400" dirty="0" err="1" smtClean="0"/>
              <a:t>Vigilantium</a:t>
            </a:r>
            <a:r>
              <a:rPr lang="fr-FR" sz="2400" dirty="0" smtClean="0"/>
              <a:t>, 1 : </a:t>
            </a:r>
            <a:r>
              <a:rPr lang="fr-FR" sz="2400" dirty="0" err="1" smtClean="0"/>
              <a:t>Exortus</a:t>
            </a:r>
            <a:r>
              <a:rPr lang="fr-FR" sz="2400" dirty="0" smtClean="0"/>
              <a:t> </a:t>
            </a:r>
            <a:r>
              <a:rPr lang="fr-FR" sz="2400" dirty="0"/>
              <a:t>est subito </a:t>
            </a:r>
            <a:r>
              <a:rPr lang="fr-FR" sz="2400" dirty="0" err="1"/>
              <a:t>Vigilantius</a:t>
            </a:r>
            <a:r>
              <a:rPr lang="fr-FR" sz="2400" dirty="0"/>
              <a:t> </a:t>
            </a:r>
            <a:r>
              <a:rPr lang="fr-FR" sz="2400" dirty="0" err="1"/>
              <a:t>Dormitantius</a:t>
            </a:r>
            <a:endParaRPr lang="fr-FR" sz="6000" i="1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413657" y="1951640"/>
            <a:ext cx="1105553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Contra </a:t>
            </a:r>
            <a:r>
              <a:rPr lang="fr-FR" sz="2400" dirty="0" err="1"/>
              <a:t>Vigilantium</a:t>
            </a:r>
            <a:r>
              <a:rPr lang="fr-FR" sz="2400" dirty="0"/>
              <a:t>, </a:t>
            </a:r>
            <a:r>
              <a:rPr lang="fr-FR" sz="2400" dirty="0" smtClean="0"/>
              <a:t>5 </a:t>
            </a:r>
            <a:r>
              <a:rPr lang="fr-FR" sz="2400" dirty="0"/>
              <a:t>: </a:t>
            </a:r>
            <a:r>
              <a:rPr lang="fr-FR" sz="2400" dirty="0" smtClean="0"/>
              <a:t>[…] ut </a:t>
            </a:r>
            <a:r>
              <a:rPr lang="fr-FR" sz="2400" dirty="0" err="1"/>
              <a:t>solus</a:t>
            </a:r>
            <a:r>
              <a:rPr lang="fr-FR" sz="2400" dirty="0"/>
              <a:t> </a:t>
            </a:r>
            <a:r>
              <a:rPr lang="fr-FR" sz="2400" dirty="0" err="1"/>
              <a:t>Vigilantius</a:t>
            </a:r>
            <a:r>
              <a:rPr lang="fr-FR" sz="2400" dirty="0"/>
              <a:t> </a:t>
            </a:r>
            <a:r>
              <a:rPr lang="fr-FR" sz="2400" dirty="0" err="1"/>
              <a:t>ebrius</a:t>
            </a:r>
            <a:r>
              <a:rPr lang="fr-FR" sz="2400" dirty="0"/>
              <a:t> et </a:t>
            </a:r>
            <a:r>
              <a:rPr lang="fr-FR" sz="2400" dirty="0" err="1"/>
              <a:t>dormiens</a:t>
            </a:r>
            <a:r>
              <a:rPr lang="fr-FR" sz="2400" dirty="0"/>
              <a:t> </a:t>
            </a:r>
            <a:r>
              <a:rPr lang="fr-FR" sz="2400" dirty="0" err="1"/>
              <a:t>adoretur</a:t>
            </a:r>
            <a:endParaRPr lang="fr-FR" sz="7200" i="1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413657" y="3823815"/>
            <a:ext cx="11055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Or voici que soudain s’est dressé Vigilance, l’Endormi</a:t>
            </a:r>
            <a:endParaRPr lang="fr-FR" sz="2400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13657" y="2728624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Contra </a:t>
            </a:r>
            <a:r>
              <a:rPr lang="fr-FR" sz="2400" dirty="0" err="1" smtClean="0"/>
              <a:t>Vigilantium</a:t>
            </a:r>
            <a:r>
              <a:rPr lang="fr-FR" sz="2400" dirty="0" smtClean="0"/>
              <a:t>, 6 : </a:t>
            </a:r>
            <a:r>
              <a:rPr lang="fr-FR" sz="2400" dirty="0"/>
              <a:t>Tu </a:t>
            </a:r>
            <a:r>
              <a:rPr lang="fr-FR" sz="2400" dirty="0" err="1"/>
              <a:t>uigilans</a:t>
            </a:r>
            <a:r>
              <a:rPr lang="fr-FR" sz="2400" dirty="0"/>
              <a:t> dormis et </a:t>
            </a:r>
            <a:r>
              <a:rPr lang="fr-FR" sz="2400" dirty="0" err="1"/>
              <a:t>dormiens</a:t>
            </a:r>
            <a:r>
              <a:rPr lang="fr-FR" sz="2400" dirty="0"/>
              <a:t> </a:t>
            </a:r>
            <a:r>
              <a:rPr lang="fr-FR" sz="2400" dirty="0" err="1"/>
              <a:t>scribis</a:t>
            </a:r>
            <a:r>
              <a:rPr lang="fr-FR" sz="2400" dirty="0"/>
              <a:t>, et </a:t>
            </a:r>
            <a:r>
              <a:rPr lang="fr-FR" sz="2400" dirty="0" err="1"/>
              <a:t>proponis</a:t>
            </a:r>
            <a:r>
              <a:rPr lang="fr-FR" sz="2400" dirty="0"/>
              <a:t> </a:t>
            </a:r>
            <a:r>
              <a:rPr lang="fr-FR" sz="2400" dirty="0" err="1"/>
              <a:t>mihi</a:t>
            </a:r>
            <a:r>
              <a:rPr lang="fr-FR" sz="2400" dirty="0"/>
              <a:t> </a:t>
            </a:r>
            <a:r>
              <a:rPr lang="fr-FR" sz="2400" dirty="0" err="1"/>
              <a:t>librum</a:t>
            </a:r>
            <a:r>
              <a:rPr lang="fr-FR" sz="2400" dirty="0"/>
              <a:t> </a:t>
            </a:r>
            <a:r>
              <a:rPr lang="fr-FR" sz="2400" dirty="0" err="1"/>
              <a:t>apocryphum</a:t>
            </a:r>
            <a:endParaRPr lang="fr-FR" sz="5400" i="1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413657" y="4479631"/>
            <a:ext cx="110555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[…] pour qu’on n’adore plus que le seul Vigilance, endormi dans son ivresse</a:t>
            </a:r>
            <a:endParaRPr lang="fr-FR" sz="2400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413657" y="5438416"/>
            <a:ext cx="110555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Toi, malgré ta vigilance, tu dors, et en dormant tu écris et me cites un livre apocryphe </a:t>
            </a:r>
            <a:endParaRPr lang="fr-FR" sz="2400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413657" y="1180932"/>
            <a:ext cx="1105553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Contra </a:t>
            </a:r>
            <a:r>
              <a:rPr lang="fr-FR" sz="2400" dirty="0" err="1" smtClean="0"/>
              <a:t>Vigilantium</a:t>
            </a:r>
            <a:r>
              <a:rPr lang="fr-FR" sz="2400" dirty="0" smtClean="0"/>
              <a:t>, 1 : </a:t>
            </a:r>
            <a:r>
              <a:rPr lang="fr-FR" sz="2400" dirty="0" err="1" smtClean="0"/>
              <a:t>Exortus</a:t>
            </a:r>
            <a:r>
              <a:rPr lang="fr-FR" sz="2400" dirty="0" smtClean="0"/>
              <a:t> </a:t>
            </a:r>
            <a:r>
              <a:rPr lang="fr-FR" sz="2400" dirty="0"/>
              <a:t>est subito </a:t>
            </a:r>
            <a:r>
              <a:rPr lang="fr-FR" sz="2400" dirty="0" err="1">
                <a:solidFill>
                  <a:srgbClr val="FF0000"/>
                </a:solidFill>
              </a:rPr>
              <a:t>Vigilantius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Dormitantius</a:t>
            </a:r>
            <a:endParaRPr lang="fr-FR" sz="6000" i="1" dirty="0" smtClean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3657" y="1939051"/>
            <a:ext cx="1105553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/>
              <a:t>Contra </a:t>
            </a:r>
            <a:r>
              <a:rPr lang="fr-FR" sz="2400" dirty="0" err="1"/>
              <a:t>Vigilantium</a:t>
            </a:r>
            <a:r>
              <a:rPr lang="fr-FR" sz="2400" dirty="0"/>
              <a:t>, </a:t>
            </a:r>
            <a:r>
              <a:rPr lang="fr-FR" sz="2400" dirty="0" smtClean="0"/>
              <a:t>5 </a:t>
            </a:r>
            <a:r>
              <a:rPr lang="fr-FR" sz="2400" dirty="0"/>
              <a:t>: </a:t>
            </a:r>
            <a:r>
              <a:rPr lang="fr-FR" sz="2400" dirty="0" smtClean="0"/>
              <a:t>[…] ut </a:t>
            </a:r>
            <a:r>
              <a:rPr lang="fr-FR" sz="2400" dirty="0" err="1"/>
              <a:t>solus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FF0000"/>
                </a:solidFill>
              </a:rPr>
              <a:t>Vigilantius</a:t>
            </a:r>
            <a:r>
              <a:rPr lang="fr-FR" sz="2400" dirty="0"/>
              <a:t> </a:t>
            </a:r>
            <a:r>
              <a:rPr lang="fr-FR" sz="2400" dirty="0" err="1"/>
              <a:t>ebrius</a:t>
            </a:r>
            <a:r>
              <a:rPr lang="fr-FR" sz="2400" dirty="0"/>
              <a:t> et </a:t>
            </a:r>
            <a:r>
              <a:rPr lang="fr-FR" sz="2400" dirty="0" err="1">
                <a:solidFill>
                  <a:srgbClr val="FF0000"/>
                </a:solidFill>
              </a:rPr>
              <a:t>dormiens</a:t>
            </a:r>
            <a:r>
              <a:rPr lang="fr-FR" sz="2400" dirty="0"/>
              <a:t> </a:t>
            </a:r>
            <a:r>
              <a:rPr lang="fr-FR" sz="2400" dirty="0" err="1"/>
              <a:t>adoretur</a:t>
            </a:r>
            <a:endParaRPr lang="fr-FR" sz="7200" i="1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413657" y="2747759"/>
            <a:ext cx="11055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Contra </a:t>
            </a:r>
            <a:r>
              <a:rPr lang="fr-FR" sz="2400" dirty="0" err="1" smtClean="0"/>
              <a:t>Vigilantium</a:t>
            </a:r>
            <a:r>
              <a:rPr lang="fr-FR" sz="2400" dirty="0" smtClean="0"/>
              <a:t>, 6 : </a:t>
            </a:r>
            <a:r>
              <a:rPr lang="fr-FR" sz="2400" dirty="0"/>
              <a:t>Tu </a:t>
            </a:r>
            <a:r>
              <a:rPr lang="fr-FR" sz="2400" dirty="0" err="1">
                <a:solidFill>
                  <a:srgbClr val="FF0000"/>
                </a:solidFill>
              </a:rPr>
              <a:t>uigilans</a:t>
            </a:r>
            <a:r>
              <a:rPr lang="fr-FR" sz="2400" dirty="0">
                <a:solidFill>
                  <a:srgbClr val="FF0000"/>
                </a:solidFill>
              </a:rPr>
              <a:t> dormis </a:t>
            </a:r>
            <a:r>
              <a:rPr lang="fr-FR" sz="2400" dirty="0"/>
              <a:t>et </a:t>
            </a:r>
            <a:r>
              <a:rPr lang="fr-FR" sz="2400" dirty="0" err="1">
                <a:solidFill>
                  <a:srgbClr val="FF0000"/>
                </a:solidFill>
              </a:rPr>
              <a:t>dormiens</a:t>
            </a:r>
            <a:r>
              <a:rPr lang="fr-FR" sz="2400" dirty="0"/>
              <a:t> </a:t>
            </a:r>
            <a:r>
              <a:rPr lang="fr-FR" sz="2400" dirty="0" err="1"/>
              <a:t>scribis</a:t>
            </a:r>
            <a:r>
              <a:rPr lang="fr-FR" sz="2400" dirty="0"/>
              <a:t>, et </a:t>
            </a:r>
            <a:r>
              <a:rPr lang="fr-FR" sz="2400" dirty="0" err="1"/>
              <a:t>proponis</a:t>
            </a:r>
            <a:r>
              <a:rPr lang="fr-FR" sz="2400" dirty="0"/>
              <a:t> </a:t>
            </a:r>
            <a:r>
              <a:rPr lang="fr-FR" sz="2400" dirty="0" err="1"/>
              <a:t>mihi</a:t>
            </a:r>
            <a:r>
              <a:rPr lang="fr-FR" sz="2400" dirty="0"/>
              <a:t> </a:t>
            </a:r>
            <a:r>
              <a:rPr lang="fr-FR" sz="2400" dirty="0" err="1"/>
              <a:t>librum</a:t>
            </a:r>
            <a:r>
              <a:rPr lang="fr-FR" sz="2400" dirty="0"/>
              <a:t> </a:t>
            </a:r>
            <a:r>
              <a:rPr lang="fr-FR" sz="2400" dirty="0" err="1"/>
              <a:t>apocryphum</a:t>
            </a:r>
            <a:endParaRPr lang="fr-FR" sz="5400" i="1" dirty="0" smtClean="0"/>
          </a:p>
        </p:txBody>
      </p:sp>
    </p:spTree>
    <p:extLst>
      <p:ext uri="{BB962C8B-B14F-4D97-AF65-F5344CB8AC3E}">
        <p14:creationId xmlns:p14="http://schemas.microsoft.com/office/powerpoint/2010/main" val="3457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3041" y="6488668"/>
            <a:ext cx="116023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La traduction des jeux de mots sur les noms propres dans les œuvres de saint </a:t>
            </a:r>
            <a:r>
              <a:rPr lang="fr-FR" dirty="0" smtClean="0"/>
              <a:t>Jérôme – Brest 05.03.2021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07623" y="391886"/>
            <a:ext cx="727601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Vigilance au miroir des traducteurs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13657" y="1481585"/>
            <a:ext cx="11055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proposée : </a:t>
            </a:r>
            <a:r>
              <a:rPr lang="fr-FR" sz="2400" dirty="0" smtClean="0">
                <a:solidFill>
                  <a:srgbClr val="00B050"/>
                </a:solidFill>
              </a:rPr>
              <a:t>Or voici que soudain s’est dressé Vigilance, l’Endormi</a:t>
            </a:r>
            <a:endParaRPr lang="fr-FR" sz="2400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413657" y="2109900"/>
            <a:ext cx="1105553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just"/>
            <a:r>
              <a:rPr lang="fr-FR" sz="2400" dirty="0" smtClean="0"/>
              <a:t>Traduction Google / </a:t>
            </a:r>
            <a:r>
              <a:rPr lang="fr-FR" sz="2400" dirty="0" err="1" smtClean="0"/>
              <a:t>Webtrans</a:t>
            </a:r>
            <a:r>
              <a:rPr lang="fr-FR" sz="2400" dirty="0" smtClean="0"/>
              <a:t> (avec les majuscules) :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Le soleil s'endort soudainement, alors que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</a:rPr>
              <a:t>Vigilantius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algn="just"/>
            <a:r>
              <a:rPr lang="fr-FR" sz="2400" dirty="0" smtClean="0"/>
              <a:t>Traduction Google / </a:t>
            </a:r>
            <a:r>
              <a:rPr lang="fr-FR" sz="2400" dirty="0" err="1" smtClean="0"/>
              <a:t>Webtrans</a:t>
            </a:r>
            <a:r>
              <a:rPr lang="fr-FR" sz="2400" dirty="0" smtClean="0"/>
              <a:t> (sans les majuscules) 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plus d'attention pendant qu'ils dormaient, c'était un coup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13657" y="897645"/>
            <a:ext cx="1105553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Contra </a:t>
            </a:r>
            <a:r>
              <a:rPr lang="fr-FR" sz="2400" dirty="0" err="1" smtClean="0"/>
              <a:t>Vigilantium</a:t>
            </a:r>
            <a:r>
              <a:rPr lang="fr-FR" sz="2400" dirty="0" smtClean="0"/>
              <a:t>, 1 : </a:t>
            </a:r>
            <a:r>
              <a:rPr lang="fr-FR" sz="2400" dirty="0" err="1" smtClean="0"/>
              <a:t>Exortus</a:t>
            </a:r>
            <a:r>
              <a:rPr lang="fr-FR" sz="2400" dirty="0" smtClean="0"/>
              <a:t> </a:t>
            </a:r>
            <a:r>
              <a:rPr lang="fr-FR" sz="2400" dirty="0"/>
              <a:t>est subito </a:t>
            </a:r>
            <a:r>
              <a:rPr lang="fr-FR" sz="2400" dirty="0" err="1">
                <a:solidFill>
                  <a:srgbClr val="FF0000"/>
                </a:solidFill>
              </a:rPr>
              <a:t>Vigilantius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Dormitantius</a:t>
            </a:r>
            <a:endParaRPr lang="fr-FR" sz="6000" i="1" dirty="0" smtClean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52846" y="4253116"/>
            <a:ext cx="1105553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Traduction Abbé </a:t>
            </a:r>
            <a:r>
              <a:rPr lang="fr-FR" sz="2400" dirty="0" err="1" smtClean="0"/>
              <a:t>Bareille</a:t>
            </a:r>
            <a:r>
              <a:rPr lang="fr-FR" sz="2400" dirty="0" smtClean="0"/>
              <a:t> 1878 : </a:t>
            </a:r>
            <a:r>
              <a:rPr lang="fr-FR" sz="2400" dirty="0" smtClean="0">
                <a:solidFill>
                  <a:srgbClr val="00B050"/>
                </a:solidFill>
              </a:rPr>
              <a:t>Mais voilà que tout à coup a surgi Vigilance, ou mieux </a:t>
            </a:r>
            <a:r>
              <a:rPr lang="fr-FR" sz="2400" dirty="0" err="1" smtClean="0">
                <a:solidFill>
                  <a:srgbClr val="00B050"/>
                </a:solidFill>
              </a:rPr>
              <a:t>Dormitance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178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1378</Words>
  <Application>Microsoft Office PowerPoint</Application>
  <PresentationFormat>Grand écran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Jeanjean</dc:creator>
  <cp:lastModifiedBy>Benoît Jeanjean</cp:lastModifiedBy>
  <cp:revision>32</cp:revision>
  <dcterms:created xsi:type="dcterms:W3CDTF">2021-03-03T15:04:17Z</dcterms:created>
  <dcterms:modified xsi:type="dcterms:W3CDTF">2021-03-05T16:33:34Z</dcterms:modified>
</cp:coreProperties>
</file>