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65" r:id="rId7"/>
    <p:sldId id="264" r:id="rId8"/>
    <p:sldId id="267" r:id="rId9"/>
    <p:sldId id="266" r:id="rId10"/>
    <p:sldId id="276" r:id="rId11"/>
    <p:sldId id="259" r:id="rId12"/>
    <p:sldId id="273" r:id="rId13"/>
    <p:sldId id="275" r:id="rId14"/>
    <p:sldId id="274" r:id="rId15"/>
    <p:sldId id="261" r:id="rId16"/>
    <p:sldId id="271" r:id="rId17"/>
    <p:sldId id="272" r:id="rId18"/>
    <p:sldId id="262" r:id="rId19"/>
    <p:sldId id="263" r:id="rId20"/>
    <p:sldId id="270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4"/>
    <p:restoredTop sz="94762"/>
  </p:normalViewPr>
  <p:slideViewPr>
    <p:cSldViewPr snapToGrid="0">
      <p:cViewPr varScale="1">
        <p:scale>
          <a:sx n="47" d="100"/>
          <a:sy n="47" d="100"/>
        </p:scale>
        <p:origin x="3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7048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61628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8487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olou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252" y="13106961"/>
            <a:ext cx="424796" cy="44114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 b="0" i="0">
                <a:latin typeface="AkayaKanadaka" panose="02010502080401010103" pitchFamily="2" charset="77"/>
                <a:cs typeface="AkayaKanadaka" panose="02010502080401010103" pitchFamily="2" charset="77"/>
              </a:defRPr>
            </a:lvl1pPr>
          </a:lstStyle>
          <a:p>
            <a:fld id="{86CB4B4D-7CA3-9044-876B-883B54F8677D}" type="slidenum">
              <a:rPr lang="en-FR" smtClean="0"/>
              <a:pPr/>
              <a:t>‹#›</a:t>
            </a:fld>
            <a:endParaRPr lang="en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hf hdr="0" ftr="0" dt="0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kayaKanadaka" panose="02010502080401010103" pitchFamily="2" charset="77"/>
          <a:ea typeface="AkayaKanadaka" panose="02010502080401010103" pitchFamily="2" charset="77"/>
          <a:cs typeface="AkayaKanadaka" panose="02010502080401010103" pitchFamily="2" charset="77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kayaKanadaka" panose="02010502080401010103" pitchFamily="2" charset="77"/>
          <a:ea typeface="AkayaKanadaka" panose="02010502080401010103" pitchFamily="2" charset="77"/>
          <a:cs typeface="AkayaKanadaka" panose="02010502080401010103" pitchFamily="2" charset="77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kayaKanadaka" panose="02010502080401010103" pitchFamily="2" charset="77"/>
          <a:ea typeface="AkayaKanadaka" panose="02010502080401010103" pitchFamily="2" charset="77"/>
          <a:cs typeface="AkayaKanadaka" panose="02010502080401010103" pitchFamily="2" charset="77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kayaKanadaka" panose="02010502080401010103" pitchFamily="2" charset="77"/>
          <a:ea typeface="AkayaKanadaka" panose="02010502080401010103" pitchFamily="2" charset="77"/>
          <a:cs typeface="AkayaKanadaka" panose="02010502080401010103" pitchFamily="2" charset="77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kayaKanadaka" panose="02010502080401010103" pitchFamily="2" charset="77"/>
          <a:ea typeface="AkayaKanadaka" panose="02010502080401010103" pitchFamily="2" charset="77"/>
          <a:cs typeface="AkayaKanadaka" panose="02010502080401010103" pitchFamily="2" charset="77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.faw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x.doi.org/10.1145/3025194" TargetMode="External"/><Relationship Id="rId5" Type="http://schemas.openxmlformats.org/officeDocument/2006/relationships/hyperlink" Target="https://aclanthology.org/W10-0307.pdf" TargetMode="External"/><Relationship Id="rId4" Type="http://schemas.openxmlformats.org/officeDocument/2006/relationships/hyperlink" Target="https://poe.com/BitH_B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y digital songwriting partn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3900" dirty="0">
                <a:latin typeface="AkayaKanadaka" panose="02010502080401010103" pitchFamily="2" charset="77"/>
                <a:cs typeface="AkayaKanadaka" panose="02010502080401010103" pitchFamily="2" charset="77"/>
              </a:rPr>
              <a:t>My digital songwriting partner</a:t>
            </a:r>
          </a:p>
        </p:txBody>
      </p:sp>
      <p:sp>
        <p:nvSpPr>
          <p:cNvPr id="172" name="Helen McCombie, Bureau de Traduction, UB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Helen McCombie, Bureau de </a:t>
            </a:r>
            <a:r>
              <a:rPr dirty="0" err="1"/>
              <a:t>Traduction</a:t>
            </a:r>
            <a:r>
              <a:rPr dirty="0"/>
              <a:t>, UBO</a:t>
            </a:r>
          </a:p>
        </p:txBody>
      </p:sp>
      <p:sp>
        <p:nvSpPr>
          <p:cNvPr id="173" name="AI and lyric writing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914348"/>
            <a:ext cx="21844000" cy="25123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AI and lyric writing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0D90-2E62-D020-EDC8-A98B6B59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99B8-ACAA-FD3F-4E3F-E3F43EEDB5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A3762-8A14-27F6-1C01-B44C390FE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E8FC-461A-3F69-FCB8-45C0672635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10</a:t>
            </a:fld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5618F-59CF-1EC4-85AD-7AABC3EC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67893"/>
            <a:ext cx="16532378" cy="132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9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dicated tools and re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sz="12500" spc="-348" dirty="0" err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Research</a:t>
            </a:r>
            <a:r>
              <a:rPr lang="fr-FR" sz="125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, free and commercial </a:t>
            </a:r>
            <a:r>
              <a:rPr lang="fr-FR" sz="12500" spc="-348" dirty="0" err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tools</a:t>
            </a:r>
            <a:endParaRPr sz="12500" spc="-348" dirty="0">
              <a:gradFill flip="none" rotWithShape="1">
                <a:gsLst>
                  <a:gs pos="0">
                    <a:srgbClr val="00E8FF"/>
                  </a:gs>
                  <a:gs pos="100000">
                    <a:srgbClr val="FF00F7"/>
                  </a:gs>
                </a:gsLst>
                <a:lin ang="3967761" scaled="0"/>
              </a:gra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184" name="word rhyth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85" name="Lyric Tool (Devvo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err="1"/>
              <a:t>Dedicated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specified</a:t>
            </a:r>
            <a:r>
              <a:rPr lang="fr-FR" dirty="0"/>
              <a:t> </a:t>
            </a:r>
            <a:r>
              <a:rPr lang="fr-FR" dirty="0" err="1"/>
              <a:t>corpera</a:t>
            </a:r>
            <a:r>
              <a:rPr lang="fr-FR" dirty="0"/>
              <a:t> </a:t>
            </a:r>
          </a:p>
          <a:p>
            <a:r>
              <a:rPr dirty="0"/>
              <a:t>Lyric </a:t>
            </a:r>
            <a:r>
              <a:rPr lang="fr-FR" dirty="0"/>
              <a:t>Studio, Lyric </a:t>
            </a:r>
            <a:r>
              <a:rPr lang="fr-FR" dirty="0" err="1"/>
              <a:t>Lab</a:t>
            </a:r>
            <a:r>
              <a:rPr lang="fr-FR" dirty="0"/>
              <a:t>: Commercial </a:t>
            </a:r>
            <a:r>
              <a:rPr dirty="0"/>
              <a:t>Tool</a:t>
            </a:r>
            <a:r>
              <a:rPr lang="fr-FR" dirty="0"/>
              <a:t>s</a:t>
            </a:r>
            <a:r>
              <a:rPr dirty="0"/>
              <a:t> </a:t>
            </a:r>
            <a:endParaRPr lang="fr-FR" dirty="0"/>
          </a:p>
          <a:p>
            <a:r>
              <a:rPr lang="en-FR" dirty="0"/>
              <a:t>Tools that specifically model on stress patterns and rhymes: ‘LyriSys’ (Watanabe et al. 2017) ‘Say what?’ (Ram et al. 2021)</a:t>
            </a:r>
            <a:endParaRPr lang="fr-FR" dirty="0"/>
          </a:p>
          <a:p>
            <a:r>
              <a:rPr lang="fr-FR" dirty="0"/>
              <a:t>Tools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made to </a:t>
            </a:r>
            <a:r>
              <a:rPr lang="fr-FR" dirty="0" err="1"/>
              <a:t>imitate</a:t>
            </a:r>
            <a:r>
              <a:rPr lang="fr-FR" dirty="0"/>
              <a:t> </a:t>
            </a:r>
            <a:r>
              <a:rPr lang="fr-FR" dirty="0" err="1"/>
              <a:t>famous</a:t>
            </a:r>
            <a:r>
              <a:rPr lang="fr-FR" dirty="0"/>
              <a:t> </a:t>
            </a:r>
            <a:r>
              <a:rPr lang="fr-FR" dirty="0" err="1"/>
              <a:t>artists</a:t>
            </a:r>
            <a:endParaRPr dirty="0"/>
          </a:p>
          <a:p>
            <a:r>
              <a:rPr lang="fr-FR" dirty="0" err="1"/>
              <a:t>Specifically</a:t>
            </a:r>
            <a:r>
              <a:rPr lang="fr-FR" dirty="0"/>
              <a:t> in h</a:t>
            </a:r>
            <a:r>
              <a:rPr dirty="0" err="1"/>
              <a:t>ip</a:t>
            </a:r>
            <a:r>
              <a:rPr dirty="0"/>
              <a:t> hop </a:t>
            </a:r>
            <a:r>
              <a:rPr lang="fr-FR" dirty="0" err="1"/>
              <a:t>often</a:t>
            </a:r>
            <a:r>
              <a:rPr lang="fr-FR" dirty="0"/>
              <a:t> the </a:t>
            </a:r>
            <a:r>
              <a:rPr dirty="0"/>
              <a:t>rhythm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irregular</a:t>
            </a:r>
            <a:r>
              <a:rPr lang="fr-FR" dirty="0"/>
              <a:t> and </a:t>
            </a:r>
            <a:r>
              <a:rPr dirty="0"/>
              <a:t>created by the artist</a:t>
            </a:r>
            <a:r>
              <a:rPr lang="fr-FR" dirty="0"/>
              <a:t>,</a:t>
            </a:r>
            <a:r>
              <a:rPr dirty="0"/>
              <a:t> sometimes in real time)</a:t>
            </a:r>
            <a:r>
              <a:rPr lang="fr-FR" dirty="0"/>
              <a:t> but </a:t>
            </a:r>
            <a:r>
              <a:rPr lang="fr-FR" dirty="0" err="1"/>
              <a:t>provides</a:t>
            </a:r>
            <a:r>
              <a:rPr lang="fr-FR" dirty="0"/>
              <a:t> an </a:t>
            </a:r>
            <a:r>
              <a:rPr lang="fr-FR" dirty="0" err="1"/>
              <a:t>opportunity</a:t>
            </a:r>
            <a:r>
              <a:rPr lang="fr-FR" dirty="0"/>
              <a:t> for interaction (audio training)</a:t>
            </a:r>
          </a:p>
          <a:p>
            <a:pPr marL="0" indent="0">
              <a:buNone/>
            </a:pPr>
            <a:r>
              <a:rPr lang="en-FR" dirty="0"/>
              <a:t> 	Shimon the rapper (Savery et al. 2020)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848B74-0180-0163-17BB-734AD3A121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64623" y="13106961"/>
            <a:ext cx="242054" cy="441146"/>
          </a:xfrm>
        </p:spPr>
        <p:txBody>
          <a:bodyPr/>
          <a:lstStyle/>
          <a:p>
            <a:fld id="{86CB4B4D-7CA3-9044-876B-883B54F8677D}" type="slidenum">
              <a:rPr lang="en-FR" smtClean="0"/>
              <a:t>11</a:t>
            </a:fld>
            <a:endParaRPr lang="en-FR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1C5A-D748-0536-D57F-360A25C4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98E5-9578-E528-3C6B-F124A0C1CF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E5F1E-CC2C-6A25-49A7-C177FF91A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5E30B-463F-3291-3A8B-81E0A55749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12</a:t>
            </a:fld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C4D3F-AC7C-0C49-6274-87E145F3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52" y="74411"/>
            <a:ext cx="21843999" cy="136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1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6CFF-FB84-97F1-8758-5A4C5AD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75B8C-A60A-B80E-C55E-405CA627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88" y="1126836"/>
            <a:ext cx="14967527" cy="116209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3CB8-5A91-0C80-A853-DFF7AFAFCE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12C5F-F316-6DEC-45E7-E03443912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CB94-250B-2C46-0714-7622B5CBEE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13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667754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6531-7253-7009-D59C-99078E7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59E71-4D07-D63F-E72C-61915D27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64" y="1018868"/>
            <a:ext cx="13826836" cy="120349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9C7E3-D4A4-DC6F-6DA0-F4B67F30DC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40000" y="1591518"/>
            <a:ext cx="21844000" cy="1016000"/>
          </a:xfrm>
        </p:spPr>
        <p:txBody>
          <a:bodyPr/>
          <a:lstStyle/>
          <a:p>
            <a:endParaRPr lang="en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564D9-13FE-8AA3-2C24-CB77056F8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EB9CD-A275-83E4-444A-E2546663C7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14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75554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DAC5-78B9-D9B0-C5B2-5E23838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FR" sz="113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Originality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4286-EBBB-0119-5477-CE87849499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C4EB-E4FC-D3CD-F472-1D5D27B31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If you just ask it for lyrics is will produce something boring</a:t>
            </a:r>
          </a:p>
          <a:p>
            <a:r>
              <a:rPr lang="en-FR" dirty="0"/>
              <a:t>If you asks for specifics it takes a step in the right direction</a:t>
            </a:r>
          </a:p>
          <a:p>
            <a:endParaRPr lang="en-FR" dirty="0"/>
          </a:p>
          <a:p>
            <a:endParaRPr lang="en-FR" dirty="0"/>
          </a:p>
          <a:p>
            <a:endParaRPr lang="en-FR" dirty="0"/>
          </a:p>
          <a:p>
            <a:pPr marL="0" indent="0">
              <a:buNone/>
            </a:pP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EF49D-2FE4-44FC-F28B-D74814E766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15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6766119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15EB-EB35-08F2-2846-97F9BA1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C8DB-B8CA-14EC-7BCA-F29D92BC52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F3C1D-D2DE-1E6D-CAAF-9FD9DF05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812800"/>
            <a:ext cx="22853453" cy="118777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ABD5-B753-EDA2-3E67-206EB3D5F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A9B00-5EFF-ECFA-90C8-37A98C59AF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16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665131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68520E-31DC-20BB-3491-927EA647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1195493"/>
            <a:ext cx="21844000" cy="11504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8DB8F-E886-EB0F-EDFB-F25E1E0C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4DA8-3F4F-8053-3A14-2FC2D585DA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B8D4D-F478-9807-689D-3A2EA7E29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45FD-B851-317E-3EB2-EC4A3EF5E0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17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28360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169-CE7E-1142-F9AA-0E59118C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540F8-C084-26BF-09C9-F951D19D4E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3400F-F947-62C4-C585-B97966FD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792349"/>
            <a:ext cx="22255018" cy="127171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7C1C5-7791-470E-758D-EC13F626A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FB39F-F2ED-F3B1-3701-68A2BF1D83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18</a:t>
            </a:fld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257A-6178-B6C2-7B7A-1A2D66BAEA77}"/>
              </a:ext>
            </a:extLst>
          </p:cNvPr>
          <p:cNvSpPr txBox="1"/>
          <p:nvPr/>
        </p:nvSpPr>
        <p:spPr>
          <a:xfrm>
            <a:off x="13799126" y="7109067"/>
            <a:ext cx="7952509" cy="4103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FR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The titular tool, based on parts of speech templates and a corpus of song titles and lyrics collected on the web. Settles, 2010</a:t>
            </a:r>
          </a:p>
        </p:txBody>
      </p:sp>
    </p:spTree>
    <p:extLst>
      <p:ext uri="{BB962C8B-B14F-4D97-AF65-F5344CB8AC3E}">
        <p14:creationId xmlns:p14="http://schemas.microsoft.com/office/powerpoint/2010/main" val="1725531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012C-51E6-C01C-D345-03A07A9E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872035"/>
            <a:ext cx="21844000" cy="1336325"/>
          </a:xfrm>
        </p:spPr>
        <p:txBody>
          <a:bodyPr>
            <a:noAutofit/>
          </a:bodyPr>
          <a:lstStyle/>
          <a:p>
            <a:r>
              <a:rPr lang="en-FR" sz="125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Songwriters’ opinions on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8101-6028-8D88-EED2-46B30201EC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23143" y="2777198"/>
            <a:ext cx="21844000" cy="1016000"/>
          </a:xfrm>
        </p:spPr>
        <p:txBody>
          <a:bodyPr/>
          <a:lstStyle/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A241D-3D36-0FFD-4059-EC5F1B343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FAWM (February Album Writing Month) online community</a:t>
            </a:r>
          </a:p>
          <a:p>
            <a:r>
              <a:rPr lang="en-FR" dirty="0"/>
              <a:t>99% is of AI rubbish but the 1% inspired me</a:t>
            </a:r>
          </a:p>
          <a:p>
            <a:r>
              <a:rPr lang="en-FR" dirty="0"/>
              <a:t>It’s great for writing fun nonsense</a:t>
            </a:r>
          </a:p>
          <a:p>
            <a:r>
              <a:rPr lang="en-FR" dirty="0"/>
              <a:t>I don’t use it would because it would take away my fun</a:t>
            </a:r>
          </a:p>
          <a:p>
            <a:r>
              <a:rPr lang="en-FR" dirty="0"/>
              <a:t>I don’t use it to write, I use it to get feedback on my work</a:t>
            </a:r>
          </a:p>
          <a:p>
            <a:r>
              <a:rPr lang="en-FR" dirty="0"/>
              <a:t>I’m giving away discount codes for Lyric Studio</a:t>
            </a:r>
          </a:p>
          <a:p>
            <a:r>
              <a:rPr lang="en-FR" dirty="0"/>
              <a:t>I created a bot to do just that</a:t>
            </a:r>
          </a:p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74B7-66DE-A4B6-9D72-E7068EDA0B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19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688408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spects of lyrics"/>
          <p:cNvSpPr txBox="1">
            <a:spLocks noGrp="1"/>
          </p:cNvSpPr>
          <p:nvPr>
            <p:ph type="title"/>
          </p:nvPr>
        </p:nvSpPr>
        <p:spPr>
          <a:xfrm>
            <a:off x="1270000" y="1372245"/>
            <a:ext cx="21844000" cy="1557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Song l</a:t>
            </a:r>
            <a:r>
              <a:rPr sz="13900" spc="-348" dirty="0" err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yrics</a:t>
            </a: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 </a:t>
            </a:r>
          </a:p>
        </p:txBody>
      </p:sp>
      <p:sp>
        <p:nvSpPr>
          <p:cNvPr id="176" name="Generative AI might be able to help wit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19200" dirty="0">
                <a:solidFill>
                  <a:srgbClr val="FFFFFF"/>
                </a:solidFill>
                <a:latin typeface="AkayaKanadaka" panose="02010502080401010103" pitchFamily="2" charset="77"/>
                <a:cs typeface="AkayaKanadaka" panose="02010502080401010103" pitchFamily="2" charset="77"/>
                <a:sym typeface="Graphik"/>
              </a:rPr>
              <a:t>Aspects </a:t>
            </a:r>
            <a:r>
              <a:rPr lang="fr-FR" sz="19200" dirty="0" err="1">
                <a:solidFill>
                  <a:srgbClr val="FFFFFF"/>
                </a:solidFill>
                <a:latin typeface="AkayaKanadaka" panose="02010502080401010103" pitchFamily="2" charset="77"/>
                <a:cs typeface="AkayaKanadaka" panose="02010502080401010103" pitchFamily="2" charset="77"/>
                <a:sym typeface="Graphik"/>
              </a:rPr>
              <a:t>that</a:t>
            </a:r>
            <a:r>
              <a:rPr lang="fr-FR" sz="19200" dirty="0">
                <a:solidFill>
                  <a:srgbClr val="FFFFFF"/>
                </a:solidFill>
                <a:latin typeface="AkayaKanadaka" panose="02010502080401010103" pitchFamily="2" charset="77"/>
                <a:cs typeface="AkayaKanadaka" panose="02010502080401010103" pitchFamily="2" charset="77"/>
                <a:sym typeface="Graphik"/>
              </a:rPr>
              <a:t> g</a:t>
            </a:r>
            <a:r>
              <a:rPr sz="19200" dirty="0" err="1">
                <a:solidFill>
                  <a:srgbClr val="FFFFFF"/>
                </a:solidFill>
                <a:latin typeface="AkayaKanadaka" panose="02010502080401010103" pitchFamily="2" charset="77"/>
                <a:cs typeface="AkayaKanadaka" panose="02010502080401010103" pitchFamily="2" charset="77"/>
                <a:sym typeface="Graphik"/>
              </a:rPr>
              <a:t>enerative</a:t>
            </a:r>
            <a:r>
              <a:rPr sz="19200" dirty="0">
                <a:solidFill>
                  <a:srgbClr val="FFFFFF"/>
                </a:solidFill>
                <a:latin typeface="AkayaKanadaka" panose="02010502080401010103" pitchFamily="2" charset="77"/>
                <a:cs typeface="AkayaKanadaka" panose="02010502080401010103" pitchFamily="2" charset="77"/>
                <a:sym typeface="Graphik"/>
              </a:rPr>
              <a:t> AI might be able to help with</a:t>
            </a:r>
          </a:p>
        </p:txBody>
      </p:sp>
      <p:sp>
        <p:nvSpPr>
          <p:cNvPr id="177" name="Different lines of words with a repeated rhythm between ver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fr-FR" sz="6600" dirty="0"/>
              <a:t>Word </a:t>
            </a:r>
            <a:r>
              <a:rPr lang="fr-FR" sz="6600" dirty="0" err="1"/>
              <a:t>rhythm</a:t>
            </a:r>
            <a:r>
              <a:rPr lang="fr-FR" sz="6600" dirty="0"/>
              <a:t>: </a:t>
            </a:r>
            <a:r>
              <a:rPr sz="6600" dirty="0"/>
              <a:t>Different lines of words with a repeated rhythm between </a:t>
            </a:r>
            <a:r>
              <a:rPr lang="fr-FR" sz="6600" dirty="0" err="1"/>
              <a:t>lines</a:t>
            </a:r>
            <a:r>
              <a:rPr lang="fr-FR" sz="6600" dirty="0"/>
              <a:t>, e.g. for a </a:t>
            </a:r>
            <a:r>
              <a:rPr lang="fr-FR" sz="6600" dirty="0" err="1"/>
              <a:t>given</a:t>
            </a:r>
            <a:r>
              <a:rPr lang="fr-FR" sz="6600" dirty="0"/>
              <a:t> </a:t>
            </a:r>
            <a:r>
              <a:rPr lang="fr-FR" sz="6600" dirty="0" err="1"/>
              <a:t>melody</a:t>
            </a:r>
            <a:endParaRPr sz="6600" dirty="0"/>
          </a:p>
          <a:p>
            <a:pPr marL="914400" indent="-914400">
              <a:buFont typeface="+mj-lt"/>
              <a:buAutoNum type="arabicPeriod"/>
            </a:pPr>
            <a:r>
              <a:rPr sz="6600" dirty="0" err="1"/>
              <a:t>Singability</a:t>
            </a:r>
            <a:r>
              <a:rPr lang="fr-FR" sz="6600" dirty="0"/>
              <a:t> &amp; </a:t>
            </a:r>
            <a:r>
              <a:rPr lang="fr-FR" sz="6600" dirty="0" err="1"/>
              <a:t>rhyme</a:t>
            </a:r>
            <a:r>
              <a:rPr sz="6600" dirty="0"/>
              <a:t> long vs. short sounds</a:t>
            </a:r>
            <a:r>
              <a:rPr lang="fr-FR" sz="6600" dirty="0"/>
              <a:t>, </a:t>
            </a:r>
            <a:r>
              <a:rPr lang="fr-FR" sz="6600" dirty="0" err="1"/>
              <a:t>phonetics</a:t>
            </a:r>
            <a:endParaRPr sz="6600" dirty="0"/>
          </a:p>
          <a:p>
            <a:pPr marL="914400" indent="-914400">
              <a:buFont typeface="+mj-lt"/>
              <a:buAutoNum type="arabicPeriod"/>
            </a:pPr>
            <a:r>
              <a:rPr sz="6600" dirty="0"/>
              <a:t>Originality: </a:t>
            </a:r>
            <a:r>
              <a:rPr lang="fr-FR" sz="6600" dirty="0"/>
              <a:t>lexical </a:t>
            </a:r>
            <a:r>
              <a:rPr sz="6600" dirty="0"/>
              <a:t>unusualness, quirkiness</a:t>
            </a:r>
            <a:r>
              <a:rPr lang="fr-FR" sz="6600" dirty="0"/>
              <a:t> of content, juxtaposition of </a:t>
            </a:r>
            <a:r>
              <a:rPr lang="fr-FR" sz="6600" dirty="0" err="1"/>
              <a:t>ideas</a:t>
            </a:r>
            <a:endParaRPr sz="6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42819-2168-072E-B3D5-9C5AC39979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3354623" y="12614518"/>
            <a:ext cx="407163" cy="933589"/>
          </a:xfrm>
        </p:spPr>
        <p:txBody>
          <a:bodyPr/>
          <a:lstStyle/>
          <a:p>
            <a:fld id="{60CDF6FD-71F0-B842-A379-5C0C0AF38045}" type="slidenum">
              <a:rPr lang="en-FR" sz="5400"/>
              <a:t>2</a:t>
            </a:fld>
            <a:endParaRPr lang="en-FR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A08C-BE00-C8DE-0469-53FDA5B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R" sz="113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 Websites &amp; 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09D4E-3566-270C-B6EF-1ED0B66ADA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3142-103E-627B-8DE5-6E81A8A8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370237"/>
            <a:ext cx="21844000" cy="10329763"/>
          </a:xfrm>
        </p:spPr>
        <p:txBody>
          <a:bodyPr>
            <a:normAutofit fontScale="85000" lnSpcReduction="20000"/>
          </a:bodyPr>
          <a:lstStyle/>
          <a:p>
            <a:r>
              <a:rPr lang="en-FR" dirty="0"/>
              <a:t>FAWM: Februry album writing month </a:t>
            </a:r>
            <a:r>
              <a:rPr lang="en-GB" dirty="0">
                <a:hlinkClick r:id="rId3"/>
              </a:rPr>
              <a:t>https://write.fawm.org</a:t>
            </a:r>
            <a:endParaRPr lang="en-GB" dirty="0"/>
          </a:p>
          <a:p>
            <a:r>
              <a:rPr lang="en-GB" dirty="0"/>
              <a:t>Commercial websites: </a:t>
            </a:r>
            <a:r>
              <a:rPr lang="en-GB" dirty="0" err="1"/>
              <a:t>Lyricstudio.net</a:t>
            </a:r>
            <a:r>
              <a:rPr lang="en-GB" dirty="0"/>
              <a:t> </a:t>
            </a:r>
            <a:r>
              <a:rPr lang="en-GB" dirty="0" err="1"/>
              <a:t>Lyriclab.net</a:t>
            </a:r>
            <a:r>
              <a:rPr lang="en-GB" dirty="0"/>
              <a:t> </a:t>
            </a:r>
          </a:p>
          <a:p>
            <a:r>
              <a:rPr lang="en-GB" dirty="0"/>
              <a:t>Bit the Bot: </a:t>
            </a:r>
            <a:r>
              <a:rPr lang="en-GB" dirty="0">
                <a:hlinkClick r:id="rId4"/>
              </a:rPr>
              <a:t>https://poe.com/BitH_Bot</a:t>
            </a:r>
            <a:r>
              <a:rPr lang="en-GB" dirty="0"/>
              <a:t> (Based on Chat GPT 4)</a:t>
            </a:r>
          </a:p>
          <a:p>
            <a:r>
              <a:rPr lang="en-GB" dirty="0"/>
              <a:t>Titular tool: </a:t>
            </a:r>
            <a:r>
              <a:rPr lang="en-GB" dirty="0" err="1"/>
              <a:t>muse.fawm.org</a:t>
            </a:r>
            <a:r>
              <a:rPr lang="en-GB" dirty="0"/>
              <a:t>/titular</a:t>
            </a:r>
          </a:p>
          <a:p>
            <a:r>
              <a:rPr lang="en-GB" dirty="0"/>
              <a:t>Ram, N. et al. (2021) Say What? Collaborative Pop Lyric Generation Using Multitask Transfer Learning.  In Proc. 9</a:t>
            </a:r>
            <a:r>
              <a:rPr lang="en-GB" baseline="30000" dirty="0"/>
              <a:t>th</a:t>
            </a:r>
            <a:r>
              <a:rPr lang="en-GB" dirty="0"/>
              <a:t> Int Conf on Human-Agent Interactions (HAI ‘21) https://</a:t>
            </a:r>
            <a:r>
              <a:rPr lang="en-GB" dirty="0" err="1"/>
              <a:t>doi.org</a:t>
            </a:r>
            <a:r>
              <a:rPr lang="en-GB" dirty="0"/>
              <a:t>/10.1145/3472307.3484175</a:t>
            </a:r>
            <a:endParaRPr lang="en-FR" dirty="0"/>
          </a:p>
          <a:p>
            <a:r>
              <a:rPr lang="en-GB" dirty="0"/>
              <a:t>Settles, B (2010) Computational creativity tools for songwriters - Proceedings of the NAACL HLT 2010 Second Workshop on Computational Approaches to Linguistic Creativity 49-57 </a:t>
            </a:r>
            <a:r>
              <a:rPr lang="en-GB" dirty="0">
                <a:hlinkClick r:id="rId5"/>
              </a:rPr>
              <a:t>https://aclanthology.org/W10-0307.pdf</a:t>
            </a:r>
            <a:endParaRPr lang="en-GB" dirty="0"/>
          </a:p>
          <a:p>
            <a:r>
              <a:rPr lang="en-GB" dirty="0"/>
              <a:t>Watanabe, K. et al. (2017) </a:t>
            </a:r>
            <a:r>
              <a:rPr lang="en-GB" dirty="0" err="1"/>
              <a:t>Lyrisys</a:t>
            </a:r>
            <a:r>
              <a:rPr lang="en-GB" dirty="0"/>
              <a:t>: An interactive Support System for writing lyrics Based on Topic Transition. IUI 2017 </a:t>
            </a:r>
            <a:r>
              <a:rPr lang="en-GB" dirty="0">
                <a:hlinkClick r:id="rId6"/>
              </a:rPr>
              <a:t>http://dx.doi.org/10.1145/3025194</a:t>
            </a:r>
            <a:endParaRPr lang="en-GB" dirty="0"/>
          </a:p>
          <a:p>
            <a:r>
              <a:rPr lang="en-GB" dirty="0" err="1"/>
              <a:t>Savery</a:t>
            </a:r>
            <a:r>
              <a:rPr lang="en-GB" dirty="0"/>
              <a:t>, R et al. (2020) Shimon the Rapper: A real time system for human-Robot Interactive Rap Battles. Int. Conf. Innovative Computing and Cloud Computing 2020 </a:t>
            </a:r>
          </a:p>
          <a:p>
            <a:r>
              <a:rPr lang="en-GB" dirty="0"/>
              <a:t>https://</a:t>
            </a:r>
            <a:r>
              <a:rPr lang="en-GB" dirty="0" err="1"/>
              <a:t>doi.org</a:t>
            </a:r>
            <a:r>
              <a:rPr lang="en-GB" dirty="0"/>
              <a:t>/10.48550/arXiv.2009.09234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208E6-C851-E3AD-8650-3F45EFA251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20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934787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n Chat GPT 3.5 generate lyrics to a given rhythm?"/>
          <p:cNvSpPr txBox="1">
            <a:spLocks noGrp="1"/>
          </p:cNvSpPr>
          <p:nvPr>
            <p:ph type="title"/>
          </p:nvPr>
        </p:nvSpPr>
        <p:spPr>
          <a:xfrm>
            <a:off x="1263650" y="2506282"/>
            <a:ext cx="21844000" cy="15574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0534">
              <a:defRPr sz="4788" spc="-143"/>
            </a:lvl1pPr>
          </a:lstStyle>
          <a:p>
            <a:pPr defTabSz="825500"/>
            <a:b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Can Chat GPT generate lyrics to a given </a:t>
            </a:r>
            <a:r>
              <a:rPr lang="fr-FR" sz="13900" spc="-348" dirty="0" err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word</a:t>
            </a:r>
            <a: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 </a:t>
            </a: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rhythm?</a:t>
            </a:r>
          </a:p>
        </p:txBody>
      </p:sp>
      <p:sp>
        <p:nvSpPr>
          <p:cNvPr id="181" name="Iambic parame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Iambic parameter</a:t>
            </a:r>
            <a:r>
              <a:rPr lang="fr-FR" dirty="0"/>
              <a:t> – 10 </a:t>
            </a:r>
            <a:r>
              <a:rPr lang="fr-FR" dirty="0" err="1"/>
              <a:t>syllables</a:t>
            </a:r>
            <a:r>
              <a:rPr lang="fr-FR" dirty="0"/>
              <a:t> (EN) or </a:t>
            </a:r>
            <a:r>
              <a:rPr i="1" dirty="0" err="1"/>
              <a:t>Alexandrin</a:t>
            </a:r>
            <a:r>
              <a:rPr lang="fr-FR" i="1" dirty="0"/>
              <a:t> – 12 syllabes </a:t>
            </a:r>
            <a:r>
              <a:rPr lang="fr-FR" dirty="0"/>
              <a:t>(FR)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4D4F4-0DF8-9440-CA3B-A2F3F182C3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3834281" y="12484556"/>
            <a:ext cx="302968" cy="656590"/>
          </a:xfrm>
        </p:spPr>
        <p:txBody>
          <a:bodyPr/>
          <a:lstStyle/>
          <a:p>
            <a:fld id="{86CB4B4D-7CA3-9044-876B-883B54F8677D}" type="slidenum">
              <a:rPr lang="en-FR" sz="3600" smtClean="0"/>
              <a:t>3</a:t>
            </a:fld>
            <a:endParaRPr lang="en-FR" sz="3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40989E-E9DE-63B9-3354-DD21DB17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304"/>
            <a:ext cx="569387" cy="53860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FR" altLang="en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 </a:t>
            </a:r>
            <a:r>
              <a:rPr kumimoji="0" lang="en-FR" altLang="en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     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3DCA2-88F6-A5DC-B9E7-1DA9D3F6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7" y="5090327"/>
            <a:ext cx="23388059" cy="78131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1540-859A-50AF-0A15-9143B626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17ED-F729-89DC-57C8-2495497D88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FC348-6E49-E376-7D4E-5DA0D0FF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8" y="2922341"/>
            <a:ext cx="22366223" cy="73897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29EBC-6A13-7DB7-4BD2-167C8D31F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0105-7BB5-B467-4668-1817186A1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4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887477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3D0B-579D-6563-E70B-C84E25E7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Can Chat GPT track rhyme?</a:t>
            </a:r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CFAB-EE5D-CF8D-0790-E5DB286B23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DCEF2-B2A3-0185-D9BD-CD47C925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2370237"/>
            <a:ext cx="17961428" cy="111170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6E891-1264-EA85-1051-3A9F658F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5AA43-324B-E91D-1B4E-7C0B3FAC1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5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792919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1150-B7C6-03FC-5D32-576FD66F65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3341682" y="12608488"/>
            <a:ext cx="330220" cy="656590"/>
          </a:xfrm>
        </p:spPr>
        <p:txBody>
          <a:bodyPr/>
          <a:lstStyle/>
          <a:p>
            <a:fld id="{86CB4B4D-7CA3-9044-876B-883B54F8677D}" type="slidenum">
              <a:rPr lang="en-FR" sz="3600" smtClean="0"/>
              <a:pPr/>
              <a:t>6</a:t>
            </a:fld>
            <a:endParaRPr lang="en-FR" sz="2800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F6D36B4-D7ED-E63F-EA05-8901E48E7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87" y="87086"/>
            <a:ext cx="17121108" cy="138276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78430C-CCD5-BDAD-3EB5-7387B28D437B}"/>
              </a:ext>
            </a:extLst>
          </p:cNvPr>
          <p:cNvSpPr txBox="1"/>
          <p:nvPr/>
        </p:nvSpPr>
        <p:spPr>
          <a:xfrm>
            <a:off x="653142" y="1427356"/>
            <a:ext cx="5747658" cy="10382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FR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First request</a:t>
            </a: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FR" dirty="0"/>
              <a:t>A song about trees</a:t>
            </a: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FR" dirty="0">
                <a:solidFill>
                  <a:schemeClr val="bg1">
                    <a:lumMod val="20000"/>
                    <a:lumOff val="80000"/>
                  </a:schemeClr>
                </a:solidFill>
              </a:rPr>
              <a:t>Second request</a:t>
            </a: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FR" dirty="0"/>
              <a:t>Alexandrin verse</a:t>
            </a: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FR" dirty="0"/>
              <a:t>C</a:t>
            </a:r>
            <a:r>
              <a:rPr lang="en-GB" dirty="0"/>
              <a:t>h</a:t>
            </a:r>
            <a:r>
              <a:rPr lang="en-FR" dirty="0"/>
              <a:t>at GPT </a:t>
            </a:r>
            <a:r>
              <a:rPr kumimoji="0" lang="en-FR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provided between 11 and 13 syllables per line</a:t>
            </a: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FR" sz="4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Third request</a:t>
            </a: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FR" dirty="0"/>
              <a:t>Make sure there are 12 syllables – suc</a:t>
            </a:r>
            <a:r>
              <a:rPr lang="en-GB" dirty="0"/>
              <a:t>c</a:t>
            </a:r>
            <a:r>
              <a:rPr lang="en-FR" dirty="0"/>
              <a:t>ess!</a:t>
            </a:r>
            <a:endParaRPr kumimoji="0" lang="en-FR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736725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n Chat GPT 3.5 generate lyrics to a given rhythm?"/>
          <p:cNvSpPr txBox="1">
            <a:spLocks noGrp="1"/>
          </p:cNvSpPr>
          <p:nvPr>
            <p:ph type="title"/>
          </p:nvPr>
        </p:nvSpPr>
        <p:spPr>
          <a:xfrm>
            <a:off x="1263650" y="2506282"/>
            <a:ext cx="21844000" cy="15574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0534">
              <a:defRPr sz="4788" spc="-143"/>
            </a:lvl1pPr>
          </a:lstStyle>
          <a:p>
            <a:pPr defTabSz="825500"/>
            <a:b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Can Chat GPT generate lyrics to a given </a:t>
            </a:r>
            <a:r>
              <a:rPr lang="fr-FR" sz="13900" spc="-348" dirty="0" err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word</a:t>
            </a:r>
            <a: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 </a:t>
            </a: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rhythm?</a:t>
            </a:r>
          </a:p>
        </p:txBody>
      </p:sp>
      <p:sp>
        <p:nvSpPr>
          <p:cNvPr id="181" name="Iambic parame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Iambic parameter</a:t>
            </a:r>
            <a:r>
              <a:rPr lang="fr-FR" dirty="0"/>
              <a:t> (EN) or </a:t>
            </a:r>
            <a:r>
              <a:rPr i="1" dirty="0" err="1"/>
              <a:t>Alexandrin</a:t>
            </a:r>
            <a:r>
              <a:rPr lang="fr-FR" dirty="0"/>
              <a:t> (FR)</a:t>
            </a:r>
            <a:r>
              <a:rPr lang="fr-FR" dirty="0">
                <a:solidFill>
                  <a:schemeClr val="bg1"/>
                </a:solidFill>
              </a:rPr>
              <a:t> - You </a:t>
            </a:r>
            <a:r>
              <a:rPr lang="fr-FR" dirty="0" err="1">
                <a:solidFill>
                  <a:schemeClr val="bg1"/>
                </a:solidFill>
              </a:rPr>
              <a:t>need</a:t>
            </a:r>
            <a:r>
              <a:rPr lang="fr-FR" dirty="0">
                <a:solidFill>
                  <a:schemeClr val="bg1"/>
                </a:solidFill>
              </a:rPr>
              <a:t> to check up on Chat GPT</a:t>
            </a:r>
            <a:endParaRPr dirty="0">
              <a:solidFill>
                <a:schemeClr val="bg1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if I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? </a:t>
            </a:r>
          </a:p>
          <a:p>
            <a:pPr lvl="2"/>
            <a:r>
              <a:rPr dirty="0"/>
              <a:t>Number of syllables</a:t>
            </a:r>
            <a:r>
              <a:rPr lang="fr-FR" dirty="0"/>
              <a:t> and/or stress pattern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4D4F4-0DF8-9440-CA3B-A2F3F182C3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3834281" y="12484556"/>
            <a:ext cx="302968" cy="656590"/>
          </a:xfrm>
        </p:spPr>
        <p:txBody>
          <a:bodyPr/>
          <a:lstStyle/>
          <a:p>
            <a:fld id="{86CB4B4D-7CA3-9044-876B-883B54F8677D}" type="slidenum">
              <a:rPr lang="en-FR" sz="3600" smtClean="0"/>
              <a:t>7</a:t>
            </a:fld>
            <a:endParaRPr lang="en-FR" sz="3600" dirty="0"/>
          </a:p>
        </p:txBody>
      </p:sp>
    </p:spTree>
    <p:extLst>
      <p:ext uri="{BB962C8B-B14F-4D97-AF65-F5344CB8AC3E}">
        <p14:creationId xmlns:p14="http://schemas.microsoft.com/office/powerpoint/2010/main" val="18911655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47866F-43BE-8A88-78BB-1A95B43D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50" y="696686"/>
            <a:ext cx="21100004" cy="815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F4712-EB83-5A39-3A12-FB3039C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4008-768A-2419-7D91-70DBE77A54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9C64A-EC1F-7B5E-5AB7-D9FFD53B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92" y="8478635"/>
            <a:ext cx="21253255" cy="39841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29B6A-EEC6-C22F-9733-86BC6430F8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R" smtClean="0"/>
              <a:pPr/>
              <a:t>8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2891670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n Chat GPT 3.5 generate lyrics to a given rhythm?"/>
          <p:cNvSpPr txBox="1">
            <a:spLocks noGrp="1"/>
          </p:cNvSpPr>
          <p:nvPr>
            <p:ph type="title"/>
          </p:nvPr>
        </p:nvSpPr>
        <p:spPr>
          <a:xfrm>
            <a:off x="1263650" y="2506282"/>
            <a:ext cx="21844000" cy="15574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0534">
              <a:defRPr sz="4788" spc="-143"/>
            </a:lvl1pPr>
          </a:lstStyle>
          <a:p>
            <a:pPr defTabSz="825500"/>
            <a:b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Can Chat GPT generate lyrics to a given </a:t>
            </a:r>
            <a:r>
              <a:rPr lang="fr-FR" sz="13900" spc="-348" dirty="0" err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word</a:t>
            </a:r>
            <a:r>
              <a:rPr lang="fr-FR"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 </a:t>
            </a:r>
            <a:r>
              <a:rPr sz="13900" spc="-348" dirty="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AkayaKanadaka" panose="02010502080401010103" pitchFamily="2" charset="77"/>
                <a:cs typeface="AkayaKanadaka" panose="02010502080401010103" pitchFamily="2" charset="77"/>
              </a:rPr>
              <a:t>rhythm?</a:t>
            </a:r>
          </a:p>
        </p:txBody>
      </p:sp>
      <p:sp>
        <p:nvSpPr>
          <p:cNvPr id="181" name="Iambic parame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Iambic parameter (EN) or Alexandrine (FR)</a:t>
            </a:r>
            <a:r>
              <a:rPr lang="en-GB" dirty="0">
                <a:solidFill>
                  <a:schemeClr val="bg1"/>
                </a:solidFill>
              </a:rPr>
              <a:t> - most of the time</a:t>
            </a:r>
          </a:p>
          <a:p>
            <a:r>
              <a:rPr lang="fr-FR" dirty="0" err="1"/>
              <a:t>What</a:t>
            </a:r>
            <a:r>
              <a:rPr lang="fr-FR" dirty="0"/>
              <a:t> if I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? </a:t>
            </a:r>
          </a:p>
          <a:p>
            <a:pPr lvl="2"/>
            <a:r>
              <a:rPr dirty="0"/>
              <a:t>Number of syllables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–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works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sometimes</a:t>
            </a:r>
            <a:endParaRPr dirty="0">
              <a:solidFill>
                <a:schemeClr val="bg1"/>
              </a:solidFill>
            </a:endParaRPr>
          </a:p>
          <a:p>
            <a:pPr lvl="2"/>
            <a:r>
              <a:rPr dirty="0"/>
              <a:t>Can Chat GPT ‘hear’?</a:t>
            </a:r>
            <a:r>
              <a:rPr lang="fr-FR" dirty="0"/>
              <a:t>  </a:t>
            </a:r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its</a:t>
            </a:r>
            <a:r>
              <a:rPr lang="fr-FR" dirty="0">
                <a:solidFill>
                  <a:schemeClr val="bg1"/>
                </a:solidFill>
              </a:rPr>
              <a:t> vocal input system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an add-on recognition system: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wasn’t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trained</a:t>
            </a:r>
            <a:r>
              <a:rPr lang="fr-FR" dirty="0">
                <a:solidFill>
                  <a:schemeClr val="bg1"/>
                </a:solidFill>
              </a:rPr>
              <a:t> on audio</a:t>
            </a:r>
            <a:endParaRPr dirty="0">
              <a:solidFill>
                <a:schemeClr val="bg1"/>
              </a:solidFill>
            </a:endParaRPr>
          </a:p>
          <a:p>
            <a:pPr lvl="2"/>
            <a:r>
              <a:rPr dirty="0"/>
              <a:t>Marking stress patterns and repeating them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–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works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sometimes</a:t>
            </a:r>
            <a:endParaRPr dirty="0">
              <a:solidFill>
                <a:schemeClr val="bg1"/>
              </a:solidFill>
            </a:endParaRPr>
          </a:p>
          <a:p>
            <a:pPr lvl="2"/>
            <a:r>
              <a:rPr dirty="0">
                <a:solidFill>
                  <a:schemeClr val="bg1">
                    <a:lumMod val="20000"/>
                    <a:lumOff val="80000"/>
                  </a:schemeClr>
                </a:solidFill>
              </a:rPr>
              <a:t>Conclusion: it was trained on text making it effectively ‘deaf’ but knows stress patterns in theory and can reproduce them if guided.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4D4F4-0DF8-9440-CA3B-A2F3F182C3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3834281" y="12484556"/>
            <a:ext cx="302968" cy="656590"/>
          </a:xfrm>
        </p:spPr>
        <p:txBody>
          <a:bodyPr/>
          <a:lstStyle/>
          <a:p>
            <a:fld id="{86CB4B4D-7CA3-9044-876B-883B54F8677D}" type="slidenum">
              <a:rPr lang="en-FR" sz="3600" smtClean="0"/>
              <a:t>9</a:t>
            </a:fld>
            <a:endParaRPr lang="en-FR" sz="3600" dirty="0"/>
          </a:p>
        </p:txBody>
      </p:sp>
    </p:spTree>
    <p:extLst>
      <p:ext uri="{BB962C8B-B14F-4D97-AF65-F5344CB8AC3E}">
        <p14:creationId xmlns:p14="http://schemas.microsoft.com/office/powerpoint/2010/main" val="23704542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769</Words>
  <Application>Microsoft Macintosh PowerPoint</Application>
  <PresentationFormat>Custom</PresentationFormat>
  <Paragraphs>82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AkayaKanadaka</vt:lpstr>
      <vt:lpstr>Arial</vt:lpstr>
      <vt:lpstr>Graphik</vt:lpstr>
      <vt:lpstr>Graphik Semibold</vt:lpstr>
      <vt:lpstr>Graphik-Medium</vt:lpstr>
      <vt:lpstr>Helvetica Neue</vt:lpstr>
      <vt:lpstr>Söhne</vt:lpstr>
      <vt:lpstr>22_ColorGradient</vt:lpstr>
      <vt:lpstr>My digital songwriting partner</vt:lpstr>
      <vt:lpstr>Song lyrics </vt:lpstr>
      <vt:lpstr>    Can Chat GPT generate lyrics to a given word rhythm?</vt:lpstr>
      <vt:lpstr>PowerPoint Presentation</vt:lpstr>
      <vt:lpstr>Can Chat GPT track rhyme?</vt:lpstr>
      <vt:lpstr>PowerPoint Presentation</vt:lpstr>
      <vt:lpstr>    Can Chat GPT generate lyrics to a given word rhythm?</vt:lpstr>
      <vt:lpstr>PowerPoint Presentation</vt:lpstr>
      <vt:lpstr>    Can Chat GPT generate lyrics to a given word rhythm?</vt:lpstr>
      <vt:lpstr>PowerPoint Presentation</vt:lpstr>
      <vt:lpstr>Research, free and commercial tools</vt:lpstr>
      <vt:lpstr>PowerPoint Presentation</vt:lpstr>
      <vt:lpstr>PowerPoint Presentation</vt:lpstr>
      <vt:lpstr>PowerPoint Presentation</vt:lpstr>
      <vt:lpstr>Originality</vt:lpstr>
      <vt:lpstr>PowerPoint Presentation</vt:lpstr>
      <vt:lpstr>PowerPoint Presentation</vt:lpstr>
      <vt:lpstr>PowerPoint Presentation</vt:lpstr>
      <vt:lpstr>Songwriters’ opinions on AI</vt:lpstr>
      <vt:lpstr> Websites &amp;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digital songwriting partner</dc:title>
  <cp:lastModifiedBy>BTU - Helen McCombie</cp:lastModifiedBy>
  <cp:revision>12</cp:revision>
  <dcterms:modified xsi:type="dcterms:W3CDTF">2024-03-08T09:58:03Z</dcterms:modified>
</cp:coreProperties>
</file>