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RxxooTnV4WFtuTTZvgL5z2Qaa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2045342e2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g72045342e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9CDE"/>
        </a:solidFill>
        <a:effectLst/>
      </p:bgPr>
    </p:bg>
    <p:spTree>
      <p:nvGrpSpPr>
        <p:cNvPr id="1" name="Shape 52"/>
        <p:cNvGrpSpPr/>
        <p:nvPr/>
      </p:nvGrpSpPr>
      <p:grpSpPr>
        <a:xfrm>
          <a:off x="0" y="0"/>
          <a:ext cx="0" cy="0"/>
          <a:chOff x="0" y="0"/>
          <a:chExt cx="0" cy="0"/>
        </a:xfrm>
      </p:grpSpPr>
      <p:pic>
        <p:nvPicPr>
          <p:cNvPr id="53" name="Google Shape;53;p1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2"/>
          <p:cNvGrpSpPr/>
          <p:nvPr/>
        </p:nvGrpSpPr>
        <p:grpSpPr>
          <a:xfrm>
            <a:off x="0" y="0"/>
            <a:ext cx="2305051" cy="6858001"/>
            <a:chOff x="0" y="0"/>
            <a:chExt cx="2305051" cy="6858001"/>
          </a:xfrm>
        </p:grpSpPr>
        <p:sp>
          <p:nvSpPr>
            <p:cNvPr id="55" name="Google Shape;55;p1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 name="Google Shape;109;p1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1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bg>
      <p:bgPr>
        <a:solidFill>
          <a:srgbClr val="009CDE"/>
        </a:solidFill>
        <a:effectLst/>
      </p:bgPr>
    </p:bg>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22"/>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8" name="Google Shape;168;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bg>
      <p:bgPr>
        <a:solidFill>
          <a:srgbClr val="009CDE"/>
        </a:solidFill>
        <a:effectLst/>
      </p:bgPr>
    </p:bg>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2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4" name="Google Shape;174;p23"/>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
        <p:nvSpPr>
          <p:cNvPr id="178" name="Google Shape;178;p23"/>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pt-PT"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
        <p:nvSpPr>
          <p:cNvPr id="179" name="Google Shape;179;p23"/>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pt-PT" sz="8000" b="0" i="0" u="none" strike="noStrike" cap="none">
                <a:solidFill>
                  <a:schemeClr val="lt1"/>
                </a:solidFill>
                <a:latin typeface="Twentieth Century"/>
                <a:ea typeface="Twentieth Century"/>
                <a:cs typeface="Twentieth Century"/>
                <a:sym typeface="Twentieth Century"/>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bg>
      <p:bgPr>
        <a:solidFill>
          <a:srgbClr val="009CDE"/>
        </a:solidFill>
        <a:effectLst/>
      </p:bgPr>
    </p:bg>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24"/>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3" name="Google Shape;183;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bg>
      <p:bgPr>
        <a:solidFill>
          <a:srgbClr val="009CDE"/>
        </a:solidFill>
        <a:effectLst/>
      </p:bgPr>
    </p:bg>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5"/>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89" name="Google Shape;189;p25"/>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0" name="Google Shape;190;p25"/>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1" name="Google Shape;191;p25"/>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2" name="Google Shape;192;p25"/>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3" name="Google Shape;193;p25"/>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4" name="Google Shape;194;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bg>
      <p:bgPr>
        <a:solidFill>
          <a:srgbClr val="009CDE"/>
        </a:solidFill>
        <a:effectLst/>
      </p:bgPr>
    </p:bg>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6"/>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1" name="Google Shape;201;p26"/>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2" name="Google Shape;202;p26"/>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3" name="Google Shape;203;p26"/>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4" name="Google Shape;204;p26"/>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2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6" name="Google Shape;206;p26"/>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207" name="Google Shape;207;p26"/>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8" name="Google Shape;208;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rgbClr val="009CDE"/>
        </a:solidFill>
        <a:effectLst/>
      </p:bgPr>
    </p:bg>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27"/>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14" name="Google Shape;214;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solidFill>
          <a:srgbClr val="009CDE"/>
        </a:solidFill>
        <a:effectLst/>
      </p:bgPr>
    </p:bg>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28"/>
          <p:cNvSpPr txBox="1">
            <a:spLocks noGrp="1"/>
          </p:cNvSpPr>
          <p:nvPr>
            <p:ph type="body" idx="1"/>
          </p:nvPr>
        </p:nvSpPr>
        <p:spPr>
          <a:xfrm rot="5400000">
            <a:off x="2424904"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0" name="Google Shape;220;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09CDE"/>
        </a:soli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rgbClr val="009CDE"/>
        </a:solidFill>
        <a:effectLst/>
      </p:bgPr>
    </p:bg>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2" name="Google Shape;122;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9CDE"/>
        </a:solidFill>
        <a:effectLst/>
      </p:bgPr>
    </p:bg>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5"/>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8" name="Google Shape;128;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rgbClr val="009CDE"/>
        </a:solidFill>
        <a:effectLst/>
      </p:bgPr>
    </p:bg>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6"/>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4" name="Google Shape;134;p16"/>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5" name="Google Shape;135;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rgbClr val="009CDE"/>
        </a:solidFill>
        <a:effectLst/>
      </p:bgPr>
    </p:bg>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7"/>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1" name="Google Shape;141;p17"/>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2" name="Google Shape;142;p17"/>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3" name="Google Shape;143;p17"/>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4" name="Google Shape;144;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09CDE"/>
        </a:solidFill>
        <a:effectLst/>
      </p:bgPr>
    </p:bg>
    <p:spTree>
      <p:nvGrpSpPr>
        <p:cNvPr id="1" name="Shape 147"/>
        <p:cNvGrpSpPr/>
        <p:nvPr/>
      </p:nvGrpSpPr>
      <p:grpSpPr>
        <a:xfrm>
          <a:off x="0" y="0"/>
          <a:ext cx="0" cy="0"/>
          <a:chOff x="0" y="0"/>
          <a:chExt cx="0" cy="0"/>
        </a:xfrm>
      </p:grpSpPr>
      <p:sp>
        <p:nvSpPr>
          <p:cNvPr id="148" name="Google Shape;148;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rgbClr val="009CDE"/>
        </a:solidFill>
        <a:effectLst/>
      </p:bgPr>
    </p:bg>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0"/>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0"/>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rgbClr val="009CDE"/>
        </a:solidFill>
        <a:effectLst/>
      </p:bgPr>
    </p:bg>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1"/>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t" anchorCtr="0">
            <a:normAutofit/>
          </a:bodyPr>
          <a:lstStyle>
            <a:lvl1pPr marR="0" lvl="0" algn="l" rtl="0">
              <a:lnSpc>
                <a:spcPct val="120000"/>
              </a:lnSpc>
              <a:spcBef>
                <a:spcPts val="1000"/>
              </a:spcBef>
              <a:spcAft>
                <a:spcPts val="0"/>
              </a:spcAft>
              <a:buClr>
                <a:schemeClr val="lt1"/>
              </a:buClr>
              <a:buSzPts val="4000"/>
              <a:buFont typeface="Arial"/>
              <a:buNone/>
              <a:defRPr sz="3200" b="0" i="0" u="none" strike="noStrike" cap="none">
                <a:solidFill>
                  <a:schemeClr val="lt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lt1"/>
              </a:buClr>
              <a:buSzPts val="3500"/>
              <a:buFont typeface="Arial"/>
              <a:buNone/>
              <a:defRPr sz="2800" b="0" i="0" u="none" strike="noStrike" cap="none">
                <a:solidFill>
                  <a:schemeClr val="lt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lt1"/>
              </a:buClr>
              <a:buSzPts val="3000"/>
              <a:buFont typeface="Arial"/>
              <a:buNone/>
              <a:defRPr sz="2400" b="0" i="0" u="none" strike="noStrike" cap="none">
                <a:solidFill>
                  <a:schemeClr val="lt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5pPr>
            <a:lvl6pPr marR="0" lvl="5"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6pPr>
            <a:lvl7pPr marR="0" lvl="6"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7pPr>
            <a:lvl8pPr marR="0" lvl="7"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8pPr>
            <a:lvl9pPr marR="0" lvl="8" algn="l" rtl="0">
              <a:lnSpc>
                <a:spcPct val="120000"/>
              </a:lnSpc>
              <a:spcBef>
                <a:spcPts val="500"/>
              </a:spcBef>
              <a:spcAft>
                <a:spcPts val="0"/>
              </a:spcAft>
              <a:buClr>
                <a:schemeClr val="lt1"/>
              </a:buClr>
              <a:buSzPts val="2500"/>
              <a:buFont typeface="Arial"/>
              <a:buNone/>
              <a:defRPr sz="20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61" name="Google Shape;161;p21"/>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9CDE"/>
        </a:solidFill>
        <a:effectLst/>
      </p:bgPr>
    </p:bg>
    <p:spTree>
      <p:nvGrpSpPr>
        <p:cNvPr id="1" name="Shape 5"/>
        <p:cNvGrpSpPr/>
        <p:nvPr/>
      </p:nvGrpSpPr>
      <p:grpSpPr>
        <a:xfrm>
          <a:off x="0" y="0"/>
          <a:ext cx="0" cy="0"/>
          <a:chOff x="0" y="0"/>
          <a:chExt cx="0" cy="0"/>
        </a:xfrm>
      </p:grpSpPr>
      <p:pic>
        <p:nvPicPr>
          <p:cNvPr id="6" name="Google Shape;6;p11" descr="\\DROBO-FS\QuickDrops\JB\PPTX NG\Droplets\LightingOverlay.png"/>
          <p:cNvPicPr preferRelativeResize="0"/>
          <p:nvPr/>
        </p:nvPicPr>
        <p:blipFill rotWithShape="1">
          <a:blip r:embed="rId18">
            <a:alphaModFix amt="30000"/>
          </a:blip>
          <a:srcRect/>
          <a:stretch/>
        </p:blipFill>
        <p:spPr>
          <a:xfrm>
            <a:off x="0" y="-1"/>
            <a:ext cx="12192003" cy="6858001"/>
          </a:xfrm>
          <a:prstGeom prst="rect">
            <a:avLst/>
          </a:prstGeom>
          <a:noFill/>
          <a:ln>
            <a:noFill/>
          </a:ln>
        </p:spPr>
      </p:pic>
      <p:grpSp>
        <p:nvGrpSpPr>
          <p:cNvPr id="7" name="Google Shape;7;p11"/>
          <p:cNvGrpSpPr/>
          <p:nvPr/>
        </p:nvGrpSpPr>
        <p:grpSpPr>
          <a:xfrm>
            <a:off x="-14288" y="0"/>
            <a:ext cx="12053888" cy="6858001"/>
            <a:chOff x="-14288" y="0"/>
            <a:chExt cx="12053888" cy="6858001"/>
          </a:xfrm>
        </p:grpSpPr>
        <p:grpSp>
          <p:nvGrpSpPr>
            <p:cNvPr id="8" name="Google Shape;8;p11"/>
            <p:cNvGrpSpPr/>
            <p:nvPr/>
          </p:nvGrpSpPr>
          <p:grpSpPr>
            <a:xfrm>
              <a:off x="-14288" y="0"/>
              <a:ext cx="1220788" cy="6858001"/>
              <a:chOff x="-14288" y="0"/>
              <a:chExt cx="1220788" cy="6858001"/>
            </a:xfrm>
          </p:grpSpPr>
          <p:sp>
            <p:nvSpPr>
              <p:cNvPr id="9" name="Google Shape;9;p1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 name="Google Shape;20;p11"/>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sm" len="sm"/>
                <a:tailEnd type="none" w="sm" len="sm"/>
              </a:ln>
            </p:spPr>
          </p:cxnSp>
          <p:sp>
            <p:nvSpPr>
              <p:cNvPr id="21" name="Google Shape;21;p1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 name="Google Shape;36;p11"/>
            <p:cNvGrpSpPr/>
            <p:nvPr/>
          </p:nvGrpSpPr>
          <p:grpSpPr>
            <a:xfrm>
              <a:off x="11364912" y="0"/>
              <a:ext cx="674688" cy="6848476"/>
              <a:chOff x="11364912" y="0"/>
              <a:chExt cx="674688" cy="6848476"/>
            </a:xfrm>
          </p:grpSpPr>
          <p:sp>
            <p:nvSpPr>
              <p:cNvPr id="37" name="Google Shape;37;p1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 name="Google Shape;47;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8" name="Google Shape;48;p1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PT"/>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1" descr="Uma imagem com eletrónica, escuro, preto, fotografia&#10;&#10;Descrição gerada automaticamente"/>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8" name="Google Shape;228;p1"/>
          <p:cNvSpPr txBox="1"/>
          <p:nvPr/>
        </p:nvSpPr>
        <p:spPr>
          <a:xfrm>
            <a:off x="4540331" y="2984261"/>
            <a:ext cx="3127182" cy="193895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pt-PT" sz="4000" b="0" i="0" u="none" strike="noStrike" cap="none">
                <a:solidFill>
                  <a:schemeClr val="lt1"/>
                </a:solidFill>
                <a:latin typeface="Arial"/>
                <a:ea typeface="Arial"/>
                <a:cs typeface="Arial"/>
                <a:sym typeface="Arial"/>
              </a:rPr>
              <a:t>PROJETOS II</a:t>
            </a:r>
            <a:endParaRPr sz="40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lt1"/>
              </a:solidFill>
              <a:latin typeface="Twentieth Century"/>
              <a:ea typeface="Twentieth Century"/>
              <a:cs typeface="Twentieth Century"/>
              <a:sym typeface="Twentieth Century"/>
            </a:endParaRPr>
          </a:p>
        </p:txBody>
      </p:sp>
      <p:pic>
        <p:nvPicPr>
          <p:cNvPr id="229" name="Google Shape;229;p1" descr="Uma imagem com desenho&#10;&#10;Descrição gerada com confiança muito alta"/>
          <p:cNvPicPr preferRelativeResize="0"/>
          <p:nvPr/>
        </p:nvPicPr>
        <p:blipFill rotWithShape="1">
          <a:blip r:embed="rId4">
            <a:alphaModFix/>
          </a:blip>
          <a:srcRect/>
          <a:stretch/>
        </p:blipFill>
        <p:spPr>
          <a:xfrm>
            <a:off x="2095180" y="1958188"/>
            <a:ext cx="2391825" cy="2401471"/>
          </a:xfrm>
          <a:prstGeom prst="rect">
            <a:avLst/>
          </a:prstGeom>
          <a:noFill/>
          <a:ln>
            <a:noFill/>
          </a:ln>
        </p:spPr>
      </p:pic>
      <p:pic>
        <p:nvPicPr>
          <p:cNvPr id="230" name="Google Shape;230;p1" descr="Uma imagem com objeto, relógio, sentado&#10;&#10;Descrição gerada com confiança muito alta"/>
          <p:cNvPicPr preferRelativeResize="0"/>
          <p:nvPr/>
        </p:nvPicPr>
        <p:blipFill rotWithShape="1">
          <a:blip r:embed="rId5">
            <a:alphaModFix/>
          </a:blip>
          <a:srcRect/>
          <a:stretch/>
        </p:blipFill>
        <p:spPr>
          <a:xfrm>
            <a:off x="5171299" y="1065779"/>
            <a:ext cx="1838547" cy="1297752"/>
          </a:xfrm>
          <a:prstGeom prst="rect">
            <a:avLst/>
          </a:prstGeom>
          <a:noFill/>
          <a:ln>
            <a:noFill/>
          </a:ln>
        </p:spPr>
      </p:pic>
      <p:pic>
        <p:nvPicPr>
          <p:cNvPr id="231" name="Google Shape;231;p1" descr="Uma imagem com desenho&#10;&#10;Descrição gerada com confiança muito alta"/>
          <p:cNvPicPr preferRelativeResize="0"/>
          <p:nvPr/>
        </p:nvPicPr>
        <p:blipFill rotWithShape="1">
          <a:blip r:embed="rId6">
            <a:alphaModFix/>
          </a:blip>
          <a:srcRect/>
          <a:stretch/>
        </p:blipFill>
        <p:spPr>
          <a:xfrm>
            <a:off x="7810981" y="1980235"/>
            <a:ext cx="2395960" cy="2395960"/>
          </a:xfrm>
          <a:prstGeom prst="rect">
            <a:avLst/>
          </a:prstGeom>
          <a:noFill/>
          <a:ln>
            <a:noFill/>
          </a:ln>
        </p:spPr>
      </p:pic>
      <p:cxnSp>
        <p:nvCxnSpPr>
          <p:cNvPr id="232" name="Google Shape;232;p1"/>
          <p:cNvCxnSpPr/>
          <p:nvPr/>
        </p:nvCxnSpPr>
        <p:spPr>
          <a:xfrm>
            <a:off x="4188346" y="3633726"/>
            <a:ext cx="3945037" cy="19292"/>
          </a:xfrm>
          <a:prstGeom prst="straightConnector1">
            <a:avLst/>
          </a:prstGeom>
          <a:noFill/>
          <a:ln w="28575" cap="flat" cmpd="sng">
            <a:solidFill>
              <a:schemeClr val="lt1"/>
            </a:solidFill>
            <a:prstDash val="dot"/>
            <a:round/>
            <a:headEnd type="none" w="sm" len="sm"/>
            <a:tailEnd type="none" w="sm" len="sm"/>
          </a:ln>
        </p:spPr>
      </p:cxnSp>
      <p:sp>
        <p:nvSpPr>
          <p:cNvPr id="233" name="Google Shape;233;p1"/>
          <p:cNvSpPr txBox="1"/>
          <p:nvPr/>
        </p:nvSpPr>
        <p:spPr>
          <a:xfrm>
            <a:off x="4718974" y="4419961"/>
            <a:ext cx="2743199"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pt-PT" sz="2000" b="0" i="0" u="none" strike="noStrike" cap="none">
                <a:solidFill>
                  <a:schemeClr val="lt1"/>
                </a:solidFill>
                <a:latin typeface="Arial"/>
                <a:ea typeface="Arial"/>
                <a:cs typeface="Arial"/>
                <a:sym typeface="Arial"/>
              </a:rPr>
              <a:t>1 julho 2020</a:t>
            </a:r>
            <a:endParaRPr sz="1400" b="0" i="0" u="none" strike="noStrike" cap="none">
              <a:solidFill>
                <a:srgbClr val="000000"/>
              </a:solidFill>
              <a:latin typeface="Arial"/>
              <a:ea typeface="Arial"/>
              <a:cs typeface="Arial"/>
              <a:sym typeface="Arial"/>
            </a:endParaRPr>
          </a:p>
        </p:txBody>
      </p:sp>
      <p:pic>
        <p:nvPicPr>
          <p:cNvPr id="234" name="Google Shape;234;p1"/>
          <p:cNvPicPr preferRelativeResize="0"/>
          <p:nvPr/>
        </p:nvPicPr>
        <p:blipFill rotWithShape="1">
          <a:blip r:embed="rId7">
            <a:alphaModFix/>
          </a:blip>
          <a:srcRect/>
          <a:stretch/>
        </p:blipFill>
        <p:spPr>
          <a:xfrm>
            <a:off x="5445616" y="5328556"/>
            <a:ext cx="1289914" cy="12577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5" descr="Uma imagem com sentado, pequeno, branco, decorado&#10;&#10;Descrição gerada automaticamente"/>
          <p:cNvPicPr preferRelativeResize="0"/>
          <p:nvPr/>
        </p:nvPicPr>
        <p:blipFill rotWithShape="1">
          <a:blip r:embed="rId3">
            <a:alphaModFix/>
          </a:blip>
          <a:srcRect t="8993" b="8994"/>
          <a:stretch/>
        </p:blipFill>
        <p:spPr>
          <a:xfrm>
            <a:off x="0" y="0"/>
            <a:ext cx="12192000" cy="6858000"/>
          </a:xfrm>
          <a:prstGeom prst="rect">
            <a:avLst/>
          </a:prstGeom>
          <a:noFill/>
          <a:ln>
            <a:noFill/>
          </a:ln>
        </p:spPr>
      </p:pic>
      <p:pic>
        <p:nvPicPr>
          <p:cNvPr id="240" name="Google Shape;240;p5" descr="Uma imagem com pessoa, homem, fato, vestuário&#10;&#10;Descrição gerada automaticamente"/>
          <p:cNvPicPr preferRelativeResize="0"/>
          <p:nvPr/>
        </p:nvPicPr>
        <p:blipFill rotWithShape="1">
          <a:blip r:embed="rId4">
            <a:alphaModFix/>
          </a:blip>
          <a:srcRect/>
          <a:stretch/>
        </p:blipFill>
        <p:spPr>
          <a:xfrm>
            <a:off x="381741" y="5344854"/>
            <a:ext cx="1109253" cy="1236266"/>
          </a:xfrm>
          <a:prstGeom prst="rect">
            <a:avLst/>
          </a:prstGeom>
          <a:noFill/>
          <a:ln>
            <a:noFill/>
          </a:ln>
        </p:spPr>
      </p:pic>
      <p:pic>
        <p:nvPicPr>
          <p:cNvPr id="241" name="Google Shape;241;p5" descr="Uma imagem com pessoa, homem, interior, portátil&#10;&#10;Descrição gerada automaticamente"/>
          <p:cNvPicPr preferRelativeResize="0"/>
          <p:nvPr/>
        </p:nvPicPr>
        <p:blipFill rotWithShape="1">
          <a:blip r:embed="rId5">
            <a:alphaModFix/>
          </a:blip>
          <a:srcRect t="9400" r="408" b="24645"/>
          <a:stretch/>
        </p:blipFill>
        <p:spPr>
          <a:xfrm>
            <a:off x="376014" y="197738"/>
            <a:ext cx="1048769" cy="1234732"/>
          </a:xfrm>
          <a:prstGeom prst="rect">
            <a:avLst/>
          </a:prstGeom>
          <a:noFill/>
          <a:ln>
            <a:noFill/>
          </a:ln>
        </p:spPr>
      </p:pic>
      <p:pic>
        <p:nvPicPr>
          <p:cNvPr id="242" name="Google Shape;242;p5" descr="Uma imagem com edifício, exterior, pessoa, fato&#10;&#10;Descrição gerada automaticamente"/>
          <p:cNvPicPr preferRelativeResize="0"/>
          <p:nvPr/>
        </p:nvPicPr>
        <p:blipFill rotWithShape="1">
          <a:blip r:embed="rId6">
            <a:alphaModFix/>
          </a:blip>
          <a:srcRect l="37934" t="38675" r="37839" b="34130"/>
          <a:stretch/>
        </p:blipFill>
        <p:spPr>
          <a:xfrm>
            <a:off x="10707437" y="5328010"/>
            <a:ext cx="1102822" cy="1236267"/>
          </a:xfrm>
          <a:prstGeom prst="rect">
            <a:avLst/>
          </a:prstGeom>
          <a:noFill/>
          <a:ln>
            <a:noFill/>
          </a:ln>
        </p:spPr>
      </p:pic>
      <p:pic>
        <p:nvPicPr>
          <p:cNvPr id="243" name="Google Shape;243;p5" descr="Uma imagem com pessoa, exterior, sentado, água&#10;&#10;Descrição gerada automaticamente"/>
          <p:cNvPicPr preferRelativeResize="0"/>
          <p:nvPr/>
        </p:nvPicPr>
        <p:blipFill rotWithShape="1">
          <a:blip r:embed="rId7">
            <a:alphaModFix/>
          </a:blip>
          <a:srcRect l="13537" t="18810" r="60683" b="45879"/>
          <a:stretch/>
        </p:blipFill>
        <p:spPr>
          <a:xfrm>
            <a:off x="10761490" y="196201"/>
            <a:ext cx="1048769" cy="1391199"/>
          </a:xfrm>
          <a:prstGeom prst="rect">
            <a:avLst/>
          </a:prstGeom>
          <a:noFill/>
          <a:ln>
            <a:noFill/>
          </a:ln>
        </p:spPr>
      </p:pic>
      <p:sp>
        <p:nvSpPr>
          <p:cNvPr id="244" name="Google Shape;244;p5"/>
          <p:cNvSpPr txBox="1"/>
          <p:nvPr/>
        </p:nvSpPr>
        <p:spPr>
          <a:xfrm>
            <a:off x="5030751" y="5728156"/>
            <a:ext cx="2136929"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PT" sz="4000" b="0" i="0" u="none" strike="noStrike" cap="none">
                <a:solidFill>
                  <a:srgbClr val="000000"/>
                </a:solidFill>
                <a:latin typeface="Arial"/>
                <a:ea typeface="Arial"/>
                <a:cs typeface="Arial"/>
                <a:sym typeface="Arial"/>
              </a:rPr>
              <a:t>Grupo V</a:t>
            </a:r>
            <a:endParaRPr/>
          </a:p>
          <a:p>
            <a:pPr marL="0" marR="0" lvl="0" indent="0" algn="ctr" rtl="0">
              <a:lnSpc>
                <a:spcPct val="100000"/>
              </a:lnSpc>
              <a:spcBef>
                <a:spcPts val="0"/>
              </a:spcBef>
              <a:spcAft>
                <a:spcPts val="0"/>
              </a:spcAft>
              <a:buNone/>
            </a:pPr>
            <a:r>
              <a:rPr lang="pt-PT" sz="2000" b="0" i="0" u="none" strike="noStrike" cap="none">
                <a:solidFill>
                  <a:srgbClr val="000000"/>
                </a:solidFill>
                <a:latin typeface="Arial"/>
                <a:ea typeface="Arial"/>
                <a:cs typeface="Arial"/>
                <a:sym typeface="Arial"/>
              </a:rPr>
              <a:t>ROBMASTER</a:t>
            </a:r>
            <a:endParaRPr/>
          </a:p>
        </p:txBody>
      </p:sp>
      <p:sp>
        <p:nvSpPr>
          <p:cNvPr id="245" name="Google Shape;245;p5"/>
          <p:cNvSpPr/>
          <p:nvPr/>
        </p:nvSpPr>
        <p:spPr>
          <a:xfrm>
            <a:off x="1490994" y="6057900"/>
            <a:ext cx="177007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1400" b="0" i="0" u="none" strike="noStrike" cap="none">
                <a:solidFill>
                  <a:srgbClr val="000000"/>
                </a:solidFill>
                <a:latin typeface="Arial"/>
                <a:ea typeface="Arial"/>
                <a:cs typeface="Arial"/>
                <a:sym typeface="Arial"/>
              </a:rPr>
              <a:t>Diogo Borrego 2018262079</a:t>
            </a:r>
            <a:endParaRPr/>
          </a:p>
        </p:txBody>
      </p:sp>
      <p:sp>
        <p:nvSpPr>
          <p:cNvPr id="246" name="Google Shape;246;p5"/>
          <p:cNvSpPr/>
          <p:nvPr/>
        </p:nvSpPr>
        <p:spPr>
          <a:xfrm>
            <a:off x="1438838" y="196202"/>
            <a:ext cx="122425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1400" b="0" i="0" u="none" strike="noStrike" cap="none">
                <a:solidFill>
                  <a:srgbClr val="000000"/>
                </a:solidFill>
                <a:latin typeface="Arial"/>
                <a:ea typeface="Arial"/>
                <a:cs typeface="Arial"/>
                <a:sym typeface="Arial"/>
              </a:rPr>
              <a:t>Fabian Dias </a:t>
            </a:r>
            <a:endParaRPr/>
          </a:p>
          <a:p>
            <a:pPr marL="0" marR="0" lvl="0" indent="0" algn="l" rtl="0">
              <a:lnSpc>
                <a:spcPct val="100000"/>
              </a:lnSpc>
              <a:spcBef>
                <a:spcPts val="0"/>
              </a:spcBef>
              <a:spcAft>
                <a:spcPts val="0"/>
              </a:spcAft>
              <a:buNone/>
            </a:pPr>
            <a:r>
              <a:rPr lang="pt-PT" sz="1400" b="0" i="0" u="none" strike="noStrike" cap="none">
                <a:solidFill>
                  <a:srgbClr val="000000"/>
                </a:solidFill>
                <a:latin typeface="Arial"/>
                <a:ea typeface="Arial"/>
                <a:cs typeface="Arial"/>
                <a:sym typeface="Arial"/>
              </a:rPr>
              <a:t>2016107423</a:t>
            </a:r>
            <a:endParaRPr/>
          </a:p>
        </p:txBody>
      </p:sp>
      <p:sp>
        <p:nvSpPr>
          <p:cNvPr id="247" name="Google Shape;247;p5"/>
          <p:cNvSpPr/>
          <p:nvPr/>
        </p:nvSpPr>
        <p:spPr>
          <a:xfrm>
            <a:off x="9582962" y="196201"/>
            <a:ext cx="1178528" cy="52322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pt-PT" sz="1400" b="0" i="0" u="none" strike="noStrike" cap="none">
                <a:solidFill>
                  <a:srgbClr val="000000"/>
                </a:solidFill>
                <a:latin typeface="Arial"/>
                <a:ea typeface="Arial"/>
                <a:cs typeface="Arial"/>
                <a:sym typeface="Arial"/>
              </a:rPr>
              <a:t>José Mota</a:t>
            </a:r>
            <a:endParaRPr/>
          </a:p>
          <a:p>
            <a:pPr marL="0" marR="0" lvl="0" indent="0" algn="r" rtl="0">
              <a:lnSpc>
                <a:spcPct val="100000"/>
              </a:lnSpc>
              <a:spcBef>
                <a:spcPts val="0"/>
              </a:spcBef>
              <a:spcAft>
                <a:spcPts val="0"/>
              </a:spcAft>
              <a:buNone/>
            </a:pPr>
            <a:r>
              <a:rPr lang="pt-PT" sz="1400" b="0" i="0" u="none" strike="noStrike" cap="none">
                <a:solidFill>
                  <a:srgbClr val="000000"/>
                </a:solidFill>
                <a:latin typeface="Arial"/>
                <a:ea typeface="Arial"/>
                <a:cs typeface="Arial"/>
                <a:sym typeface="Arial"/>
              </a:rPr>
              <a:t>2017241108</a:t>
            </a:r>
            <a:endParaRPr/>
          </a:p>
        </p:txBody>
      </p:sp>
      <p:sp>
        <p:nvSpPr>
          <p:cNvPr id="248" name="Google Shape;248;p5"/>
          <p:cNvSpPr/>
          <p:nvPr/>
        </p:nvSpPr>
        <p:spPr>
          <a:xfrm>
            <a:off x="9056023" y="6071799"/>
            <a:ext cx="1651414" cy="52322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pt-PT" sz="1400" b="0" i="0" u="none" strike="noStrike" cap="none">
                <a:solidFill>
                  <a:srgbClr val="000000"/>
                </a:solidFill>
                <a:latin typeface="Arial"/>
                <a:ea typeface="Arial"/>
                <a:cs typeface="Arial"/>
                <a:sym typeface="Arial"/>
              </a:rPr>
              <a:t>João Nascimento</a:t>
            </a:r>
            <a:endParaRPr/>
          </a:p>
          <a:p>
            <a:pPr marL="0" marR="0" lvl="0" indent="0" algn="r" rtl="0">
              <a:lnSpc>
                <a:spcPct val="100000"/>
              </a:lnSpc>
              <a:spcBef>
                <a:spcPts val="0"/>
              </a:spcBef>
              <a:spcAft>
                <a:spcPts val="0"/>
              </a:spcAft>
              <a:buNone/>
            </a:pPr>
            <a:r>
              <a:rPr lang="pt-PT" sz="1400" b="0" i="0" u="none" strike="noStrike" cap="none">
                <a:solidFill>
                  <a:srgbClr val="000000"/>
                </a:solidFill>
                <a:latin typeface="Arial"/>
                <a:ea typeface="Arial"/>
                <a:cs typeface="Arial"/>
                <a:sym typeface="Arial"/>
              </a:rPr>
              <a:t>2016255675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 descr="Uma imagem com interior, aparelho, mesa, sentado&#10;&#10;Descrição gerada automaticamente"/>
          <p:cNvPicPr preferRelativeResize="0"/>
          <p:nvPr/>
        </p:nvPicPr>
        <p:blipFill rotWithShape="1">
          <a:blip r:embed="rId3">
            <a:alphaModFix/>
          </a:blip>
          <a:srcRect/>
          <a:stretch/>
        </p:blipFill>
        <p:spPr>
          <a:xfrm>
            <a:off x="0" y="0"/>
            <a:ext cx="12192000" cy="6850586"/>
          </a:xfrm>
          <a:prstGeom prst="rect">
            <a:avLst/>
          </a:prstGeom>
          <a:noFill/>
          <a:ln>
            <a:noFill/>
          </a:ln>
        </p:spPr>
      </p:pic>
      <p:sp>
        <p:nvSpPr>
          <p:cNvPr id="254" name="Google Shape;254;p3"/>
          <p:cNvSpPr txBox="1">
            <a:spLocks noGrp="1"/>
          </p:cNvSpPr>
          <p:nvPr>
            <p:ph type="title"/>
          </p:nvPr>
        </p:nvSpPr>
        <p:spPr>
          <a:xfrm>
            <a:off x="255588" y="203689"/>
            <a:ext cx="4659312" cy="7392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pt-PT">
                <a:latin typeface="Arial"/>
                <a:ea typeface="Arial"/>
                <a:cs typeface="Arial"/>
                <a:sym typeface="Arial"/>
              </a:rPr>
              <a:t>Descrição</a:t>
            </a:r>
            <a:endParaRPr>
              <a:latin typeface="Arial"/>
              <a:ea typeface="Arial"/>
              <a:cs typeface="Arial"/>
              <a:sym typeface="Arial"/>
            </a:endParaRPr>
          </a:p>
        </p:txBody>
      </p:sp>
      <p:sp>
        <p:nvSpPr>
          <p:cNvPr id="255" name="Google Shape;255;p3"/>
          <p:cNvSpPr txBox="1">
            <a:spLocks noGrp="1"/>
          </p:cNvSpPr>
          <p:nvPr>
            <p:ph type="body" idx="1"/>
          </p:nvPr>
        </p:nvSpPr>
        <p:spPr>
          <a:xfrm>
            <a:off x="255600" y="754650"/>
            <a:ext cx="11680800" cy="1559400"/>
          </a:xfrm>
          <a:prstGeom prst="rect">
            <a:avLst/>
          </a:prstGeom>
          <a:noFill/>
          <a:ln>
            <a:noFill/>
          </a:ln>
        </p:spPr>
        <p:txBody>
          <a:bodyPr spcFirstLastPara="1" wrap="square" lIns="91425" tIns="45700" rIns="91425" bIns="45700" anchor="t" anchorCtr="0">
            <a:normAutofit/>
          </a:bodyPr>
          <a:lstStyle/>
          <a:p>
            <a:pPr marL="85725" lvl="0" indent="0" algn="just" rtl="0">
              <a:lnSpc>
                <a:spcPct val="120000"/>
              </a:lnSpc>
              <a:spcBef>
                <a:spcPts val="1000"/>
              </a:spcBef>
              <a:spcAft>
                <a:spcPts val="0"/>
              </a:spcAft>
              <a:buSzPts val="2250"/>
              <a:buNone/>
            </a:pPr>
            <a:r>
              <a:rPr lang="pt-PT" sz="1370"/>
              <a:t>O nosso robot funciona como um enxame que tem como função estar em constante comunicação com todos os outros robots. Ao inserirmos todos os robots em uma arena, estes vão executar diversos protocolos de procura de um designado item. Assim que o primeiro robot identificar o objeto este tornar-se-á o líder mandando para os outros robots as instruções que devem seguir. Instruções que vão definir o comportamento do enxame, como andar em diferentes formações (linha e ao lado), até mesmo instruções mais complexas como cercar e capturar o objeto ou ultrapassar obstáculos com a ajuda uns aos outros. </a:t>
            </a:r>
            <a:endParaRPr/>
          </a:p>
          <a:p>
            <a:pPr marL="228600" lvl="0" indent="-38100" algn="l" rtl="0">
              <a:lnSpc>
                <a:spcPct val="120000"/>
              </a:lnSpc>
              <a:spcBef>
                <a:spcPts val="0"/>
              </a:spcBef>
              <a:spcAft>
                <a:spcPts val="0"/>
              </a:spcAft>
              <a:buClr>
                <a:schemeClr val="lt1"/>
              </a:buClr>
              <a:buSzPts val="3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pt-PT"/>
              <a:t>Requerimentos Técnicos</a:t>
            </a:r>
            <a:endParaRPr/>
          </a:p>
        </p:txBody>
      </p:sp>
      <p:sp>
        <p:nvSpPr>
          <p:cNvPr id="261" name="Google Shape;261;p4"/>
          <p:cNvSpPr txBox="1">
            <a:spLocks noGrp="1"/>
          </p:cNvSpPr>
          <p:nvPr>
            <p:ph type="body" idx="1"/>
          </p:nvPr>
        </p:nvSpPr>
        <p:spPr>
          <a:xfrm>
            <a:off x="1141412" y="2279305"/>
            <a:ext cx="9905999" cy="3541714"/>
          </a:xfrm>
          <a:prstGeom prst="rect">
            <a:avLst/>
          </a:prstGeom>
          <a:noFill/>
          <a:ln>
            <a:noFill/>
          </a:ln>
        </p:spPr>
        <p:txBody>
          <a:bodyPr spcFirstLastPara="1" wrap="square" lIns="91425" tIns="45700" rIns="91425" bIns="45700" anchor="t" anchorCtr="0">
            <a:normAutofit/>
          </a:bodyPr>
          <a:lstStyle/>
          <a:p>
            <a:pPr marL="457200" lvl="0" indent="-371475" algn="l" rtl="0">
              <a:lnSpc>
                <a:spcPct val="120000"/>
              </a:lnSpc>
              <a:spcBef>
                <a:spcPts val="1000"/>
              </a:spcBef>
              <a:spcAft>
                <a:spcPts val="0"/>
              </a:spcAft>
              <a:buClr>
                <a:schemeClr val="lt1"/>
              </a:buClr>
              <a:buSzPts val="2250"/>
              <a:buChar char="•"/>
            </a:pPr>
            <a:r>
              <a:rPr lang="pt-PT"/>
              <a:t>Todos os robots têm de ser colocados num ponto definido</a:t>
            </a:r>
            <a:endParaRPr/>
          </a:p>
          <a:p>
            <a:pPr marL="457200" lvl="0" indent="-371475" algn="l" rtl="0">
              <a:lnSpc>
                <a:spcPct val="120000"/>
              </a:lnSpc>
              <a:spcBef>
                <a:spcPts val="1000"/>
              </a:spcBef>
              <a:spcAft>
                <a:spcPts val="0"/>
              </a:spcAft>
              <a:buClr>
                <a:schemeClr val="lt1"/>
              </a:buClr>
              <a:buSzPts val="2250"/>
              <a:buChar char="•"/>
            </a:pPr>
            <a:r>
              <a:rPr lang="pt-PT"/>
              <a:t>Tem de conhecer o numero e a identificação de todos os robots</a:t>
            </a:r>
            <a:endParaRPr/>
          </a:p>
          <a:p>
            <a:pPr marL="457200" lvl="0" indent="-371475" algn="l" rtl="0">
              <a:lnSpc>
                <a:spcPct val="120000"/>
              </a:lnSpc>
              <a:spcBef>
                <a:spcPts val="1000"/>
              </a:spcBef>
              <a:spcAft>
                <a:spcPts val="0"/>
              </a:spcAft>
              <a:buClr>
                <a:schemeClr val="lt1"/>
              </a:buClr>
              <a:buSzPts val="2250"/>
              <a:buChar char="•"/>
            </a:pPr>
            <a:r>
              <a:rPr lang="pt-PT"/>
              <a:t>Arduino UNO &amp; Genuino UNO </a:t>
            </a:r>
            <a:endParaRPr/>
          </a:p>
          <a:p>
            <a:pPr marL="457200" lvl="0" indent="-371475" algn="l" rtl="0">
              <a:lnSpc>
                <a:spcPct val="120000"/>
              </a:lnSpc>
              <a:spcBef>
                <a:spcPts val="1000"/>
              </a:spcBef>
              <a:spcAft>
                <a:spcPts val="0"/>
              </a:spcAft>
              <a:buClr>
                <a:schemeClr val="lt1"/>
              </a:buClr>
              <a:buSzPts val="2250"/>
              <a:buChar char="•"/>
            </a:pPr>
            <a:r>
              <a:rPr lang="pt-PT"/>
              <a:t>Pololu Romi 32U4</a:t>
            </a:r>
            <a:endParaRPr/>
          </a:p>
          <a:p>
            <a:pPr marL="457200" lvl="0" indent="-371475" algn="l" rtl="0">
              <a:lnSpc>
                <a:spcPct val="120000"/>
              </a:lnSpc>
              <a:spcBef>
                <a:spcPts val="1000"/>
              </a:spcBef>
              <a:spcAft>
                <a:spcPts val="0"/>
              </a:spcAft>
              <a:buClr>
                <a:schemeClr val="lt1"/>
              </a:buClr>
              <a:buSzPts val="2250"/>
              <a:buChar char="•"/>
            </a:pPr>
            <a:r>
              <a:rPr lang="pt-PT"/>
              <a:t>Pixy cam</a:t>
            </a:r>
            <a:endParaRPr/>
          </a:p>
          <a:p>
            <a:pPr marL="457200" lvl="0" indent="-371475" algn="l" rtl="0">
              <a:lnSpc>
                <a:spcPct val="120000"/>
              </a:lnSpc>
              <a:spcBef>
                <a:spcPts val="1000"/>
              </a:spcBef>
              <a:spcAft>
                <a:spcPts val="0"/>
              </a:spcAft>
              <a:buClr>
                <a:schemeClr val="lt1"/>
              </a:buClr>
              <a:buSzPts val="2250"/>
              <a:buChar char="•"/>
            </a:pPr>
            <a:r>
              <a:rPr lang="pt-PT"/>
              <a:t>Transceiver Module NR24L01 </a:t>
            </a:r>
            <a:endParaRPr/>
          </a:p>
          <a:p>
            <a:pPr marL="457200" lvl="0" indent="-228600" algn="l" rtl="0">
              <a:lnSpc>
                <a:spcPct val="120000"/>
              </a:lnSpc>
              <a:spcBef>
                <a:spcPts val="1000"/>
              </a:spcBef>
              <a:spcAft>
                <a:spcPts val="0"/>
              </a:spcAft>
              <a:buClr>
                <a:schemeClr val="lt1"/>
              </a:buClr>
              <a:buSzPts val="2250"/>
              <a:buNone/>
            </a:pPr>
            <a:endParaRPr/>
          </a:p>
          <a:p>
            <a:pPr marL="85725" lvl="0" indent="0" algn="l" rtl="0">
              <a:lnSpc>
                <a:spcPct val="120000"/>
              </a:lnSpc>
              <a:spcBef>
                <a:spcPts val="1000"/>
              </a:spcBef>
              <a:spcAft>
                <a:spcPts val="0"/>
              </a:spcAft>
              <a:buSzPts val="2250"/>
              <a:buNone/>
            </a:pPr>
            <a:endParaRPr/>
          </a:p>
          <a:p>
            <a:pPr marL="457200" lvl="0" indent="-228600" algn="l" rtl="0">
              <a:lnSpc>
                <a:spcPct val="120000"/>
              </a:lnSpc>
              <a:spcBef>
                <a:spcPts val="1000"/>
              </a:spcBef>
              <a:spcAft>
                <a:spcPts val="0"/>
              </a:spcAft>
              <a:buClr>
                <a:schemeClr val="lt1"/>
              </a:buClr>
              <a:buSzPts val="2250"/>
              <a:buNone/>
            </a:pPr>
            <a:endParaRPr/>
          </a:p>
        </p:txBody>
      </p:sp>
      <p:pic>
        <p:nvPicPr>
          <p:cNvPr id="262" name="Google Shape;262;p4" descr="Uma imagem com interior, sentado, mesa, branco&#10;&#10;Descrição gerada automaticamente"/>
          <p:cNvPicPr preferRelativeResize="0"/>
          <p:nvPr/>
        </p:nvPicPr>
        <p:blipFill rotWithShape="1">
          <a:blip r:embed="rId3">
            <a:alphaModFix/>
          </a:blip>
          <a:srcRect t="12496" b="12497"/>
          <a:stretch/>
        </p:blipFill>
        <p:spPr>
          <a:xfrm>
            <a:off x="0" y="0"/>
            <a:ext cx="12192000" cy="6858000"/>
          </a:xfrm>
          <a:prstGeom prst="rect">
            <a:avLst/>
          </a:prstGeom>
          <a:noFill/>
          <a:ln>
            <a:noFill/>
          </a:ln>
        </p:spPr>
      </p:pic>
      <p:sp>
        <p:nvSpPr>
          <p:cNvPr id="263" name="Google Shape;263;p4"/>
          <p:cNvSpPr/>
          <p:nvPr/>
        </p:nvSpPr>
        <p:spPr>
          <a:xfrm>
            <a:off x="183457" y="341519"/>
            <a:ext cx="1915909"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3000" b="0" i="0" u="none" strike="noStrike" cap="none">
                <a:solidFill>
                  <a:schemeClr val="lt1"/>
                </a:solidFill>
                <a:latin typeface="Arial"/>
                <a:ea typeface="Arial"/>
                <a:cs typeface="Arial"/>
                <a:sym typeface="Arial"/>
              </a:rPr>
              <a:t>Hardware</a:t>
            </a:r>
            <a:endParaRPr/>
          </a:p>
        </p:txBody>
      </p:sp>
      <p:sp>
        <p:nvSpPr>
          <p:cNvPr id="264" name="Google Shape;264;p4"/>
          <p:cNvSpPr/>
          <p:nvPr/>
        </p:nvSpPr>
        <p:spPr>
          <a:xfrm>
            <a:off x="10158385" y="344146"/>
            <a:ext cx="1778051" cy="5539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3000" b="0" i="0" u="none" strike="noStrike" cap="none">
                <a:solidFill>
                  <a:schemeClr val="lt1"/>
                </a:solidFill>
                <a:latin typeface="Arial"/>
                <a:ea typeface="Arial"/>
                <a:cs typeface="Arial"/>
                <a:sym typeface="Arial"/>
              </a:rPr>
              <a:t>Software</a:t>
            </a:r>
            <a:endParaRPr sz="3000" b="0" i="0" u="none" strike="noStrike" cap="none">
              <a:solidFill>
                <a:schemeClr val="lt1"/>
              </a:solidFill>
              <a:latin typeface="Arial"/>
              <a:ea typeface="Arial"/>
              <a:cs typeface="Arial"/>
              <a:sym typeface="Arial"/>
            </a:endParaRPr>
          </a:p>
        </p:txBody>
      </p:sp>
      <p:sp>
        <p:nvSpPr>
          <p:cNvPr id="265" name="Google Shape;265;p4"/>
          <p:cNvSpPr/>
          <p:nvPr/>
        </p:nvSpPr>
        <p:spPr>
          <a:xfrm>
            <a:off x="1141411" y="4866757"/>
            <a:ext cx="3213100"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Baterias</a:t>
            </a:r>
            <a:endParaRPr/>
          </a:p>
          <a:p>
            <a:pPr marL="0" marR="0" lvl="0" indent="0" algn="l"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Pixy cam</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Arduino UNO</a:t>
            </a:r>
            <a:endParaRPr/>
          </a:p>
          <a:p>
            <a:pPr marL="0" marR="0" lvl="0" indent="0" algn="l"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Cabos de ligação</a:t>
            </a:r>
            <a:endParaRPr/>
          </a:p>
          <a:p>
            <a:pPr marL="0" marR="0" lvl="0" indent="0" algn="l"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Pololu Romi 32U4</a:t>
            </a:r>
            <a:endParaRPr/>
          </a:p>
          <a:p>
            <a:pPr marL="0" marR="0" lvl="0" indent="0" algn="l"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Transceiver Module NRF24L01 </a:t>
            </a:r>
            <a:endParaRPr/>
          </a:p>
        </p:txBody>
      </p:sp>
      <p:sp>
        <p:nvSpPr>
          <p:cNvPr id="266" name="Google Shape;266;p4"/>
          <p:cNvSpPr/>
          <p:nvPr/>
        </p:nvSpPr>
        <p:spPr>
          <a:xfrm>
            <a:off x="8761400" y="4660275"/>
            <a:ext cx="2290200" cy="1681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MATLAB</a:t>
            </a:r>
            <a:endParaRPr/>
          </a:p>
          <a:p>
            <a:pPr marL="0" marR="0" lvl="0" indent="0" algn="r"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Fusion 360</a:t>
            </a:r>
            <a:endParaRPr/>
          </a:p>
          <a:p>
            <a:pPr marL="0" marR="0" lvl="0" indent="0" algn="r"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Arduino IDE</a:t>
            </a:r>
            <a:endParaRPr/>
          </a:p>
          <a:p>
            <a:pPr marL="0" marR="0" lvl="0" indent="0" algn="r" rtl="0">
              <a:lnSpc>
                <a:spcPct val="100000"/>
              </a:lnSpc>
              <a:spcBef>
                <a:spcPts val="0"/>
              </a:spcBef>
              <a:spcAft>
                <a:spcPts val="0"/>
              </a:spcAft>
              <a:buNone/>
            </a:pPr>
            <a:r>
              <a:rPr lang="pt-PT" sz="1600" b="0" i="0" u="none" strike="noStrike" cap="none">
                <a:solidFill>
                  <a:schemeClr val="lt1"/>
                </a:solidFill>
                <a:latin typeface="Arial"/>
                <a:ea typeface="Arial"/>
                <a:cs typeface="Arial"/>
                <a:sym typeface="Arial"/>
              </a:rPr>
              <a:t>RoboRemo-Free</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7"/>
          <p:cNvPicPr preferRelativeResize="0"/>
          <p:nvPr/>
        </p:nvPicPr>
        <p:blipFill rotWithShape="1">
          <a:blip r:embed="rId3">
            <a:alphaModFix/>
          </a:blip>
          <a:srcRect l="-2577" t="5647" r="6142" b="8902"/>
          <a:stretch/>
        </p:blipFill>
        <p:spPr>
          <a:xfrm>
            <a:off x="1872342" y="0"/>
            <a:ext cx="10319658" cy="6858000"/>
          </a:xfrm>
          <a:prstGeom prst="rect">
            <a:avLst/>
          </a:prstGeom>
          <a:noFill/>
          <a:ln>
            <a:noFill/>
          </a:ln>
        </p:spPr>
      </p:pic>
      <p:pic>
        <p:nvPicPr>
          <p:cNvPr id="272" name="Google Shape;272;p7"/>
          <p:cNvPicPr preferRelativeResize="0"/>
          <p:nvPr/>
        </p:nvPicPr>
        <p:blipFill rotWithShape="1">
          <a:blip r:embed="rId3">
            <a:alphaModFix/>
          </a:blip>
          <a:srcRect t="12589" r="82304" b="12589"/>
          <a:stretch/>
        </p:blipFill>
        <p:spPr>
          <a:xfrm>
            <a:off x="-76485" y="0"/>
            <a:ext cx="3897653" cy="6858000"/>
          </a:xfrm>
          <a:prstGeom prst="rect">
            <a:avLst/>
          </a:prstGeom>
          <a:noFill/>
          <a:ln>
            <a:noFill/>
          </a:ln>
        </p:spPr>
      </p:pic>
      <p:sp>
        <p:nvSpPr>
          <p:cNvPr id="273" name="Google Shape;273;p7"/>
          <p:cNvSpPr txBox="1">
            <a:spLocks noGrp="1"/>
          </p:cNvSpPr>
          <p:nvPr>
            <p:ph type="title"/>
          </p:nvPr>
        </p:nvSpPr>
        <p:spPr>
          <a:xfrm>
            <a:off x="677804" y="164475"/>
            <a:ext cx="2603273" cy="8464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pt-PT">
                <a:latin typeface="Arial"/>
                <a:ea typeface="Arial"/>
                <a:cs typeface="Arial"/>
                <a:sym typeface="Arial"/>
              </a:rPr>
              <a:t>Aplicações</a:t>
            </a:r>
            <a:endParaRPr>
              <a:latin typeface="Arial"/>
              <a:ea typeface="Arial"/>
              <a:cs typeface="Arial"/>
              <a:sym typeface="Arial"/>
            </a:endParaRPr>
          </a:p>
        </p:txBody>
      </p:sp>
      <p:sp>
        <p:nvSpPr>
          <p:cNvPr id="274" name="Google Shape;274;p7"/>
          <p:cNvSpPr txBox="1">
            <a:spLocks noGrp="1"/>
          </p:cNvSpPr>
          <p:nvPr>
            <p:ph type="body" idx="1"/>
          </p:nvPr>
        </p:nvSpPr>
        <p:spPr>
          <a:xfrm>
            <a:off x="105113" y="1263736"/>
            <a:ext cx="3716055" cy="5341484"/>
          </a:xfrm>
          <a:prstGeom prst="rect">
            <a:avLst/>
          </a:prstGeom>
          <a:noFill/>
          <a:ln>
            <a:noFill/>
          </a:ln>
        </p:spPr>
        <p:txBody>
          <a:bodyPr spcFirstLastPara="1" wrap="square" lIns="91425" tIns="45700" rIns="91425" bIns="45700" anchor="t" anchorCtr="0">
            <a:noAutofit/>
          </a:bodyPr>
          <a:lstStyle/>
          <a:p>
            <a:pPr marL="228600" lvl="0" indent="-38100" algn="l" rtl="0">
              <a:lnSpc>
                <a:spcPct val="120000"/>
              </a:lnSpc>
              <a:spcBef>
                <a:spcPts val="0"/>
              </a:spcBef>
              <a:spcAft>
                <a:spcPts val="0"/>
              </a:spcAft>
              <a:buSzPts val="3000"/>
              <a:buNone/>
            </a:pPr>
            <a:r>
              <a:rPr lang="pt-PT" sz="1700"/>
              <a:t>Cada vez mais robots são utilizados na indústria e no âmbito doméstico. Com o aumento na procura de sistemas automatizados podemos prever que em breve estes serão indispensáveis no dia a dia. Não só mais no presente, como mais interligados. Swarm de robots já é uma tecnologia utilizada nos principais armazéns das maiores lojas online, para efetuar operações que envolvem as encomendas. Também serve como uma forte implementação no tráfego, carros inteligentes que comunicam entre si estimando rotas mais rápidas e viagens mais seguras.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8"/>
          <p:cNvPicPr preferRelativeResize="0"/>
          <p:nvPr/>
        </p:nvPicPr>
        <p:blipFill rotWithShape="1">
          <a:blip r:embed="rId3">
            <a:alphaModFix/>
          </a:blip>
          <a:srcRect t="12500" r="50000" b="12500"/>
          <a:stretch/>
        </p:blipFill>
        <p:spPr>
          <a:xfrm rot="10800000">
            <a:off x="6096000" y="1"/>
            <a:ext cx="6096000" cy="6858000"/>
          </a:xfrm>
          <a:prstGeom prst="rect">
            <a:avLst/>
          </a:prstGeom>
          <a:noFill/>
          <a:ln>
            <a:noFill/>
          </a:ln>
        </p:spPr>
      </p:pic>
      <p:pic>
        <p:nvPicPr>
          <p:cNvPr id="280" name="Google Shape;280;p8" descr="Uma imagem com desenho, relógio&#10;&#10;Descrição gerada automaticamente"/>
          <p:cNvPicPr preferRelativeResize="0"/>
          <p:nvPr/>
        </p:nvPicPr>
        <p:blipFill rotWithShape="1">
          <a:blip r:embed="rId4">
            <a:alphaModFix/>
          </a:blip>
          <a:srcRect l="18985" t="22120" r="52499" b="21784"/>
          <a:stretch/>
        </p:blipFill>
        <p:spPr>
          <a:xfrm>
            <a:off x="0" y="4"/>
            <a:ext cx="6197600" cy="6857998"/>
          </a:xfrm>
          <a:prstGeom prst="rect">
            <a:avLst/>
          </a:prstGeom>
          <a:noFill/>
          <a:ln>
            <a:noFill/>
          </a:ln>
        </p:spPr>
      </p:pic>
      <p:sp>
        <p:nvSpPr>
          <p:cNvPr id="281" name="Google Shape;281;p8"/>
          <p:cNvSpPr txBox="1">
            <a:spLocks noGrp="1"/>
          </p:cNvSpPr>
          <p:nvPr>
            <p:ph type="title"/>
          </p:nvPr>
        </p:nvSpPr>
        <p:spPr>
          <a:xfrm>
            <a:off x="542102" y="393075"/>
            <a:ext cx="2603273" cy="8464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pt-PT">
                <a:solidFill>
                  <a:schemeClr val="dk1"/>
                </a:solidFill>
                <a:latin typeface="Arial"/>
                <a:ea typeface="Arial"/>
                <a:cs typeface="Arial"/>
                <a:sym typeface="Arial"/>
              </a:rPr>
              <a:t>Adaptação</a:t>
            </a:r>
            <a:endParaRPr>
              <a:solidFill>
                <a:schemeClr val="dk1"/>
              </a:solidFill>
              <a:latin typeface="Arial"/>
              <a:ea typeface="Arial"/>
              <a:cs typeface="Arial"/>
              <a:sym typeface="Arial"/>
            </a:endParaRPr>
          </a:p>
        </p:txBody>
      </p:sp>
      <p:sp>
        <p:nvSpPr>
          <p:cNvPr id="282" name="Google Shape;282;p8"/>
          <p:cNvSpPr txBox="1"/>
          <p:nvPr/>
        </p:nvSpPr>
        <p:spPr>
          <a:xfrm>
            <a:off x="406401" y="2133600"/>
            <a:ext cx="2874676" cy="3098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3600"/>
              <a:buFont typeface="Twentieth Century"/>
              <a:buNone/>
            </a:pPr>
            <a:r>
              <a:rPr lang="pt-PT" sz="1600" b="0" i="0" u="none" strike="noStrike" cap="none">
                <a:solidFill>
                  <a:schemeClr val="dk1"/>
                </a:solidFill>
                <a:latin typeface="Arial"/>
                <a:ea typeface="Arial"/>
                <a:cs typeface="Arial"/>
                <a:sym typeface="Arial"/>
              </a:rPr>
              <a:t>Devido a impossibilidade de continuar o projeto em sua versão real tivemos de nos adaptar e buscar soluções que nos permitissem testar o robot de maneira virtual. Assim adotamos o MatLab junto ao Simulink, que juntos possibilitam a criação de uma simulação realista e futuramente compatível com a versão física.</a:t>
            </a:r>
            <a:endParaRPr/>
          </a:p>
        </p:txBody>
      </p:sp>
      <p:sp>
        <p:nvSpPr>
          <p:cNvPr id="283" name="Google Shape;283;p8"/>
          <p:cNvSpPr txBox="1"/>
          <p:nvPr/>
        </p:nvSpPr>
        <p:spPr>
          <a:xfrm>
            <a:off x="8847421" y="2006600"/>
            <a:ext cx="2976278" cy="3098800"/>
          </a:xfrm>
          <a:prstGeom prst="rect">
            <a:avLst/>
          </a:prstGeom>
          <a:noFill/>
          <a:ln>
            <a:noFill/>
          </a:ln>
        </p:spPr>
        <p:txBody>
          <a:bodyPr spcFirstLastPara="1" wrap="square" lIns="91425" tIns="45700" rIns="97125" bIns="45700" anchor="ctr" anchorCtr="0">
            <a:normAutofit/>
          </a:bodyPr>
          <a:lstStyle/>
          <a:p>
            <a:pPr marL="0" marR="0" lvl="0" indent="0" algn="r" rtl="0">
              <a:lnSpc>
                <a:spcPct val="90000"/>
              </a:lnSpc>
              <a:spcBef>
                <a:spcPts val="0"/>
              </a:spcBef>
              <a:spcAft>
                <a:spcPts val="0"/>
              </a:spcAft>
              <a:buClr>
                <a:schemeClr val="lt1"/>
              </a:buClr>
              <a:buSzPts val="3600"/>
              <a:buFont typeface="Twentieth Century"/>
              <a:buNone/>
            </a:pPr>
            <a:r>
              <a:rPr lang="pt-PT" sz="1600" b="0" i="0" u="none" strike="noStrike" cap="none">
                <a:solidFill>
                  <a:schemeClr val="dk1"/>
                </a:solidFill>
                <a:latin typeface="Arial"/>
                <a:ea typeface="Arial"/>
                <a:cs typeface="Arial"/>
                <a:sym typeface="Arial"/>
              </a:rPr>
              <a:t>Para que a simulação seja o mais fiel possível, foi criado um robot virtual com as mesmas características</a:t>
            </a:r>
            <a:endParaRPr/>
          </a:p>
          <a:p>
            <a:pPr marL="0" marR="0" lvl="0" indent="0" algn="r" rtl="0">
              <a:lnSpc>
                <a:spcPct val="90000"/>
              </a:lnSpc>
              <a:spcBef>
                <a:spcPts val="0"/>
              </a:spcBef>
              <a:spcAft>
                <a:spcPts val="0"/>
              </a:spcAft>
              <a:buClr>
                <a:schemeClr val="lt1"/>
              </a:buClr>
              <a:buSzPts val="3600"/>
              <a:buFont typeface="Twentieth Century"/>
              <a:buNone/>
            </a:pPr>
            <a:r>
              <a:rPr lang="pt-PT" sz="1600" b="0" i="0" u="none" strike="noStrike" cap="none">
                <a:solidFill>
                  <a:schemeClr val="dk1"/>
                </a:solidFill>
                <a:latin typeface="Arial"/>
                <a:ea typeface="Arial"/>
                <a:cs typeface="Arial"/>
                <a:sym typeface="Arial"/>
              </a:rPr>
              <a:t> e proporções do real. </a:t>
            </a:r>
            <a:endParaRPr/>
          </a:p>
          <a:p>
            <a:pPr marL="0" marR="0" lvl="0" indent="0" algn="r" rtl="0">
              <a:lnSpc>
                <a:spcPct val="90000"/>
              </a:lnSpc>
              <a:spcBef>
                <a:spcPts val="0"/>
              </a:spcBef>
              <a:spcAft>
                <a:spcPts val="0"/>
              </a:spcAft>
              <a:buClr>
                <a:schemeClr val="lt1"/>
              </a:buClr>
              <a:buSzPts val="3600"/>
              <a:buFont typeface="Twentieth Century"/>
              <a:buNone/>
            </a:pPr>
            <a:r>
              <a:rPr lang="pt-PT" sz="1600" b="0" i="0" u="none" strike="noStrike" cap="none">
                <a:solidFill>
                  <a:schemeClr val="dk1"/>
                </a:solidFill>
                <a:latin typeface="Arial"/>
                <a:ea typeface="Arial"/>
                <a:cs typeface="Arial"/>
                <a:sym typeface="Arial"/>
              </a:rPr>
              <a:t>Devido </a:t>
            </a:r>
            <a:r>
              <a:rPr lang="pt-PT" sz="1600">
                <a:solidFill>
                  <a:schemeClr val="dk1"/>
                </a:solidFill>
              </a:rPr>
              <a:t>à</a:t>
            </a:r>
            <a:r>
              <a:rPr lang="pt-PT" sz="1600" b="0" i="0" u="none" strike="noStrike" cap="none">
                <a:solidFill>
                  <a:schemeClr val="dk1"/>
                </a:solidFill>
                <a:latin typeface="Arial"/>
                <a:ea typeface="Arial"/>
                <a:cs typeface="Arial"/>
                <a:sym typeface="Arial"/>
              </a:rPr>
              <a:t> troca de </a:t>
            </a:r>
            <a:endParaRPr/>
          </a:p>
          <a:p>
            <a:pPr marL="0" marR="0" lvl="0" indent="0" algn="r" rtl="0">
              <a:lnSpc>
                <a:spcPct val="90000"/>
              </a:lnSpc>
              <a:spcBef>
                <a:spcPts val="0"/>
              </a:spcBef>
              <a:spcAft>
                <a:spcPts val="0"/>
              </a:spcAft>
              <a:buClr>
                <a:schemeClr val="lt1"/>
              </a:buClr>
              <a:buSzPts val="3600"/>
              <a:buFont typeface="Twentieth Century"/>
              <a:buNone/>
            </a:pPr>
            <a:r>
              <a:rPr lang="pt-PT" sz="1600" b="0" i="0" u="none" strike="noStrike" cap="none">
                <a:solidFill>
                  <a:schemeClr val="dk1"/>
                </a:solidFill>
                <a:latin typeface="Arial"/>
                <a:ea typeface="Arial"/>
                <a:cs typeface="Arial"/>
                <a:sym typeface="Arial"/>
              </a:rPr>
              <a:t>ambientes, o sensor que</a:t>
            </a:r>
            <a:endParaRPr/>
          </a:p>
          <a:p>
            <a:pPr marL="0" marR="0" lvl="0" indent="0" algn="r" rtl="0">
              <a:lnSpc>
                <a:spcPct val="90000"/>
              </a:lnSpc>
              <a:spcBef>
                <a:spcPts val="0"/>
              </a:spcBef>
              <a:spcAft>
                <a:spcPts val="0"/>
              </a:spcAft>
              <a:buClr>
                <a:schemeClr val="lt1"/>
              </a:buClr>
              <a:buSzPts val="3600"/>
              <a:buFont typeface="Twentieth Century"/>
              <a:buNone/>
            </a:pPr>
            <a:r>
              <a:rPr lang="pt-PT" sz="1600" b="0" i="0" u="none" strike="noStrike" cap="none">
                <a:solidFill>
                  <a:schemeClr val="dk1"/>
                </a:solidFill>
                <a:latin typeface="Arial"/>
                <a:ea typeface="Arial"/>
                <a:cs typeface="Arial"/>
                <a:sym typeface="Arial"/>
              </a:rPr>
              <a:t> faria captura e </a:t>
            </a:r>
            <a:r>
              <a:rPr lang="pt-PT" sz="1600">
                <a:solidFill>
                  <a:schemeClr val="dk1"/>
                </a:solidFill>
              </a:rPr>
              <a:t>análise</a:t>
            </a:r>
            <a:r>
              <a:rPr lang="pt-PT" sz="1600" b="0" i="0" u="none" strike="noStrike" cap="none">
                <a:solidFill>
                  <a:schemeClr val="dk1"/>
                </a:solidFill>
                <a:latin typeface="Arial"/>
                <a:ea typeface="Arial"/>
                <a:cs typeface="Arial"/>
                <a:sym typeface="Arial"/>
              </a:rPr>
              <a:t> de imagens foi substituído por sensores de </a:t>
            </a:r>
            <a:r>
              <a:rPr lang="pt-PT" sz="1600">
                <a:solidFill>
                  <a:schemeClr val="dk1"/>
                </a:solidFill>
              </a:rPr>
              <a:t>distância</a:t>
            </a:r>
            <a:r>
              <a:rPr lang="pt-PT" sz="1600" b="0" i="0" u="none" strike="noStrike" cap="none">
                <a:solidFill>
                  <a:schemeClr val="dk1"/>
                </a:solidFill>
                <a:latin typeface="Arial"/>
                <a:ea typeface="Arial"/>
                <a:cs typeface="Arial"/>
                <a:sym typeface="Arial"/>
              </a:rPr>
              <a:t> que </a:t>
            </a:r>
            <a:r>
              <a:rPr lang="pt-PT" sz="1600">
                <a:solidFill>
                  <a:schemeClr val="dk1"/>
                </a:solidFill>
              </a:rPr>
              <a:t>detecta</a:t>
            </a:r>
            <a:r>
              <a:rPr lang="pt-PT" sz="1600" b="0" i="0" u="none" strike="noStrike" cap="none">
                <a:solidFill>
                  <a:schemeClr val="dk1"/>
                </a:solidFill>
                <a:latin typeface="Arial"/>
                <a:ea typeface="Arial"/>
                <a:cs typeface="Arial"/>
                <a:sym typeface="Arial"/>
              </a:rPr>
              <a:t> o objeto a ser seguido.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endParaRPr/>
          </a:p>
        </p:txBody>
      </p:sp>
      <p:sp>
        <p:nvSpPr>
          <p:cNvPr id="289" name="Google Shape;289;p29"/>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457200" lvl="0" indent="-228600" algn="l" rtl="0">
              <a:lnSpc>
                <a:spcPct val="120000"/>
              </a:lnSpc>
              <a:spcBef>
                <a:spcPts val="1000"/>
              </a:spcBef>
              <a:spcAft>
                <a:spcPts val="0"/>
              </a:spcAft>
              <a:buClr>
                <a:schemeClr val="lt1"/>
              </a:buClr>
              <a:buSzPts val="2250"/>
              <a:buNone/>
            </a:pPr>
            <a:endParaRPr/>
          </a:p>
        </p:txBody>
      </p:sp>
      <p:pic>
        <p:nvPicPr>
          <p:cNvPr id="290" name="Google Shape;290;p29" descr="Uma imagem com eletrónica, escuro, preto, fotografia&#10;&#10;Descrição gerada automaticamente"/>
          <p:cNvPicPr preferRelativeResize="0"/>
          <p:nvPr/>
        </p:nvPicPr>
        <p:blipFill rotWithShape="1">
          <a:blip r:embed="rId3">
            <a:alphaModFix/>
          </a:blip>
          <a:srcRect/>
          <a:stretch/>
        </p:blipFill>
        <p:spPr>
          <a:xfrm>
            <a:off x="-1589" y="0"/>
            <a:ext cx="12192000" cy="6858000"/>
          </a:xfrm>
          <a:prstGeom prst="rect">
            <a:avLst/>
          </a:prstGeom>
          <a:noFill/>
          <a:ln>
            <a:noFill/>
          </a:ln>
        </p:spPr>
      </p:pic>
      <p:pic>
        <p:nvPicPr>
          <p:cNvPr id="291" name="Google Shape;291;p29" descr="Uma imagem com verde, papagaio, colorido, pequeno&#10;&#10;Descrição gerada automaticamente"/>
          <p:cNvPicPr preferRelativeResize="0"/>
          <p:nvPr/>
        </p:nvPicPr>
        <p:blipFill rotWithShape="1">
          <a:blip r:embed="rId4">
            <a:alphaModFix/>
          </a:blip>
          <a:srcRect/>
          <a:stretch/>
        </p:blipFill>
        <p:spPr>
          <a:xfrm>
            <a:off x="2687267" y="1491419"/>
            <a:ext cx="2687894" cy="2698101"/>
          </a:xfrm>
          <a:prstGeom prst="rect">
            <a:avLst/>
          </a:prstGeom>
          <a:noFill/>
          <a:ln>
            <a:noFill/>
          </a:ln>
        </p:spPr>
      </p:pic>
      <p:pic>
        <p:nvPicPr>
          <p:cNvPr id="292" name="Google Shape;292;p29" descr="Uma imagem com papagaio, colorido, itens, voar&#10;&#10;Descrição gerada automaticamente"/>
          <p:cNvPicPr preferRelativeResize="0"/>
          <p:nvPr/>
        </p:nvPicPr>
        <p:blipFill rotWithShape="1">
          <a:blip r:embed="rId5">
            <a:alphaModFix/>
          </a:blip>
          <a:srcRect/>
          <a:stretch/>
        </p:blipFill>
        <p:spPr>
          <a:xfrm>
            <a:off x="6518162" y="1484093"/>
            <a:ext cx="2687895" cy="2684518"/>
          </a:xfrm>
          <a:prstGeom prst="rect">
            <a:avLst/>
          </a:prstGeom>
          <a:noFill/>
          <a:ln>
            <a:noFill/>
          </a:ln>
        </p:spPr>
      </p:pic>
      <p:sp>
        <p:nvSpPr>
          <p:cNvPr id="293" name="Google Shape;293;p29"/>
          <p:cNvSpPr/>
          <p:nvPr/>
        </p:nvSpPr>
        <p:spPr>
          <a:xfrm>
            <a:off x="430212" y="383256"/>
            <a:ext cx="240612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3600" b="0" i="0" u="none" strike="noStrike" cap="none" dirty="0">
                <a:solidFill>
                  <a:schemeClr val="lt1"/>
                </a:solidFill>
                <a:latin typeface="Arial"/>
                <a:ea typeface="Arial"/>
                <a:cs typeface="Arial"/>
                <a:sym typeface="Arial"/>
              </a:rPr>
              <a:t>Formação</a:t>
            </a:r>
            <a:endParaRPr dirty="0"/>
          </a:p>
        </p:txBody>
      </p:sp>
      <p:sp>
        <p:nvSpPr>
          <p:cNvPr id="294" name="Google Shape;294;p29"/>
          <p:cNvSpPr/>
          <p:nvPr/>
        </p:nvSpPr>
        <p:spPr>
          <a:xfrm>
            <a:off x="2687267" y="4304627"/>
            <a:ext cx="2221923"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2000" b="0" i="0" u="none" strike="noStrike" cap="none" dirty="0">
                <a:solidFill>
                  <a:schemeClr val="lt1"/>
                </a:solidFill>
                <a:latin typeface="Arial"/>
                <a:ea typeface="Arial"/>
                <a:cs typeface="Arial"/>
                <a:sym typeface="Arial"/>
              </a:rPr>
              <a:t>Paralelo</a:t>
            </a:r>
            <a:endParaRPr dirty="0"/>
          </a:p>
        </p:txBody>
      </p:sp>
      <p:sp>
        <p:nvSpPr>
          <p:cNvPr id="295" name="Google Shape;295;p29"/>
          <p:cNvSpPr/>
          <p:nvPr/>
        </p:nvSpPr>
        <p:spPr>
          <a:xfrm>
            <a:off x="6518162" y="4337317"/>
            <a:ext cx="2406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2000" b="0" i="0" u="none" strike="noStrike" cap="none" dirty="0">
                <a:solidFill>
                  <a:schemeClr val="lt1"/>
                </a:solidFill>
                <a:latin typeface="Arial"/>
                <a:ea typeface="Arial"/>
                <a:cs typeface="Arial"/>
                <a:sym typeface="Arial"/>
              </a:rPr>
              <a:t>Série</a:t>
            </a:r>
            <a:endParaRPr dirty="0"/>
          </a:p>
        </p:txBody>
      </p:sp>
      <p:sp>
        <p:nvSpPr>
          <p:cNvPr id="296" name="Google Shape;296;p29"/>
          <p:cNvSpPr/>
          <p:nvPr/>
        </p:nvSpPr>
        <p:spPr>
          <a:xfrm>
            <a:off x="8792399" y="4230124"/>
            <a:ext cx="240612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297" name="Google Shape;297;p29"/>
          <p:cNvSpPr/>
          <p:nvPr/>
        </p:nvSpPr>
        <p:spPr>
          <a:xfrm>
            <a:off x="2687214" y="4800821"/>
            <a:ext cx="2688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1400" b="0" i="0" u="none" strike="noStrike" cap="none" dirty="0">
                <a:solidFill>
                  <a:schemeClr val="lt1"/>
                </a:solidFill>
                <a:latin typeface="Arial"/>
                <a:ea typeface="Arial"/>
                <a:cs typeface="Arial"/>
                <a:sym typeface="Arial"/>
              </a:rPr>
              <a:t>Permite com que o campo de visão seja maior.</a:t>
            </a:r>
            <a:endParaRPr sz="1400" b="0" i="0" u="none" strike="noStrike" cap="none" dirty="0">
              <a:solidFill>
                <a:schemeClr val="lt1"/>
              </a:solidFill>
              <a:latin typeface="Arial"/>
              <a:ea typeface="Arial"/>
              <a:cs typeface="Arial"/>
              <a:sym typeface="Arial"/>
            </a:endParaRPr>
          </a:p>
        </p:txBody>
      </p:sp>
      <p:sp>
        <p:nvSpPr>
          <p:cNvPr id="298" name="Google Shape;298;p29"/>
          <p:cNvSpPr/>
          <p:nvPr/>
        </p:nvSpPr>
        <p:spPr>
          <a:xfrm>
            <a:off x="6518057" y="4858478"/>
            <a:ext cx="2688000" cy="738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1400" b="0" i="0" u="none" strike="noStrike" cap="none" dirty="0">
                <a:solidFill>
                  <a:schemeClr val="lt1"/>
                </a:solidFill>
                <a:latin typeface="Arial"/>
                <a:ea typeface="Arial"/>
                <a:cs typeface="Arial"/>
                <a:sym typeface="Arial"/>
              </a:rPr>
              <a:t>Diminui a área ocupada pelos robots permitindo um deslocamento mais ágil.</a:t>
            </a:r>
            <a:endParaRPr sz="1400" b="0" i="0" u="none" strike="noStrike" cap="none" dirty="0">
              <a:solidFill>
                <a:schemeClr val="lt1"/>
              </a:solidFill>
              <a:latin typeface="Arial"/>
              <a:ea typeface="Arial"/>
              <a:cs typeface="Arial"/>
              <a:sym typeface="Arial"/>
            </a:endParaRPr>
          </a:p>
        </p:txBody>
      </p:sp>
      <p:sp>
        <p:nvSpPr>
          <p:cNvPr id="299" name="Google Shape;299;p29"/>
          <p:cNvSpPr/>
          <p:nvPr/>
        </p:nvSpPr>
        <p:spPr>
          <a:xfrm>
            <a:off x="8798703" y="4667396"/>
            <a:ext cx="240612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g72045342e2_0_4" descr="764f95d6-14c4-4833-bb69-b27e2a857ef4.MP4"/>
          <p:cNvPicPr preferRelativeResize="0"/>
          <p:nvPr/>
        </p:nvPicPr>
        <p:blipFill rotWithShape="1">
          <a:blip r:embed="rId3">
            <a:alphaModFix/>
          </a:blip>
          <a:srcRect/>
          <a:stretch/>
        </p:blipFill>
        <p:spPr>
          <a:xfrm>
            <a:off x="-139700" y="-636"/>
            <a:ext cx="12470246" cy="6858636"/>
          </a:xfrm>
          <a:prstGeom prst="rect">
            <a:avLst/>
          </a:prstGeom>
          <a:noFill/>
          <a:ln>
            <a:noFill/>
          </a:ln>
        </p:spPr>
      </p:pic>
      <p:sp>
        <p:nvSpPr>
          <p:cNvPr id="305" name="Google Shape;305;g72045342e2_0_4"/>
          <p:cNvSpPr/>
          <p:nvPr/>
        </p:nvSpPr>
        <p:spPr>
          <a:xfrm>
            <a:off x="4253923" y="125512"/>
            <a:ext cx="38862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PT" sz="2800" b="0" i="0" u="none" strike="noStrike" cap="none">
                <a:solidFill>
                  <a:srgbClr val="000000"/>
                </a:solidFill>
                <a:latin typeface="Arial"/>
                <a:ea typeface="Arial"/>
                <a:cs typeface="Arial"/>
                <a:sym typeface="Arial"/>
              </a:rPr>
              <a:t>Obrigado pela atenção</a:t>
            </a:r>
            <a:endParaRP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416</Words>
  <Application>Microsoft Office PowerPoint</Application>
  <PresentationFormat>Ecrã Panorâmico</PresentationFormat>
  <Paragraphs>49</Paragraphs>
  <Slides>8</Slides>
  <Notes>8</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8</vt:i4>
      </vt:variant>
    </vt:vector>
  </HeadingPairs>
  <TitlesOfParts>
    <vt:vector size="11" baseType="lpstr">
      <vt:lpstr>Arial</vt:lpstr>
      <vt:lpstr>Twentieth Century</vt:lpstr>
      <vt:lpstr>Circuit</vt:lpstr>
      <vt:lpstr>Apresentação do PowerPoint</vt:lpstr>
      <vt:lpstr>Apresentação do PowerPoint</vt:lpstr>
      <vt:lpstr>Descrição</vt:lpstr>
      <vt:lpstr>Requerimentos Técnicos</vt:lpstr>
      <vt:lpstr>Aplicações</vt:lpstr>
      <vt:lpstr>Adaptação</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Fabian Pascual Dias</dc:creator>
  <cp:lastModifiedBy>Fabian Pascual Dias</cp:lastModifiedBy>
  <cp:revision>1</cp:revision>
  <dcterms:created xsi:type="dcterms:W3CDTF">2020-06-23T21:28:50Z</dcterms:created>
  <dcterms:modified xsi:type="dcterms:W3CDTF">2020-06-28T21:59:46Z</dcterms:modified>
</cp:coreProperties>
</file>