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9" r:id="rId8"/>
    <p:sldId id="272" r:id="rId9"/>
    <p:sldId id="262" r:id="rId10"/>
    <p:sldId id="270" r:id="rId11"/>
    <p:sldId id="261" r:id="rId12"/>
    <p:sldId id="263" r:id="rId13"/>
    <p:sldId id="264" r:id="rId14"/>
    <p:sldId id="271" r:id="rId15"/>
    <p:sldId id="265"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7" d="100"/>
          <a:sy n="97" d="100"/>
        </p:scale>
        <p:origin x="9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7/7/2024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216678" y="2370667"/>
            <a:ext cx="5818189" cy="888998"/>
          </a:xfrm>
        </p:spPr>
        <p:txBody>
          <a:bodyPr/>
          <a:lstStyle/>
          <a:p>
            <a:r>
              <a:rPr lang="es-UY" dirty="0" smtClean="0"/>
              <a:t>Taller 1</a:t>
            </a:r>
            <a:endParaRPr lang="es-UY" dirty="0"/>
          </a:p>
        </p:txBody>
      </p:sp>
      <p:sp>
        <p:nvSpPr>
          <p:cNvPr id="3" name="Subtítulo 2"/>
          <p:cNvSpPr>
            <a:spLocks noGrp="1"/>
          </p:cNvSpPr>
          <p:nvPr>
            <p:ph type="subTitle" idx="1"/>
          </p:nvPr>
        </p:nvSpPr>
        <p:spPr>
          <a:xfrm>
            <a:off x="345544" y="5173134"/>
            <a:ext cx="8689976" cy="728134"/>
          </a:xfrm>
        </p:spPr>
        <p:txBody>
          <a:bodyPr/>
          <a:lstStyle/>
          <a:p>
            <a:r>
              <a:rPr lang="es-UY" dirty="0" err="1" smtClean="0"/>
              <a:t>Alvaro</a:t>
            </a:r>
            <a:r>
              <a:rPr lang="es-UY" dirty="0" smtClean="0"/>
              <a:t> Ciganda – </a:t>
            </a:r>
            <a:r>
              <a:rPr lang="es-UY" dirty="0" err="1" smtClean="0"/>
              <a:t>ana</a:t>
            </a:r>
            <a:r>
              <a:rPr lang="es-UY" dirty="0" smtClean="0"/>
              <a:t> romero – Silvia </a:t>
            </a:r>
            <a:r>
              <a:rPr lang="es-UY" dirty="0" err="1" smtClean="0"/>
              <a:t>motta</a:t>
            </a:r>
            <a:endParaRPr lang="es-UY" dirty="0"/>
          </a:p>
        </p:txBody>
      </p:sp>
      <p:sp>
        <p:nvSpPr>
          <p:cNvPr id="4" name="Título 1"/>
          <p:cNvSpPr txBox="1">
            <a:spLocks/>
          </p:cNvSpPr>
          <p:nvPr/>
        </p:nvSpPr>
        <p:spPr>
          <a:xfrm>
            <a:off x="1320801" y="3327401"/>
            <a:ext cx="7882466" cy="88899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s-UY" dirty="0" smtClean="0"/>
              <a:t>Procesamiento lenguaje Natural</a:t>
            </a:r>
            <a:endParaRPr lang="es-UY" dirty="0"/>
          </a:p>
        </p:txBody>
      </p:sp>
    </p:spTree>
    <p:extLst>
      <p:ext uri="{BB962C8B-B14F-4D97-AF65-F5344CB8AC3E}">
        <p14:creationId xmlns:p14="http://schemas.microsoft.com/office/powerpoint/2010/main" val="1348529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Tarea 3 – generación de texto</a:t>
            </a:r>
            <a:endParaRPr lang="es-UY" dirty="0"/>
          </a:p>
        </p:txBody>
      </p:sp>
      <p:sp>
        <p:nvSpPr>
          <p:cNvPr id="3" name="Marcador de contenido 2"/>
          <p:cNvSpPr>
            <a:spLocks noGrp="1"/>
          </p:cNvSpPr>
          <p:nvPr>
            <p:ph sz="quarter" idx="13"/>
          </p:nvPr>
        </p:nvSpPr>
        <p:spPr/>
        <p:txBody>
          <a:bodyPr/>
          <a:lstStyle/>
          <a:p>
            <a:r>
              <a:rPr lang="es-UY" dirty="0" smtClean="0"/>
              <a:t>SE solicita la generación de texto con la evolución de los LLM.</a:t>
            </a:r>
          </a:p>
          <a:p>
            <a:r>
              <a:rPr lang="es-UY" dirty="0" smtClean="0"/>
              <a:t>Se utiliza el </a:t>
            </a:r>
            <a:r>
              <a:rPr lang="es-UY" dirty="0" err="1" smtClean="0"/>
              <a:t>prompting</a:t>
            </a:r>
            <a:r>
              <a:rPr lang="es-UY" dirty="0" smtClean="0"/>
              <a:t> de indicar la audiencia y de incluir explicación sobre un tema de los mencionados en su generación.</a:t>
            </a:r>
          </a:p>
          <a:p>
            <a:r>
              <a:rPr lang="es-UY" dirty="0" smtClean="0"/>
              <a:t>se indica rol que debe tomar y audiencia.</a:t>
            </a:r>
          </a:p>
          <a:p>
            <a:endParaRPr lang="es-UY" dirty="0"/>
          </a:p>
        </p:txBody>
      </p:sp>
      <p:pic>
        <p:nvPicPr>
          <p:cNvPr id="4" name="Imagen 3"/>
          <p:cNvPicPr>
            <a:picLocks noChangeAspect="1"/>
          </p:cNvPicPr>
          <p:nvPr/>
        </p:nvPicPr>
        <p:blipFill>
          <a:blip r:embed="rId2"/>
          <a:stretch>
            <a:fillRect/>
          </a:stretch>
        </p:blipFill>
        <p:spPr>
          <a:xfrm>
            <a:off x="1192353" y="4235297"/>
            <a:ext cx="3817951" cy="685859"/>
          </a:xfrm>
          <a:prstGeom prst="rect">
            <a:avLst/>
          </a:prstGeom>
        </p:spPr>
      </p:pic>
      <p:pic>
        <p:nvPicPr>
          <p:cNvPr id="5" name="Imagen 4"/>
          <p:cNvPicPr>
            <a:picLocks noChangeAspect="1"/>
          </p:cNvPicPr>
          <p:nvPr/>
        </p:nvPicPr>
        <p:blipFill>
          <a:blip r:embed="rId3"/>
          <a:stretch>
            <a:fillRect/>
          </a:stretch>
        </p:blipFill>
        <p:spPr>
          <a:xfrm>
            <a:off x="5520524" y="4930022"/>
            <a:ext cx="3696020" cy="670618"/>
          </a:xfrm>
          <a:prstGeom prst="rect">
            <a:avLst/>
          </a:prstGeom>
        </p:spPr>
      </p:pic>
      <p:pic>
        <p:nvPicPr>
          <p:cNvPr id="6" name="Imagen 5"/>
          <p:cNvPicPr>
            <a:picLocks noChangeAspect="1"/>
          </p:cNvPicPr>
          <p:nvPr/>
        </p:nvPicPr>
        <p:blipFill>
          <a:blip r:embed="rId4"/>
          <a:stretch>
            <a:fillRect/>
          </a:stretch>
        </p:blipFill>
        <p:spPr>
          <a:xfrm>
            <a:off x="1184732" y="5600640"/>
            <a:ext cx="3825572" cy="693480"/>
          </a:xfrm>
          <a:prstGeom prst="rect">
            <a:avLst/>
          </a:prstGeom>
        </p:spPr>
      </p:pic>
    </p:spTree>
    <p:extLst>
      <p:ext uri="{BB962C8B-B14F-4D97-AF65-F5344CB8AC3E}">
        <p14:creationId xmlns:p14="http://schemas.microsoft.com/office/powerpoint/2010/main" val="161346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25133" y="110057"/>
            <a:ext cx="8492693" cy="814763"/>
          </a:xfrm>
        </p:spPr>
        <p:txBody>
          <a:bodyPr/>
          <a:lstStyle/>
          <a:p>
            <a:r>
              <a:rPr lang="es-UY" dirty="0" smtClean="0"/>
              <a:t>Resumen automático – evolución </a:t>
            </a:r>
            <a:r>
              <a:rPr lang="es-UY" dirty="0" err="1" smtClean="0"/>
              <a:t>llm</a:t>
            </a:r>
            <a:endParaRPr lang="es-UY" dirty="0"/>
          </a:p>
        </p:txBody>
      </p:sp>
      <p:sp>
        <p:nvSpPr>
          <p:cNvPr id="3" name="Marcador de contenido 2"/>
          <p:cNvSpPr>
            <a:spLocks noGrp="1"/>
          </p:cNvSpPr>
          <p:nvPr>
            <p:ph sz="quarter" idx="13"/>
          </p:nvPr>
        </p:nvSpPr>
        <p:spPr>
          <a:xfrm>
            <a:off x="203199" y="924820"/>
            <a:ext cx="11922126" cy="5799830"/>
          </a:xfrm>
        </p:spPr>
        <p:txBody>
          <a:bodyPr>
            <a:normAutofit fontScale="25000" lnSpcReduction="20000"/>
          </a:bodyPr>
          <a:lstStyle/>
          <a:p>
            <a:pPr marL="0" indent="0">
              <a:buNone/>
            </a:pPr>
            <a:r>
              <a:rPr lang="es-ES" sz="3200" dirty="0"/>
              <a:t>La evolución de los modelos de lenguaje de gran tamaño (</a:t>
            </a:r>
            <a:r>
              <a:rPr lang="es-ES" sz="3200" dirty="0" err="1"/>
              <a:t>LLMs</a:t>
            </a:r>
            <a:r>
              <a:rPr lang="es-ES" sz="3200" dirty="0"/>
              <a:t>) ha sido una de las áreas más dinámicas y emocionantes en el campo de la inteligencia artificial y el procesamiento del lenguaje natural (NLP). A continuación, se detalla cómo han evolucionado estos modelos para que un estudiante de informática pueda entender mejor su desarrollo y relevancia.</a:t>
            </a:r>
          </a:p>
          <a:p>
            <a:pPr marL="0" indent="0">
              <a:buNone/>
            </a:pPr>
            <a:r>
              <a:rPr lang="es-ES" sz="3200" b="1" dirty="0"/>
              <a:t>1. Primeros Avances en </a:t>
            </a:r>
            <a:r>
              <a:rPr lang="es-ES" sz="3200" b="1" dirty="0" smtClean="0"/>
              <a:t>NLP</a:t>
            </a:r>
          </a:p>
          <a:p>
            <a:pPr marL="457200" lvl="1" indent="0">
              <a:buNone/>
            </a:pPr>
            <a:r>
              <a:rPr lang="es-ES" sz="2800" b="1" dirty="0" smtClean="0"/>
              <a:t>N-gramas y Modelos Estadísticos</a:t>
            </a:r>
            <a:r>
              <a:rPr lang="es-ES" sz="2800" dirty="0" smtClean="0"/>
              <a:t>: En los primeros días de NLP, se utilizaban modelos estadísticos basados en n-gramas. Estos modelos calculaban la probabilidad de una secuencia de palabras en función de la frecuencia de aparición de n-gramas en un corpus de texto. Aunque eran útiles, tenían limitaciones significativas en cuanto a la capacidad de capturar contextos largos.</a:t>
            </a:r>
          </a:p>
          <a:p>
            <a:pPr marL="457200" lvl="1" indent="0">
              <a:buNone/>
            </a:pPr>
            <a:r>
              <a:rPr lang="es-ES" sz="2800" b="1" dirty="0" smtClean="0"/>
              <a:t>Modelos Basados en Reglas</a:t>
            </a:r>
            <a:r>
              <a:rPr lang="es-ES" sz="2800" dirty="0" smtClean="0"/>
              <a:t>: Antes de los modelos estadísticos, los enfoques basados en reglas eran comunes. Estos utilizaban reglas gramaticales y sintácticas predefinidas para analizar y generar texto, pero eran difíciles de escalar y ajustar.</a:t>
            </a:r>
          </a:p>
          <a:p>
            <a:pPr marL="0" indent="0">
              <a:buNone/>
            </a:pPr>
            <a:r>
              <a:rPr lang="es-ES" sz="3200" b="1" dirty="0" smtClean="0"/>
              <a:t>2</a:t>
            </a:r>
            <a:r>
              <a:rPr lang="es-ES" sz="3200" b="1" dirty="0"/>
              <a:t>. Redes Neuronales y </a:t>
            </a:r>
            <a:r>
              <a:rPr lang="es-ES" sz="3200" b="1" dirty="0" err="1"/>
              <a:t>Embeddings</a:t>
            </a:r>
            <a:endParaRPr lang="es-ES" sz="3200" b="1" dirty="0"/>
          </a:p>
          <a:p>
            <a:pPr marL="457200" lvl="1" indent="0">
              <a:buNone/>
            </a:pPr>
            <a:r>
              <a:rPr lang="es-ES" sz="2800" b="1" dirty="0"/>
              <a:t>Word2Vec y </a:t>
            </a:r>
            <a:r>
              <a:rPr lang="es-ES" sz="2800" b="1" dirty="0" err="1"/>
              <a:t>Embeddings</a:t>
            </a:r>
            <a:r>
              <a:rPr lang="es-ES" sz="2800" dirty="0"/>
              <a:t>: Introducido por Google en 2013, Word2Vec fue un gran avance en NLP. Utilizaba redes neuronales para aprender representaciones vectoriales (</a:t>
            </a:r>
            <a:r>
              <a:rPr lang="es-ES" sz="2800" dirty="0" err="1"/>
              <a:t>embeddings</a:t>
            </a:r>
            <a:r>
              <a:rPr lang="es-ES" sz="2800" dirty="0"/>
              <a:t>) de palabras que capturaban relaciones semánticas entre ellas. Esto permitió una mejor comprensión del significado de las palabras y su contexto.</a:t>
            </a:r>
          </a:p>
          <a:p>
            <a:pPr marL="457200" lvl="1" indent="0">
              <a:buNone/>
            </a:pPr>
            <a:r>
              <a:rPr lang="es-ES" sz="2800" b="1" dirty="0" err="1"/>
              <a:t>GloVe</a:t>
            </a:r>
            <a:r>
              <a:rPr lang="es-ES" sz="2800" b="1" dirty="0"/>
              <a:t> (Global </a:t>
            </a:r>
            <a:r>
              <a:rPr lang="es-ES" sz="2800" b="1" dirty="0" err="1"/>
              <a:t>Vectors</a:t>
            </a:r>
            <a:r>
              <a:rPr lang="es-ES" sz="2800" b="1" dirty="0"/>
              <a:t> </a:t>
            </a:r>
            <a:r>
              <a:rPr lang="es-ES" sz="2800" b="1" dirty="0" err="1"/>
              <a:t>for</a:t>
            </a:r>
            <a:r>
              <a:rPr lang="es-ES" sz="2800" b="1" dirty="0"/>
              <a:t> Word </a:t>
            </a:r>
            <a:r>
              <a:rPr lang="es-ES" sz="2800" b="1" dirty="0" err="1"/>
              <a:t>Representation</a:t>
            </a:r>
            <a:r>
              <a:rPr lang="es-ES" sz="2800" b="1" dirty="0"/>
              <a:t>)</a:t>
            </a:r>
            <a:r>
              <a:rPr lang="es-ES" sz="2800" dirty="0"/>
              <a:t>: Desarrollado por Stanford, </a:t>
            </a:r>
            <a:r>
              <a:rPr lang="es-ES" sz="2800" dirty="0" err="1"/>
              <a:t>GloVe</a:t>
            </a:r>
            <a:r>
              <a:rPr lang="es-ES" sz="2800" dirty="0"/>
              <a:t> es otra técnica de </a:t>
            </a:r>
            <a:r>
              <a:rPr lang="es-ES" sz="2800" dirty="0" err="1"/>
              <a:t>embeddings</a:t>
            </a:r>
            <a:r>
              <a:rPr lang="es-ES" sz="2800" dirty="0"/>
              <a:t> que captura relaciones semánticas a partir de estadísticas globales de </a:t>
            </a:r>
            <a:r>
              <a:rPr lang="es-ES" sz="2800" dirty="0" err="1"/>
              <a:t>co</a:t>
            </a:r>
            <a:r>
              <a:rPr lang="es-ES" sz="2800" dirty="0"/>
              <a:t>-ocurrencia en un corpus de texto.</a:t>
            </a:r>
          </a:p>
          <a:p>
            <a:pPr marL="0" indent="0">
              <a:buNone/>
            </a:pPr>
            <a:r>
              <a:rPr lang="es-ES" sz="3200" b="1" dirty="0"/>
              <a:t>3. Modelos de Secuencia a Secuencia (Seq2Seq) y Atención</a:t>
            </a:r>
          </a:p>
          <a:p>
            <a:pPr marL="457200" lvl="1" indent="0">
              <a:buNone/>
            </a:pPr>
            <a:r>
              <a:rPr lang="es-ES" sz="2800" b="1" dirty="0"/>
              <a:t>Seq2Seq con LSTM/GRU</a:t>
            </a:r>
            <a:r>
              <a:rPr lang="es-ES" sz="2800" dirty="0"/>
              <a:t>: Los modelos de secuencia a secuencia, utilizando LSTM (Long Short-</a:t>
            </a:r>
            <a:r>
              <a:rPr lang="es-ES" sz="2800" dirty="0" err="1"/>
              <a:t>Term</a:t>
            </a:r>
            <a:r>
              <a:rPr lang="es-ES" sz="2800" dirty="0"/>
              <a:t> </a:t>
            </a:r>
            <a:r>
              <a:rPr lang="es-ES" sz="2800" dirty="0" err="1"/>
              <a:t>Memory</a:t>
            </a:r>
            <a:r>
              <a:rPr lang="es-ES" sz="2800" dirty="0"/>
              <a:t>) y GRU (</a:t>
            </a:r>
            <a:r>
              <a:rPr lang="es-ES" sz="2800" dirty="0" err="1"/>
              <a:t>Gated</a:t>
            </a:r>
            <a:r>
              <a:rPr lang="es-ES" sz="2800" dirty="0"/>
              <a:t> </a:t>
            </a:r>
            <a:r>
              <a:rPr lang="es-ES" sz="2800" dirty="0" err="1"/>
              <a:t>Recurrent</a:t>
            </a:r>
            <a:r>
              <a:rPr lang="es-ES" sz="2800" dirty="0"/>
              <a:t> </a:t>
            </a:r>
            <a:r>
              <a:rPr lang="es-ES" sz="2800" dirty="0" err="1"/>
              <a:t>Units</a:t>
            </a:r>
            <a:r>
              <a:rPr lang="es-ES" sz="2800" dirty="0"/>
              <a:t>), fueron esenciales para tareas como la traducción automática y el resumen de texto. Estos modelos podían manejar secuencias de entrada y salida de longitud variable.</a:t>
            </a:r>
          </a:p>
          <a:p>
            <a:pPr marL="457200" lvl="1" indent="0">
              <a:buNone/>
            </a:pPr>
            <a:r>
              <a:rPr lang="es-ES" sz="2800" b="1" dirty="0"/>
              <a:t>Mecanismo de Atención</a:t>
            </a:r>
            <a:r>
              <a:rPr lang="es-ES" sz="2800" dirty="0"/>
              <a:t>: Introducido en el contexto de modelos de secuencia a secuencia, el mecanismo de atención permitió a los modelos enfocarse en partes relevantes de la secuencia de entrada mientras generaban la secuencia de salida. Esto mejoró significativamente el rendimiento en tareas de traducción y otras aplicaciones.</a:t>
            </a:r>
          </a:p>
          <a:p>
            <a:pPr marL="0" indent="0">
              <a:buNone/>
            </a:pPr>
            <a:r>
              <a:rPr lang="es-ES" sz="3200" b="1" dirty="0"/>
              <a:t>4. Transformers y el Modelo BERT</a:t>
            </a:r>
          </a:p>
          <a:p>
            <a:pPr marL="457200" lvl="1" indent="0">
              <a:buNone/>
            </a:pPr>
            <a:r>
              <a:rPr lang="es-ES" sz="2800" b="1" dirty="0"/>
              <a:t>Transformers</a:t>
            </a:r>
            <a:r>
              <a:rPr lang="es-ES" sz="2800" dirty="0"/>
              <a:t>: Introducidos por </a:t>
            </a:r>
            <a:r>
              <a:rPr lang="es-ES" sz="2800" dirty="0" err="1"/>
              <a:t>Vaswani</a:t>
            </a:r>
            <a:r>
              <a:rPr lang="es-ES" sz="2800" dirty="0"/>
              <a:t> et al. en 2017, los Transformers revolucionaron el campo de NLP. Estos modelos utilizan una arquitectura basada en atención que permite procesar todas las palabras de una secuencia en paralelo, mejorando la eficiencia y capacidad de capturar contextos largos.</a:t>
            </a:r>
          </a:p>
          <a:p>
            <a:pPr marL="457200" lvl="1" indent="0">
              <a:buNone/>
            </a:pPr>
            <a:r>
              <a:rPr lang="es-ES" sz="2800" b="1" dirty="0"/>
              <a:t>BERT (</a:t>
            </a:r>
            <a:r>
              <a:rPr lang="es-ES" sz="2800" b="1" dirty="0" err="1"/>
              <a:t>Bidirectional</a:t>
            </a:r>
            <a:r>
              <a:rPr lang="es-ES" sz="2800" b="1" dirty="0"/>
              <a:t> </a:t>
            </a:r>
            <a:r>
              <a:rPr lang="es-ES" sz="2800" b="1" dirty="0" err="1"/>
              <a:t>Encoder</a:t>
            </a:r>
            <a:r>
              <a:rPr lang="es-ES" sz="2800" b="1" dirty="0"/>
              <a:t> </a:t>
            </a:r>
            <a:r>
              <a:rPr lang="es-ES" sz="2800" b="1" dirty="0" err="1"/>
              <a:t>Representations</a:t>
            </a:r>
            <a:r>
              <a:rPr lang="es-ES" sz="2800" b="1" dirty="0"/>
              <a:t> </a:t>
            </a:r>
            <a:r>
              <a:rPr lang="es-ES" sz="2800" b="1" dirty="0" err="1"/>
              <a:t>from</a:t>
            </a:r>
            <a:r>
              <a:rPr lang="es-ES" sz="2800" b="1" dirty="0"/>
              <a:t> Transformers)</a:t>
            </a:r>
            <a:r>
              <a:rPr lang="es-ES" sz="2800" dirty="0"/>
              <a:t>: Desarrollado por Google, BERT es un modelo </a:t>
            </a:r>
            <a:r>
              <a:rPr lang="es-ES" sz="2800" dirty="0" err="1"/>
              <a:t>preentrenado</a:t>
            </a:r>
            <a:r>
              <a:rPr lang="es-ES" sz="2800" dirty="0"/>
              <a:t> bidireccional que captura contextos a partir de ambas direcciones (izquierda y derecha). Fue un gran avance para tareas como clasificación de texto, respuestas a preguntas y reconocimiento de entidades.</a:t>
            </a:r>
          </a:p>
          <a:p>
            <a:pPr marL="0" indent="0">
              <a:buNone/>
            </a:pPr>
            <a:r>
              <a:rPr lang="es-ES" sz="3200" b="1" dirty="0"/>
              <a:t>5. Modelos de Gran Tamaño: GPT y sus Evoluciones</a:t>
            </a:r>
          </a:p>
          <a:p>
            <a:pPr marL="457200" lvl="1" indent="0">
              <a:buNone/>
            </a:pPr>
            <a:r>
              <a:rPr lang="es-ES" sz="2800" b="1" dirty="0"/>
              <a:t>GPT (</a:t>
            </a:r>
            <a:r>
              <a:rPr lang="es-ES" sz="2800" b="1" dirty="0" err="1"/>
              <a:t>Generative</a:t>
            </a:r>
            <a:r>
              <a:rPr lang="es-ES" sz="2800" b="1" dirty="0"/>
              <a:t> Pre-</a:t>
            </a:r>
            <a:r>
              <a:rPr lang="es-ES" sz="2800" b="1" dirty="0" err="1"/>
              <a:t>trained</a:t>
            </a:r>
            <a:r>
              <a:rPr lang="es-ES" sz="2800" b="1" dirty="0"/>
              <a:t> </a:t>
            </a:r>
            <a:r>
              <a:rPr lang="es-ES" sz="2800" b="1" dirty="0" err="1"/>
              <a:t>Transformer</a:t>
            </a:r>
            <a:r>
              <a:rPr lang="es-ES" sz="2800" b="1" dirty="0"/>
              <a:t>)</a:t>
            </a:r>
            <a:r>
              <a:rPr lang="es-ES" sz="2800" dirty="0"/>
              <a:t>: Introducido por </a:t>
            </a:r>
            <a:r>
              <a:rPr lang="es-ES" sz="2800" dirty="0" err="1"/>
              <a:t>OpenAI</a:t>
            </a:r>
            <a:r>
              <a:rPr lang="es-ES" sz="2800" dirty="0"/>
              <a:t>, GPT-2 y GPT-3 llevaron los modelos de lenguaje a un nuevo nivel al escalar la cantidad de parámetros y datos de entrenamiento. Estos modelos demostraron capacidades impresionantes para generar texto coherente y realizar múltiples tareas de NLP con ajustes mínimos.</a:t>
            </a:r>
          </a:p>
          <a:p>
            <a:pPr marL="457200" lvl="1" indent="0">
              <a:buNone/>
            </a:pPr>
            <a:r>
              <a:rPr lang="es-ES" sz="2800" b="1" dirty="0"/>
              <a:t>GPT-4</a:t>
            </a:r>
            <a:r>
              <a:rPr lang="es-ES" sz="2800" dirty="0"/>
              <a:t>: La última iteración de </a:t>
            </a:r>
            <a:r>
              <a:rPr lang="es-ES" sz="2800" dirty="0" err="1"/>
              <a:t>OpenAI</a:t>
            </a:r>
            <a:r>
              <a:rPr lang="es-ES" sz="2800" dirty="0"/>
              <a:t>, GPT-4, continúa esta tendencia de aumentar el tamaño y la capacidad del modelo, mejorando en precisión, </a:t>
            </a:r>
            <a:r>
              <a:rPr lang="es-ES" sz="2800" dirty="0" err="1"/>
              <a:t>contextualidad</a:t>
            </a:r>
            <a:r>
              <a:rPr lang="es-ES" sz="2800" dirty="0"/>
              <a:t> y versatilidad.</a:t>
            </a:r>
          </a:p>
          <a:p>
            <a:pPr marL="0" indent="0">
              <a:buNone/>
            </a:pPr>
            <a:r>
              <a:rPr lang="es-ES" sz="3200" b="1" dirty="0"/>
              <a:t>6. Otros Modelos Notables</a:t>
            </a:r>
          </a:p>
          <a:p>
            <a:pPr marL="457200" lvl="1" indent="0">
              <a:buNone/>
            </a:pPr>
            <a:r>
              <a:rPr lang="es-ES" sz="2800" b="1" dirty="0"/>
              <a:t>T5 (Text-To-Text Transfer </a:t>
            </a:r>
            <a:r>
              <a:rPr lang="es-ES" sz="2800" b="1" dirty="0" err="1"/>
              <a:t>Transformer</a:t>
            </a:r>
            <a:r>
              <a:rPr lang="es-ES" sz="2800" b="1" dirty="0"/>
              <a:t>)</a:t>
            </a:r>
            <a:r>
              <a:rPr lang="es-ES" sz="2800" dirty="0"/>
              <a:t>: Desarrollado por Google, T5 trata todas las tareas de NLP como problemas de conversión de texto a texto, utilizando la misma arquitectura para una amplia variedad de tareas.</a:t>
            </a:r>
          </a:p>
          <a:p>
            <a:pPr marL="457200" lvl="1" indent="0">
              <a:buNone/>
            </a:pPr>
            <a:r>
              <a:rPr lang="es-ES" sz="2800" b="1" dirty="0" err="1"/>
              <a:t>Megatron</a:t>
            </a:r>
            <a:r>
              <a:rPr lang="es-ES" sz="2800" b="1" dirty="0"/>
              <a:t>-Turing NLG</a:t>
            </a:r>
            <a:r>
              <a:rPr lang="es-ES" sz="2800" dirty="0"/>
              <a:t>: Una colaboración entre Microsoft y NVIDIA, este modelo es uno de los más grandes hasta la fecha, optimizado para generación de lenguaje natural y otras tareas complejas de NLP.</a:t>
            </a:r>
          </a:p>
          <a:p>
            <a:pPr marL="0" indent="0">
              <a:buNone/>
            </a:pPr>
            <a:r>
              <a:rPr lang="es-ES" sz="3200" b="1" dirty="0"/>
              <a:t>Conclusiones Relevantes</a:t>
            </a:r>
          </a:p>
          <a:p>
            <a:pPr marL="457200" lvl="1" indent="0">
              <a:buNone/>
            </a:pPr>
            <a:r>
              <a:rPr lang="es-ES" sz="2800" b="1" dirty="0"/>
              <a:t>Capacidad y Versatilidad</a:t>
            </a:r>
            <a:r>
              <a:rPr lang="es-ES" sz="2800" dirty="0"/>
              <a:t>: Los </a:t>
            </a:r>
            <a:r>
              <a:rPr lang="es-ES" sz="2800" dirty="0" err="1"/>
              <a:t>LLMs</a:t>
            </a:r>
            <a:r>
              <a:rPr lang="es-ES" sz="2800" dirty="0"/>
              <a:t> actuales pueden realizar una amplia gama de tareas de NLP con alto grado de precisión y </a:t>
            </a:r>
            <a:r>
              <a:rPr lang="es-ES" sz="2800" dirty="0" err="1"/>
              <a:t>contextualidad</a:t>
            </a:r>
            <a:r>
              <a:rPr lang="es-ES" sz="2800" dirty="0"/>
              <a:t>.</a:t>
            </a:r>
          </a:p>
          <a:p>
            <a:pPr marL="457200" lvl="1" indent="0">
              <a:buNone/>
            </a:pPr>
            <a:r>
              <a:rPr lang="es-ES" sz="2800" b="1" dirty="0"/>
              <a:t>Necesidades Computacionales</a:t>
            </a:r>
            <a:r>
              <a:rPr lang="es-ES" sz="2800" dirty="0"/>
              <a:t>: Los avances en </a:t>
            </a:r>
            <a:r>
              <a:rPr lang="es-ES" sz="2800" dirty="0" err="1"/>
              <a:t>LLMs</a:t>
            </a:r>
            <a:r>
              <a:rPr lang="es-ES" sz="2800" dirty="0"/>
              <a:t> vienen acompañados de requerimientos computacionales significativos, incluyendo hardware especializado como </a:t>
            </a:r>
            <a:r>
              <a:rPr lang="es-ES" sz="2800" dirty="0" err="1"/>
              <a:t>GPUs</a:t>
            </a:r>
            <a:r>
              <a:rPr lang="es-ES" sz="2800" dirty="0"/>
              <a:t> y </a:t>
            </a:r>
            <a:r>
              <a:rPr lang="es-ES" sz="2800" dirty="0" err="1"/>
              <a:t>TPUs</a:t>
            </a:r>
            <a:r>
              <a:rPr lang="es-ES" sz="2800" dirty="0"/>
              <a:t>.</a:t>
            </a:r>
          </a:p>
          <a:p>
            <a:pPr marL="457200" lvl="1" indent="0">
              <a:buNone/>
            </a:pPr>
            <a:r>
              <a:rPr lang="es-ES" sz="2800" b="1" dirty="0"/>
              <a:t>Impacto en la Sociedad</a:t>
            </a:r>
            <a:r>
              <a:rPr lang="es-ES" sz="2800" dirty="0"/>
              <a:t>: Estos modelos tienen aplicaciones potenciales en numerosas industrias, desde asistentes virtuales y generación de contenido hasta medicina y servicios financieros.</a:t>
            </a:r>
          </a:p>
          <a:p>
            <a:pPr marL="457200" lvl="1" indent="0">
              <a:buNone/>
            </a:pPr>
            <a:r>
              <a:rPr lang="es-ES" sz="2800" b="1" dirty="0"/>
              <a:t>Desafíos Éticos</a:t>
            </a:r>
            <a:r>
              <a:rPr lang="es-ES" sz="2800" dirty="0"/>
              <a:t>: La generación de contenido sesgado y el potencial mal uso de estos modelos plantean desafíos éticos que la comunidad científica y tecnológica debe abordar.</a:t>
            </a:r>
          </a:p>
          <a:p>
            <a:pPr marL="0" indent="0">
              <a:buNone/>
            </a:pPr>
            <a:r>
              <a:rPr lang="es-ES" sz="3200" dirty="0"/>
              <a:t>La evolución de los </a:t>
            </a:r>
            <a:r>
              <a:rPr lang="es-ES" sz="3200" dirty="0" err="1"/>
              <a:t>LLMs</a:t>
            </a:r>
            <a:r>
              <a:rPr lang="es-ES" sz="3200" dirty="0"/>
              <a:t> representa un avance significativo en la inteligencia artificial, ofreciendo capacidades sin precedentes para entender y generar lenguaje natural. Para los estudiantes de informática, comprender estos modelos es fundamental para estar a la vanguardia de la tecnología actual y futura en NLP.</a:t>
            </a:r>
          </a:p>
          <a:p>
            <a:endParaRPr lang="es-UY" sz="1200" dirty="0"/>
          </a:p>
        </p:txBody>
      </p:sp>
    </p:spTree>
    <p:extLst>
      <p:ext uri="{BB962C8B-B14F-4D97-AF65-F5344CB8AC3E}">
        <p14:creationId xmlns:p14="http://schemas.microsoft.com/office/powerpoint/2010/main" val="3292078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123199" y="1203960"/>
            <a:ext cx="1918961" cy="4996814"/>
          </a:xfrm>
        </p:spPr>
        <p:txBody>
          <a:bodyPr>
            <a:normAutofit fontScale="85000" lnSpcReduction="20000"/>
          </a:bodyPr>
          <a:lstStyle/>
          <a:p>
            <a:pPr marL="0" indent="0">
              <a:buNone/>
            </a:pPr>
            <a:r>
              <a:rPr lang="es-UY" sz="1600" dirty="0" err="1" smtClean="0"/>
              <a:t>Prompts</a:t>
            </a:r>
            <a:r>
              <a:rPr lang="es-UY" sz="1600" dirty="0" smtClean="0"/>
              <a:t>:</a:t>
            </a:r>
          </a:p>
          <a:p>
            <a:pPr marL="0" indent="0">
              <a:buNone/>
            </a:pPr>
            <a:r>
              <a:rPr lang="es-ES" sz="1600" dirty="0" smtClean="0"/>
              <a:t>1. explicar </a:t>
            </a:r>
            <a:r>
              <a:rPr lang="es-ES" sz="1600" dirty="0"/>
              <a:t>concepto y evolución de LLM como para una persona principiante en el tema</a:t>
            </a:r>
            <a:r>
              <a:rPr lang="es-ES" sz="1600" dirty="0" smtClean="0"/>
              <a:t>.</a:t>
            </a:r>
          </a:p>
          <a:p>
            <a:pPr marL="0" indent="0">
              <a:buNone/>
            </a:pPr>
            <a:endParaRPr lang="es-ES" sz="1600" dirty="0"/>
          </a:p>
          <a:p>
            <a:pPr marL="0" indent="0">
              <a:buNone/>
            </a:pPr>
            <a:r>
              <a:rPr lang="es-UY" sz="1600" dirty="0" smtClean="0"/>
              <a:t>2. </a:t>
            </a:r>
            <a:r>
              <a:rPr lang="es-ES" sz="1600" dirty="0"/>
              <a:t>incluir en la explicación que son los modelos entrenados, para una persona principiante en el tema</a:t>
            </a:r>
            <a:r>
              <a:rPr lang="es-ES" sz="1600" dirty="0" smtClean="0"/>
              <a:t>.</a:t>
            </a:r>
          </a:p>
          <a:p>
            <a:pPr marL="0" indent="0">
              <a:buNone/>
            </a:pPr>
            <a:endParaRPr lang="es-ES" sz="1600" dirty="0" smtClean="0"/>
          </a:p>
          <a:p>
            <a:pPr marL="0" indent="0">
              <a:buNone/>
            </a:pPr>
            <a:r>
              <a:rPr lang="es-ES" sz="1600" dirty="0" smtClean="0"/>
              <a:t>3- ofrecí propina y dio misma respuesta</a:t>
            </a:r>
            <a:endParaRPr lang="es-UY" sz="1600" dirty="0"/>
          </a:p>
        </p:txBody>
      </p:sp>
      <p:sp>
        <p:nvSpPr>
          <p:cNvPr id="5" name="Rectángulo 4"/>
          <p:cNvSpPr/>
          <p:nvPr/>
        </p:nvSpPr>
        <p:spPr>
          <a:xfrm>
            <a:off x="1920240" y="121920"/>
            <a:ext cx="10134599" cy="6694140"/>
          </a:xfrm>
          <a:prstGeom prst="rect">
            <a:avLst/>
          </a:prstGeom>
        </p:spPr>
        <p:txBody>
          <a:bodyPr wrap="square">
            <a:spAutoFit/>
          </a:bodyPr>
          <a:lstStyle/>
          <a:p>
            <a:r>
              <a:rPr lang="es-ES" sz="1100" b="1" dirty="0"/>
              <a:t>Concepto y Evolución de los Modelos de Lenguaje Grande (LLM) para Principiantes</a:t>
            </a:r>
          </a:p>
          <a:p>
            <a:r>
              <a:rPr lang="es-ES" sz="1100" b="1" dirty="0"/>
              <a:t>¿Qué es un LLM?</a:t>
            </a:r>
          </a:p>
          <a:p>
            <a:r>
              <a:rPr lang="es-ES" sz="1100" dirty="0"/>
              <a:t>Un Modelo de Lenguaje Grande (LLM, por sus siglas en inglés) es un tipo de inteligencia artificial (IA) diseñado para comprender y generar texto humano. Para hacerlo, los </a:t>
            </a:r>
            <a:r>
              <a:rPr lang="es-ES" sz="1100" dirty="0" err="1"/>
              <a:t>LLMs</a:t>
            </a:r>
            <a:r>
              <a:rPr lang="es-ES" sz="1100" dirty="0"/>
              <a:t> son entrenados con grandes cantidades de datos textuales, como libros, artículos, páginas web y más, con el fin de aprender cómo se usa el lenguaje en diversas situaciones.</a:t>
            </a:r>
          </a:p>
          <a:p>
            <a:r>
              <a:rPr lang="es-ES" sz="1100" b="1" dirty="0"/>
              <a:t>¿Qué significa que un modelo esté entrenado?</a:t>
            </a:r>
          </a:p>
          <a:p>
            <a:r>
              <a:rPr lang="es-ES" sz="1100" dirty="0"/>
              <a:t>Entrenar un modelo significa que se le proporciona una gran cantidad de datos para que aprenda patrones y relaciones dentro de ese conjunto de datos. Por ejemplo, al alimentar a un LLM con miles de libros, aprende la estructura de las oraciones, el significado de las palabras, el contexto en que se usan y cómo se conectan las ideas.</a:t>
            </a:r>
          </a:p>
          <a:p>
            <a:r>
              <a:rPr lang="es-ES" sz="1100" b="1" dirty="0"/>
              <a:t>Evolución de los LLM</a:t>
            </a:r>
          </a:p>
          <a:p>
            <a:r>
              <a:rPr lang="es-ES" sz="1100" dirty="0"/>
              <a:t>La evolución de los LLM ha sido un proceso continuo y rápido. A continuación se presenta un resumen de esta evolución:</a:t>
            </a:r>
          </a:p>
          <a:p>
            <a:pPr>
              <a:buFont typeface="+mj-lt"/>
              <a:buAutoNum type="arabicPeriod"/>
            </a:pPr>
            <a:r>
              <a:rPr lang="es-ES" sz="1100" b="1" dirty="0"/>
              <a:t>Modelos de Lenguaje Iniciales</a:t>
            </a:r>
            <a:r>
              <a:rPr lang="es-ES" sz="1100" dirty="0"/>
              <a:t>:</a:t>
            </a:r>
          </a:p>
          <a:p>
            <a:pPr marL="742950" lvl="1" indent="-285750">
              <a:buFont typeface="+mj-lt"/>
              <a:buAutoNum type="arabicPeriod"/>
            </a:pPr>
            <a:r>
              <a:rPr lang="es-ES" sz="1100" b="1" dirty="0"/>
              <a:t>Técnicas basadas en reglas</a:t>
            </a:r>
            <a:r>
              <a:rPr lang="es-ES" sz="1100" dirty="0"/>
              <a:t>: Los primeros modelos usaban reglas predefinidas para procesar el lenguaje. Estos modelos eran simples y limitados en cuanto a comprensión y generación de texto.</a:t>
            </a:r>
          </a:p>
          <a:p>
            <a:pPr>
              <a:buFont typeface="+mj-lt"/>
              <a:buAutoNum type="arabicPeriod"/>
            </a:pPr>
            <a:r>
              <a:rPr lang="es-ES" sz="1100" b="1" dirty="0"/>
              <a:t>Modelos Basados en Estadísticas</a:t>
            </a:r>
            <a:r>
              <a:rPr lang="es-ES" sz="1100" dirty="0"/>
              <a:t>:</a:t>
            </a:r>
          </a:p>
          <a:p>
            <a:pPr marL="742950" lvl="1" indent="-285750">
              <a:buFont typeface="+mj-lt"/>
              <a:buAutoNum type="arabicPeriod"/>
            </a:pPr>
            <a:r>
              <a:rPr lang="es-ES" sz="1100" b="1" dirty="0"/>
              <a:t>Modelos n-</a:t>
            </a:r>
            <a:r>
              <a:rPr lang="es-ES" sz="1100" b="1" dirty="0" err="1"/>
              <a:t>gram</a:t>
            </a:r>
            <a:r>
              <a:rPr lang="es-ES" sz="1100" dirty="0"/>
              <a:t>: Contaban la frecuencia de aparición de secuencias de palabras en un gran conjunto de datos. Aunque más avanzados que las reglas simples, seguían siendo limitados en la comprensión del contexto a largo plazo.</a:t>
            </a:r>
          </a:p>
          <a:p>
            <a:pPr>
              <a:buFont typeface="+mj-lt"/>
              <a:buAutoNum type="arabicPeriod"/>
            </a:pPr>
            <a:r>
              <a:rPr lang="es-ES" sz="1100" b="1" dirty="0"/>
              <a:t>Redes Neuronales</a:t>
            </a:r>
            <a:r>
              <a:rPr lang="es-ES" sz="1100" dirty="0"/>
              <a:t>:</a:t>
            </a:r>
          </a:p>
          <a:p>
            <a:pPr marL="742950" lvl="1" indent="-285750">
              <a:buFont typeface="+mj-lt"/>
              <a:buAutoNum type="arabicPeriod"/>
            </a:pPr>
            <a:r>
              <a:rPr lang="es-ES" sz="1100" b="1" dirty="0"/>
              <a:t>Word2Vec y </a:t>
            </a:r>
            <a:r>
              <a:rPr lang="es-ES" sz="1100" b="1" dirty="0" err="1"/>
              <a:t>GloVe</a:t>
            </a:r>
            <a:r>
              <a:rPr lang="es-ES" sz="1100" dirty="0"/>
              <a:t>: Introdujeron representaciones vectoriales (</a:t>
            </a:r>
            <a:r>
              <a:rPr lang="es-ES" sz="1100" dirty="0" err="1"/>
              <a:t>embeddings</a:t>
            </a:r>
            <a:r>
              <a:rPr lang="es-ES" sz="1100" dirty="0"/>
              <a:t>) de palabras, permitiendo a los modelos entender mejor las relaciones entre palabras (por ejemplo, que "rey" y "reina" están relacionados).</a:t>
            </a:r>
          </a:p>
          <a:p>
            <a:pPr>
              <a:buFont typeface="+mj-lt"/>
              <a:buAutoNum type="arabicPeriod"/>
            </a:pPr>
            <a:r>
              <a:rPr lang="es-ES" sz="1100" b="1" dirty="0"/>
              <a:t>Transformers</a:t>
            </a:r>
            <a:r>
              <a:rPr lang="es-ES" sz="1100" dirty="0"/>
              <a:t>:</a:t>
            </a:r>
          </a:p>
          <a:p>
            <a:pPr marL="742950" lvl="1" indent="-285750">
              <a:buFont typeface="+mj-lt"/>
              <a:buAutoNum type="arabicPeriod"/>
            </a:pPr>
            <a:r>
              <a:rPr lang="es-ES" sz="1100" b="1" dirty="0"/>
              <a:t>Modelo </a:t>
            </a:r>
            <a:r>
              <a:rPr lang="es-ES" sz="1100" b="1" dirty="0" err="1"/>
              <a:t>Transformer</a:t>
            </a:r>
            <a:r>
              <a:rPr lang="es-ES" sz="1100" b="1" dirty="0"/>
              <a:t> (2017)</a:t>
            </a:r>
            <a:r>
              <a:rPr lang="es-ES" sz="1100" dirty="0"/>
              <a:t>: Permitió manejar grandes cantidades de datos y capturar relaciones complejas dentro del texto. Es la base de los LLM modernos.</a:t>
            </a:r>
          </a:p>
          <a:p>
            <a:pPr marL="742950" lvl="1" indent="-285750">
              <a:buFont typeface="+mj-lt"/>
              <a:buAutoNum type="arabicPeriod"/>
            </a:pPr>
            <a:r>
              <a:rPr lang="es-ES" sz="1100" b="1" dirty="0"/>
              <a:t>GPT (</a:t>
            </a:r>
            <a:r>
              <a:rPr lang="es-ES" sz="1100" b="1" dirty="0" err="1"/>
              <a:t>Generative</a:t>
            </a:r>
            <a:r>
              <a:rPr lang="es-ES" sz="1100" b="1" dirty="0"/>
              <a:t> Pre-</a:t>
            </a:r>
            <a:r>
              <a:rPr lang="es-ES" sz="1100" b="1" dirty="0" err="1"/>
              <a:t>trained</a:t>
            </a:r>
            <a:r>
              <a:rPr lang="es-ES" sz="1100" b="1" dirty="0"/>
              <a:t> </a:t>
            </a:r>
            <a:r>
              <a:rPr lang="es-ES" sz="1100" b="1" dirty="0" err="1"/>
              <a:t>Transformer</a:t>
            </a:r>
            <a:r>
              <a:rPr lang="es-ES" sz="1100" b="1" dirty="0"/>
              <a:t>)</a:t>
            </a:r>
            <a:r>
              <a:rPr lang="es-ES" sz="1100" dirty="0"/>
              <a:t>: Desarrollado por </a:t>
            </a:r>
            <a:r>
              <a:rPr lang="es-ES" sz="1100" dirty="0" err="1"/>
              <a:t>OpenAI</a:t>
            </a:r>
            <a:r>
              <a:rPr lang="es-ES" sz="1100" dirty="0"/>
              <a:t>, mostró capacidades impresionantes en generación y comprensión de texto.</a:t>
            </a:r>
          </a:p>
          <a:p>
            <a:pPr marL="1143000" lvl="2" indent="-228600">
              <a:buFont typeface="+mj-lt"/>
              <a:buAutoNum type="arabicPeriod"/>
            </a:pPr>
            <a:r>
              <a:rPr lang="es-ES" sz="1100" b="1" dirty="0"/>
              <a:t>GPT-3</a:t>
            </a:r>
            <a:r>
              <a:rPr lang="es-ES" sz="1100" dirty="0"/>
              <a:t>: Con 175 mil millones de parámetros, es uno de los modelos más avanzados, capaz de generar texto coherente y realizar tareas complejas de procesamiento del lenguaje natural.</a:t>
            </a:r>
          </a:p>
          <a:p>
            <a:pPr>
              <a:buFont typeface="+mj-lt"/>
              <a:buAutoNum type="arabicPeriod"/>
            </a:pPr>
            <a:r>
              <a:rPr lang="es-ES" sz="1100" b="1" dirty="0"/>
              <a:t>Avances Recientes y Futuro</a:t>
            </a:r>
            <a:r>
              <a:rPr lang="es-ES" sz="1100" dirty="0"/>
              <a:t>:</a:t>
            </a:r>
          </a:p>
          <a:p>
            <a:pPr marL="742950" lvl="1" indent="-285750">
              <a:buFont typeface="+mj-lt"/>
              <a:buAutoNum type="arabicPeriod"/>
            </a:pPr>
            <a:r>
              <a:rPr lang="es-ES" sz="1100" b="1" dirty="0"/>
              <a:t>GPT-4</a:t>
            </a:r>
            <a:r>
              <a:rPr lang="es-ES" sz="1100" dirty="0"/>
              <a:t>: Continuó mejorando la capacidad de generación y comprensión de texto.</a:t>
            </a:r>
          </a:p>
          <a:p>
            <a:pPr marL="742950" lvl="1" indent="-285750">
              <a:buFont typeface="+mj-lt"/>
              <a:buAutoNum type="arabicPeriod"/>
            </a:pPr>
            <a:r>
              <a:rPr lang="es-ES" sz="1100" b="1" dirty="0"/>
              <a:t>Ética y eficiencia</a:t>
            </a:r>
            <a:r>
              <a:rPr lang="es-ES" sz="1100" dirty="0"/>
              <a:t>: Nuevos desarrollos se centran en hacer los modelos más eficientes y abordar problemas de sesgo y consumo de energía.</a:t>
            </a:r>
          </a:p>
          <a:p>
            <a:r>
              <a:rPr lang="es-ES" sz="1100" b="1" dirty="0"/>
              <a:t>Ventajas y Desventajas</a:t>
            </a:r>
          </a:p>
          <a:p>
            <a:pPr>
              <a:buFont typeface="Arial" panose="020B0604020202020204" pitchFamily="34" charset="0"/>
              <a:buChar char="•"/>
            </a:pPr>
            <a:r>
              <a:rPr lang="es-ES" sz="1100" b="1" dirty="0"/>
              <a:t>Ventajas</a:t>
            </a:r>
            <a:r>
              <a:rPr lang="es-ES" sz="1100" dirty="0"/>
              <a:t>:</a:t>
            </a:r>
          </a:p>
          <a:p>
            <a:pPr marL="742950" lvl="1" indent="-285750">
              <a:buFont typeface="Arial" panose="020B0604020202020204" pitchFamily="34" charset="0"/>
              <a:buChar char="•"/>
            </a:pPr>
            <a:r>
              <a:rPr lang="es-ES" sz="1100" b="1" dirty="0"/>
              <a:t>Versatilidad</a:t>
            </a:r>
            <a:r>
              <a:rPr lang="es-ES" sz="1100" dirty="0"/>
              <a:t>: Pueden realizar una amplia gama de tareas, desde responder preguntas hasta escribir ensayos.</a:t>
            </a:r>
          </a:p>
          <a:p>
            <a:pPr marL="742950" lvl="1" indent="-285750">
              <a:buFont typeface="Arial" panose="020B0604020202020204" pitchFamily="34" charset="0"/>
              <a:buChar char="•"/>
            </a:pPr>
            <a:r>
              <a:rPr lang="es-ES" sz="1100" b="1" dirty="0"/>
              <a:t>Escalabilidad</a:t>
            </a:r>
            <a:r>
              <a:rPr lang="es-ES" sz="1100" dirty="0"/>
              <a:t>: Mejoran con más datos y más entrenamiento.</a:t>
            </a:r>
          </a:p>
          <a:p>
            <a:pPr marL="742950" lvl="1" indent="-285750">
              <a:buFont typeface="Arial" panose="020B0604020202020204" pitchFamily="34" charset="0"/>
              <a:buChar char="•"/>
            </a:pPr>
            <a:r>
              <a:rPr lang="es-ES" sz="1100" b="1" dirty="0"/>
              <a:t>Automatización</a:t>
            </a:r>
            <a:r>
              <a:rPr lang="es-ES" sz="1100" dirty="0"/>
              <a:t>: Pueden automatizar tareas que antes requerían intervención humana.</a:t>
            </a:r>
          </a:p>
          <a:p>
            <a:pPr>
              <a:buFont typeface="Arial" panose="020B0604020202020204" pitchFamily="34" charset="0"/>
              <a:buChar char="•"/>
            </a:pPr>
            <a:r>
              <a:rPr lang="es-ES" sz="1100" b="1" dirty="0"/>
              <a:t>Desventajas</a:t>
            </a:r>
            <a:r>
              <a:rPr lang="es-ES" sz="1100" dirty="0"/>
              <a:t>:</a:t>
            </a:r>
          </a:p>
          <a:p>
            <a:pPr marL="742950" lvl="1" indent="-285750">
              <a:buFont typeface="Arial" panose="020B0604020202020204" pitchFamily="34" charset="0"/>
              <a:buChar char="•"/>
            </a:pPr>
            <a:r>
              <a:rPr lang="es-ES" sz="1100" b="1" dirty="0"/>
              <a:t>Requerimientos Computacionales</a:t>
            </a:r>
            <a:r>
              <a:rPr lang="es-ES" sz="1100" dirty="0"/>
              <a:t>: Necesitan mucha potencia de cálculo y almacenamiento.</a:t>
            </a:r>
          </a:p>
          <a:p>
            <a:pPr marL="742950" lvl="1" indent="-285750">
              <a:buFont typeface="Arial" panose="020B0604020202020204" pitchFamily="34" charset="0"/>
              <a:buChar char="•"/>
            </a:pPr>
            <a:r>
              <a:rPr lang="es-ES" sz="1100" b="1" dirty="0"/>
              <a:t>Sesgo</a:t>
            </a:r>
            <a:r>
              <a:rPr lang="es-ES" sz="1100" dirty="0"/>
              <a:t>: Pueden reflejar y amplificar sesgos presentes en los datos de entrenamiento.</a:t>
            </a:r>
          </a:p>
          <a:p>
            <a:pPr marL="742950" lvl="1" indent="-285750">
              <a:buFont typeface="Arial" panose="020B0604020202020204" pitchFamily="34" charset="0"/>
              <a:buChar char="•"/>
            </a:pPr>
            <a:r>
              <a:rPr lang="es-ES" sz="1100" b="1" dirty="0"/>
              <a:t>Comprensión Limitada</a:t>
            </a:r>
            <a:r>
              <a:rPr lang="es-ES" sz="1100" dirty="0"/>
              <a:t>: Aunque son buenos en patrones de lenguaje, no entienden el mundo como los humanos.</a:t>
            </a:r>
          </a:p>
          <a:p>
            <a:r>
              <a:rPr lang="es-ES" sz="1100" b="1" dirty="0"/>
              <a:t>Conclusión</a:t>
            </a:r>
          </a:p>
          <a:p>
            <a:r>
              <a:rPr lang="es-ES" sz="1100" dirty="0"/>
              <a:t>Los Modelos de Lenguaje Grande han revolucionado el procesamiento del lenguaje natural y continúan evolucionando rápidamente. Entender estos conceptos básicos es un buen primer paso para explorar el campo de la inteligencia artificial y cómo estos modelos pueden integrarse en diversas aplicaciones, tanto cotidianas como profesionales.</a:t>
            </a:r>
          </a:p>
          <a:p>
            <a:r>
              <a:rPr lang="es-ES" sz="1100" dirty="0"/>
              <a:t>Con el tiempo, los LLM seguirán mejorando y encontrando nuevas aplicaciones, haciendo la IA más accesible y útil en nuestras vidas diarias.</a:t>
            </a:r>
            <a:endParaRPr lang="es-ES" dirty="0"/>
          </a:p>
        </p:txBody>
      </p:sp>
    </p:spTree>
    <p:extLst>
      <p:ext uri="{BB962C8B-B14F-4D97-AF65-F5344CB8AC3E}">
        <p14:creationId xmlns:p14="http://schemas.microsoft.com/office/powerpoint/2010/main" val="17182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conclusiones</a:t>
            </a:r>
            <a:endParaRPr lang="es-UY" dirty="0"/>
          </a:p>
        </p:txBody>
      </p:sp>
      <p:sp>
        <p:nvSpPr>
          <p:cNvPr id="3" name="Marcador de contenido 2"/>
          <p:cNvSpPr>
            <a:spLocks noGrp="1"/>
          </p:cNvSpPr>
          <p:nvPr>
            <p:ph sz="quarter" idx="13"/>
          </p:nvPr>
        </p:nvSpPr>
        <p:spPr>
          <a:xfrm>
            <a:off x="913774" y="2367092"/>
            <a:ext cx="9535151" cy="4367083"/>
          </a:xfrm>
        </p:spPr>
        <p:txBody>
          <a:bodyPr>
            <a:normAutofit/>
          </a:bodyPr>
          <a:lstStyle/>
          <a:p>
            <a:pPr marL="0" indent="0" defTabSz="457200">
              <a:buNone/>
            </a:pPr>
            <a:r>
              <a:rPr lang="es-ES" sz="1600" dirty="0" smtClean="0"/>
              <a:t>Cuando se indica el público para el cual aplica la respuesta, la misma es mas detallada vs la respuesta inicial.</a:t>
            </a:r>
          </a:p>
          <a:p>
            <a:pPr marL="0" indent="0" defTabSz="457200">
              <a:buNone/>
            </a:pPr>
            <a:r>
              <a:rPr lang="es-ES" sz="1600" dirty="0" smtClean="0"/>
              <a:t>Si bien hay un mayor detalle, Se observa que los conceptos indicados son mas abstractos/generales.</a:t>
            </a:r>
            <a:endParaRPr lang="es-ES" sz="1600" dirty="0"/>
          </a:p>
          <a:p>
            <a:pPr marL="0" indent="0">
              <a:buNone/>
            </a:pPr>
            <a:r>
              <a:rPr lang="es-UY" sz="1600" dirty="0"/>
              <a:t>Se observa también que cuando se solicita que de una explicación de </a:t>
            </a:r>
            <a:r>
              <a:rPr lang="es-UY" sz="1600" dirty="0" smtClean="0"/>
              <a:t>un determinado tema (modelo entrenado), lo incluye a modo de pregunta y da su explicación del tema según el rol indicado.</a:t>
            </a:r>
          </a:p>
          <a:p>
            <a:pPr marL="0" indent="0">
              <a:buNone/>
            </a:pPr>
            <a:r>
              <a:rPr lang="es-UY" sz="1600" dirty="0" smtClean="0"/>
              <a:t>Para algunos casos aporta ejemplos para una mejor compresión.</a:t>
            </a:r>
          </a:p>
          <a:p>
            <a:pPr marL="0" indent="0">
              <a:buNone/>
            </a:pPr>
            <a:r>
              <a:rPr lang="es-UY" sz="1600" dirty="0" smtClean="0"/>
              <a:t>Técnicas de </a:t>
            </a:r>
            <a:r>
              <a:rPr lang="es-UY" sz="1600" dirty="0" err="1" smtClean="0"/>
              <a:t>prompting</a:t>
            </a:r>
            <a:r>
              <a:rPr lang="es-UY" sz="1600" dirty="0" smtClean="0"/>
              <a:t> aplicadas:</a:t>
            </a:r>
          </a:p>
          <a:p>
            <a:pPr marL="0" indent="0">
              <a:buNone/>
            </a:pPr>
            <a:r>
              <a:rPr lang="es-UY" sz="1600" dirty="0"/>
              <a:t>	</a:t>
            </a:r>
            <a:r>
              <a:rPr lang="es-UY" sz="1600" dirty="0" smtClean="0"/>
              <a:t>rol para el cual debe dar la información.</a:t>
            </a:r>
          </a:p>
          <a:p>
            <a:pPr marL="0" indent="0">
              <a:buNone/>
            </a:pPr>
            <a:r>
              <a:rPr lang="es-UY" sz="1600" dirty="0"/>
              <a:t>	</a:t>
            </a:r>
            <a:r>
              <a:rPr lang="es-UY" sz="1600" dirty="0" smtClean="0"/>
              <a:t>solicitar ampliación de un concepto indicado en la respuesta.</a:t>
            </a:r>
          </a:p>
          <a:p>
            <a:pPr marL="0" indent="0">
              <a:buNone/>
            </a:pPr>
            <a:endParaRPr lang="es-UY" sz="1600" dirty="0"/>
          </a:p>
        </p:txBody>
      </p:sp>
    </p:spTree>
    <p:extLst>
      <p:ext uri="{BB962C8B-B14F-4D97-AF65-F5344CB8AC3E}">
        <p14:creationId xmlns:p14="http://schemas.microsoft.com/office/powerpoint/2010/main" val="186996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Tarea 4 – resolución problema matemático</a:t>
            </a:r>
            <a:endParaRPr lang="es-UY" dirty="0"/>
          </a:p>
        </p:txBody>
      </p:sp>
      <p:sp>
        <p:nvSpPr>
          <p:cNvPr id="3" name="Marcador de contenido 2"/>
          <p:cNvSpPr>
            <a:spLocks noGrp="1"/>
          </p:cNvSpPr>
          <p:nvPr>
            <p:ph sz="quarter" idx="13"/>
          </p:nvPr>
        </p:nvSpPr>
        <p:spPr/>
        <p:txBody>
          <a:bodyPr/>
          <a:lstStyle/>
          <a:p>
            <a:r>
              <a:rPr lang="es-UY" dirty="0" smtClean="0"/>
              <a:t>Se solicita la resolución y explicación de los pasos para un problema matemático.</a:t>
            </a:r>
          </a:p>
          <a:p>
            <a:r>
              <a:rPr lang="es-UY" dirty="0" smtClean="0"/>
              <a:t>Se indican 2 </a:t>
            </a:r>
            <a:r>
              <a:rPr lang="es-UY" dirty="0" err="1" smtClean="0"/>
              <a:t>prompt</a:t>
            </a:r>
            <a:r>
              <a:rPr lang="es-UY" dirty="0" smtClean="0"/>
              <a:t> distintos para públicos diferentes, uno de 15 años y otro universitario.</a:t>
            </a:r>
          </a:p>
          <a:p>
            <a:r>
              <a:rPr lang="es-UY" dirty="0" smtClean="0"/>
              <a:t>Se solicita breve resumen para poder explicar a otras personas.</a:t>
            </a:r>
            <a:endParaRPr lang="es-UY" dirty="0"/>
          </a:p>
        </p:txBody>
      </p:sp>
    </p:spTree>
    <p:extLst>
      <p:ext uri="{BB962C8B-B14F-4D97-AF65-F5344CB8AC3E}">
        <p14:creationId xmlns:p14="http://schemas.microsoft.com/office/powerpoint/2010/main" val="232492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189875" y="1452692"/>
            <a:ext cx="2439026" cy="4824283"/>
          </a:xfrm>
        </p:spPr>
        <p:txBody>
          <a:bodyPr>
            <a:normAutofit/>
          </a:bodyPr>
          <a:lstStyle/>
          <a:p>
            <a:pPr marL="0" indent="0">
              <a:buNone/>
            </a:pPr>
            <a:r>
              <a:rPr lang="es-UY" sz="1400" dirty="0" err="1" smtClean="0"/>
              <a:t>Prompt</a:t>
            </a:r>
            <a:r>
              <a:rPr lang="es-UY" sz="1400" dirty="0" smtClean="0"/>
              <a:t>:</a:t>
            </a:r>
          </a:p>
          <a:p>
            <a:pPr marL="0" indent="0">
              <a:buNone/>
            </a:pPr>
            <a:r>
              <a:rPr lang="es-ES" sz="1400" dirty="0"/>
              <a:t>###Para el siguiente problema: Hallar todos los números naturales n tales que 2n + 3n es un múltiplo de 7### </a:t>
            </a:r>
            <a:endParaRPr lang="es-ES" sz="1400" dirty="0" smtClean="0"/>
          </a:p>
          <a:p>
            <a:pPr marL="0" indent="0">
              <a:buNone/>
            </a:pPr>
            <a:r>
              <a:rPr lang="es-ES" sz="1400" dirty="0" smtClean="0"/>
              <a:t>###</a:t>
            </a:r>
            <a:r>
              <a:rPr lang="es-ES" sz="1400" dirty="0"/>
              <a:t>Explica de manera natural el paso a paso### </a:t>
            </a:r>
            <a:endParaRPr lang="es-ES" sz="1400" dirty="0" smtClean="0"/>
          </a:p>
          <a:p>
            <a:pPr marL="0" indent="0">
              <a:buNone/>
            </a:pPr>
            <a:r>
              <a:rPr lang="es-ES" sz="1400" dirty="0" smtClean="0"/>
              <a:t>###</a:t>
            </a:r>
            <a:r>
              <a:rPr lang="es-ES" sz="1400" dirty="0"/>
              <a:t>Como si tuviera 15 años### </a:t>
            </a:r>
            <a:endParaRPr lang="es-ES" sz="1400" dirty="0" smtClean="0"/>
          </a:p>
          <a:p>
            <a:pPr marL="0" indent="0">
              <a:buNone/>
            </a:pPr>
            <a:r>
              <a:rPr lang="es-ES" sz="1400" dirty="0" smtClean="0"/>
              <a:t>###</a:t>
            </a:r>
            <a:r>
              <a:rPr lang="es-ES" sz="1400" dirty="0"/>
              <a:t>Brinda una conclusión para ser expuesta y explicada a otras personas###</a:t>
            </a:r>
            <a:endParaRPr lang="es-UY" sz="1400" dirty="0"/>
          </a:p>
        </p:txBody>
      </p:sp>
      <p:sp>
        <p:nvSpPr>
          <p:cNvPr id="4" name="Marcador de contenido 2"/>
          <p:cNvSpPr txBox="1">
            <a:spLocks/>
          </p:cNvSpPr>
          <p:nvPr/>
        </p:nvSpPr>
        <p:spPr>
          <a:xfrm>
            <a:off x="2952125" y="814517"/>
            <a:ext cx="8296900" cy="4824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s-UY" sz="1400" dirty="0"/>
          </a:p>
        </p:txBody>
      </p:sp>
      <p:sp>
        <p:nvSpPr>
          <p:cNvPr id="5" name="Marcador de contenido 2"/>
          <p:cNvSpPr txBox="1">
            <a:spLocks/>
          </p:cNvSpPr>
          <p:nvPr/>
        </p:nvSpPr>
        <p:spPr>
          <a:xfrm>
            <a:off x="2628901" y="509717"/>
            <a:ext cx="3730335" cy="58910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s-UY" sz="900" b="1" dirty="0"/>
              <a:t>Problema:</a:t>
            </a:r>
          </a:p>
          <a:p>
            <a:pPr marL="0" indent="0">
              <a:buNone/>
            </a:pPr>
            <a:r>
              <a:rPr lang="es-UY" sz="900" dirty="0" smtClean="0"/>
              <a:t> </a:t>
            </a:r>
          </a:p>
          <a:p>
            <a:pPr marL="0" indent="0">
              <a:buNone/>
            </a:pPr>
            <a:endParaRPr lang="es-UY" sz="900" dirty="0"/>
          </a:p>
          <a:p>
            <a:pPr marL="0" indent="0">
              <a:buNone/>
            </a:pPr>
            <a:r>
              <a:rPr lang="es-UY" sz="900" b="1" dirty="0"/>
              <a:t>Paso a Paso:</a:t>
            </a:r>
          </a:p>
          <a:p>
            <a:pPr marL="0" indent="0">
              <a:buNone/>
            </a:pPr>
            <a:r>
              <a:rPr lang="es-UY" sz="900" b="1" dirty="0"/>
              <a:t>Entender el problema:</a:t>
            </a:r>
            <a:r>
              <a:rPr lang="es-UY" sz="900" dirty="0"/>
              <a:t> </a:t>
            </a:r>
            <a:endParaRPr lang="es-UY" sz="900" dirty="0" smtClean="0"/>
          </a:p>
          <a:p>
            <a:pPr marL="0" indent="0">
              <a:buNone/>
            </a:pPr>
            <a:endParaRPr lang="es-UY" sz="900" b="1" dirty="0"/>
          </a:p>
          <a:p>
            <a:pPr marL="0" indent="0">
              <a:buNone/>
            </a:pPr>
            <a:endParaRPr lang="es-UY" sz="900" b="1" dirty="0" smtClean="0"/>
          </a:p>
          <a:p>
            <a:pPr marL="0" indent="0">
              <a:buNone/>
            </a:pPr>
            <a:r>
              <a:rPr lang="es-UY" sz="900" b="1" dirty="0" smtClean="0"/>
              <a:t>Analizar </a:t>
            </a:r>
            <a:r>
              <a:rPr lang="es-UY" sz="900" b="1" dirty="0"/>
              <a:t>la congruencia:</a:t>
            </a:r>
            <a:r>
              <a:rPr lang="es-UY" sz="900" dirty="0"/>
              <a:t> </a:t>
            </a:r>
            <a:endParaRPr lang="es-UY" sz="900" dirty="0" smtClean="0"/>
          </a:p>
          <a:p>
            <a:pPr marL="0" indent="0">
              <a:buNone/>
            </a:pPr>
            <a:endParaRPr lang="es-UY" sz="900" b="1" dirty="0"/>
          </a:p>
          <a:p>
            <a:pPr marL="0" indent="0">
              <a:buNone/>
            </a:pPr>
            <a:endParaRPr lang="es-UY" sz="900" b="1" dirty="0" smtClean="0"/>
          </a:p>
          <a:p>
            <a:pPr marL="0" indent="0">
              <a:buNone/>
            </a:pPr>
            <a:r>
              <a:rPr lang="es-UY" sz="900" b="1" dirty="0" smtClean="0"/>
              <a:t>Evaluar </a:t>
            </a:r>
            <a:r>
              <a:rPr lang="es-UY" sz="900" b="1" dirty="0"/>
              <a:t>para varios valores de </a:t>
            </a:r>
            <a:r>
              <a:rPr lang="es-UY" sz="900" b="1" dirty="0" smtClean="0"/>
              <a:t>N:</a:t>
            </a:r>
          </a:p>
          <a:p>
            <a:pPr marL="0" indent="0">
              <a:buNone/>
            </a:pPr>
            <a:endParaRPr lang="es-UY" sz="900" dirty="0"/>
          </a:p>
        </p:txBody>
      </p:sp>
      <p:sp>
        <p:nvSpPr>
          <p:cNvPr id="6" name="Marcador de contenido 2"/>
          <p:cNvSpPr txBox="1">
            <a:spLocks/>
          </p:cNvSpPr>
          <p:nvPr/>
        </p:nvSpPr>
        <p:spPr>
          <a:xfrm>
            <a:off x="6933094" y="675972"/>
            <a:ext cx="3730335" cy="58910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s-UY" sz="900" b="1" dirty="0" smtClean="0"/>
              <a:t>Identificar </a:t>
            </a:r>
            <a:r>
              <a:rPr lang="es-UY" sz="900" b="1" dirty="0"/>
              <a:t>el patrón:</a:t>
            </a:r>
            <a:r>
              <a:rPr lang="es-UY" sz="900" dirty="0"/>
              <a:t> </a:t>
            </a:r>
          </a:p>
          <a:p>
            <a:pPr marL="0" indent="0">
              <a:buNone/>
            </a:pPr>
            <a:endParaRPr lang="es-UY" sz="900" b="1" dirty="0"/>
          </a:p>
          <a:p>
            <a:endParaRPr lang="es-UY" sz="900" b="1" dirty="0" smtClean="0"/>
          </a:p>
          <a:p>
            <a:endParaRPr lang="es-UY" sz="900" b="1" dirty="0"/>
          </a:p>
          <a:p>
            <a:pPr marL="0" indent="0">
              <a:buNone/>
            </a:pPr>
            <a:r>
              <a:rPr lang="es-UY" sz="900" b="1" dirty="0" smtClean="0"/>
              <a:t>Conclusión</a:t>
            </a:r>
            <a:r>
              <a:rPr lang="es-UY" sz="900" b="1" dirty="0"/>
              <a:t>:</a:t>
            </a:r>
            <a:r>
              <a:rPr lang="es-UY" sz="900" dirty="0"/>
              <a:t> </a:t>
            </a:r>
            <a:endParaRPr lang="es-UY" sz="900" dirty="0" smtClean="0"/>
          </a:p>
          <a:p>
            <a:pPr marL="0" indent="0">
              <a:buNone/>
            </a:pPr>
            <a:endParaRPr lang="es-UY" sz="900" b="1" dirty="0"/>
          </a:p>
          <a:p>
            <a:pPr marL="0" indent="0">
              <a:buNone/>
            </a:pPr>
            <a:endParaRPr lang="es-UY" sz="900" b="1" dirty="0" smtClean="0"/>
          </a:p>
          <a:p>
            <a:pPr marL="0" indent="0">
              <a:buNone/>
            </a:pPr>
            <a:endParaRPr lang="es-UY" sz="900" b="1" dirty="0"/>
          </a:p>
          <a:p>
            <a:pPr marL="0" indent="0">
              <a:buNone/>
            </a:pPr>
            <a:r>
              <a:rPr lang="es-UY" sz="900" b="1" dirty="0" smtClean="0"/>
              <a:t>Resumen </a:t>
            </a:r>
            <a:r>
              <a:rPr lang="es-UY" sz="900" b="1" dirty="0"/>
              <a:t>para Explicar a Otros:</a:t>
            </a:r>
          </a:p>
          <a:p>
            <a:pPr marL="0" indent="0">
              <a:buNone/>
            </a:pPr>
            <a:endParaRPr lang="es-UY" sz="900" dirty="0" smtClean="0"/>
          </a:p>
          <a:p>
            <a:pPr marL="0" indent="0">
              <a:buNone/>
            </a:pPr>
            <a:endParaRPr lang="es-UY" sz="900" dirty="0"/>
          </a:p>
          <a:p>
            <a:pPr marL="0" indent="0">
              <a:buNone/>
            </a:pPr>
            <a:endParaRPr lang="es-UY" sz="900" dirty="0" smtClean="0"/>
          </a:p>
          <a:p>
            <a:pPr marL="0" indent="0">
              <a:buNone/>
            </a:pPr>
            <a:endParaRPr lang="es-UY" sz="900" dirty="0"/>
          </a:p>
          <a:p>
            <a:pPr marL="0" indent="0">
              <a:buNone/>
            </a:pPr>
            <a:r>
              <a:rPr lang="es-UY" sz="900" dirty="0" smtClean="0"/>
              <a:t>Este </a:t>
            </a:r>
            <a:r>
              <a:rPr lang="es-UY" sz="900" dirty="0"/>
              <a:t>método nos muestra cómo usar congruencias y patrones para resolver problemas matemáticos de manera sistemática y lógica.</a:t>
            </a:r>
          </a:p>
        </p:txBody>
      </p:sp>
      <p:pic>
        <p:nvPicPr>
          <p:cNvPr id="7" name="Imagen 6"/>
          <p:cNvPicPr>
            <a:picLocks noChangeAspect="1"/>
          </p:cNvPicPr>
          <p:nvPr/>
        </p:nvPicPr>
        <p:blipFill>
          <a:blip r:embed="rId2"/>
          <a:stretch>
            <a:fillRect/>
          </a:stretch>
        </p:blipFill>
        <p:spPr>
          <a:xfrm>
            <a:off x="2690563" y="4106064"/>
            <a:ext cx="3680082" cy="2057578"/>
          </a:xfrm>
          <a:prstGeom prst="rect">
            <a:avLst/>
          </a:prstGeom>
        </p:spPr>
      </p:pic>
      <p:pic>
        <p:nvPicPr>
          <p:cNvPr id="8" name="Imagen 7"/>
          <p:cNvPicPr>
            <a:picLocks noChangeAspect="1"/>
          </p:cNvPicPr>
          <p:nvPr/>
        </p:nvPicPr>
        <p:blipFill>
          <a:blip r:embed="rId3"/>
          <a:stretch>
            <a:fillRect/>
          </a:stretch>
        </p:blipFill>
        <p:spPr>
          <a:xfrm>
            <a:off x="2694201" y="1766079"/>
            <a:ext cx="3741744" cy="693480"/>
          </a:xfrm>
          <a:prstGeom prst="rect">
            <a:avLst/>
          </a:prstGeom>
        </p:spPr>
      </p:pic>
      <p:pic>
        <p:nvPicPr>
          <p:cNvPr id="9" name="Imagen 8"/>
          <p:cNvPicPr>
            <a:picLocks noChangeAspect="1"/>
          </p:cNvPicPr>
          <p:nvPr/>
        </p:nvPicPr>
        <p:blipFill>
          <a:blip r:embed="rId4"/>
          <a:stretch>
            <a:fillRect/>
          </a:stretch>
        </p:blipFill>
        <p:spPr>
          <a:xfrm>
            <a:off x="2694201" y="2598104"/>
            <a:ext cx="3736887" cy="472481"/>
          </a:xfrm>
          <a:prstGeom prst="rect">
            <a:avLst/>
          </a:prstGeom>
        </p:spPr>
      </p:pic>
      <p:pic>
        <p:nvPicPr>
          <p:cNvPr id="10" name="Imagen 9"/>
          <p:cNvPicPr>
            <a:picLocks noChangeAspect="1"/>
          </p:cNvPicPr>
          <p:nvPr/>
        </p:nvPicPr>
        <p:blipFill>
          <a:blip r:embed="rId5"/>
          <a:stretch>
            <a:fillRect/>
          </a:stretch>
        </p:blipFill>
        <p:spPr>
          <a:xfrm>
            <a:off x="6861242" y="998207"/>
            <a:ext cx="4520267" cy="441998"/>
          </a:xfrm>
          <a:prstGeom prst="rect">
            <a:avLst/>
          </a:prstGeom>
        </p:spPr>
      </p:pic>
      <p:pic>
        <p:nvPicPr>
          <p:cNvPr id="11" name="Imagen 10"/>
          <p:cNvPicPr>
            <a:picLocks noChangeAspect="1"/>
          </p:cNvPicPr>
          <p:nvPr/>
        </p:nvPicPr>
        <p:blipFill>
          <a:blip r:embed="rId6"/>
          <a:stretch>
            <a:fillRect/>
          </a:stretch>
        </p:blipFill>
        <p:spPr>
          <a:xfrm>
            <a:off x="6803311" y="2140864"/>
            <a:ext cx="4598979" cy="693480"/>
          </a:xfrm>
          <a:prstGeom prst="rect">
            <a:avLst/>
          </a:prstGeom>
        </p:spPr>
      </p:pic>
      <p:pic>
        <p:nvPicPr>
          <p:cNvPr id="12" name="Imagen 11"/>
          <p:cNvPicPr>
            <a:picLocks noChangeAspect="1"/>
          </p:cNvPicPr>
          <p:nvPr/>
        </p:nvPicPr>
        <p:blipFill>
          <a:blip r:embed="rId7"/>
          <a:stretch>
            <a:fillRect/>
          </a:stretch>
        </p:blipFill>
        <p:spPr>
          <a:xfrm>
            <a:off x="6759169" y="3314798"/>
            <a:ext cx="4643121" cy="845893"/>
          </a:xfrm>
          <a:prstGeom prst="rect">
            <a:avLst/>
          </a:prstGeom>
        </p:spPr>
      </p:pic>
      <p:pic>
        <p:nvPicPr>
          <p:cNvPr id="13" name="Imagen 12"/>
          <p:cNvPicPr>
            <a:picLocks noChangeAspect="1"/>
          </p:cNvPicPr>
          <p:nvPr/>
        </p:nvPicPr>
        <p:blipFill>
          <a:blip r:embed="rId8"/>
          <a:stretch>
            <a:fillRect/>
          </a:stretch>
        </p:blipFill>
        <p:spPr>
          <a:xfrm>
            <a:off x="2690563" y="814517"/>
            <a:ext cx="3740525" cy="243861"/>
          </a:xfrm>
          <a:prstGeom prst="rect">
            <a:avLst/>
          </a:prstGeom>
        </p:spPr>
      </p:pic>
      <p:pic>
        <p:nvPicPr>
          <p:cNvPr id="14" name="Imagen 13"/>
          <p:cNvPicPr>
            <a:picLocks noChangeAspect="1"/>
          </p:cNvPicPr>
          <p:nvPr/>
        </p:nvPicPr>
        <p:blipFill>
          <a:blip r:embed="rId9"/>
          <a:stretch>
            <a:fillRect/>
          </a:stretch>
        </p:blipFill>
        <p:spPr>
          <a:xfrm>
            <a:off x="2700753" y="3760298"/>
            <a:ext cx="3669892" cy="342930"/>
          </a:xfrm>
          <a:prstGeom prst="rect">
            <a:avLst/>
          </a:prstGeom>
        </p:spPr>
      </p:pic>
    </p:spTree>
    <p:extLst>
      <p:ext uri="{BB962C8B-B14F-4D97-AF65-F5344CB8AC3E}">
        <p14:creationId xmlns:p14="http://schemas.microsoft.com/office/powerpoint/2010/main" val="3818692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189875" y="1452692"/>
            <a:ext cx="2439026" cy="4824283"/>
          </a:xfrm>
        </p:spPr>
        <p:txBody>
          <a:bodyPr>
            <a:normAutofit/>
          </a:bodyPr>
          <a:lstStyle/>
          <a:p>
            <a:pPr marL="0" indent="0">
              <a:buNone/>
            </a:pPr>
            <a:r>
              <a:rPr lang="es-UY" sz="1400" dirty="0" err="1" smtClean="0"/>
              <a:t>Prompt</a:t>
            </a:r>
            <a:r>
              <a:rPr lang="es-UY" sz="1400" dirty="0" smtClean="0"/>
              <a:t>:</a:t>
            </a:r>
          </a:p>
          <a:p>
            <a:pPr marL="0" indent="0">
              <a:buNone/>
            </a:pPr>
            <a:r>
              <a:rPr lang="es-ES" sz="1400" dirty="0"/>
              <a:t>mismo análisis del problema pero si es para un público universitario</a:t>
            </a:r>
            <a:endParaRPr lang="es-UY" sz="1400" dirty="0"/>
          </a:p>
        </p:txBody>
      </p:sp>
      <p:sp>
        <p:nvSpPr>
          <p:cNvPr id="4" name="Marcador de contenido 2"/>
          <p:cNvSpPr txBox="1">
            <a:spLocks/>
          </p:cNvSpPr>
          <p:nvPr/>
        </p:nvSpPr>
        <p:spPr>
          <a:xfrm>
            <a:off x="2952125" y="814517"/>
            <a:ext cx="8296900" cy="4824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s-UY" sz="1400" dirty="0"/>
          </a:p>
        </p:txBody>
      </p:sp>
      <p:sp>
        <p:nvSpPr>
          <p:cNvPr id="5" name="Marcador de contenido 2"/>
          <p:cNvSpPr txBox="1">
            <a:spLocks/>
          </p:cNvSpPr>
          <p:nvPr/>
        </p:nvSpPr>
        <p:spPr>
          <a:xfrm>
            <a:off x="2628901" y="509717"/>
            <a:ext cx="3730335" cy="58910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s-UY" sz="900" b="1" dirty="0"/>
              <a:t>Problema:</a:t>
            </a:r>
          </a:p>
          <a:p>
            <a:pPr marL="0" indent="0">
              <a:buNone/>
            </a:pPr>
            <a:r>
              <a:rPr lang="es-UY" sz="900" dirty="0" smtClean="0"/>
              <a:t> </a:t>
            </a:r>
          </a:p>
          <a:p>
            <a:pPr marL="0" indent="0">
              <a:buNone/>
            </a:pPr>
            <a:endParaRPr lang="es-UY" sz="900" dirty="0"/>
          </a:p>
          <a:p>
            <a:pPr marL="0" indent="0">
              <a:buNone/>
            </a:pPr>
            <a:endParaRPr lang="es-UY" sz="900" b="1" dirty="0" smtClean="0"/>
          </a:p>
          <a:p>
            <a:pPr marL="0" indent="0">
              <a:buNone/>
            </a:pPr>
            <a:endParaRPr lang="es-UY" sz="900" dirty="0"/>
          </a:p>
        </p:txBody>
      </p:sp>
      <p:sp>
        <p:nvSpPr>
          <p:cNvPr id="6" name="Marcador de contenido 2"/>
          <p:cNvSpPr txBox="1">
            <a:spLocks/>
          </p:cNvSpPr>
          <p:nvPr/>
        </p:nvSpPr>
        <p:spPr>
          <a:xfrm>
            <a:off x="6933094" y="675972"/>
            <a:ext cx="4639155" cy="58910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s-UY" sz="900" b="1" dirty="0" smtClean="0"/>
              <a:t>Identificar </a:t>
            </a:r>
            <a:r>
              <a:rPr lang="es-UY" sz="900" b="1" dirty="0"/>
              <a:t>el patrón:</a:t>
            </a:r>
            <a:r>
              <a:rPr lang="es-UY" sz="900" dirty="0"/>
              <a:t> </a:t>
            </a:r>
          </a:p>
          <a:p>
            <a:pPr marL="0" indent="0">
              <a:buNone/>
            </a:pPr>
            <a:endParaRPr lang="es-UY" sz="900" b="1" dirty="0"/>
          </a:p>
          <a:p>
            <a:pPr marL="0" indent="0">
              <a:buNone/>
            </a:pPr>
            <a:endParaRPr lang="es-UY" sz="900" dirty="0" smtClean="0"/>
          </a:p>
          <a:p>
            <a:pPr marL="0" indent="0">
              <a:buNone/>
            </a:pPr>
            <a:endParaRPr lang="es-UY" sz="900" b="1" dirty="0"/>
          </a:p>
          <a:p>
            <a:pPr marL="0" indent="0">
              <a:buNone/>
            </a:pPr>
            <a:endParaRPr lang="es-UY" sz="900" b="1" dirty="0" smtClean="0"/>
          </a:p>
          <a:p>
            <a:pPr marL="0" indent="0">
              <a:buNone/>
            </a:pPr>
            <a:endParaRPr lang="es-UY" sz="900" b="1" dirty="0"/>
          </a:p>
          <a:p>
            <a:pPr marL="0" indent="0">
              <a:buNone/>
            </a:pPr>
            <a:endParaRPr lang="es-UY" sz="900" b="1" dirty="0"/>
          </a:p>
          <a:p>
            <a:pPr marL="0" indent="0">
              <a:buNone/>
            </a:pPr>
            <a:endParaRPr lang="es-UY" sz="900" dirty="0" smtClean="0"/>
          </a:p>
          <a:p>
            <a:pPr marL="0" indent="0">
              <a:buNone/>
            </a:pPr>
            <a:endParaRPr lang="es-UY" sz="900" dirty="0"/>
          </a:p>
          <a:p>
            <a:pPr marL="0" indent="0">
              <a:buNone/>
            </a:pPr>
            <a:endParaRPr lang="es-UY" sz="900" dirty="0" smtClean="0"/>
          </a:p>
          <a:p>
            <a:pPr marL="0" indent="0">
              <a:buNone/>
            </a:pPr>
            <a:endParaRPr lang="es-UY" sz="900" dirty="0"/>
          </a:p>
        </p:txBody>
      </p:sp>
      <p:pic>
        <p:nvPicPr>
          <p:cNvPr id="13" name="Imagen 12"/>
          <p:cNvPicPr>
            <a:picLocks noChangeAspect="1"/>
          </p:cNvPicPr>
          <p:nvPr/>
        </p:nvPicPr>
        <p:blipFill>
          <a:blip r:embed="rId2"/>
          <a:stretch>
            <a:fillRect/>
          </a:stretch>
        </p:blipFill>
        <p:spPr>
          <a:xfrm>
            <a:off x="2690563" y="814517"/>
            <a:ext cx="3740525" cy="243861"/>
          </a:xfrm>
          <a:prstGeom prst="rect">
            <a:avLst/>
          </a:prstGeom>
        </p:spPr>
      </p:pic>
      <p:pic>
        <p:nvPicPr>
          <p:cNvPr id="2" name="Imagen 1"/>
          <p:cNvPicPr>
            <a:picLocks noChangeAspect="1"/>
          </p:cNvPicPr>
          <p:nvPr/>
        </p:nvPicPr>
        <p:blipFill>
          <a:blip r:embed="rId3"/>
          <a:stretch>
            <a:fillRect/>
          </a:stretch>
        </p:blipFill>
        <p:spPr>
          <a:xfrm>
            <a:off x="2690563" y="1255323"/>
            <a:ext cx="3740525" cy="1754578"/>
          </a:xfrm>
          <a:prstGeom prst="rect">
            <a:avLst/>
          </a:prstGeom>
        </p:spPr>
      </p:pic>
      <p:pic>
        <p:nvPicPr>
          <p:cNvPr id="15" name="Imagen 14"/>
          <p:cNvPicPr>
            <a:picLocks noChangeAspect="1"/>
          </p:cNvPicPr>
          <p:nvPr/>
        </p:nvPicPr>
        <p:blipFill>
          <a:blip r:embed="rId4"/>
          <a:stretch>
            <a:fillRect/>
          </a:stretch>
        </p:blipFill>
        <p:spPr>
          <a:xfrm>
            <a:off x="2700752" y="3163732"/>
            <a:ext cx="3730335" cy="701101"/>
          </a:xfrm>
          <a:prstGeom prst="rect">
            <a:avLst/>
          </a:prstGeom>
        </p:spPr>
      </p:pic>
      <p:pic>
        <p:nvPicPr>
          <p:cNvPr id="16" name="Imagen 15"/>
          <p:cNvPicPr>
            <a:picLocks noChangeAspect="1"/>
          </p:cNvPicPr>
          <p:nvPr/>
        </p:nvPicPr>
        <p:blipFill>
          <a:blip r:embed="rId5"/>
          <a:stretch>
            <a:fillRect/>
          </a:stretch>
        </p:blipFill>
        <p:spPr>
          <a:xfrm>
            <a:off x="2690563" y="3957621"/>
            <a:ext cx="3740525" cy="1985980"/>
          </a:xfrm>
          <a:prstGeom prst="rect">
            <a:avLst/>
          </a:prstGeom>
        </p:spPr>
      </p:pic>
      <p:pic>
        <p:nvPicPr>
          <p:cNvPr id="19" name="Imagen 18"/>
          <p:cNvPicPr>
            <a:picLocks noChangeAspect="1"/>
          </p:cNvPicPr>
          <p:nvPr/>
        </p:nvPicPr>
        <p:blipFill>
          <a:blip r:embed="rId6"/>
          <a:stretch>
            <a:fillRect/>
          </a:stretch>
        </p:blipFill>
        <p:spPr>
          <a:xfrm>
            <a:off x="6895791" y="911625"/>
            <a:ext cx="4381080" cy="541067"/>
          </a:xfrm>
          <a:prstGeom prst="rect">
            <a:avLst/>
          </a:prstGeom>
        </p:spPr>
      </p:pic>
      <p:pic>
        <p:nvPicPr>
          <p:cNvPr id="20" name="Imagen 19"/>
          <p:cNvPicPr>
            <a:picLocks noChangeAspect="1"/>
          </p:cNvPicPr>
          <p:nvPr/>
        </p:nvPicPr>
        <p:blipFill>
          <a:blip r:embed="rId7"/>
          <a:stretch>
            <a:fillRect/>
          </a:stretch>
        </p:blipFill>
        <p:spPr>
          <a:xfrm>
            <a:off x="6905248" y="1496460"/>
            <a:ext cx="4381080" cy="990686"/>
          </a:xfrm>
          <a:prstGeom prst="rect">
            <a:avLst/>
          </a:prstGeom>
        </p:spPr>
      </p:pic>
      <p:pic>
        <p:nvPicPr>
          <p:cNvPr id="21" name="Imagen 20"/>
          <p:cNvPicPr>
            <a:picLocks noChangeAspect="1"/>
          </p:cNvPicPr>
          <p:nvPr/>
        </p:nvPicPr>
        <p:blipFill>
          <a:blip r:embed="rId8"/>
          <a:stretch>
            <a:fillRect/>
          </a:stretch>
        </p:blipFill>
        <p:spPr>
          <a:xfrm>
            <a:off x="6905248" y="2525773"/>
            <a:ext cx="4391368" cy="3210135"/>
          </a:xfrm>
          <a:prstGeom prst="rect">
            <a:avLst/>
          </a:prstGeom>
        </p:spPr>
      </p:pic>
      <p:pic>
        <p:nvPicPr>
          <p:cNvPr id="22" name="Imagen 21"/>
          <p:cNvPicPr>
            <a:picLocks noChangeAspect="1"/>
          </p:cNvPicPr>
          <p:nvPr/>
        </p:nvPicPr>
        <p:blipFill>
          <a:blip r:embed="rId9"/>
          <a:stretch>
            <a:fillRect/>
          </a:stretch>
        </p:blipFill>
        <p:spPr>
          <a:xfrm>
            <a:off x="6895791" y="5677427"/>
            <a:ext cx="4400825" cy="1125281"/>
          </a:xfrm>
          <a:prstGeom prst="rect">
            <a:avLst/>
          </a:prstGeom>
        </p:spPr>
      </p:pic>
    </p:spTree>
    <p:extLst>
      <p:ext uri="{BB962C8B-B14F-4D97-AF65-F5344CB8AC3E}">
        <p14:creationId xmlns:p14="http://schemas.microsoft.com/office/powerpoint/2010/main" val="2375470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Conclusiones – problema matemático</a:t>
            </a:r>
            <a:endParaRPr lang="es-UY" dirty="0"/>
          </a:p>
        </p:txBody>
      </p:sp>
      <p:sp>
        <p:nvSpPr>
          <p:cNvPr id="3" name="Marcador de contenido 2"/>
          <p:cNvSpPr>
            <a:spLocks noGrp="1"/>
          </p:cNvSpPr>
          <p:nvPr>
            <p:ph sz="quarter" idx="13"/>
          </p:nvPr>
        </p:nvSpPr>
        <p:spPr/>
        <p:txBody>
          <a:bodyPr>
            <a:normAutofit lnSpcReduction="10000"/>
          </a:bodyPr>
          <a:lstStyle/>
          <a:p>
            <a:pPr marL="0" indent="0">
              <a:buNone/>
            </a:pPr>
            <a:r>
              <a:rPr lang="es-UY" dirty="0" smtClean="0"/>
              <a:t>Al solicitar resolución al problema matemático lo presenta y explica de manera distinta entre los públicos indicados. Identifica que el público universitario posee un mayor conocimiento matemático que el público de 15 años. Eso se nota con un nivel de conceptualización mayor, si bien los pasos para la resolución son los mismos.</a:t>
            </a:r>
          </a:p>
          <a:p>
            <a:pPr marL="0" indent="0">
              <a:buNone/>
            </a:pPr>
            <a:endParaRPr lang="es-UY" dirty="0" smtClean="0"/>
          </a:p>
          <a:p>
            <a:pPr marL="0" indent="0">
              <a:buNone/>
            </a:pPr>
            <a:r>
              <a:rPr lang="es-UY" dirty="0" smtClean="0"/>
              <a:t>Brinda una conclusión general (no solicitada) para el caso de público universitario, pero haciendo un recuento y aplicación de este tipo de problemas para futuras ocasiones.</a:t>
            </a:r>
            <a:endParaRPr lang="es-UY" dirty="0"/>
          </a:p>
        </p:txBody>
      </p:sp>
    </p:spTree>
    <p:extLst>
      <p:ext uri="{BB962C8B-B14F-4D97-AF65-F5344CB8AC3E}">
        <p14:creationId xmlns:p14="http://schemas.microsoft.com/office/powerpoint/2010/main" val="2238660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7"/>
            <a:ext cx="10364451" cy="1250415"/>
          </a:xfrm>
        </p:spPr>
        <p:txBody>
          <a:bodyPr>
            <a:normAutofit/>
          </a:bodyPr>
          <a:lstStyle/>
          <a:p>
            <a:r>
              <a:rPr lang="es-UY" sz="4000" dirty="0" err="1" smtClean="0"/>
              <a:t>Gpt</a:t>
            </a:r>
            <a:r>
              <a:rPr lang="es-UY" sz="4000" dirty="0" smtClean="0"/>
              <a:t> – 4</a:t>
            </a:r>
            <a:r>
              <a:rPr lang="es-UY" sz="2800" dirty="0" smtClean="0"/>
              <a:t/>
            </a:r>
            <a:br>
              <a:rPr lang="es-UY" sz="2800" dirty="0" smtClean="0"/>
            </a:br>
            <a:r>
              <a:rPr lang="es-UY" sz="2800" dirty="0" smtClean="0"/>
              <a:t>Características clave – ventajas – desventajas </a:t>
            </a:r>
            <a:endParaRPr lang="es-UY" sz="2800" dirty="0"/>
          </a:p>
        </p:txBody>
      </p:sp>
      <p:sp>
        <p:nvSpPr>
          <p:cNvPr id="4" name="Rectangle 1"/>
          <p:cNvSpPr>
            <a:spLocks noGrp="1" noChangeArrowheads="1"/>
          </p:cNvSpPr>
          <p:nvPr>
            <p:ph sz="quarter" idx="13"/>
          </p:nvPr>
        </p:nvSpPr>
        <p:spPr bwMode="auto">
          <a:xfrm>
            <a:off x="381663" y="1868932"/>
            <a:ext cx="409492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CARACTERÍSTICAS CLAVE</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Modelo de Última Generación</a:t>
            </a:r>
            <a:r>
              <a:rPr kumimoji="0" lang="es-UY" altLang="es-UY" sz="1100" b="0" i="0" u="none" strike="noStrike" cap="none" normalizeH="0" baseline="0" dirty="0" smtClean="0">
                <a:ln>
                  <a:noFill/>
                </a:ln>
                <a:solidFill>
                  <a:schemeClr val="tx1"/>
                </a:solidFill>
                <a:effectLst/>
                <a:latin typeface="Arial" panose="020B0604020202020204" pitchFamily="34" charset="0"/>
              </a:rPr>
              <a:t>: GPT-4 es una iteración avanzada de la serie de modelos GPT de </a:t>
            </a:r>
            <a:r>
              <a:rPr kumimoji="0" lang="es-UY" altLang="es-UY" sz="1100" b="0" i="0" u="none" strike="noStrike" cap="none" normalizeH="0" baseline="0" dirty="0" err="1" smtClean="0">
                <a:ln>
                  <a:noFill/>
                </a:ln>
                <a:solidFill>
                  <a:schemeClr val="tx1"/>
                </a:solidFill>
                <a:effectLst/>
                <a:latin typeface="Arial" panose="020B0604020202020204" pitchFamily="34" charset="0"/>
              </a:rPr>
              <a:t>OpenAI</a:t>
            </a:r>
            <a:r>
              <a:rPr kumimoji="0" lang="es-UY" altLang="es-UY" sz="1100" b="0" i="0" u="none" strike="noStrike" cap="none" normalizeH="0" baseline="0" dirty="0" smtClean="0">
                <a:ln>
                  <a:noFill/>
                </a:ln>
                <a:solidFill>
                  <a:schemeClr val="tx1"/>
                </a:solidFill>
                <a:effectLst/>
                <a:latin typeface="Arial" panose="020B0604020202020204" pitchFamily="34" charset="0"/>
              </a:rPr>
              <a:t>, construida sobre la arquitectura </a:t>
            </a:r>
            <a:r>
              <a:rPr kumimoji="0" lang="es-UY" altLang="es-UY" sz="1100" b="0" i="0" u="none" strike="noStrike" cap="none" normalizeH="0" baseline="0" dirty="0" err="1" smtClean="0">
                <a:ln>
                  <a:noFill/>
                </a:ln>
                <a:solidFill>
                  <a:schemeClr val="tx1"/>
                </a:solidFill>
                <a:effectLst/>
                <a:latin typeface="Arial" panose="020B0604020202020204" pitchFamily="34" charset="0"/>
              </a:rPr>
              <a:t>Transformer</a:t>
            </a:r>
            <a:r>
              <a:rPr kumimoji="0" lang="es-UY" altLang="es-UY" sz="11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Entrenamiento en Diversos Conjuntos de Datos</a:t>
            </a:r>
            <a:r>
              <a:rPr kumimoji="0" lang="es-UY" altLang="es-UY" sz="1100" b="0" i="0" u="none" strike="noStrike" cap="none" normalizeH="0" baseline="0" dirty="0" smtClean="0">
                <a:ln>
                  <a:noFill/>
                </a:ln>
                <a:solidFill>
                  <a:schemeClr val="tx1"/>
                </a:solidFill>
                <a:effectLst/>
                <a:latin typeface="Arial" panose="020B0604020202020204" pitchFamily="34" charset="0"/>
              </a:rPr>
              <a:t>: Se ha entrenado con una amplia variedad de datos textuales, incluyendo artículos de noticias, libros, sitios web, y otros textos de internet.</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Mejora en el Manejo del Contexto</a:t>
            </a:r>
            <a:r>
              <a:rPr kumimoji="0" lang="es-UY" altLang="es-UY" sz="1100" b="0" i="0" u="none" strike="noStrike" cap="none" normalizeH="0" baseline="0" dirty="0" smtClean="0">
                <a:ln>
                  <a:noFill/>
                </a:ln>
                <a:solidFill>
                  <a:schemeClr val="tx1"/>
                </a:solidFill>
                <a:effectLst/>
                <a:latin typeface="Arial" panose="020B0604020202020204" pitchFamily="34" charset="0"/>
              </a:rPr>
              <a:t>: Tiene una capacidad mejorada para mantener el contexto en interacciones prolongadas y manejar razonamientos complejos. </a:t>
            </a:r>
          </a:p>
        </p:txBody>
      </p:sp>
      <p:sp>
        <p:nvSpPr>
          <p:cNvPr id="8" name="Rectangle 4"/>
          <p:cNvSpPr>
            <a:spLocks noChangeArrowheads="1"/>
          </p:cNvSpPr>
          <p:nvPr/>
        </p:nvSpPr>
        <p:spPr bwMode="auto">
          <a:xfrm>
            <a:off x="6766557" y="1765565"/>
            <a:ext cx="442887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VENTAJAS</a:t>
            </a:r>
          </a:p>
          <a:p>
            <a:pPr marL="0" marR="0" lvl="0" indent="0" algn="l" defTabSz="914400" rtl="0" eaLnBrk="0" fontAlgn="base" latinLnBrk="0" hangingPunct="0">
              <a:lnSpc>
                <a:spcPct val="100000"/>
              </a:lnSpc>
              <a:spcBef>
                <a:spcPct val="0"/>
              </a:spcBef>
              <a:spcAft>
                <a:spcPct val="0"/>
              </a:spcAft>
              <a:buClrTx/>
              <a:buSzTx/>
              <a:tabLst/>
            </a:pPr>
            <a:endParaRPr lang="es-UY" altLang="es-UY" sz="11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Alta Versatilidad y Flexibilidad</a:t>
            </a:r>
            <a:r>
              <a:rPr kumimoji="0" lang="es-UY" altLang="es-UY" sz="1100" b="0" i="0" u="none" strike="noStrike" cap="none" normalizeH="0" baseline="0" dirty="0" smtClean="0">
                <a:ln>
                  <a:noFill/>
                </a:ln>
                <a:solidFill>
                  <a:schemeClr val="tx1"/>
                </a:solidFill>
                <a:effectLst/>
                <a:latin typeface="Arial" panose="020B0604020202020204" pitchFamily="34" charset="0"/>
              </a:rPr>
              <a:t>: Puede ser utilizado en una variedad de aplicaciones, desde </a:t>
            </a:r>
            <a:r>
              <a:rPr kumimoji="0" lang="es-UY" altLang="es-UY" sz="1100" b="0" i="0" u="none" strike="noStrike" cap="none" normalizeH="0" baseline="0" dirty="0" err="1" smtClean="0">
                <a:ln>
                  <a:noFill/>
                </a:ln>
                <a:solidFill>
                  <a:schemeClr val="tx1"/>
                </a:solidFill>
                <a:effectLst/>
                <a:latin typeface="Arial" panose="020B0604020202020204" pitchFamily="34" charset="0"/>
              </a:rPr>
              <a:t>chatbots</a:t>
            </a:r>
            <a:r>
              <a:rPr kumimoji="0" lang="es-UY" altLang="es-UY" sz="1100" b="0" i="0" u="none" strike="noStrike" cap="none" normalizeH="0" baseline="0" dirty="0" smtClean="0">
                <a:ln>
                  <a:noFill/>
                </a:ln>
                <a:solidFill>
                  <a:schemeClr val="tx1"/>
                </a:solidFill>
                <a:effectLst/>
                <a:latin typeface="Arial" panose="020B0604020202020204" pitchFamily="34" charset="0"/>
              </a:rPr>
              <a:t> hasta generación de contenido, traducción de idiomas, y más.</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Capacidad de Manejo de Tareas Complejas</a:t>
            </a:r>
            <a:r>
              <a:rPr kumimoji="0" lang="es-UY" altLang="es-UY" sz="1100" b="0" i="0" u="none" strike="noStrike" cap="none" normalizeH="0" baseline="0" dirty="0" smtClean="0">
                <a:ln>
                  <a:noFill/>
                </a:ln>
                <a:solidFill>
                  <a:schemeClr val="tx1"/>
                </a:solidFill>
                <a:effectLst/>
                <a:latin typeface="Arial" panose="020B0604020202020204" pitchFamily="34" charset="0"/>
              </a:rPr>
              <a:t>: Su habilidad para entender y generar texto con alta coherencia y precisión lo hace ideal para tareas que requieren un entendimiento profundo del contexto.</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Fuerte Comprensión Contextual</a:t>
            </a:r>
            <a:r>
              <a:rPr kumimoji="0" lang="es-UY" altLang="es-UY" sz="1100" b="0" i="0" u="none" strike="noStrike" cap="none" normalizeH="0" baseline="0" dirty="0" smtClean="0">
                <a:ln>
                  <a:noFill/>
                </a:ln>
                <a:solidFill>
                  <a:schemeClr val="tx1"/>
                </a:solidFill>
                <a:effectLst/>
                <a:latin typeface="Arial" panose="020B0604020202020204" pitchFamily="34" charset="0"/>
              </a:rPr>
              <a:t>: Mantiene el contexto a lo largo de conversaciones largas, mejorando la relevancia y precisión de sus respuestas. </a:t>
            </a:r>
          </a:p>
        </p:txBody>
      </p:sp>
      <p:sp>
        <p:nvSpPr>
          <p:cNvPr id="10" name="Rectangle 5"/>
          <p:cNvSpPr>
            <a:spLocks noChangeArrowheads="1"/>
          </p:cNvSpPr>
          <p:nvPr/>
        </p:nvSpPr>
        <p:spPr bwMode="auto">
          <a:xfrm>
            <a:off x="3946494" y="4416364"/>
            <a:ext cx="503450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s-UY" altLang="es-UY" sz="1100" b="1" dirty="0" smtClean="0">
                <a:latin typeface="Arial" panose="020B0604020202020204" pitchFamily="34" charset="0"/>
              </a:rPr>
              <a:t>DESVENTAJAS</a:t>
            </a: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s-UY" altLang="es-UY" sz="11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Requiere Recursos Computacionales Significativos</a:t>
            </a:r>
            <a:r>
              <a:rPr kumimoji="0" lang="es-UY" altLang="es-UY" sz="1100" b="0" i="0" u="none" strike="noStrike" cap="none" normalizeH="0" baseline="0" dirty="0" smtClean="0">
                <a:ln>
                  <a:noFill/>
                </a:ln>
                <a:solidFill>
                  <a:schemeClr val="tx1"/>
                </a:solidFill>
                <a:effectLst/>
                <a:latin typeface="Arial" panose="020B0604020202020204" pitchFamily="34" charset="0"/>
              </a:rPr>
              <a:t>: La implementación y operación de GPT-4 pueden ser costosas debido a la necesidad de hardware potente y recursos computacionales.</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Altos Costos Operativos</a:t>
            </a:r>
            <a:r>
              <a:rPr kumimoji="0" lang="es-UY" altLang="es-UY" sz="1100" b="0" i="0" u="none" strike="noStrike" cap="none" normalizeH="0" baseline="0" dirty="0" smtClean="0">
                <a:ln>
                  <a:noFill/>
                </a:ln>
                <a:solidFill>
                  <a:schemeClr val="tx1"/>
                </a:solidFill>
                <a:effectLst/>
                <a:latin typeface="Arial" panose="020B0604020202020204" pitchFamily="34" charset="0"/>
              </a:rPr>
              <a:t>: El uso continuo del modelo, especialmente en aplicaciones comerciales a gran escala, puede ser costoso.</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Generación de Respuestas Sesgadas o Incorrectas</a:t>
            </a:r>
            <a:r>
              <a:rPr kumimoji="0" lang="es-UY" altLang="es-UY" sz="1100" b="0" i="0" u="none" strike="noStrike" cap="none" normalizeH="0" baseline="0" dirty="0" smtClean="0">
                <a:ln>
                  <a:noFill/>
                </a:ln>
                <a:solidFill>
                  <a:schemeClr val="tx1"/>
                </a:solidFill>
                <a:effectLst/>
                <a:latin typeface="Arial" panose="020B0604020202020204" pitchFamily="34" charset="0"/>
              </a:rPr>
              <a:t>: A pesar de los avances, aún puede generar respuestas que reflejan sesgos presentes en los datos de entrenamiento o información incorrecta. </a:t>
            </a:r>
          </a:p>
        </p:txBody>
      </p:sp>
    </p:spTree>
    <p:extLst>
      <p:ext uri="{BB962C8B-B14F-4D97-AF65-F5344CB8AC3E}">
        <p14:creationId xmlns:p14="http://schemas.microsoft.com/office/powerpoint/2010/main" val="427013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7"/>
            <a:ext cx="10364451" cy="892551"/>
          </a:xfrm>
        </p:spPr>
        <p:txBody>
          <a:bodyPr>
            <a:normAutofit/>
          </a:bodyPr>
          <a:lstStyle/>
          <a:p>
            <a:r>
              <a:rPr lang="es-UY" sz="2800" dirty="0" smtClean="0"/>
              <a:t>Casos de uso – precio - accesibilidad</a:t>
            </a:r>
            <a:endParaRPr lang="es-UY" sz="2800" dirty="0"/>
          </a:p>
        </p:txBody>
      </p:sp>
      <p:sp>
        <p:nvSpPr>
          <p:cNvPr id="6" name="Rectangle 2"/>
          <p:cNvSpPr>
            <a:spLocks noGrp="1" noChangeArrowheads="1"/>
          </p:cNvSpPr>
          <p:nvPr>
            <p:ph sz="quarter" idx="13"/>
          </p:nvPr>
        </p:nvSpPr>
        <p:spPr bwMode="auto">
          <a:xfrm>
            <a:off x="365097" y="1511068"/>
            <a:ext cx="3729824"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s-UY" altLang="es-UY" sz="1100" b="1" cap="none" dirty="0" smtClean="0">
                <a:latin typeface="Arial" panose="020B0604020202020204" pitchFamily="34" charset="0"/>
              </a:rPr>
              <a:t>CASOS DE USO</a:t>
            </a: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s-UY" altLang="es-UY" sz="1100" b="1"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err="1" smtClean="0">
                <a:ln>
                  <a:noFill/>
                </a:ln>
                <a:solidFill>
                  <a:schemeClr val="tx1"/>
                </a:solidFill>
                <a:effectLst/>
                <a:latin typeface="Arial" panose="020B0604020202020204" pitchFamily="34" charset="0"/>
              </a:rPr>
              <a:t>Chatbots</a:t>
            </a:r>
            <a:r>
              <a:rPr kumimoji="0" lang="es-UY" altLang="es-UY" sz="1100" b="1" i="0" u="none" strike="noStrike" cap="none" normalizeH="0" baseline="0" dirty="0" smtClean="0">
                <a:ln>
                  <a:noFill/>
                </a:ln>
                <a:solidFill>
                  <a:schemeClr val="tx1"/>
                </a:solidFill>
                <a:effectLst/>
                <a:latin typeface="Arial" panose="020B0604020202020204" pitchFamily="34" charset="0"/>
              </a:rPr>
              <a:t> y Asistentes Virtuales</a:t>
            </a:r>
            <a:r>
              <a:rPr kumimoji="0" lang="es-UY" altLang="es-UY" sz="1100" b="0" i="0" u="none" strike="noStrike" cap="none" normalizeH="0" baseline="0" dirty="0" smtClean="0">
                <a:ln>
                  <a:noFill/>
                </a:ln>
                <a:solidFill>
                  <a:schemeClr val="tx1"/>
                </a:solidFill>
                <a:effectLst/>
                <a:latin typeface="Arial" panose="020B0604020202020204" pitchFamily="34" charset="0"/>
              </a:rPr>
              <a:t>: Mejora la experiencia del usuario proporcionando respuestas más naturales y contextualmente relevantes.</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Generación de Contenido</a:t>
            </a:r>
            <a:r>
              <a:rPr kumimoji="0" lang="es-UY" altLang="es-UY" sz="1100" b="0" i="0" u="none" strike="noStrike" cap="none" normalizeH="0" baseline="0" dirty="0" smtClean="0">
                <a:ln>
                  <a:noFill/>
                </a:ln>
                <a:solidFill>
                  <a:schemeClr val="tx1"/>
                </a:solidFill>
                <a:effectLst/>
                <a:latin typeface="Arial" panose="020B0604020202020204" pitchFamily="34" charset="0"/>
              </a:rPr>
              <a:t>: Utilizado para redactar artículos, blogs, y otros tipos de contenido escrito.</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Traducción de Lenguaje</a:t>
            </a:r>
            <a:r>
              <a:rPr kumimoji="0" lang="es-UY" altLang="es-UY" sz="1100" b="0" i="0" u="none" strike="noStrike" cap="none" normalizeH="0" baseline="0" dirty="0" smtClean="0">
                <a:ln>
                  <a:noFill/>
                </a:ln>
                <a:solidFill>
                  <a:schemeClr val="tx1"/>
                </a:solidFill>
                <a:effectLst/>
                <a:latin typeface="Arial" panose="020B0604020202020204" pitchFamily="34" charset="0"/>
              </a:rPr>
              <a:t>: Ayuda a traducir textos entre diferentes idiomas con mayor precisión y coherencia.</a:t>
            </a:r>
          </a:p>
          <a:p>
            <a:pPr marL="0" marR="0" lvl="0" indent="0" algn="l" defTabSz="914400" rtl="0" eaLnBrk="0" fontAlgn="base" latinLnBrk="0" hangingPunct="0">
              <a:lnSpc>
                <a:spcPct val="100000"/>
              </a:lnSpc>
              <a:spcBef>
                <a:spcPct val="0"/>
              </a:spcBef>
              <a:spcAft>
                <a:spcPct val="0"/>
              </a:spcAft>
              <a:buClrTx/>
              <a:buSzTx/>
              <a:buNone/>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UY" altLang="es-UY" sz="1100" b="1" i="0" u="none" strike="noStrike" cap="none" normalizeH="0" baseline="0" dirty="0" smtClean="0">
                <a:ln>
                  <a:noFill/>
                </a:ln>
                <a:solidFill>
                  <a:schemeClr val="tx1"/>
                </a:solidFill>
                <a:effectLst/>
                <a:latin typeface="Arial" panose="020B0604020202020204" pitchFamily="34" charset="0"/>
              </a:rPr>
              <a:t>Resumen y Parafraseo</a:t>
            </a:r>
            <a:r>
              <a:rPr kumimoji="0" lang="es-UY" altLang="es-UY" sz="1100" b="0" i="0" u="none" strike="noStrike" cap="none" normalizeH="0" baseline="0" dirty="0" smtClean="0">
                <a:ln>
                  <a:noFill/>
                </a:ln>
                <a:solidFill>
                  <a:schemeClr val="tx1"/>
                </a:solidFill>
                <a:effectLst/>
                <a:latin typeface="Arial" panose="020B0604020202020204" pitchFamily="34" charset="0"/>
              </a:rPr>
              <a:t>: Facilita la creación de resúmenes precisos y la reformulación de textos para mejorar la comprensión. </a:t>
            </a:r>
          </a:p>
        </p:txBody>
      </p:sp>
      <p:sp>
        <p:nvSpPr>
          <p:cNvPr id="11" name="Rectangle 1"/>
          <p:cNvSpPr txBox="1">
            <a:spLocks noChangeArrowheads="1"/>
          </p:cNvSpPr>
          <p:nvPr/>
        </p:nvSpPr>
        <p:spPr bwMode="auto">
          <a:xfrm>
            <a:off x="6153684" y="1617887"/>
            <a:ext cx="478731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eaLnBrk="0" fontAlgn="base" hangingPunct="0">
              <a:lnSpc>
                <a:spcPct val="100000"/>
              </a:lnSpc>
              <a:spcBef>
                <a:spcPct val="0"/>
              </a:spcBef>
              <a:spcAft>
                <a:spcPct val="0"/>
              </a:spcAft>
              <a:buClrTx/>
              <a:buFont typeface="Arial" panose="020B0604020202020204" pitchFamily="34" charset="0"/>
              <a:buNone/>
            </a:pPr>
            <a:r>
              <a:rPr lang="es-UY" altLang="es-UY" sz="1100" b="1" cap="none" smtClean="0">
                <a:latin typeface="Arial" panose="020B0604020202020204" pitchFamily="34" charset="0"/>
              </a:rPr>
              <a:t>PRECIO - ACCESIBILIDAD</a:t>
            </a:r>
          </a:p>
          <a:p>
            <a:pPr marL="0" indent="0" eaLnBrk="0" fontAlgn="base" hangingPunct="0">
              <a:lnSpc>
                <a:spcPct val="100000"/>
              </a:lnSpc>
              <a:spcBef>
                <a:spcPct val="0"/>
              </a:spcBef>
              <a:spcAft>
                <a:spcPct val="0"/>
              </a:spcAft>
              <a:buClrTx/>
              <a:buFont typeface="Arial" panose="020B0604020202020204" pitchFamily="34" charset="0"/>
              <a:buNone/>
            </a:pPr>
            <a:endParaRPr lang="es-UY" altLang="es-UY" sz="1100" b="1" cap="none" smtClean="0">
              <a:latin typeface="Arial" panose="020B0604020202020204" pitchFamily="34" charset="0"/>
            </a:endParaRPr>
          </a:p>
          <a:p>
            <a:pPr marL="0" indent="0" eaLnBrk="0" fontAlgn="base" hangingPunct="0">
              <a:lnSpc>
                <a:spcPct val="100000"/>
              </a:lnSpc>
              <a:spcBef>
                <a:spcPct val="0"/>
              </a:spcBef>
              <a:spcAft>
                <a:spcPct val="0"/>
              </a:spcAft>
              <a:buClrTx/>
              <a:buFont typeface="Arial" panose="020B0604020202020204" pitchFamily="34" charset="0"/>
              <a:buNone/>
            </a:pPr>
            <a:r>
              <a:rPr lang="es-UY" altLang="es-UY" sz="1100" b="1" cap="none" smtClean="0">
                <a:latin typeface="Arial" panose="020B0604020202020204" pitchFamily="34" charset="0"/>
              </a:rPr>
              <a:t>Licencias Comerciales Disponibles</a:t>
            </a:r>
            <a:r>
              <a:rPr lang="es-UY" altLang="es-UY" sz="1100" cap="none" smtClean="0">
                <a:latin typeface="Arial" panose="020B0604020202020204" pitchFamily="34" charset="0"/>
              </a:rPr>
              <a:t>: OpenAI ofrece diferentes planes de licencia para el uso comercial del modelo.</a:t>
            </a:r>
          </a:p>
          <a:p>
            <a:pPr marL="0" indent="0" eaLnBrk="0" fontAlgn="base" hangingPunct="0">
              <a:lnSpc>
                <a:spcPct val="100000"/>
              </a:lnSpc>
              <a:spcBef>
                <a:spcPct val="0"/>
              </a:spcBef>
              <a:spcAft>
                <a:spcPct val="0"/>
              </a:spcAft>
              <a:buClrTx/>
              <a:buFont typeface="Arial" panose="020B0604020202020204" pitchFamily="34" charset="0"/>
              <a:buNone/>
            </a:pPr>
            <a:endParaRPr lang="es-UY" altLang="es-UY" sz="1100" b="1" cap="none" smtClean="0">
              <a:latin typeface="Arial" panose="020B0604020202020204" pitchFamily="34" charset="0"/>
            </a:endParaRPr>
          </a:p>
          <a:p>
            <a:pPr marL="0" indent="0" eaLnBrk="0" fontAlgn="base" hangingPunct="0">
              <a:lnSpc>
                <a:spcPct val="100000"/>
              </a:lnSpc>
              <a:spcBef>
                <a:spcPct val="0"/>
              </a:spcBef>
              <a:spcAft>
                <a:spcPct val="0"/>
              </a:spcAft>
              <a:buClrTx/>
              <a:buFont typeface="Arial" panose="020B0604020202020204" pitchFamily="34" charset="0"/>
              <a:buNone/>
            </a:pPr>
            <a:r>
              <a:rPr lang="es-UY" altLang="es-UY" sz="1100" b="1" cap="none" smtClean="0">
                <a:latin typeface="Arial" panose="020B0604020202020204" pitchFamily="34" charset="0"/>
              </a:rPr>
              <a:t>Acceso a través de API</a:t>
            </a:r>
            <a:r>
              <a:rPr lang="es-UY" altLang="es-UY" sz="1100" cap="none" smtClean="0">
                <a:latin typeface="Arial" panose="020B0604020202020204" pitchFamily="34" charset="0"/>
              </a:rPr>
              <a:t>: Los desarrolladores y empresas pueden acceder al modelo a través de la API de OpenAI, lo que facilita su integración en diversas aplicaciones.</a:t>
            </a:r>
          </a:p>
          <a:p>
            <a:pPr marL="0" indent="0" eaLnBrk="0" fontAlgn="base" hangingPunct="0">
              <a:lnSpc>
                <a:spcPct val="100000"/>
              </a:lnSpc>
              <a:spcBef>
                <a:spcPct val="0"/>
              </a:spcBef>
              <a:spcAft>
                <a:spcPct val="0"/>
              </a:spcAft>
              <a:buClrTx/>
              <a:buFont typeface="Arial" panose="020B0604020202020204" pitchFamily="34" charset="0"/>
              <a:buNone/>
            </a:pPr>
            <a:endParaRPr lang="es-UY" altLang="es-UY" sz="1100" b="1" cap="none" smtClean="0">
              <a:latin typeface="Arial" panose="020B0604020202020204" pitchFamily="34" charset="0"/>
            </a:endParaRPr>
          </a:p>
          <a:p>
            <a:pPr marL="0" indent="0" eaLnBrk="0" fontAlgn="base" hangingPunct="0">
              <a:lnSpc>
                <a:spcPct val="100000"/>
              </a:lnSpc>
              <a:spcBef>
                <a:spcPct val="0"/>
              </a:spcBef>
              <a:spcAft>
                <a:spcPct val="0"/>
              </a:spcAft>
              <a:buClrTx/>
              <a:buFont typeface="Arial" panose="020B0604020202020204" pitchFamily="34" charset="0"/>
              <a:buNone/>
            </a:pPr>
            <a:r>
              <a:rPr lang="es-UY" altLang="es-UY" sz="1100" b="1" cap="none" smtClean="0">
                <a:latin typeface="Arial" panose="020B0604020202020204" pitchFamily="34" charset="0"/>
              </a:rPr>
              <a:t>Costo Variable</a:t>
            </a:r>
            <a:r>
              <a:rPr lang="es-UY" altLang="es-UY" sz="1100" cap="none" smtClean="0">
                <a:latin typeface="Arial" panose="020B0604020202020204" pitchFamily="34" charset="0"/>
              </a:rPr>
              <a:t>: El costo depende del uso y la escala, con diferentes opciones de precios disponibles para ajustarse a las necesidades específicas. </a:t>
            </a:r>
            <a:endParaRPr lang="es-UY" altLang="es-UY" sz="1100" cap="none" dirty="0" smtClean="0">
              <a:latin typeface="Arial" panose="020B0604020202020204" pitchFamily="34" charset="0"/>
            </a:endParaRPr>
          </a:p>
        </p:txBody>
      </p:sp>
      <p:sp>
        <p:nvSpPr>
          <p:cNvPr id="12" name="Rectangle 2"/>
          <p:cNvSpPr>
            <a:spLocks noChangeArrowheads="1"/>
          </p:cNvSpPr>
          <p:nvPr/>
        </p:nvSpPr>
        <p:spPr bwMode="auto">
          <a:xfrm>
            <a:off x="3303141" y="4680786"/>
            <a:ext cx="5701085"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s-UY" altLang="es-UY" sz="1100" b="1" dirty="0" smtClean="0">
                <a:latin typeface="Arial" panose="020B0604020202020204" pitchFamily="34" charset="0"/>
              </a:rPr>
              <a:t>DATOS DE ENTRENAMIENTO</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Diversos y Extensos Conjuntos de Datos</a:t>
            </a:r>
            <a:r>
              <a:rPr kumimoji="0" lang="es-UY" altLang="es-UY" sz="1100" b="0" i="0" u="none" strike="noStrike" cap="none" normalizeH="0" baseline="0" dirty="0" smtClean="0">
                <a:ln>
                  <a:noFill/>
                </a:ln>
                <a:solidFill>
                  <a:schemeClr val="tx1"/>
                </a:solidFill>
                <a:effectLst/>
                <a:latin typeface="Arial" panose="020B0604020202020204" pitchFamily="34" charset="0"/>
              </a:rPr>
              <a:t>: Incluye textos de internet, artículos de noticias, libros, y más.</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100" b="1" i="0" u="none" strike="noStrike" cap="none" normalizeH="0" baseline="0" dirty="0" smtClean="0">
                <a:ln>
                  <a:noFill/>
                </a:ln>
                <a:solidFill>
                  <a:schemeClr val="tx1"/>
                </a:solidFill>
                <a:effectLst/>
                <a:latin typeface="Arial" panose="020B0604020202020204" pitchFamily="34" charset="0"/>
              </a:rPr>
              <a:t>Aprendizaje por Refuerzo con Retroalimentación Humana (RLHF)</a:t>
            </a:r>
            <a:r>
              <a:rPr kumimoji="0" lang="es-UY" altLang="es-UY" sz="1100" b="0" i="0" u="none" strike="noStrike" cap="none" normalizeH="0" baseline="0" dirty="0" smtClean="0">
                <a:ln>
                  <a:noFill/>
                </a:ln>
                <a:solidFill>
                  <a:schemeClr val="tx1"/>
                </a:solidFill>
                <a:effectLst/>
                <a:latin typeface="Arial" panose="020B0604020202020204" pitchFamily="34" charset="0"/>
              </a:rPr>
              <a:t>: Utiliza técnicas avanzadas de entrenamiento para mejorar la precisión y relevancia de las respuestas. </a:t>
            </a:r>
          </a:p>
        </p:txBody>
      </p:sp>
    </p:spTree>
    <p:extLst>
      <p:ext uri="{BB962C8B-B14F-4D97-AF65-F5344CB8AC3E}">
        <p14:creationId xmlns:p14="http://schemas.microsoft.com/office/powerpoint/2010/main" val="410381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CONCLUSIONES RELEVANTES</a:t>
            </a:r>
            <a:endParaRPr lang="es-UY" dirty="0"/>
          </a:p>
        </p:txBody>
      </p:sp>
      <p:sp>
        <p:nvSpPr>
          <p:cNvPr id="8" name="Rectangle 3"/>
          <p:cNvSpPr>
            <a:spLocks noChangeArrowheads="1"/>
          </p:cNvSpPr>
          <p:nvPr/>
        </p:nvSpPr>
        <p:spPr bwMode="auto">
          <a:xfrm>
            <a:off x="795129" y="2198747"/>
            <a:ext cx="875438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UY" altLang="es-UY" sz="1400" b="1" i="0" u="none" strike="noStrike" cap="none" normalizeH="0" baseline="0" dirty="0" smtClean="0">
                <a:ln>
                  <a:noFill/>
                </a:ln>
                <a:solidFill>
                  <a:schemeClr val="tx1"/>
                </a:solidFill>
                <a:effectLst/>
                <a:latin typeface="Arial" panose="020B0604020202020204" pitchFamily="34" charset="0"/>
              </a:rPr>
              <a:t>Capacidad y Versatilidad</a:t>
            </a:r>
            <a:r>
              <a:rPr kumimoji="0" lang="es-UY" altLang="es-UY" sz="1400" b="0" i="0" u="none" strike="noStrike" cap="none" normalizeH="0" baseline="0" dirty="0" smtClean="0">
                <a:ln>
                  <a:noFill/>
                </a:ln>
                <a:solidFill>
                  <a:schemeClr val="tx1"/>
                </a:solidFill>
                <a:effectLst/>
                <a:latin typeface="Arial" panose="020B0604020202020204" pitchFamily="34" charset="0"/>
              </a:rPr>
              <a:t>: GPT-4 se destaca por su capacidad para manejar tareas complejas y su versatilidad en una amplia gama de aplicaciones.</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s-UY" altLang="es-UY"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400" b="1" i="0" u="none" strike="noStrike" cap="none" normalizeH="0" baseline="0" dirty="0" smtClean="0">
                <a:ln>
                  <a:noFill/>
                </a:ln>
                <a:solidFill>
                  <a:schemeClr val="tx1"/>
                </a:solidFill>
                <a:effectLst/>
                <a:latin typeface="Arial" panose="020B0604020202020204" pitchFamily="34" charset="0"/>
              </a:rPr>
              <a:t>Requerimientos de Recursos</a:t>
            </a:r>
            <a:r>
              <a:rPr kumimoji="0" lang="es-UY" altLang="es-UY" sz="1400" b="0" i="0" u="none" strike="noStrike" cap="none" normalizeH="0" baseline="0" dirty="0" smtClean="0">
                <a:ln>
                  <a:noFill/>
                </a:ln>
                <a:solidFill>
                  <a:schemeClr val="tx1"/>
                </a:solidFill>
                <a:effectLst/>
                <a:latin typeface="Arial" panose="020B0604020202020204" pitchFamily="34" charset="0"/>
              </a:rPr>
              <a:t>: Su implementación puede ser costosa, tanto en términos de recursos computacionales como de costos operativos.</a:t>
            </a:r>
          </a:p>
          <a:p>
            <a:pPr marL="0" marR="0" lvl="0" indent="0" algn="l" defTabSz="914400" rtl="0" eaLnBrk="0" fontAlgn="base" latinLnBrk="0" hangingPunct="0">
              <a:lnSpc>
                <a:spcPct val="100000"/>
              </a:lnSpc>
              <a:spcBef>
                <a:spcPct val="0"/>
              </a:spcBef>
              <a:spcAft>
                <a:spcPct val="0"/>
              </a:spcAft>
              <a:buClrTx/>
              <a:buSzTx/>
              <a:tabLst/>
            </a:pPr>
            <a:endParaRPr kumimoji="0" lang="es-UY" altLang="es-UY"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s-UY" altLang="es-UY"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400" b="1" i="0" u="none" strike="noStrike" cap="none" normalizeH="0" baseline="0" dirty="0" smtClean="0">
                <a:ln>
                  <a:noFill/>
                </a:ln>
                <a:solidFill>
                  <a:schemeClr val="tx1"/>
                </a:solidFill>
                <a:effectLst/>
                <a:latin typeface="Arial" panose="020B0604020202020204" pitchFamily="34" charset="0"/>
              </a:rPr>
              <a:t>Continuidad y Mejoras</a:t>
            </a:r>
            <a:r>
              <a:rPr kumimoji="0" lang="es-UY" altLang="es-UY" sz="1400" b="0" i="0" u="none" strike="noStrike" cap="none" normalizeH="0" baseline="0" dirty="0" smtClean="0">
                <a:ln>
                  <a:noFill/>
                </a:ln>
                <a:solidFill>
                  <a:schemeClr val="tx1"/>
                </a:solidFill>
                <a:effectLst/>
                <a:latin typeface="Arial" panose="020B0604020202020204" pitchFamily="34" charset="0"/>
              </a:rPr>
              <a:t>: </a:t>
            </a:r>
            <a:r>
              <a:rPr kumimoji="0" lang="es-UY" altLang="es-UY" sz="1400" b="0" i="0" u="none" strike="noStrike" cap="none" normalizeH="0" baseline="0" dirty="0" err="1" smtClean="0">
                <a:ln>
                  <a:noFill/>
                </a:ln>
                <a:solidFill>
                  <a:schemeClr val="tx1"/>
                </a:solidFill>
                <a:effectLst/>
                <a:latin typeface="Arial" panose="020B0604020202020204" pitchFamily="34" charset="0"/>
              </a:rPr>
              <a:t>OpenAI</a:t>
            </a:r>
            <a:r>
              <a:rPr kumimoji="0" lang="es-UY" altLang="es-UY" sz="1400" b="0" i="0" u="none" strike="noStrike" cap="none" normalizeH="0" baseline="0" dirty="0" smtClean="0">
                <a:ln>
                  <a:noFill/>
                </a:ln>
                <a:solidFill>
                  <a:schemeClr val="tx1"/>
                </a:solidFill>
                <a:effectLst/>
                <a:latin typeface="Arial" panose="020B0604020202020204" pitchFamily="34" charset="0"/>
              </a:rPr>
              <a:t> sigue mejorando el modelo, asegurando que se mantenga a la vanguardia de la tecnología en procesamiento de lenguaje natural.</a:t>
            </a:r>
          </a:p>
          <a:p>
            <a:pPr marL="0" marR="0" lvl="0" indent="0" algn="l" defTabSz="914400" rtl="0" eaLnBrk="0" fontAlgn="base" latinLnBrk="0" hangingPunct="0">
              <a:lnSpc>
                <a:spcPct val="100000"/>
              </a:lnSpc>
              <a:spcBef>
                <a:spcPct val="0"/>
              </a:spcBef>
              <a:spcAft>
                <a:spcPct val="0"/>
              </a:spcAft>
              <a:buClrTx/>
              <a:buSzTx/>
              <a:tabLst/>
            </a:pPr>
            <a:endParaRPr lang="es-UY" altLang="es-UY"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s-UY" altLang="es-UY"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UY" altLang="es-UY" sz="1400" b="1" i="0" u="none" strike="noStrike" cap="none" normalizeH="0" baseline="0" dirty="0" smtClean="0">
                <a:ln>
                  <a:noFill/>
                </a:ln>
                <a:solidFill>
                  <a:schemeClr val="tx1"/>
                </a:solidFill>
                <a:effectLst/>
                <a:latin typeface="Arial" panose="020B0604020202020204" pitchFamily="34" charset="0"/>
              </a:rPr>
              <a:t>Aplicaciones Amplias</a:t>
            </a:r>
            <a:r>
              <a:rPr kumimoji="0" lang="es-UY" altLang="es-UY" sz="1400" b="0" i="0" u="none" strike="noStrike" cap="none" normalizeH="0" baseline="0" dirty="0" smtClean="0">
                <a:ln>
                  <a:noFill/>
                </a:ln>
                <a:solidFill>
                  <a:schemeClr val="tx1"/>
                </a:solidFill>
                <a:effectLst/>
                <a:latin typeface="Arial" panose="020B0604020202020204" pitchFamily="34" charset="0"/>
              </a:rPr>
              <a:t>: Su uso se extiende desde </a:t>
            </a:r>
            <a:r>
              <a:rPr kumimoji="0" lang="es-UY" altLang="es-UY" sz="1400" b="0" i="0" u="none" strike="noStrike" cap="none" normalizeH="0" baseline="0" dirty="0" err="1" smtClean="0">
                <a:ln>
                  <a:noFill/>
                </a:ln>
                <a:solidFill>
                  <a:schemeClr val="tx1"/>
                </a:solidFill>
                <a:effectLst/>
                <a:latin typeface="Arial" panose="020B0604020202020204" pitchFamily="34" charset="0"/>
              </a:rPr>
              <a:t>chatbots</a:t>
            </a:r>
            <a:r>
              <a:rPr kumimoji="0" lang="es-UY" altLang="es-UY" sz="1400" b="0" i="0" u="none" strike="noStrike" cap="none" normalizeH="0" baseline="0" dirty="0" smtClean="0">
                <a:ln>
                  <a:noFill/>
                </a:ln>
                <a:solidFill>
                  <a:schemeClr val="tx1"/>
                </a:solidFill>
                <a:effectLst/>
                <a:latin typeface="Arial" panose="020B0604020202020204" pitchFamily="34" charset="0"/>
              </a:rPr>
              <a:t> y generación de contenido hasta traducción y resumen de textos, haciendo de GPT-4 una herramienta valiosa para diversas industrias. </a:t>
            </a:r>
          </a:p>
        </p:txBody>
      </p:sp>
    </p:spTree>
    <p:extLst>
      <p:ext uri="{BB962C8B-B14F-4D97-AF65-F5344CB8AC3E}">
        <p14:creationId xmlns:p14="http://schemas.microsoft.com/office/powerpoint/2010/main" val="1820538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Tarea 1 – resumen automático</a:t>
            </a:r>
            <a:endParaRPr lang="es-UY" dirty="0"/>
          </a:p>
        </p:txBody>
      </p:sp>
      <p:sp>
        <p:nvSpPr>
          <p:cNvPr id="3" name="Marcador de contenido 2"/>
          <p:cNvSpPr>
            <a:spLocks noGrp="1"/>
          </p:cNvSpPr>
          <p:nvPr>
            <p:ph sz="quarter" idx="13"/>
          </p:nvPr>
        </p:nvSpPr>
        <p:spPr/>
        <p:txBody>
          <a:bodyPr/>
          <a:lstStyle/>
          <a:p>
            <a:r>
              <a:rPr lang="es-UY" dirty="0" smtClean="0"/>
              <a:t>Se solicita resumen automático de un libro clásico de la literatura española.</a:t>
            </a:r>
          </a:p>
          <a:p>
            <a:r>
              <a:rPr lang="es-UY" dirty="0" smtClean="0"/>
              <a:t>Se utiliza el </a:t>
            </a:r>
            <a:r>
              <a:rPr lang="es-UY" dirty="0" err="1" smtClean="0"/>
              <a:t>prompting</a:t>
            </a:r>
            <a:r>
              <a:rPr lang="es-UY" dirty="0" smtClean="0"/>
              <a:t> de indicar el público al que estará dirigido dicho resumen automático:</a:t>
            </a:r>
            <a:endParaRPr lang="es-UY" dirty="0"/>
          </a:p>
        </p:txBody>
      </p:sp>
      <p:pic>
        <p:nvPicPr>
          <p:cNvPr id="4" name="Imagen 3"/>
          <p:cNvPicPr>
            <a:picLocks noChangeAspect="1"/>
          </p:cNvPicPr>
          <p:nvPr/>
        </p:nvPicPr>
        <p:blipFill>
          <a:blip r:embed="rId2"/>
          <a:stretch>
            <a:fillRect/>
          </a:stretch>
        </p:blipFill>
        <p:spPr>
          <a:xfrm>
            <a:off x="1169501" y="3825213"/>
            <a:ext cx="3894157" cy="624894"/>
          </a:xfrm>
          <a:prstGeom prst="rect">
            <a:avLst/>
          </a:prstGeom>
        </p:spPr>
      </p:pic>
    </p:spTree>
    <p:extLst>
      <p:ext uri="{BB962C8B-B14F-4D97-AF65-F5344CB8AC3E}">
        <p14:creationId xmlns:p14="http://schemas.microsoft.com/office/powerpoint/2010/main" val="328003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67933" y="296785"/>
            <a:ext cx="7967759" cy="820816"/>
          </a:xfrm>
        </p:spPr>
        <p:txBody>
          <a:bodyPr/>
          <a:lstStyle/>
          <a:p>
            <a:r>
              <a:rPr lang="es-UY" dirty="0" smtClean="0"/>
              <a:t>Resumen automático - libro</a:t>
            </a:r>
            <a:endParaRPr lang="es-UY" dirty="0"/>
          </a:p>
        </p:txBody>
      </p:sp>
      <p:sp>
        <p:nvSpPr>
          <p:cNvPr id="4" name="Rectangle 1"/>
          <p:cNvSpPr>
            <a:spLocks noGrp="1" noChangeArrowheads="1"/>
          </p:cNvSpPr>
          <p:nvPr>
            <p:ph sz="quarter" idx="13"/>
          </p:nvPr>
        </p:nvSpPr>
        <p:spPr bwMode="auto">
          <a:xfrm>
            <a:off x="304800" y="1228363"/>
            <a:ext cx="9862457" cy="570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1" i="0" u="none" strike="noStrike" cap="none" normalizeH="0" baseline="0" dirty="0" smtClean="0">
                <a:ln>
                  <a:noFill/>
                </a:ln>
                <a:solidFill>
                  <a:schemeClr val="tx1"/>
                </a:solidFill>
                <a:effectLst/>
                <a:latin typeface="Arial" panose="020B0604020202020204" pitchFamily="34" charset="0"/>
              </a:rPr>
              <a:t>Resumen de "El Lazarillo de Tormes"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0" i="0" u="none" strike="noStrike" cap="none" normalizeH="0" baseline="0" dirty="0" smtClean="0">
                <a:ln>
                  <a:noFill/>
                </a:ln>
                <a:solidFill>
                  <a:schemeClr val="tx1"/>
                </a:solidFill>
                <a:effectLst/>
                <a:latin typeface="Arial" panose="020B0604020202020204" pitchFamily="34" charset="0"/>
              </a:rPr>
              <a:t>"El Lazarillo de Tormes" es una novela picaresca española, escrita en el siglo XVI por un autor anónimo. La historia está contada en primera persona por Lázaro de Tormes, un joven de origen humilde que relata su vida desde la infancia hasta la adultez.</a:t>
            </a:r>
            <a:endParaRPr kumimoji="0" lang="es-UY" altLang="es-UY" sz="105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1" i="0" u="none" strike="noStrike" cap="none" normalizeH="0" baseline="0" dirty="0" smtClean="0">
                <a:ln>
                  <a:noFill/>
                </a:ln>
                <a:solidFill>
                  <a:schemeClr val="tx1"/>
                </a:solidFill>
                <a:effectLst/>
                <a:latin typeface="Arial" panose="020B0604020202020204" pitchFamily="34" charset="0"/>
              </a:rPr>
              <a:t>Contexto y Temas Principales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Y" altLang="es-UY" sz="1050" b="1" i="0" u="none" strike="noStrike" cap="none" normalizeH="0" baseline="0" dirty="0" smtClean="0">
                <a:ln>
                  <a:noFill/>
                </a:ln>
                <a:solidFill>
                  <a:schemeClr val="tx1"/>
                </a:solidFill>
                <a:effectLst/>
                <a:latin typeface="Arial" panose="020B0604020202020204" pitchFamily="34" charset="0"/>
              </a:rPr>
              <a:t>Contexto Social</a:t>
            </a:r>
            <a:r>
              <a:rPr kumimoji="0" lang="es-UY" altLang="es-UY" sz="1050" b="0" i="0" u="none" strike="noStrike" cap="none" normalizeH="0" baseline="0" dirty="0" smtClean="0">
                <a:ln>
                  <a:noFill/>
                </a:ln>
                <a:solidFill>
                  <a:schemeClr val="tx1"/>
                </a:solidFill>
                <a:effectLst/>
                <a:latin typeface="Arial" panose="020B0604020202020204" pitchFamily="34" charset="0"/>
              </a:rPr>
              <a:t>: La novela está ambientada en la España del siglo XVI, una época marcada por la desigualdad social y la corrupción.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Y" altLang="es-UY" sz="1050" b="1" i="0" u="none" strike="noStrike" cap="none" normalizeH="0" baseline="0" dirty="0" smtClean="0">
                <a:ln>
                  <a:noFill/>
                </a:ln>
                <a:solidFill>
                  <a:schemeClr val="tx1"/>
                </a:solidFill>
                <a:effectLst/>
                <a:latin typeface="Arial" panose="020B0604020202020204" pitchFamily="34" charset="0"/>
              </a:rPr>
              <a:t>Crítica Social</a:t>
            </a:r>
            <a:r>
              <a:rPr kumimoji="0" lang="es-UY" altLang="es-UY" sz="1050" b="0" i="0" u="none" strike="noStrike" cap="none" normalizeH="0" baseline="0" dirty="0" smtClean="0">
                <a:ln>
                  <a:noFill/>
                </a:ln>
                <a:solidFill>
                  <a:schemeClr val="tx1"/>
                </a:solidFill>
                <a:effectLst/>
                <a:latin typeface="Arial" panose="020B0604020202020204" pitchFamily="34" charset="0"/>
              </a:rPr>
              <a:t>: A través de las aventuras y desventuras de Lázaro, el autor critica la hipocresía y la corrupción de la sociedad, especialmente entre el clero y los nobles.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UY" altLang="es-UY" sz="105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1" i="0" u="none" strike="noStrike" cap="none" normalizeH="0" baseline="0" dirty="0" smtClean="0">
                <a:ln>
                  <a:noFill/>
                </a:ln>
                <a:solidFill>
                  <a:schemeClr val="tx1"/>
                </a:solidFill>
                <a:effectLst/>
                <a:latin typeface="Arial" panose="020B0604020202020204" pitchFamily="34" charset="0"/>
              </a:rPr>
              <a:t>Resumen por Tratados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Primero</a:t>
            </a:r>
            <a:r>
              <a:rPr kumimoji="0" lang="es-UY" altLang="es-UY" sz="1050" b="0" i="0" u="none" strike="noStrike" cap="none" normalizeH="0" baseline="0" dirty="0" smtClean="0">
                <a:ln>
                  <a:noFill/>
                </a:ln>
                <a:solidFill>
                  <a:schemeClr val="tx1"/>
                </a:solidFill>
                <a:effectLst/>
                <a:latin typeface="Arial" panose="020B0604020202020204" pitchFamily="34" charset="0"/>
              </a:rPr>
              <a:t>: Lázaro cuenta cómo nació en el río Tormes y quedó huérfano cuando su padre murió y su madre no pudo mantenerlo. Es entregado como sirviente a un ciego, su primer amo. El ciego es muy astuto y cruel, pero Lázaro aprende a ser más listo que él para sobrevivir.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Segundo</a:t>
            </a:r>
            <a:r>
              <a:rPr kumimoji="0" lang="es-UY" altLang="es-UY" sz="1050" b="0" i="0" u="none" strike="noStrike" cap="none" normalizeH="0" baseline="0" dirty="0" smtClean="0">
                <a:ln>
                  <a:noFill/>
                </a:ln>
                <a:solidFill>
                  <a:schemeClr val="tx1"/>
                </a:solidFill>
                <a:effectLst/>
                <a:latin typeface="Arial" panose="020B0604020202020204" pitchFamily="34" charset="0"/>
              </a:rPr>
              <a:t>: Lázaro se convierte en sirviente de un clérigo, quien resulta ser aún más tacaño y avaro que el ciego. Lázaro sufre de hambre y llega a robarle comida al clérigo para poder sobrevivir.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Tercero</a:t>
            </a:r>
            <a:r>
              <a:rPr kumimoji="0" lang="es-UY" altLang="es-UY" sz="1050" b="0" i="0" u="none" strike="noStrike" cap="none" normalizeH="0" baseline="0" dirty="0" smtClean="0">
                <a:ln>
                  <a:noFill/>
                </a:ln>
                <a:solidFill>
                  <a:schemeClr val="tx1"/>
                </a:solidFill>
                <a:effectLst/>
                <a:latin typeface="Arial" panose="020B0604020202020204" pitchFamily="34" charset="0"/>
              </a:rPr>
              <a:t>: Su siguiente amo es un escudero, un noble arruinado que finge tener riquezas. Aunque el escudero parece amable, Lázaro se da cuenta de que también sufre de hambre y pobreza.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Cuarto</a:t>
            </a:r>
            <a:r>
              <a:rPr kumimoji="0" lang="es-UY" altLang="es-UY" sz="1050" b="0" i="0" u="none" strike="noStrike" cap="none" normalizeH="0" baseline="0" dirty="0" smtClean="0">
                <a:ln>
                  <a:noFill/>
                </a:ln>
                <a:solidFill>
                  <a:schemeClr val="tx1"/>
                </a:solidFill>
                <a:effectLst/>
                <a:latin typeface="Arial" panose="020B0604020202020204" pitchFamily="34" charset="0"/>
              </a:rPr>
              <a:t>: Lázaro sirve a un fraile de la Merced, pero lo abandona pronto porque el fraile tiene una vida muy ajetreada que Lázaro no puede seguir.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Quinto</a:t>
            </a:r>
            <a:r>
              <a:rPr kumimoji="0" lang="es-UY" altLang="es-UY" sz="1050" b="0" i="0" u="none" strike="noStrike" cap="none" normalizeH="0" baseline="0" dirty="0" smtClean="0">
                <a:ln>
                  <a:noFill/>
                </a:ln>
                <a:solidFill>
                  <a:schemeClr val="tx1"/>
                </a:solidFill>
                <a:effectLst/>
                <a:latin typeface="Arial" panose="020B0604020202020204" pitchFamily="34" charset="0"/>
              </a:rPr>
              <a:t>: Luego sirve a un </a:t>
            </a:r>
            <a:r>
              <a:rPr kumimoji="0" lang="es-UY" altLang="es-UY" sz="1050" b="0" i="0" u="none" strike="noStrike" cap="none" normalizeH="0" baseline="0" dirty="0" err="1" smtClean="0">
                <a:ln>
                  <a:noFill/>
                </a:ln>
                <a:solidFill>
                  <a:schemeClr val="tx1"/>
                </a:solidFill>
                <a:effectLst/>
                <a:latin typeface="Arial" panose="020B0604020202020204" pitchFamily="34" charset="0"/>
              </a:rPr>
              <a:t>buldero</a:t>
            </a:r>
            <a:r>
              <a:rPr kumimoji="0" lang="es-UY" altLang="es-UY" sz="1050" b="0" i="0" u="none" strike="noStrike" cap="none" normalizeH="0" baseline="0" dirty="0" smtClean="0">
                <a:ln>
                  <a:noFill/>
                </a:ln>
                <a:solidFill>
                  <a:schemeClr val="tx1"/>
                </a:solidFill>
                <a:effectLst/>
                <a:latin typeface="Arial" panose="020B0604020202020204" pitchFamily="34" charset="0"/>
              </a:rPr>
              <a:t> (vendedor de bulas), quien es un gran embaucador. Este amo también muestra la corrupción del clero.</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Sexto</a:t>
            </a:r>
            <a:r>
              <a:rPr kumimoji="0" lang="es-UY" altLang="es-UY" sz="1050" b="0" i="0" u="none" strike="noStrike" cap="none" normalizeH="0" baseline="0" dirty="0" smtClean="0">
                <a:ln>
                  <a:noFill/>
                </a:ln>
                <a:solidFill>
                  <a:schemeClr val="tx1"/>
                </a:solidFill>
                <a:effectLst/>
                <a:latin typeface="Arial" panose="020B0604020202020204" pitchFamily="34" charset="0"/>
              </a:rPr>
              <a:t>: Lázaro sirve a un capellán, con quien tiene un trabajo estable y comienza a ganar dinero. Por primera vez, Lázaro empieza a mejorar su situación económica.</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s-UY" altLang="es-UY" sz="1050" b="1" i="0" u="none" strike="noStrike" cap="none" normalizeH="0" baseline="0" dirty="0" smtClean="0">
                <a:ln>
                  <a:noFill/>
                </a:ln>
                <a:solidFill>
                  <a:schemeClr val="tx1"/>
                </a:solidFill>
                <a:effectLst/>
                <a:latin typeface="Arial" panose="020B0604020202020204" pitchFamily="34" charset="0"/>
              </a:rPr>
              <a:t>Tratado Séptimo</a:t>
            </a:r>
            <a:r>
              <a:rPr kumimoji="0" lang="es-UY" altLang="es-UY" sz="1050" b="0" i="0" u="none" strike="noStrike" cap="none" normalizeH="0" baseline="0" dirty="0" smtClean="0">
                <a:ln>
                  <a:noFill/>
                </a:ln>
                <a:solidFill>
                  <a:schemeClr val="tx1"/>
                </a:solidFill>
                <a:effectLst/>
                <a:latin typeface="Arial" panose="020B0604020202020204" pitchFamily="34" charset="0"/>
              </a:rPr>
              <a:t>: Finalmente, Lázaro se casa con la criada de un arcipreste y obtiene un puesto como pregonero, anunciando las ventas y eventos en la ciudad. Aunque su vida mejora, sigue enfrentando dificultades y el deshonor debido a su matrimonio, que implica ciertas sospechas sobre la fidelidad de su esposa.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UY" altLang="es-UY" sz="105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1" i="0" u="none" strike="noStrike" cap="none" normalizeH="0" baseline="0" dirty="0" smtClean="0">
                <a:ln>
                  <a:noFill/>
                </a:ln>
                <a:solidFill>
                  <a:schemeClr val="tx1"/>
                </a:solidFill>
                <a:effectLst/>
                <a:latin typeface="Arial" panose="020B0604020202020204" pitchFamily="34" charset="0"/>
              </a:rPr>
              <a:t>Conclusiones Relevantes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Y" altLang="es-UY" sz="1050" b="1" i="0" u="none" strike="noStrike" cap="none" normalizeH="0" baseline="0" dirty="0" smtClean="0">
                <a:ln>
                  <a:noFill/>
                </a:ln>
                <a:solidFill>
                  <a:schemeClr val="tx1"/>
                </a:solidFill>
                <a:effectLst/>
                <a:latin typeface="Arial" panose="020B0604020202020204" pitchFamily="34" charset="0"/>
              </a:rPr>
              <a:t>Supervivencia y Astucia</a:t>
            </a:r>
            <a:r>
              <a:rPr kumimoji="0" lang="es-UY" altLang="es-UY" sz="1050" b="0" i="0" u="none" strike="noStrike" cap="none" normalizeH="0" baseline="0" dirty="0" smtClean="0">
                <a:ln>
                  <a:noFill/>
                </a:ln>
                <a:solidFill>
                  <a:schemeClr val="tx1"/>
                </a:solidFill>
                <a:effectLst/>
                <a:latin typeface="Arial" panose="020B0604020202020204" pitchFamily="34" charset="0"/>
              </a:rPr>
              <a:t>: Lázaro aprende a sobrevivir en una sociedad hostil usando su ingenio y astucia.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Y" altLang="es-UY" sz="1050" b="1" i="0" u="none" strike="noStrike" cap="none" normalizeH="0" baseline="0" dirty="0" smtClean="0">
                <a:ln>
                  <a:noFill/>
                </a:ln>
                <a:solidFill>
                  <a:schemeClr val="tx1"/>
                </a:solidFill>
                <a:effectLst/>
                <a:latin typeface="Arial" panose="020B0604020202020204" pitchFamily="34" charset="0"/>
              </a:rPr>
              <a:t>Crítica a la Sociedad</a:t>
            </a:r>
            <a:r>
              <a:rPr kumimoji="0" lang="es-UY" altLang="es-UY" sz="1050" b="0" i="0" u="none" strike="noStrike" cap="none" normalizeH="0" baseline="0" dirty="0" smtClean="0">
                <a:ln>
                  <a:noFill/>
                </a:ln>
                <a:solidFill>
                  <a:schemeClr val="tx1"/>
                </a:solidFill>
                <a:effectLst/>
                <a:latin typeface="Arial" panose="020B0604020202020204" pitchFamily="34" charset="0"/>
              </a:rPr>
              <a:t>: La novela es una crítica mordaz a la hipocresía y corrupción de la sociedad, especialmente enfocada en el clero y la nobleza.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Y" altLang="es-UY" sz="1050" b="1" i="0" u="none" strike="noStrike" cap="none" normalizeH="0" baseline="0" dirty="0" smtClean="0">
                <a:ln>
                  <a:noFill/>
                </a:ln>
                <a:solidFill>
                  <a:schemeClr val="tx1"/>
                </a:solidFill>
                <a:effectLst/>
                <a:latin typeface="Arial" panose="020B0604020202020204" pitchFamily="34" charset="0"/>
              </a:rPr>
              <a:t>Visión Realista</a:t>
            </a:r>
            <a:r>
              <a:rPr kumimoji="0" lang="es-UY" altLang="es-UY" sz="1050" b="0" i="0" u="none" strike="noStrike" cap="none" normalizeH="0" baseline="0" dirty="0" smtClean="0">
                <a:ln>
                  <a:noFill/>
                </a:ln>
                <a:solidFill>
                  <a:schemeClr val="tx1"/>
                </a:solidFill>
                <a:effectLst/>
                <a:latin typeface="Arial" panose="020B0604020202020204" pitchFamily="34" charset="0"/>
              </a:rPr>
              <a:t>: Ofrece una visión realista y cruda de la vida de los pobres en el siglo XVI, contrastando con la idealización de la literatura de caballerías de la época.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UY" altLang="es-UY" sz="105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1" i="0" u="none" strike="noStrike" cap="none" normalizeH="0" baseline="0" dirty="0" smtClean="0">
                <a:ln>
                  <a:noFill/>
                </a:ln>
                <a:solidFill>
                  <a:schemeClr val="tx1"/>
                </a:solidFill>
                <a:effectLst/>
                <a:latin typeface="Arial" panose="020B0604020202020204" pitchFamily="34" charset="0"/>
              </a:rPr>
              <a:t>Importancia de la Novela</a:t>
            </a: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0" i="0" u="none" strike="noStrike" cap="none" normalizeH="0" baseline="0" dirty="0" smtClean="0">
                <a:ln>
                  <a:noFill/>
                </a:ln>
                <a:solidFill>
                  <a:schemeClr val="tx1"/>
                </a:solidFill>
                <a:effectLst/>
                <a:latin typeface="Arial" panose="020B0604020202020204" pitchFamily="34" charset="0"/>
              </a:rPr>
              <a:t>"El Lazarillo de Tormes" es una obra fundamental de la literatura española y del género picaresco, que influyó en muchas otras obras literarias. Su estilo y temática han perdurado en el tiempo, convirtiéndose en una referencia para la crítica social a través de la literatura.</a:t>
            </a:r>
          </a:p>
          <a:p>
            <a:pPr marL="0" marR="0" lvl="0" indent="0" algn="l" defTabSz="914400" rtl="0" eaLnBrk="0" fontAlgn="base" latinLnBrk="0" hangingPunct="0">
              <a:lnSpc>
                <a:spcPct val="100000"/>
              </a:lnSpc>
              <a:spcBef>
                <a:spcPct val="0"/>
              </a:spcBef>
              <a:spcAft>
                <a:spcPct val="0"/>
              </a:spcAft>
              <a:buClrTx/>
              <a:buSzTx/>
              <a:buFontTx/>
              <a:buNone/>
              <a:tabLst/>
            </a:pPr>
            <a:r>
              <a:rPr kumimoji="0" lang="es-UY" altLang="es-UY" sz="1050" b="0" i="0" u="none" strike="noStrike" cap="none" normalizeH="0" baseline="0" dirty="0" smtClean="0">
                <a:ln>
                  <a:noFill/>
                </a:ln>
                <a:solidFill>
                  <a:schemeClr val="tx1"/>
                </a:solidFill>
                <a:effectLst/>
                <a:latin typeface="Arial" panose="020B0604020202020204" pitchFamily="34" charset="0"/>
              </a:rPr>
              <a:t>Para una lectura más detallada, puedes consultar fuentes adicionales o versiones adaptadas de la novela que faciliten su comprensión.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UY" altLang="es-UY"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02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Tarea 2 – traducción automática</a:t>
            </a:r>
            <a:endParaRPr lang="es-UY" dirty="0"/>
          </a:p>
        </p:txBody>
      </p:sp>
      <p:sp>
        <p:nvSpPr>
          <p:cNvPr id="3" name="Marcador de contenido 2"/>
          <p:cNvSpPr>
            <a:spLocks noGrp="1"/>
          </p:cNvSpPr>
          <p:nvPr>
            <p:ph sz="quarter" idx="13"/>
          </p:nvPr>
        </p:nvSpPr>
        <p:spPr/>
        <p:txBody>
          <a:bodyPr/>
          <a:lstStyle/>
          <a:p>
            <a:r>
              <a:rPr lang="es-UY" dirty="0" smtClean="0"/>
              <a:t>Se solicita resumen de noticias de </a:t>
            </a:r>
            <a:r>
              <a:rPr lang="es-UY" dirty="0" err="1" smtClean="0"/>
              <a:t>uruguay</a:t>
            </a:r>
            <a:r>
              <a:rPr lang="es-UY" dirty="0" smtClean="0"/>
              <a:t> para el 31/12/1999,</a:t>
            </a:r>
          </a:p>
          <a:p>
            <a:endParaRPr lang="es-UY" dirty="0" smtClean="0"/>
          </a:p>
          <a:p>
            <a:endParaRPr lang="es-UY" dirty="0"/>
          </a:p>
          <a:p>
            <a:r>
              <a:rPr lang="es-UY" dirty="0" smtClean="0"/>
              <a:t>Se solicita la traducción de la misma.</a:t>
            </a:r>
          </a:p>
          <a:p>
            <a:endParaRPr lang="es-UY" dirty="0"/>
          </a:p>
          <a:p>
            <a:endParaRPr lang="es-UY" dirty="0" smtClean="0"/>
          </a:p>
        </p:txBody>
      </p:sp>
      <p:pic>
        <p:nvPicPr>
          <p:cNvPr id="4" name="Imagen 3"/>
          <p:cNvPicPr>
            <a:picLocks noChangeAspect="1"/>
          </p:cNvPicPr>
          <p:nvPr/>
        </p:nvPicPr>
        <p:blipFill>
          <a:blip r:embed="rId2"/>
          <a:stretch>
            <a:fillRect/>
          </a:stretch>
        </p:blipFill>
        <p:spPr>
          <a:xfrm>
            <a:off x="1348578" y="3055601"/>
            <a:ext cx="3734124" cy="441998"/>
          </a:xfrm>
          <a:prstGeom prst="rect">
            <a:avLst/>
          </a:prstGeom>
        </p:spPr>
      </p:pic>
      <p:pic>
        <p:nvPicPr>
          <p:cNvPr id="5" name="Imagen 4"/>
          <p:cNvPicPr>
            <a:picLocks noChangeAspect="1"/>
          </p:cNvPicPr>
          <p:nvPr/>
        </p:nvPicPr>
        <p:blipFill>
          <a:blip r:embed="rId3"/>
          <a:stretch>
            <a:fillRect/>
          </a:stretch>
        </p:blipFill>
        <p:spPr>
          <a:xfrm>
            <a:off x="1767788" y="4549115"/>
            <a:ext cx="1188823" cy="579170"/>
          </a:xfrm>
          <a:prstGeom prst="rect">
            <a:avLst/>
          </a:prstGeom>
        </p:spPr>
      </p:pic>
    </p:spTree>
    <p:extLst>
      <p:ext uri="{BB962C8B-B14F-4D97-AF65-F5344CB8AC3E}">
        <p14:creationId xmlns:p14="http://schemas.microsoft.com/office/powerpoint/2010/main" val="347171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a:t>noticias 31/12/1999</a:t>
            </a:r>
          </a:p>
        </p:txBody>
      </p:sp>
      <p:sp>
        <p:nvSpPr>
          <p:cNvPr id="3" name="Marcador de contenido 2"/>
          <p:cNvSpPr>
            <a:spLocks noGrp="1"/>
          </p:cNvSpPr>
          <p:nvPr>
            <p:ph sz="quarter" idx="13"/>
          </p:nvPr>
        </p:nvSpPr>
        <p:spPr>
          <a:xfrm>
            <a:off x="748862" y="1836684"/>
            <a:ext cx="10528738" cy="4611414"/>
          </a:xfrm>
        </p:spPr>
        <p:txBody>
          <a:bodyPr>
            <a:normAutofit fontScale="47500" lnSpcReduction="20000"/>
          </a:bodyPr>
          <a:lstStyle/>
          <a:p>
            <a:pPr marL="0" indent="0">
              <a:buNone/>
            </a:pPr>
            <a:r>
              <a:rPr lang="es-ES" dirty="0"/>
              <a:t>El 31 de diciembre de 1999 fue un día marcado por diversas noticias en Uruguay y el mundo. En Uruguay, uno de los eventos destacados fue la preocupación por el "efecto 2000" o Y2K, un problema que afectaba a los sistemas informáticos al cambiar de milenio. Este problema generó incertidumbre sobre posibles fallos en sistemas tecnológicos a nivel global, incluyendo en Uruguay, donde se tomaron medidas preventivas para evitar interrupciones en servicios esenciales.</a:t>
            </a:r>
          </a:p>
          <a:p>
            <a:pPr marL="0" indent="0">
              <a:buNone/>
            </a:pPr>
            <a:r>
              <a:rPr lang="es-ES" dirty="0"/>
              <a:t>Además, en el ámbito político y social, no hubo reportes de eventos significativos específicos de Uruguay para esa fecha en particular, lo que indica un cierre de año relativamente tranquilo. Sin embargo, las noticias internacionales también influyeron en el clima informativo del país.</a:t>
            </a:r>
          </a:p>
          <a:p>
            <a:pPr marL="0" indent="0">
              <a:buNone/>
            </a:pPr>
            <a:endParaRPr lang="es-ES" dirty="0" smtClean="0"/>
          </a:p>
          <a:p>
            <a:pPr marL="0" indent="0">
              <a:buNone/>
            </a:pPr>
            <a:r>
              <a:rPr lang="es-ES" dirty="0" smtClean="0"/>
              <a:t>Por </a:t>
            </a:r>
            <a:r>
              <a:rPr lang="es-ES" dirty="0"/>
              <a:t>ejemplo, a nivel internacional, un tema destacado fue el secuestro aéreo en Afganistán, que mantuvo en vilo a la comunidad global. Asimismo, las celebraciones de fin de año en todo el mundo estaban bajo la sombra del mencionado efecto 2000, con muchas naciones, incluyendo España, tomando medidas preventivas para asegurar que las infraestructuras críticas funcionaran sin problemas al cambiar al nuevo milenio.</a:t>
            </a:r>
          </a:p>
          <a:p>
            <a:pPr marL="0" indent="0">
              <a:buNone/>
            </a:pPr>
            <a:endParaRPr lang="es-ES" dirty="0" smtClean="0"/>
          </a:p>
          <a:p>
            <a:pPr marL="0" indent="0">
              <a:buNone/>
            </a:pPr>
            <a:r>
              <a:rPr lang="es-ES" dirty="0" smtClean="0"/>
              <a:t>En </a:t>
            </a:r>
            <a:r>
              <a:rPr lang="es-ES" dirty="0"/>
              <a:t>el ámbito deportivo, hubo noticias sobre las sanciones a jugadores por dopaje, como el caso del futbolista uruguayo Pablo </a:t>
            </a:r>
            <a:r>
              <a:rPr lang="es-ES" dirty="0" err="1"/>
              <a:t>Bengoechea</a:t>
            </a:r>
            <a:r>
              <a:rPr lang="es-ES" dirty="0"/>
              <a:t>, quien fue suspendido por tres meses.</a:t>
            </a:r>
          </a:p>
          <a:p>
            <a:pPr marL="0" indent="0">
              <a:buNone/>
            </a:pPr>
            <a:endParaRPr lang="es-ES" dirty="0" smtClean="0"/>
          </a:p>
          <a:p>
            <a:pPr marL="0" indent="0">
              <a:buNone/>
            </a:pPr>
            <a:r>
              <a:rPr lang="es-ES" dirty="0" smtClean="0"/>
              <a:t>Estas </a:t>
            </a:r>
            <a:r>
              <a:rPr lang="es-ES" dirty="0"/>
              <a:t>noticias reflejan un panorama de preocupación tecnológica y eventos deportivos, junto a una relativa calma en el ámbito nacional en Uruguay en la víspera del nuevo milenio.</a:t>
            </a:r>
          </a:p>
          <a:p>
            <a:endParaRPr lang="es-ES" dirty="0" smtClean="0"/>
          </a:p>
          <a:p>
            <a:r>
              <a:rPr lang="es-ES" dirty="0" smtClean="0"/>
              <a:t>Fuentes</a:t>
            </a:r>
            <a:r>
              <a:rPr lang="es-ES" dirty="0"/>
              <a:t>:</a:t>
            </a:r>
          </a:p>
          <a:p>
            <a:pPr marL="457200" lvl="1" indent="0">
              <a:buNone/>
            </a:pPr>
            <a:r>
              <a:rPr lang="es-ES" dirty="0" smtClean="0"/>
              <a:t>El </a:t>
            </a:r>
            <a:r>
              <a:rPr lang="es-ES" dirty="0"/>
              <a:t>País, 31 de diciembre de 1999.</a:t>
            </a:r>
          </a:p>
          <a:p>
            <a:pPr marL="457200" lvl="1" indent="0">
              <a:buNone/>
            </a:pPr>
            <a:r>
              <a:rPr lang="es-ES" dirty="0"/>
              <a:t>El Observador.</a:t>
            </a:r>
          </a:p>
          <a:p>
            <a:endParaRPr lang="es-UY" dirty="0"/>
          </a:p>
        </p:txBody>
      </p:sp>
    </p:spTree>
    <p:extLst>
      <p:ext uri="{BB962C8B-B14F-4D97-AF65-F5344CB8AC3E}">
        <p14:creationId xmlns:p14="http://schemas.microsoft.com/office/powerpoint/2010/main" val="54198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288315"/>
            <a:ext cx="10364451" cy="1596177"/>
          </a:xfrm>
        </p:spPr>
        <p:txBody>
          <a:bodyPr/>
          <a:lstStyle/>
          <a:p>
            <a:r>
              <a:rPr lang="es-UY" dirty="0" smtClean="0"/>
              <a:t>Traducción automática – noticias 31/12/1999 </a:t>
            </a:r>
            <a:endParaRPr lang="es-UY" dirty="0"/>
          </a:p>
        </p:txBody>
      </p:sp>
      <p:sp>
        <p:nvSpPr>
          <p:cNvPr id="3" name="Marcador de contenido 2"/>
          <p:cNvSpPr>
            <a:spLocks noGrp="1"/>
          </p:cNvSpPr>
          <p:nvPr>
            <p:ph sz="quarter" idx="13"/>
          </p:nvPr>
        </p:nvSpPr>
        <p:spPr>
          <a:xfrm>
            <a:off x="180109" y="1828800"/>
            <a:ext cx="11097491" cy="4641273"/>
          </a:xfrm>
        </p:spPr>
        <p:txBody>
          <a:bodyPr>
            <a:normAutofit fontScale="40000" lnSpcReduction="20000"/>
          </a:bodyPr>
          <a:lstStyle/>
          <a:p>
            <a:pPr marL="0" indent="0">
              <a:buNone/>
            </a:pPr>
            <a:r>
              <a:rPr lang="en-US" sz="2500" dirty="0"/>
              <a:t>On December 31, 1999, the news in Uruguay, much like the rest of the world, was dominated by concerns about the Y2K bug, also known as the Millennium Bug. This issue revolved around the potential for widespread computer failures as the date changed from December 31, 1999, to January 1, 2000. Many systems used two digits to represent the year, leading to fears that computers would interpret the year 2000 as 1900, causing errors in calculations and potentially leading to disruptions in services.</a:t>
            </a:r>
          </a:p>
          <a:p>
            <a:pPr marL="0" indent="0">
              <a:buNone/>
            </a:pPr>
            <a:r>
              <a:rPr lang="en-US" sz="2500" b="1" dirty="0"/>
              <a:t>Key Points:</a:t>
            </a:r>
          </a:p>
          <a:p>
            <a:pPr marL="0" indent="0">
              <a:buNone/>
            </a:pPr>
            <a:r>
              <a:rPr lang="en-US" sz="2500" b="1" dirty="0"/>
              <a:t>Y2K Preparations</a:t>
            </a:r>
            <a:r>
              <a:rPr lang="en-US" sz="2500" dirty="0"/>
              <a:t>:</a:t>
            </a:r>
          </a:p>
          <a:p>
            <a:pPr marL="457200" lvl="1" indent="0">
              <a:buNone/>
            </a:pPr>
            <a:r>
              <a:rPr lang="en-US" sz="2300" b="1" dirty="0"/>
              <a:t>National Concerns</a:t>
            </a:r>
            <a:r>
              <a:rPr lang="en-US" sz="2300" dirty="0"/>
              <a:t>: In Uruguay, there was significant preparation to ensure that critical infrastructure and services, such as banking, utilities, and telecommunications, would not be affected by the date change.</a:t>
            </a:r>
          </a:p>
          <a:p>
            <a:pPr marL="457200" lvl="1" indent="0">
              <a:buNone/>
            </a:pPr>
            <a:r>
              <a:rPr lang="en-US" sz="2300" b="1" dirty="0"/>
              <a:t>Global Perspective</a:t>
            </a:r>
            <a:r>
              <a:rPr lang="en-US" sz="2300" dirty="0"/>
              <a:t>: The concern was part of a global phenomenon, with many countries implementing extensive measures to safeguard against potential disruptions.</a:t>
            </a:r>
          </a:p>
          <a:p>
            <a:pPr marL="0" indent="0">
              <a:buNone/>
            </a:pPr>
            <a:r>
              <a:rPr lang="en-US" sz="2500" b="1" dirty="0"/>
              <a:t>International News Impacting Uruguay</a:t>
            </a:r>
            <a:r>
              <a:rPr lang="en-US" sz="2500" dirty="0"/>
              <a:t>:</a:t>
            </a:r>
          </a:p>
          <a:p>
            <a:pPr marL="457200" lvl="1" indent="0">
              <a:buNone/>
            </a:pPr>
            <a:r>
              <a:rPr lang="en-US" sz="2300" b="1" dirty="0"/>
              <a:t>Hijacking in Afghanistan</a:t>
            </a:r>
            <a:r>
              <a:rPr lang="en-US" sz="2300" dirty="0"/>
              <a:t>: An international incident involving a hijacked plane in Afghanistan was a significant story, impacting global security discussions.</a:t>
            </a:r>
          </a:p>
          <a:p>
            <a:pPr marL="457200" lvl="1" indent="0">
              <a:buNone/>
            </a:pPr>
            <a:r>
              <a:rPr lang="en-US" sz="2300" b="1" dirty="0"/>
              <a:t>Sports Doping Scandal</a:t>
            </a:r>
            <a:r>
              <a:rPr lang="en-US" sz="2300" dirty="0"/>
              <a:t>: The suspension of Uruguayan footballer Pablo </a:t>
            </a:r>
            <a:r>
              <a:rPr lang="en-US" sz="2300" dirty="0" err="1"/>
              <a:t>Bengoechea</a:t>
            </a:r>
            <a:r>
              <a:rPr lang="en-US" sz="2300" dirty="0"/>
              <a:t> for three months due to doping was a notable sports news story.</a:t>
            </a:r>
          </a:p>
          <a:p>
            <a:pPr marL="0" indent="0">
              <a:buNone/>
            </a:pPr>
            <a:r>
              <a:rPr lang="en-US" sz="2500" b="1" dirty="0"/>
              <a:t>Celebrations and Warnings</a:t>
            </a:r>
            <a:r>
              <a:rPr lang="en-US" sz="2500" dirty="0"/>
              <a:t>:</a:t>
            </a:r>
          </a:p>
          <a:p>
            <a:pPr marL="457200" lvl="1" indent="0">
              <a:buNone/>
            </a:pPr>
            <a:r>
              <a:rPr lang="en-US" sz="2300" b="1" dirty="0"/>
              <a:t>New Year Celebrations</a:t>
            </a:r>
            <a:r>
              <a:rPr lang="en-US" sz="2300" dirty="0"/>
              <a:t>: The approach of the new millennium was a time of celebration worldwide, but it was also marked by caution due to Y2K concerns.</a:t>
            </a:r>
          </a:p>
          <a:p>
            <a:pPr marL="457200" lvl="1" indent="0">
              <a:buNone/>
            </a:pPr>
            <a:r>
              <a:rPr lang="en-US" sz="2300" b="1" dirty="0"/>
              <a:t>Preventive Measures</a:t>
            </a:r>
            <a:r>
              <a:rPr lang="en-US" sz="2300" dirty="0"/>
              <a:t>: Various countries, including Spain, were taking preventive steps to ensure the smooth functioning of critical systems during the transition into the new year.</a:t>
            </a:r>
          </a:p>
          <a:p>
            <a:pPr marL="0" indent="0">
              <a:buNone/>
            </a:pPr>
            <a:r>
              <a:rPr lang="en-US" sz="2500" dirty="0"/>
              <a:t>Overall, December 31, 1999, was characterized by a blend of excitement for the new millennium and vigilance due to potential technological challenges posed by the Y2K bug. In Uruguay, the preparations and global events highlighted the interconnected nature of modern societies and the importance of robust technological infrastructures.</a:t>
            </a:r>
          </a:p>
          <a:p>
            <a:pPr marL="0" indent="0">
              <a:buNone/>
            </a:pPr>
            <a:r>
              <a:rPr lang="en-US" sz="2500" b="1" dirty="0"/>
              <a:t>Sources:</a:t>
            </a:r>
          </a:p>
          <a:p>
            <a:pPr marL="0" indent="0">
              <a:buNone/>
            </a:pPr>
            <a:r>
              <a:rPr lang="en-US" sz="2500" b="1" dirty="0"/>
              <a:t>El País</a:t>
            </a:r>
            <a:r>
              <a:rPr lang="en-US" sz="2500" dirty="0"/>
              <a:t>: Local news coverage and Y2K preparations.</a:t>
            </a:r>
          </a:p>
          <a:p>
            <a:pPr marL="0" indent="0">
              <a:buNone/>
            </a:pPr>
            <a:r>
              <a:rPr lang="en-US" sz="2500" b="1" dirty="0"/>
              <a:t>El </a:t>
            </a:r>
            <a:r>
              <a:rPr lang="en-US" sz="2500" b="1" dirty="0" err="1"/>
              <a:t>Observador</a:t>
            </a:r>
            <a:r>
              <a:rPr lang="en-US" sz="2500" dirty="0"/>
              <a:t>: Sports news and international events.</a:t>
            </a:r>
          </a:p>
          <a:p>
            <a:pPr marL="0" indent="0">
              <a:buNone/>
            </a:pPr>
            <a:r>
              <a:rPr lang="en-US" sz="2500" b="1" dirty="0"/>
              <a:t>Global News</a:t>
            </a:r>
            <a:r>
              <a:rPr lang="en-US" sz="2500" dirty="0"/>
              <a:t>: Coverage of the Y2K bug and its potential impacts</a:t>
            </a:r>
            <a:r>
              <a:rPr lang="en-US" sz="2500" dirty="0" smtClean="0"/>
              <a:t>.</a:t>
            </a:r>
            <a:endParaRPr lang="en-US" sz="2500" dirty="0"/>
          </a:p>
        </p:txBody>
      </p:sp>
    </p:spTree>
    <p:extLst>
      <p:ext uri="{BB962C8B-B14F-4D97-AF65-F5344CB8AC3E}">
        <p14:creationId xmlns:p14="http://schemas.microsoft.com/office/powerpoint/2010/main" val="3223892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TM04033925[[fn=Gota]]</Template>
  <TotalTime>4265</TotalTime>
  <Words>3738</Words>
  <Application>Microsoft Office PowerPoint</Application>
  <PresentationFormat>Panorámica</PresentationFormat>
  <Paragraphs>248</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Tw Cen MT</vt:lpstr>
      <vt:lpstr>Gota</vt:lpstr>
      <vt:lpstr>Taller 1</vt:lpstr>
      <vt:lpstr>Gpt – 4 Características clave – ventajas – desventajas </vt:lpstr>
      <vt:lpstr>Casos de uso – precio - accesibilidad</vt:lpstr>
      <vt:lpstr>CONCLUSIONES RELEVANTES</vt:lpstr>
      <vt:lpstr>Tarea 1 – resumen automático</vt:lpstr>
      <vt:lpstr>Resumen automático - libro</vt:lpstr>
      <vt:lpstr>Tarea 2 – traducción automática</vt:lpstr>
      <vt:lpstr>noticias 31/12/1999</vt:lpstr>
      <vt:lpstr>Traducción automática – noticias 31/12/1999 </vt:lpstr>
      <vt:lpstr>Tarea 3 – generación de texto</vt:lpstr>
      <vt:lpstr>Resumen automático – evolución llm</vt:lpstr>
      <vt:lpstr>Presentación de PowerPoint</vt:lpstr>
      <vt:lpstr>conclusiones</vt:lpstr>
      <vt:lpstr>Tarea 4 – resolución problema matemático</vt:lpstr>
      <vt:lpstr>Presentación de PowerPoint</vt:lpstr>
      <vt:lpstr>Presentación de PowerPoint</vt:lpstr>
      <vt:lpstr>Conclusiones – problema matemático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1</dc:title>
  <dc:creator>Ana Romero</dc:creator>
  <cp:lastModifiedBy>Ana Romero</cp:lastModifiedBy>
  <cp:revision>33</cp:revision>
  <dcterms:created xsi:type="dcterms:W3CDTF">2024-07-03T22:25:10Z</dcterms:created>
  <dcterms:modified xsi:type="dcterms:W3CDTF">2024-07-07T22:55:08Z</dcterms:modified>
</cp:coreProperties>
</file>