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70" r:id="rId2"/>
    <p:sldId id="257" r:id="rId3"/>
    <p:sldId id="259" r:id="rId4"/>
    <p:sldId id="271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B5EGlf9b5LT2UcZ6XNce2g7bV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0341" autoAdjust="0"/>
    <p:restoredTop sz="68821" autoAdjust="0"/>
  </p:normalViewPr>
  <p:slideViewPr>
    <p:cSldViewPr snapToGrid="0">
      <p:cViewPr varScale="1">
        <p:scale>
          <a:sx n="31" d="100"/>
          <a:sy n="31" d="100"/>
        </p:scale>
        <p:origin x="34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B34AC12D-D3A7-DDE1-4328-7310E88D0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52256432-3D53-9307-D8F8-85767F9A9C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F07328B8-4319-FE1E-A5F3-6078014BC1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3057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ko-KR" altLang="en-US" sz="4800" b="0" i="0" dirty="0">
                <a:solidFill>
                  <a:srgbClr val="000000"/>
                </a:solidFill>
                <a:effectLst/>
                <a:latin typeface="noto"/>
              </a:rPr>
              <a:t>제 의견으로 수업 내에서 일본어에 대한 고민과 경험을 팀원들과 얘기하고 </a:t>
            </a:r>
            <a:r>
              <a:rPr lang="ko-KR" altLang="en-US" sz="4800" b="0" i="0" dirty="0" err="1">
                <a:solidFill>
                  <a:srgbClr val="000000"/>
                </a:solidFill>
                <a:effectLst/>
                <a:latin typeface="noto"/>
              </a:rPr>
              <a:t>공감받아</a:t>
            </a:r>
            <a:r>
              <a:rPr lang="en-US" altLang="ko-KR" sz="4800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4800" b="0" i="0" dirty="0">
                <a:solidFill>
                  <a:srgbClr val="000000"/>
                </a:solidFill>
                <a:effectLst/>
                <a:latin typeface="noto"/>
              </a:rPr>
              <a:t>학교의 다른 유학생들에게도 일본어에 대한 다양한 고민이 있는지 확인하기 위해 설문조사를 실시하였습니다</a:t>
            </a:r>
            <a:r>
              <a:rPr lang="en-US" altLang="ko-KR" sz="4800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r>
              <a:rPr lang="ko-KR" altLang="en-US" sz="4800" b="0" i="0" dirty="0">
                <a:solidFill>
                  <a:srgbClr val="000000"/>
                </a:solidFill>
                <a:effectLst/>
                <a:latin typeface="noto"/>
              </a:rPr>
              <a:t> </a:t>
            </a:r>
            <a:br>
              <a:rPr lang="ko-KR" altLang="en-US" sz="4800" dirty="0"/>
            </a:br>
            <a:br>
              <a:rPr lang="ko-KR" altLang="en-US" sz="4800" dirty="0"/>
            </a:br>
            <a:r>
              <a:rPr lang="ko-KR" altLang="en-US" sz="4800" b="0" i="0" dirty="0">
                <a:solidFill>
                  <a:srgbClr val="000000"/>
                </a:solidFill>
                <a:effectLst/>
                <a:latin typeface="noto"/>
              </a:rPr>
              <a:t>그 결과 한자를 모른다</a:t>
            </a:r>
            <a:r>
              <a:rPr lang="en-US" altLang="ko-KR" sz="4800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4800" b="0" i="0" dirty="0">
                <a:solidFill>
                  <a:srgbClr val="000000"/>
                </a:solidFill>
                <a:effectLst/>
                <a:latin typeface="noto"/>
              </a:rPr>
              <a:t>일본어로 </a:t>
            </a:r>
            <a:r>
              <a:rPr lang="ko-KR" altLang="en-US" sz="4800" b="0" i="0" dirty="0" err="1">
                <a:solidFill>
                  <a:srgbClr val="000000"/>
                </a:solidFill>
                <a:effectLst/>
                <a:latin typeface="noto"/>
              </a:rPr>
              <a:t>의사소통하는</a:t>
            </a:r>
            <a:r>
              <a:rPr lang="ko-KR" altLang="en-US" sz="4800" b="0" i="0" dirty="0">
                <a:solidFill>
                  <a:srgbClr val="000000"/>
                </a:solidFill>
                <a:effectLst/>
                <a:latin typeface="noto"/>
              </a:rPr>
              <a:t> 것이 어렵다고 생각하는 학생이 있어</a:t>
            </a:r>
            <a:r>
              <a:rPr lang="en-US" altLang="ko-KR" sz="4800" b="0" i="0" dirty="0">
                <a:solidFill>
                  <a:srgbClr val="000000"/>
                </a:solidFill>
                <a:effectLst/>
                <a:latin typeface="noto"/>
              </a:rPr>
              <a:t>, </a:t>
            </a:r>
            <a:r>
              <a:rPr lang="ko-KR" altLang="en-US" sz="4800" b="0" i="0" dirty="0">
                <a:solidFill>
                  <a:srgbClr val="000000"/>
                </a:solidFill>
                <a:effectLst/>
                <a:latin typeface="noto"/>
              </a:rPr>
              <a:t>그 학생에게 조금이라도 </a:t>
            </a:r>
            <a:r>
              <a:rPr lang="ko-KR" altLang="en-US" sz="4800" b="0" i="0" dirty="0" err="1">
                <a:solidFill>
                  <a:srgbClr val="000000"/>
                </a:solidFill>
                <a:effectLst/>
                <a:latin typeface="noto"/>
              </a:rPr>
              <a:t>서포트할</a:t>
            </a:r>
            <a:r>
              <a:rPr lang="ko-KR" altLang="en-US" sz="4800" b="0" i="0" dirty="0">
                <a:solidFill>
                  <a:srgbClr val="000000"/>
                </a:solidFill>
                <a:effectLst/>
                <a:latin typeface="noto"/>
              </a:rPr>
              <a:t> 수 있는 시스템을 만들고 싶다고 생각해 작성에 들어갔습니다</a:t>
            </a:r>
            <a:r>
              <a:rPr lang="en-US" altLang="ko-KR" sz="4800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  <a:endParaRPr dirty="0"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C285D8D6-DFC3-89AA-57C8-0E762BA53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>
            <a:extLst>
              <a:ext uri="{FF2B5EF4-FFF2-40B4-BE49-F238E27FC236}">
                <a16:creationId xmlns:a16="http://schemas.microsoft.com/office/drawing/2014/main" id="{528FFBA6-16DE-56BD-5A4A-AABC38D3F4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>
            <a:extLst>
              <a:ext uri="{FF2B5EF4-FFF2-40B4-BE49-F238E27FC236}">
                <a16:creationId xmlns:a16="http://schemas.microsoft.com/office/drawing/2014/main" id="{FBFDEE7B-6A44-3572-98B7-813E7A0C86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ko-KR" altLang="en-US" dirty="0"/>
              <a:t>일본어능력시험이라고 말하고 국제상 인정받을 수 있는 자격입니다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ko-KR" altLang="en-US" dirty="0"/>
              <a:t>이 자격을 </a:t>
            </a:r>
            <a:r>
              <a:rPr lang="ko-KR" altLang="en-US" dirty="0" err="1"/>
              <a:t>갖고있는것으로</a:t>
            </a:r>
            <a:r>
              <a:rPr lang="ko-KR" altLang="en-US" dirty="0"/>
              <a:t> 유학이나</a:t>
            </a:r>
            <a:r>
              <a:rPr lang="en-US" altLang="ko-KR" dirty="0"/>
              <a:t>, </a:t>
            </a:r>
            <a:r>
              <a:rPr lang="ko-KR" altLang="en-US" dirty="0" err="1"/>
              <a:t>취직등에</a:t>
            </a:r>
            <a:r>
              <a:rPr lang="ko-KR" altLang="en-US" dirty="0"/>
              <a:t> 자신의 일본어능력을 증명할 수 있는 자격이기때문에 저와 일본에 있는 유학생은 </a:t>
            </a:r>
            <a:r>
              <a:rPr lang="ko-KR" altLang="en-US" dirty="0" err="1"/>
              <a:t>가장톱레벨의</a:t>
            </a:r>
            <a:r>
              <a:rPr lang="ko-KR" altLang="en-US" dirty="0"/>
              <a:t> </a:t>
            </a:r>
            <a:r>
              <a:rPr lang="en-US" altLang="ko-KR" dirty="0"/>
              <a:t>N1</a:t>
            </a:r>
            <a:r>
              <a:rPr lang="ko-KR" altLang="en-US" dirty="0"/>
              <a:t>자격을 </a:t>
            </a:r>
            <a:r>
              <a:rPr lang="ko-KR" altLang="en-US" dirty="0" err="1"/>
              <a:t>취득하는것을</a:t>
            </a:r>
            <a:r>
              <a:rPr lang="ko-KR" altLang="en-US" dirty="0"/>
              <a:t> </a:t>
            </a:r>
            <a:r>
              <a:rPr lang="ko-KR" altLang="en-US" dirty="0" err="1"/>
              <a:t>목표로하고있습니다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en-US" altLang="ko-KR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ko-KR" altLang="en-US" dirty="0"/>
              <a:t>시험난이도는 가장 밑의 </a:t>
            </a:r>
            <a:r>
              <a:rPr lang="en-US" altLang="ko-KR" dirty="0"/>
              <a:t>N5</a:t>
            </a:r>
            <a:r>
              <a:rPr lang="ko-KR" altLang="en-US" dirty="0"/>
              <a:t>부터 톱레벨의 </a:t>
            </a:r>
            <a:r>
              <a:rPr lang="en-US" altLang="ko-KR" dirty="0"/>
              <a:t>N1</a:t>
            </a:r>
            <a:r>
              <a:rPr lang="ko-KR" altLang="en-US" dirty="0"/>
              <a:t>까지로 </a:t>
            </a:r>
            <a:r>
              <a:rPr lang="en-US" altLang="ko-KR" dirty="0"/>
              <a:t>5</a:t>
            </a:r>
            <a:r>
              <a:rPr lang="ko-KR" altLang="en-US" dirty="0"/>
              <a:t>단계로 나뉘어집니다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en-US" altLang="ko-KR" dirty="0"/>
          </a:p>
        </p:txBody>
      </p:sp>
      <p:sp>
        <p:nvSpPr>
          <p:cNvPr id="110" name="Google Shape;110;p3:notes">
            <a:extLst>
              <a:ext uri="{FF2B5EF4-FFF2-40B4-BE49-F238E27FC236}">
                <a16:creationId xmlns:a16="http://schemas.microsoft.com/office/drawing/2014/main" id="{B69D84ED-F65B-396E-367A-F0F5AC611F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164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4a62572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4a62572c9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일본에 온 이상 취직까지 생각하는 학생이 많다고 생각하여 </a:t>
            </a:r>
            <a:r>
              <a:rPr lang="ja-JP" altLang="en-US" dirty="0"/>
              <a:t>真面目に作っていきたいと考えました。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g314a62572c9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ja-JP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전 </a:t>
            </a:r>
            <a:r>
              <a:rPr lang="ko-KR" altLang="en-US" dirty="0" err="1"/>
              <a:t>슬라이드랑</a:t>
            </a:r>
            <a:r>
              <a:rPr lang="ko-KR" altLang="en-US" dirty="0"/>
              <a:t> 연결되는데요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좀 더 구체적인 부분이 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처음엔 본교에서 시작해서 같은 학원의 유학생에게도 사용해 받고 싶다고 </a:t>
            </a:r>
            <a:r>
              <a:rPr lang="ko-KR" altLang="en-US" dirty="0" err="1"/>
              <a:t>생각하고있습니다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118" name="Google Shape;11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 sz="1200">
                <a:latin typeface="Arial"/>
                <a:ea typeface="Arial"/>
                <a:cs typeface="Arial"/>
                <a:sym typeface="Arial"/>
              </a:rPr>
              <a:t>・総１６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 sz="1200">
                <a:latin typeface="Arial"/>
                <a:ea typeface="Arial"/>
                <a:cs typeface="Arial"/>
                <a:sym typeface="Arial"/>
              </a:rPr>
              <a:t>基本機能数６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ja-JP" sz="1200">
                <a:latin typeface="Arial"/>
                <a:ea typeface="Arial"/>
                <a:cs typeface="Arial"/>
                <a:sym typeface="Arial"/>
              </a:rPr>
              <a:t>作成済み２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53B97135-08CE-9A32-7A82-E3EC7F4CF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>
            <a:extLst>
              <a:ext uri="{FF2B5EF4-FFF2-40B4-BE49-F238E27FC236}">
                <a16:creationId xmlns:a16="http://schemas.microsoft.com/office/drawing/2014/main" id="{987923FB-DD5E-A21A-993F-4C0B8F4CEA9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2324" y="0"/>
            <a:ext cx="1231432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>
            <a:extLst>
              <a:ext uri="{FF2B5EF4-FFF2-40B4-BE49-F238E27FC236}">
                <a16:creationId xmlns:a16="http://schemas.microsoft.com/office/drawing/2014/main" id="{0F08A864-4F5E-0392-7984-6D5CB6BA6E91}"/>
              </a:ext>
            </a:extLst>
          </p:cNvPr>
          <p:cNvSpPr txBox="1"/>
          <p:nvPr/>
        </p:nvSpPr>
        <p:spPr>
          <a:xfrm>
            <a:off x="-122325" y="4453400"/>
            <a:ext cx="123144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ja-JP" sz="195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</a:rPr>
              <a:t>営業担当 : </a:t>
            </a:r>
            <a:r>
              <a:rPr lang="ja-JP" sz="1950" b="0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イ</a:t>
            </a:r>
            <a:r>
              <a:rPr lang="ja-JP" altLang="en-US" sz="1950" b="0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・</a:t>
            </a:r>
            <a:r>
              <a:rPr lang="ja-JP" sz="1950" b="0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ファンギュ、緒方</a:t>
            </a:r>
            <a:endParaRPr sz="1950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ja-JP" sz="195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</a:rPr>
              <a:t>メンバー：</a:t>
            </a:r>
            <a:r>
              <a:rPr lang="ja-JP" sz="1950" b="0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鈴木、水野、浅生、村越</a:t>
            </a:r>
            <a:endParaRPr sz="1665" dirty="0">
              <a:latin typeface="HGGothicM" panose="020B0609000000000000" pitchFamily="49" charset="-128"/>
              <a:ea typeface="HGGothicM" panose="020B0609000000000000" pitchFamily="49" charset="-128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endParaRPr sz="19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endParaRPr sz="19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>
            <a:extLst>
              <a:ext uri="{FF2B5EF4-FFF2-40B4-BE49-F238E27FC236}">
                <a16:creationId xmlns:a16="http://schemas.microsoft.com/office/drawing/2014/main" id="{F14BAA2E-F6EF-D9B6-69D4-9D704B4EC40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122400" y="471444"/>
            <a:ext cx="1231432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ja-JP" b="1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企画開発プロジェクト中間報告</a:t>
            </a:r>
            <a:endParaRPr b="1" dirty="0">
              <a:latin typeface="HGGothicM" panose="020B0609000000000000" pitchFamily="49" charset="-128"/>
              <a:ea typeface="HGGothicM" panose="020B0609000000000000" pitchFamily="49" charset="-128"/>
              <a:cs typeface="Arial"/>
              <a:sym typeface="Arial"/>
            </a:endParaRPr>
          </a:p>
        </p:txBody>
      </p:sp>
      <p:sp>
        <p:nvSpPr>
          <p:cNvPr id="91" name="Google Shape;91;p1">
            <a:extLst>
              <a:ext uri="{FF2B5EF4-FFF2-40B4-BE49-F238E27FC236}">
                <a16:creationId xmlns:a16="http://schemas.microsoft.com/office/drawing/2014/main" id="{7357EC1C-A86C-F363-C4E9-548A460980D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122477" y="3125100"/>
            <a:ext cx="12314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lang="ja-JP" sz="6600" dirty="0">
                <a:latin typeface="Arial"/>
                <a:ea typeface="Arial"/>
                <a:cs typeface="Arial"/>
                <a:sym typeface="Arial"/>
              </a:rPr>
              <a:t>OmuL</a:t>
            </a:r>
            <a:r>
              <a:rPr lang="en-US" altLang="ja-JP" sz="6600" dirty="0"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ja-JP" sz="6600" dirty="0">
                <a:latin typeface="Arial"/>
                <a:ea typeface="Arial"/>
                <a:cs typeface="Arial"/>
                <a:sym typeface="Arial"/>
              </a:rPr>
              <a:t>su</a:t>
            </a:r>
            <a:endParaRPr lang="ja-JP" altLang="en-US" sz="66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endParaRPr lang="ko-KR" altLang="en-US" sz="66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854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1161" y="0"/>
            <a:ext cx="123143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-61162" y="0"/>
            <a:ext cx="123143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ja-JP" sz="5000" b="1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制作画面一覧2</a:t>
            </a:r>
            <a:endParaRPr sz="5000" b="1" dirty="0">
              <a:latin typeface="HGGothicM" panose="020B0609000000000000" pitchFamily="49" charset="-128"/>
              <a:ea typeface="HGGothicM" panose="020B0609000000000000" pitchFamily="49" charset="-128"/>
              <a:cs typeface="Arial"/>
              <a:sym typeface="Arial"/>
            </a:endParaRPr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9294" y="1325564"/>
            <a:ext cx="7294306" cy="473293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8"/>
          <p:cNvSpPr/>
          <p:nvPr/>
        </p:nvSpPr>
        <p:spPr>
          <a:xfrm>
            <a:off x="5025359" y="6229647"/>
            <a:ext cx="2162175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cs typeface="Calibri"/>
                <a:sym typeface="Calibri"/>
              </a:rPr>
              <a:t>クイズ画面</a:t>
            </a:r>
            <a:endParaRPr sz="1800" b="1" i="0" u="none" strike="noStrike" cap="none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1161" y="0"/>
            <a:ext cx="123143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-61162" y="0"/>
            <a:ext cx="123143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ja-JP" sz="5000" b="1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制作画面一覧3</a:t>
            </a:r>
            <a:endParaRPr sz="5000" b="1" dirty="0">
              <a:latin typeface="HGGothicM" panose="020B0609000000000000" pitchFamily="49" charset="-128"/>
              <a:ea typeface="HGGothicM" panose="020B0609000000000000" pitchFamily="49" charset="-128"/>
              <a:cs typeface="Arial"/>
              <a:sym typeface="Arial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5014911" y="6217999"/>
            <a:ext cx="2162175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cs typeface="Calibri"/>
                <a:sym typeface="Calibri"/>
              </a:rPr>
              <a:t>カレンダー</a:t>
            </a:r>
            <a:endParaRPr sz="1800" b="1" i="0" u="none" strike="noStrike" cap="none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cs typeface="Calibri"/>
              <a:sym typeface="Calibri"/>
            </a:endParaRPr>
          </a:p>
        </p:txBody>
      </p:sp>
      <p:pic>
        <p:nvPicPr>
          <p:cNvPr id="191" name="Google Shape;19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1312" y="1325563"/>
            <a:ext cx="7209371" cy="4709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1161" y="0"/>
            <a:ext cx="123143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-61162" y="0"/>
            <a:ext cx="123143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ja-JP" sz="5000" b="1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制作画面一覧4</a:t>
            </a:r>
            <a:endParaRPr sz="5000" b="1" dirty="0">
              <a:latin typeface="HGGothicM" panose="020B0609000000000000" pitchFamily="49" charset="-128"/>
              <a:ea typeface="HGGothicM" panose="020B0609000000000000" pitchFamily="49" charset="-128"/>
              <a:cs typeface="Arial"/>
              <a:sym typeface="Arial"/>
            </a:endParaRPr>
          </a:p>
        </p:txBody>
      </p:sp>
      <p:sp>
        <p:nvSpPr>
          <p:cNvPr id="198" name="Google Shape;198;p10"/>
          <p:cNvSpPr/>
          <p:nvPr/>
        </p:nvSpPr>
        <p:spPr>
          <a:xfrm>
            <a:off x="5014910" y="6243637"/>
            <a:ext cx="2162175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cs typeface="Calibri"/>
                <a:sym typeface="Calibri"/>
              </a:rPr>
              <a:t>会話画面</a:t>
            </a:r>
            <a:endParaRPr sz="1800" b="1" i="0" u="none" strike="noStrike" cap="none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cs typeface="Calibri"/>
              <a:sym typeface="Calibri"/>
            </a:endParaRPr>
          </a:p>
        </p:txBody>
      </p:sp>
      <p:pic>
        <p:nvPicPr>
          <p:cNvPr id="199" name="Google Shape;19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37395" y="1188023"/>
            <a:ext cx="8117203" cy="489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2321" y="-1"/>
            <a:ext cx="123143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1"/>
          <p:cNvSpPr txBox="1">
            <a:spLocks noGrp="1"/>
          </p:cNvSpPr>
          <p:nvPr>
            <p:ph type="title"/>
          </p:nvPr>
        </p:nvSpPr>
        <p:spPr>
          <a:xfrm>
            <a:off x="-122322" y="142874"/>
            <a:ext cx="1231432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ja-JP" sz="5000" b="1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工夫した点/課題と改善点</a:t>
            </a:r>
            <a:endParaRPr b="1" dirty="0">
              <a:latin typeface="HGGothicM" panose="020B0609000000000000" pitchFamily="49" charset="-128"/>
              <a:ea typeface="HGGothicM" panose="020B0609000000000000" pitchFamily="49" charset="-128"/>
            </a:endParaRPr>
          </a:p>
        </p:txBody>
      </p:sp>
      <p:sp>
        <p:nvSpPr>
          <p:cNvPr id="206" name="Google Shape;206;p11"/>
          <p:cNvSpPr txBox="1">
            <a:spLocks noGrp="1"/>
          </p:cNvSpPr>
          <p:nvPr>
            <p:ph type="body" idx="1"/>
          </p:nvPr>
        </p:nvSpPr>
        <p:spPr>
          <a:xfrm>
            <a:off x="857078" y="2451653"/>
            <a:ext cx="10355519" cy="2794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>
              <a:spcBef>
                <a:spcPts val="0"/>
              </a:spcBef>
              <a:buSzPts val="3500"/>
            </a:pPr>
            <a:r>
              <a:rPr lang="ja-JP" sz="3500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カレンダーでの予約機能</a:t>
            </a:r>
            <a:endParaRPr sz="3500" dirty="0">
              <a:latin typeface="HGGothicM" panose="020B0609000000000000" pitchFamily="49" charset="-128"/>
              <a:ea typeface="HGGothicM" panose="020B0609000000000000" pitchFamily="49" charset="-128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lang="en-US" sz="3500" dirty="0">
              <a:latin typeface="HGGothicM" panose="020B0609000000000000" pitchFamily="49" charset="-128"/>
              <a:ea typeface="HGGothicM" panose="020B0609000000000000" pitchFamily="49" charset="-128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</a:pPr>
            <a:endParaRPr sz="3500" dirty="0">
              <a:latin typeface="HGGothicM" panose="020B0609000000000000" pitchFamily="49" charset="-128"/>
              <a:ea typeface="HGGothicM" panose="020B0609000000000000" pitchFamily="49" charset="-128"/>
              <a:cs typeface="Arial"/>
              <a:sym typeface="Arial"/>
            </a:endParaRPr>
          </a:p>
          <a:p>
            <a:pPr indent="-457200">
              <a:buSzPts val="3500"/>
            </a:pPr>
            <a:r>
              <a:rPr lang="ja-JP" sz="3500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メンターというシステムを活用して</a:t>
            </a:r>
            <a:br>
              <a:rPr lang="en-US" altLang="ja-JP" sz="3500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</a:br>
            <a:r>
              <a:rPr lang="ja-JP" sz="3500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留学生たちをサポート</a:t>
            </a:r>
            <a:endParaRPr sz="3500" dirty="0">
              <a:latin typeface="HGGothicM" panose="020B0609000000000000" pitchFamily="49" charset="-128"/>
              <a:ea typeface="HGGothicM" panose="020B0609000000000000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2322" y="0"/>
            <a:ext cx="123143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2"/>
          <p:cNvSpPr txBox="1">
            <a:spLocks noGrp="1"/>
          </p:cNvSpPr>
          <p:nvPr>
            <p:ph type="title"/>
          </p:nvPr>
        </p:nvSpPr>
        <p:spPr>
          <a:xfrm>
            <a:off x="-122323" y="2149872"/>
            <a:ext cx="12314322" cy="2558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lang="ja-JP" sz="7000" b="1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質疑応答</a:t>
            </a:r>
            <a:endParaRPr b="1" dirty="0">
              <a:latin typeface="HGGothicM" panose="020B0609000000000000" pitchFamily="49" charset="-128"/>
              <a:ea typeface="HGGothicM" panose="020B0609000000000000" pitchFamily="49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31432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FD387F9-DF22-9E98-464A-5D4DB9957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219" name="Google Shape;219;p13"/>
          <p:cNvSpPr txBox="1">
            <a:spLocks noGrp="1"/>
          </p:cNvSpPr>
          <p:nvPr>
            <p:ph type="title"/>
          </p:nvPr>
        </p:nvSpPr>
        <p:spPr>
          <a:xfrm>
            <a:off x="2" y="2149872"/>
            <a:ext cx="12314400" cy="2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rial"/>
              <a:buNone/>
            </a:pPr>
            <a:r>
              <a:rPr lang="ja-JP" sz="5900" b="1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ご清聴ありがとうございました</a:t>
            </a:r>
            <a:endParaRPr sz="3300" b="1" dirty="0">
              <a:latin typeface="HGGothicM" panose="020B0609000000000000" pitchFamily="49" charset="-128"/>
              <a:ea typeface="HGGothicM" panose="020B0609000000000000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2321" y="0"/>
            <a:ext cx="123143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701607" y="1325563"/>
            <a:ext cx="10515600" cy="5126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514350" lvl="0" indent="-5143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ja-JP" altLang="en-US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システムの経緯</a:t>
            </a:r>
            <a:endParaRPr lang="en-US" altLang="ja-JP" dirty="0">
              <a:latin typeface="HGGothicM" panose="020B0609000000000000" pitchFamily="49" charset="-128"/>
              <a:ea typeface="HGGothicM" panose="020B0609000000000000" pitchFamily="49" charset="-128"/>
              <a:cs typeface="Arial"/>
              <a:sym typeface="Arial"/>
            </a:endParaRPr>
          </a:p>
          <a:p>
            <a:pPr marL="514350" lvl="0" indent="-5143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altLang="ja-JP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JLPT</a:t>
            </a:r>
            <a:r>
              <a:rPr lang="ja-JP" altLang="en-US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とは？</a:t>
            </a:r>
            <a:endParaRPr lang="en-US" altLang="ja-JP" dirty="0">
              <a:latin typeface="HGGothicM" panose="020B0609000000000000" pitchFamily="49" charset="-128"/>
              <a:ea typeface="HGGothicM" panose="020B0609000000000000" pitchFamily="49" charset="-128"/>
              <a:cs typeface="Arial"/>
              <a:sym typeface="Arial"/>
            </a:endParaRPr>
          </a:p>
          <a:p>
            <a:pPr marL="514350" lvl="0" indent="-5143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ja-JP" altLang="en-US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システムの内容</a:t>
            </a:r>
            <a:endParaRPr lang="en-US" altLang="ja-JP" dirty="0">
              <a:latin typeface="HGGothicM" panose="020B0609000000000000" pitchFamily="49" charset="-128"/>
              <a:ea typeface="HGGothicM" panose="020B0609000000000000" pitchFamily="49" charset="-128"/>
              <a:cs typeface="Arial"/>
              <a:sym typeface="Arial"/>
            </a:endParaRPr>
          </a:p>
          <a:p>
            <a:pPr marL="514350" lvl="0" indent="-5143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ja-JP" altLang="en-US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システムの規模</a:t>
            </a:r>
            <a:endParaRPr lang="en-US" altLang="ja-JP" dirty="0">
              <a:latin typeface="HGGothicM" panose="020B0609000000000000" pitchFamily="49" charset="-128"/>
              <a:ea typeface="HGGothicM" panose="020B0609000000000000" pitchFamily="49" charset="-128"/>
              <a:cs typeface="Arial"/>
              <a:sym typeface="Arial"/>
            </a:endParaRPr>
          </a:p>
          <a:p>
            <a:pPr marL="514350" lvl="0" indent="-5143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ja-JP" altLang="ko-KR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スケジュールの実績</a:t>
            </a:r>
            <a:r>
              <a:rPr lang="ja-JP" altLang="en-US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と</a:t>
            </a:r>
            <a:r>
              <a:rPr lang="ja-JP" altLang="ko-KR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今後の予定</a:t>
            </a:r>
            <a:endParaRPr lang="en-US" altLang="ja-JP" dirty="0">
              <a:latin typeface="HGGothicM" panose="020B0609000000000000" pitchFamily="49" charset="-128"/>
              <a:ea typeface="HGGothicM" panose="020B0609000000000000" pitchFamily="49" charset="-128"/>
              <a:cs typeface="Arial"/>
              <a:sym typeface="Arial"/>
            </a:endParaRPr>
          </a:p>
          <a:p>
            <a:pPr marL="514350" lvl="0" indent="-514350">
              <a:lnSpc>
                <a:spcPct val="150000"/>
              </a:lnSpc>
              <a:buSzPts val="2800"/>
              <a:buFont typeface="+mj-lt"/>
              <a:buAutoNum type="arabicPeriod"/>
            </a:pPr>
            <a:r>
              <a:rPr lang="ja-JP" altLang="ko-KR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制作画面</a:t>
            </a:r>
            <a:r>
              <a:rPr lang="ja-JP" altLang="en-US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の</a:t>
            </a:r>
            <a:r>
              <a:rPr lang="ja-JP" altLang="ko-KR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一覧</a:t>
            </a:r>
            <a:endParaRPr lang="en-US" altLang="ja-JP" dirty="0">
              <a:latin typeface="HGGothicM" panose="020B0609000000000000" pitchFamily="49" charset="-128"/>
              <a:ea typeface="HGGothicM" panose="020B0609000000000000" pitchFamily="49" charset="-128"/>
              <a:cs typeface="Arial"/>
              <a:sym typeface="Arial"/>
            </a:endParaRPr>
          </a:p>
          <a:p>
            <a:pPr marL="514350" lvl="0" indent="-514350">
              <a:lnSpc>
                <a:spcPct val="150000"/>
              </a:lnSpc>
              <a:buSzPts val="2800"/>
              <a:buFont typeface="+mj-lt"/>
              <a:buAutoNum type="arabicPeriod"/>
            </a:pPr>
            <a:r>
              <a:rPr lang="ja-JP" altLang="ko-KR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工夫した点</a:t>
            </a:r>
            <a:r>
              <a:rPr lang="ja-JP" altLang="en-US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と</a:t>
            </a:r>
            <a:r>
              <a:rPr lang="ja-JP" altLang="ko-KR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課題</a:t>
            </a:r>
            <a:r>
              <a:rPr lang="ja-JP" altLang="en-US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や</a:t>
            </a:r>
            <a:r>
              <a:rPr lang="ja-JP" altLang="ko-KR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改善点</a:t>
            </a:r>
            <a:endParaRPr lang="en-US" altLang="ja-JP" dirty="0">
              <a:latin typeface="HGGothicM" panose="020B0609000000000000" pitchFamily="49" charset="-128"/>
              <a:ea typeface="HGGothicM" panose="020B0609000000000000" pitchFamily="49" charset="-128"/>
              <a:cs typeface="Arial"/>
              <a:sym typeface="Arial"/>
            </a:endParaRPr>
          </a:p>
          <a:p>
            <a:pPr marL="514350" lvl="0" indent="-514350">
              <a:lnSpc>
                <a:spcPct val="150000"/>
              </a:lnSpc>
              <a:buSzPts val="2800"/>
              <a:buFont typeface="+mj-lt"/>
              <a:buAutoNum type="arabicPeriod"/>
            </a:pPr>
            <a:r>
              <a:rPr lang="ja-JP" altLang="en-US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質疑応答</a:t>
            </a:r>
            <a:endParaRPr lang="en-US" altLang="ja-JP" dirty="0">
              <a:latin typeface="HGGothicM" panose="020B0609000000000000" pitchFamily="49" charset="-128"/>
              <a:ea typeface="HGGothicM" panose="020B0609000000000000" pitchFamily="49" charset="-128"/>
              <a:cs typeface="Arial"/>
              <a:sym typeface="Arial"/>
            </a:endParaRPr>
          </a:p>
          <a:p>
            <a:pPr marL="514350" lvl="0" indent="-514350">
              <a:lnSpc>
                <a:spcPct val="150000"/>
              </a:lnSpc>
              <a:buSzPts val="2800"/>
              <a:buFont typeface="+mj-lt"/>
              <a:buAutoNum type="arabicPeriod"/>
            </a:pPr>
            <a:endParaRPr lang="en-US" altLang="ja-JP" dirty="0">
              <a:latin typeface="HGGothicM" panose="020B0609000000000000" pitchFamily="49" charset="-128"/>
              <a:ea typeface="HGGothicM" panose="020B0609000000000000" pitchFamily="49" charset="-128"/>
              <a:cs typeface="Arial"/>
              <a:sym typeface="Arial"/>
            </a:endParaRPr>
          </a:p>
          <a:p>
            <a:pPr marL="514350" lvl="0" indent="-514350">
              <a:lnSpc>
                <a:spcPct val="150000"/>
              </a:lnSpc>
              <a:buSzPts val="2800"/>
              <a:buFont typeface="+mj-lt"/>
              <a:buAutoNum type="arabicPeriod"/>
            </a:pPr>
            <a:endParaRPr lang="en-US" altLang="ja-JP" dirty="0">
              <a:latin typeface="HGGothicM" panose="020B0609000000000000" pitchFamily="49" charset="-128"/>
              <a:ea typeface="HGGothicM" panose="020B0609000000000000" pitchFamily="49" charset="-128"/>
              <a:cs typeface="Arial"/>
              <a:sym typeface="Arial"/>
            </a:endParaRPr>
          </a:p>
          <a:p>
            <a:pPr marL="514350" lvl="0" indent="-5143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endParaRPr lang="en-US" altLang="ja-JP" dirty="0">
              <a:latin typeface="HGGothicM" panose="020B0609000000000000" pitchFamily="49" charset="-128"/>
              <a:ea typeface="HGGothicM" panose="020B0609000000000000" pitchFamily="49" charset="-128"/>
              <a:cs typeface="Arial"/>
              <a:sym typeface="Arial"/>
            </a:endParaRPr>
          </a:p>
          <a:p>
            <a:pPr marL="514350" lvl="0" indent="-51435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endParaRPr lang="en-US" altLang="ja-JP" dirty="0">
              <a:latin typeface="HGGothicM" panose="020B0609000000000000" pitchFamily="49" charset="-128"/>
              <a:ea typeface="HGGothicM" panose="020B0609000000000000" pitchFamily="49" charset="-128"/>
              <a:cs typeface="Arial"/>
              <a:sym typeface="Arial"/>
            </a:endParaRPr>
          </a:p>
        </p:txBody>
      </p:sp>
      <p:sp>
        <p:nvSpPr>
          <p:cNvPr id="5" name="Google Shape;105;g314a62572c9_0_4">
            <a:extLst>
              <a:ext uri="{FF2B5EF4-FFF2-40B4-BE49-F238E27FC236}">
                <a16:creationId xmlns:a16="http://schemas.microsoft.com/office/drawing/2014/main" id="{4A9ABCA3-A0B6-F22B-73D9-AD6D6BB48F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2322" y="182563"/>
            <a:ext cx="12314322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5000" b="1" dirty="0">
                <a:latin typeface="HGGothicM" panose="020B0609000000000000" pitchFamily="49" charset="-128"/>
                <a:ea typeface="HGGothicM" panose="020B0609000000000000" pitchFamily="49" charset="-128"/>
              </a:rPr>
              <a:t>目次</a:t>
            </a:r>
            <a:endParaRPr sz="5000" b="1" dirty="0">
              <a:latin typeface="HGGothicM" panose="020B0609000000000000" pitchFamily="49" charset="-128"/>
              <a:ea typeface="HGGothicM" panose="020B0609000000000000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2322" y="0"/>
            <a:ext cx="123143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777037" y="1730529"/>
            <a:ext cx="10515600" cy="449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en-US" altLang="ja-JP" sz="3500" b="0" i="0" u="none" strike="noStrike" cap="none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L="457200" lvl="0" indent="-457200">
              <a:lnSpc>
                <a:spcPct val="90000"/>
              </a:lnSpc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ja-JP" altLang="ko-KR" sz="350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</a:rPr>
              <a:t>グループのメンバーに留学生</a:t>
            </a:r>
            <a:r>
              <a:rPr lang="ja-JP" altLang="en-US" sz="350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</a:rPr>
              <a:t>がいる</a:t>
            </a:r>
            <a:endParaRPr lang="en-US" altLang="ja-JP" sz="3500" b="0" i="0" u="none" strike="noStrike" cap="none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endParaRPr lang="en-US" sz="3500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endParaRPr lang="en-US" sz="3500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en-US" altLang="ja-JP" sz="350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</a:rPr>
              <a:t>JLPT</a:t>
            </a:r>
            <a:r>
              <a:rPr lang="ja-JP" altLang="en-US" sz="350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</a:rPr>
              <a:t>の悩みを減らしたい</a:t>
            </a:r>
            <a:endParaRPr lang="en-US" sz="3500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endParaRPr lang="en-US" altLang="ja-JP" sz="3500" b="0" i="0" u="none" strike="noStrike" cap="none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endParaRPr lang="en-US" altLang="ja-JP" sz="3500" b="0" i="0" u="none" strike="noStrike" cap="none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ja-JP" altLang="en-US" sz="350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</a:rPr>
              <a:t>本校の留学生にも役に立てるようなシステムを</a:t>
            </a:r>
            <a:br>
              <a:rPr lang="en-US" altLang="ja-JP" sz="350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</a:rPr>
            </a:br>
            <a:r>
              <a:rPr lang="ja-JP" altLang="en-US" sz="350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</a:rPr>
              <a:t>作りたい</a:t>
            </a:r>
            <a:endParaRPr sz="3500" b="0" i="0" u="none" strike="noStrike" cap="none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</p:txBody>
      </p:sp>
      <p:sp>
        <p:nvSpPr>
          <p:cNvPr id="4" name="Google Shape;105;g314a62572c9_0_4">
            <a:extLst>
              <a:ext uri="{FF2B5EF4-FFF2-40B4-BE49-F238E27FC236}">
                <a16:creationId xmlns:a16="http://schemas.microsoft.com/office/drawing/2014/main" id="{FE07A29B-9A9C-9DC8-4C0A-2704FCCF3B6D}"/>
              </a:ext>
            </a:extLst>
          </p:cNvPr>
          <p:cNvSpPr txBox="1">
            <a:spLocks/>
          </p:cNvSpPr>
          <p:nvPr/>
        </p:nvSpPr>
        <p:spPr>
          <a:xfrm>
            <a:off x="-122322" y="182563"/>
            <a:ext cx="12314322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ja-JP" altLang="en-US" sz="5000" b="1" dirty="0">
                <a:latin typeface="HGGothicM" panose="020B0609000000000000" pitchFamily="49" charset="-128"/>
                <a:ea typeface="HGGothicM" panose="020B0609000000000000" pitchFamily="49" charset="-128"/>
              </a:rPr>
              <a:t>システム開発の経緯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869A1B8-C07E-CABF-FE73-C00B85937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3">
            <a:extLst>
              <a:ext uri="{FF2B5EF4-FFF2-40B4-BE49-F238E27FC236}">
                <a16:creationId xmlns:a16="http://schemas.microsoft.com/office/drawing/2014/main" id="{09BF534B-3E16-D057-666A-C3DCCF7632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2322" y="0"/>
            <a:ext cx="123143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>
            <a:extLst>
              <a:ext uri="{FF2B5EF4-FFF2-40B4-BE49-F238E27FC236}">
                <a16:creationId xmlns:a16="http://schemas.microsoft.com/office/drawing/2014/main" id="{360CF3CE-4A8D-4494-FA81-D75EBF445AC8}"/>
              </a:ext>
            </a:extLst>
          </p:cNvPr>
          <p:cNvSpPr txBox="1"/>
          <p:nvPr/>
        </p:nvSpPr>
        <p:spPr>
          <a:xfrm>
            <a:off x="777038" y="1489559"/>
            <a:ext cx="10515600" cy="512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lang="en-US" altLang="ja-JP" sz="3500" b="0" i="0" u="none" strike="noStrike" cap="none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L="457200" lvl="0" indent="-457200">
              <a:lnSpc>
                <a:spcPct val="90000"/>
              </a:lnSpc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ja-JP" altLang="en-US" sz="360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</a:rPr>
              <a:t>日本語能力試験</a:t>
            </a:r>
            <a:br>
              <a:rPr lang="en-US" altLang="ja-JP" sz="360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</a:rPr>
            </a:br>
            <a:r>
              <a:rPr lang="en-US" altLang="ja-JP" sz="360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</a:rPr>
              <a:t>(</a:t>
            </a:r>
            <a:r>
              <a:rPr lang="en-US" altLang="ko-KR" sz="3600" dirty="0">
                <a:latin typeface="HGGothicM" panose="020B0609000000000000" pitchFamily="49" charset="-128"/>
                <a:ea typeface="HGGothicM" panose="020B0609000000000000" pitchFamily="49" charset="-128"/>
              </a:rPr>
              <a:t>Japanese Language Proficiency Test)</a:t>
            </a:r>
            <a:r>
              <a:rPr lang="ja-JP" altLang="en-US" sz="3600" dirty="0">
                <a:latin typeface="HGGothicM" panose="020B0609000000000000" pitchFamily="49" charset="-128"/>
                <a:ea typeface="HGGothicM" panose="020B0609000000000000" pitchFamily="49" charset="-128"/>
              </a:rPr>
              <a:t>の略</a:t>
            </a:r>
            <a:endParaRPr lang="en-US" sz="3500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</a:pPr>
            <a:endParaRPr lang="en-US" altLang="ja-JP" sz="3500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</a:pPr>
            <a:endParaRPr lang="en-US" altLang="ja-JP" sz="3500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ja-JP" altLang="en-US" sz="350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</a:rPr>
              <a:t>レベルは</a:t>
            </a:r>
            <a:r>
              <a:rPr lang="en-US" altLang="ja-JP" sz="350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</a:rPr>
              <a:t>N1</a:t>
            </a:r>
            <a:r>
              <a:rPr lang="ja-JP" altLang="en-US" sz="350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</a:rPr>
              <a:t>～</a:t>
            </a:r>
            <a:r>
              <a:rPr lang="en-US" altLang="ja-JP" sz="350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</a:rPr>
              <a:t>N5</a:t>
            </a:r>
            <a:r>
              <a:rPr lang="ja-JP" altLang="en-US" sz="350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</a:rPr>
              <a:t>に分かれる</a:t>
            </a:r>
            <a:endParaRPr lang="en-US" altLang="ja-JP" sz="3500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</a:pPr>
            <a:endParaRPr lang="en-US" altLang="ja-JP" sz="3500" b="0" i="0" u="none" strike="noStrike" cap="none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</a:pPr>
            <a:endParaRPr lang="en-US" altLang="ja-JP" sz="3500" b="0" i="0" u="none" strike="noStrike" cap="none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ja-JP" altLang="en-US" sz="3500" b="0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資格を取ることでできることが増える</a:t>
            </a:r>
            <a:br>
              <a:rPr lang="en-US" altLang="ja-JP" sz="3500" b="0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</a:br>
            <a:r>
              <a:rPr lang="en-US" altLang="ja-JP" sz="3500" b="0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(</a:t>
            </a:r>
            <a:r>
              <a:rPr lang="ja-JP" altLang="en-US" sz="3500" b="0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留学、就職など</a:t>
            </a:r>
            <a:r>
              <a:rPr lang="en-US" altLang="ja-JP" sz="3500" b="0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)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endParaRPr lang="en-US" altLang="ja-JP" sz="3500" b="0" i="0" u="none" strike="noStrike" cap="none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</p:txBody>
      </p:sp>
      <p:sp>
        <p:nvSpPr>
          <p:cNvPr id="4" name="Google Shape;105;g314a62572c9_0_4">
            <a:extLst>
              <a:ext uri="{FF2B5EF4-FFF2-40B4-BE49-F238E27FC236}">
                <a16:creationId xmlns:a16="http://schemas.microsoft.com/office/drawing/2014/main" id="{7756C4DD-49D6-73B4-71A1-1CB76480FE13}"/>
              </a:ext>
            </a:extLst>
          </p:cNvPr>
          <p:cNvSpPr txBox="1">
            <a:spLocks/>
          </p:cNvSpPr>
          <p:nvPr/>
        </p:nvSpPr>
        <p:spPr>
          <a:xfrm>
            <a:off x="-122322" y="182563"/>
            <a:ext cx="12314322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ja-JP" sz="5000" b="1" dirty="0">
                <a:latin typeface="HGGothicM" panose="020B0609000000000000" pitchFamily="49" charset="-128"/>
                <a:ea typeface="HGGothicM" panose="020B0609000000000000" pitchFamily="49" charset="-128"/>
              </a:rPr>
              <a:t>JLPT</a:t>
            </a:r>
            <a:r>
              <a:rPr lang="ja-JP" altLang="en-US" sz="5000" b="1" dirty="0">
                <a:latin typeface="HGGothicM" panose="020B0609000000000000" pitchFamily="49" charset="-128"/>
                <a:ea typeface="HGGothicM" panose="020B0609000000000000" pitchFamily="49" charset="-128"/>
              </a:rPr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218588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314a62572c9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2322" y="0"/>
            <a:ext cx="1231432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14a62572c9_0_4"/>
          <p:cNvSpPr txBox="1">
            <a:spLocks noGrp="1"/>
          </p:cNvSpPr>
          <p:nvPr>
            <p:ph type="title"/>
          </p:nvPr>
        </p:nvSpPr>
        <p:spPr>
          <a:xfrm>
            <a:off x="-122322" y="182563"/>
            <a:ext cx="12314322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5000" b="1" dirty="0">
                <a:latin typeface="HGGothicM" panose="020B0609000000000000" pitchFamily="49" charset="-128"/>
                <a:ea typeface="HGGothicM" panose="020B0609000000000000" pitchFamily="49" charset="-128"/>
              </a:rPr>
              <a:t>システムの内容</a:t>
            </a:r>
            <a:endParaRPr sz="5000" b="1" dirty="0">
              <a:latin typeface="HGGothicM" panose="020B0609000000000000" pitchFamily="49" charset="-128"/>
              <a:ea typeface="HGGothicM" panose="020B0609000000000000" pitchFamily="49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BE138F-0362-BE48-047D-C5FC3A390E76}"/>
              </a:ext>
            </a:extLst>
          </p:cNvPr>
          <p:cNvSpPr txBox="1"/>
          <p:nvPr/>
        </p:nvSpPr>
        <p:spPr>
          <a:xfrm>
            <a:off x="838200" y="1690825"/>
            <a:ext cx="10848975" cy="4657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500" dirty="0">
              <a:latin typeface="HGGothicM" panose="020B0609000000000000" pitchFamily="49" charset="-128"/>
              <a:ea typeface="HGGothicM" panose="020B0609000000000000" pitchFamily="49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500" dirty="0">
                <a:latin typeface="HGGothicM" panose="020B0609000000000000" pitchFamily="49" charset="-128"/>
                <a:ea typeface="HGGothicM" panose="020B0609000000000000" pitchFamily="49" charset="-128"/>
              </a:rPr>
              <a:t>日本語が苦手な方向けの</a:t>
            </a:r>
            <a:br>
              <a:rPr lang="en-US" altLang="ja-JP" sz="3500" dirty="0">
                <a:latin typeface="HGGothicM" panose="020B0609000000000000" pitchFamily="49" charset="-128"/>
                <a:ea typeface="HGGothicM" panose="020B0609000000000000" pitchFamily="49" charset="-128"/>
              </a:rPr>
            </a:br>
            <a:r>
              <a:rPr lang="ja-JP" altLang="en-US" sz="3500" dirty="0">
                <a:latin typeface="HGGothicM" panose="020B0609000000000000" pitchFamily="49" charset="-128"/>
                <a:ea typeface="HGGothicM" panose="020B0609000000000000" pitchFamily="49" charset="-128"/>
              </a:rPr>
              <a:t>コミュニケーションを向上させるシステム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ja-JP" altLang="en-US" sz="3500" dirty="0">
              <a:latin typeface="HGGothicM" panose="020B0609000000000000" pitchFamily="49" charset="-128"/>
              <a:ea typeface="HGGothicM" panose="020B0609000000000000" pitchFamily="49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500" dirty="0">
              <a:latin typeface="HGGothicM" panose="020B0609000000000000" pitchFamily="49" charset="-128"/>
              <a:ea typeface="HGGothicM" panose="020B0609000000000000" pitchFamily="49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500" dirty="0">
                <a:latin typeface="HGGothicM" panose="020B0609000000000000" pitchFamily="49" charset="-128"/>
                <a:ea typeface="HGGothicM" panose="020B0609000000000000" pitchFamily="49" charset="-128"/>
              </a:rPr>
              <a:t>ユーザが問題を解いたり</a:t>
            </a:r>
            <a:br>
              <a:rPr lang="en-US" altLang="ja-JP" sz="3500" dirty="0">
                <a:latin typeface="HGGothicM" panose="020B0609000000000000" pitchFamily="49" charset="-128"/>
                <a:ea typeface="HGGothicM" panose="020B0609000000000000" pitchFamily="49" charset="-128"/>
              </a:rPr>
            </a:br>
            <a:r>
              <a:rPr lang="ja-JP" altLang="en-US" sz="3500" dirty="0">
                <a:latin typeface="HGGothicM" panose="020B0609000000000000" pitchFamily="49" charset="-128"/>
                <a:ea typeface="HGGothicM" panose="020B0609000000000000" pitchFamily="49" charset="-128"/>
              </a:rPr>
              <a:t>メンターとの会話を通じて日本語の学習ができる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ja-JP" altLang="en-US" sz="3500" dirty="0">
              <a:latin typeface="HGGothicM" panose="020B0609000000000000" pitchFamily="49" charset="-128"/>
              <a:ea typeface="HGGothicM" panose="020B0609000000000000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2322" y="0"/>
            <a:ext cx="123143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-122322" y="142875"/>
            <a:ext cx="123143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ja-JP" sz="5000" b="1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システムの内容</a:t>
            </a:r>
            <a:endParaRPr b="1" dirty="0">
              <a:latin typeface="HGGothicM" panose="020B0609000000000000" pitchFamily="49" charset="-128"/>
              <a:ea typeface="HGGothicM" panose="020B0609000000000000" pitchFamily="49" charset="-128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676275" y="1611312"/>
            <a:ext cx="10515600" cy="524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ja-JP" sz="35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概要</a:t>
            </a:r>
            <a:endParaRPr sz="3500" b="1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ja-JP" sz="3500" b="0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JLPTをメインにした問題を解く</a:t>
            </a:r>
            <a:endParaRPr sz="3500" b="0" i="0" u="none" strike="noStrike" cap="none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ja-JP" sz="350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</a:rPr>
              <a:t>会話機能</a:t>
            </a:r>
            <a:r>
              <a:rPr lang="ja-JP" sz="3500" b="0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を利用して友達や先輩に教えてもらえる</a:t>
            </a:r>
            <a:endParaRPr sz="3500" b="0" i="0" u="none" strike="noStrike" cap="none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 strike="noStrike" cap="none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r>
              <a:rPr lang="ja-JP" sz="3500" b="1" i="0" u="none" strike="noStrike" cap="none" dirty="0">
                <a:solidFill>
                  <a:schemeClr val="dk1"/>
                </a:solidFill>
                <a:highlight>
                  <a:srgbClr val="FFFF00"/>
                </a:highlight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対象ユーザ</a:t>
            </a:r>
            <a:endParaRPr sz="3500" b="1" i="0" u="none" strike="noStrike" cap="none" dirty="0">
              <a:solidFill>
                <a:schemeClr val="dk1"/>
              </a:solidFill>
              <a:highlight>
                <a:srgbClr val="FFFF00"/>
              </a:highlight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ja-JP" sz="3500" b="0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本校で日本語学習を希望する留学生(全学年該当)</a:t>
            </a:r>
            <a:endParaRPr dirty="0">
              <a:latin typeface="HGGothicM" panose="020B0609000000000000" pitchFamily="49" charset="-128"/>
              <a:ea typeface="HGGothicM" panose="020B0609000000000000" pitchFamily="49" charset="-128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 panose="020B0604020202020204" pitchFamily="34" charset="0"/>
              <a:buChar char="•"/>
            </a:pPr>
            <a:r>
              <a:rPr lang="ja-JP" sz="3500" b="0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日本語を教えたい人</a:t>
            </a:r>
            <a:endParaRPr sz="3500" b="0" i="0" u="none" strike="noStrike" cap="none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6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</a:pPr>
            <a:endParaRPr sz="3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2322" y="-1"/>
            <a:ext cx="123143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-122322" y="142875"/>
            <a:ext cx="123143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ja-JP" sz="5000" b="1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システムの規模</a:t>
            </a:r>
            <a:endParaRPr b="1" dirty="0">
              <a:latin typeface="HGGothicM" panose="020B0609000000000000" pitchFamily="49" charset="-128"/>
              <a:ea typeface="HGGothicM" panose="020B0609000000000000" pitchFamily="49" charset="-128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704850" y="1468438"/>
            <a:ext cx="4914900" cy="4913312"/>
          </a:xfrm>
          <a:prstGeom prst="rect">
            <a:avLst/>
          </a:prstGeom>
          <a:solidFill>
            <a:srgbClr val="F9D7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CFE6B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1066800" y="1611314"/>
            <a:ext cx="4229100" cy="18176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 dirty="0">
                <a:solidFill>
                  <a:srgbClr val="262626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基本機能作成</a:t>
            </a:r>
            <a:r>
              <a:rPr lang="ja-JP" sz="2400" b="1" i="0" u="sng" strike="noStrike" cap="none" dirty="0">
                <a:solidFill>
                  <a:srgbClr val="262626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予定</a:t>
            </a:r>
            <a:r>
              <a:rPr lang="ja-JP" sz="2400" b="1" i="0" u="none" strike="noStrike" cap="none" dirty="0">
                <a:solidFill>
                  <a:srgbClr val="262626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機能数</a:t>
            </a:r>
            <a:endParaRPr sz="2400" b="1" i="0" u="none" strike="noStrike" cap="none" dirty="0">
              <a:solidFill>
                <a:srgbClr val="262626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262626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sng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6</a:t>
            </a:r>
            <a:r>
              <a:rPr lang="ja-JP" sz="2400" b="1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機能</a:t>
            </a:r>
            <a:endParaRPr sz="2400" b="1" i="0" u="none" strike="noStrike" cap="none" dirty="0">
              <a:solidFill>
                <a:srgbClr val="262626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1047750" y="4369595"/>
            <a:ext cx="4229100" cy="18176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 dirty="0">
                <a:solidFill>
                  <a:srgbClr val="262626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基本機能作成</a:t>
            </a:r>
            <a:r>
              <a:rPr lang="ja-JP" sz="2400" b="1" i="0" u="sng" strike="noStrike" cap="none" dirty="0">
                <a:solidFill>
                  <a:srgbClr val="262626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済み</a:t>
            </a:r>
            <a:r>
              <a:rPr lang="ja-JP" sz="2400" b="1" i="0" u="none" strike="noStrike" cap="none" dirty="0">
                <a:solidFill>
                  <a:srgbClr val="262626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機能数</a:t>
            </a:r>
            <a:endParaRPr sz="2400" b="1" i="0" u="none" strike="noStrike" cap="none" dirty="0">
              <a:solidFill>
                <a:schemeClr val="lt1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ja-JP" sz="2400" b="0" i="0" u="none" strike="noStrike" cap="none" dirty="0">
                <a:solidFill>
                  <a:schemeClr val="lt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</a:br>
            <a:r>
              <a:rPr lang="ja-JP" sz="2400" b="1" i="0" u="sng" strike="noStrike" cap="none" dirty="0">
                <a:solidFill>
                  <a:srgbClr val="262626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2</a:t>
            </a:r>
            <a:r>
              <a:rPr lang="ja-JP" sz="2400" b="1" i="0" u="none" strike="noStrike" cap="none" dirty="0">
                <a:solidFill>
                  <a:srgbClr val="262626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機能</a:t>
            </a:r>
            <a:endParaRPr sz="2400" b="0" i="0" u="none" strike="noStrike" cap="none" dirty="0">
              <a:solidFill>
                <a:schemeClr val="lt1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2919984" y="3596625"/>
            <a:ext cx="484632" cy="6569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0C41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6437397" y="1468438"/>
            <a:ext cx="4914900" cy="4913312"/>
          </a:xfrm>
          <a:prstGeom prst="rect">
            <a:avLst/>
          </a:prstGeom>
          <a:solidFill>
            <a:srgbClr val="F9D7A2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rgbClr val="CFE6B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6799347" y="1611314"/>
            <a:ext cx="4229100" cy="18176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262626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 dirty="0">
                <a:solidFill>
                  <a:srgbClr val="262626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基本機能作成</a:t>
            </a:r>
            <a:r>
              <a:rPr lang="ja-JP" sz="2400" b="1" i="0" u="sng" strike="noStrike" cap="none" dirty="0">
                <a:solidFill>
                  <a:srgbClr val="262626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予定</a:t>
            </a:r>
            <a:r>
              <a:rPr lang="ja-JP" sz="2400" b="1" i="0" u="none" strike="noStrike" cap="none" dirty="0">
                <a:solidFill>
                  <a:srgbClr val="262626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画面数</a:t>
            </a:r>
            <a:endParaRPr sz="2400" b="1" i="0" u="none" strike="noStrike" cap="none" dirty="0">
              <a:solidFill>
                <a:srgbClr val="262626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262626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sng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16</a:t>
            </a:r>
            <a:r>
              <a:rPr lang="ja-JP" sz="2400" b="1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画面</a:t>
            </a:r>
            <a:endParaRPr sz="2400" b="1" i="0" u="none" strike="noStrike" cap="none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6780297" y="4369595"/>
            <a:ext cx="4229100" cy="181768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 b="1" i="0" u="none" strike="noStrike" cap="none" dirty="0">
                <a:solidFill>
                  <a:srgbClr val="262626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基本機能作成</a:t>
            </a:r>
            <a:r>
              <a:rPr lang="ja-JP" sz="2400" b="1" i="0" u="sng" strike="noStrike" cap="none" dirty="0">
                <a:solidFill>
                  <a:srgbClr val="262626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済み</a:t>
            </a:r>
            <a:r>
              <a:rPr lang="ja-JP" sz="2400" b="1" dirty="0">
                <a:solidFill>
                  <a:srgbClr val="262626"/>
                </a:solidFill>
                <a:latin typeface="HGGothicM" panose="020B0609000000000000" pitchFamily="49" charset="-128"/>
                <a:ea typeface="HGGothicM" panose="020B0609000000000000" pitchFamily="49" charset="-128"/>
              </a:rPr>
              <a:t>画面</a:t>
            </a:r>
            <a:r>
              <a:rPr lang="ja-JP" sz="2400" b="1" i="0" u="none" strike="noStrike" cap="none" dirty="0">
                <a:solidFill>
                  <a:srgbClr val="262626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数</a:t>
            </a:r>
            <a:endParaRPr sz="2400" b="1" i="0" u="none" strike="noStrike" cap="none" dirty="0">
              <a:solidFill>
                <a:schemeClr val="lt1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ja-JP" sz="2400" b="0" i="0" u="none" strike="noStrike" cap="none" dirty="0">
                <a:solidFill>
                  <a:schemeClr val="lt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</a:br>
            <a:r>
              <a:rPr lang="ja-JP" sz="2400" b="1" i="0" u="sng" strike="noStrike" cap="none" dirty="0">
                <a:solidFill>
                  <a:srgbClr val="262626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4</a:t>
            </a:r>
            <a:r>
              <a:rPr lang="ja-JP" sz="2400" b="1" i="0" u="none" strike="noStrike" cap="none" dirty="0">
                <a:solidFill>
                  <a:srgbClr val="262626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rPr>
              <a:t>画面</a:t>
            </a:r>
            <a:endParaRPr sz="2400" b="0" i="0" u="none" strike="noStrike" cap="none" dirty="0">
              <a:solidFill>
                <a:schemeClr val="lt1"/>
              </a:solidFill>
              <a:latin typeface="HGGothicM" panose="020B0609000000000000" pitchFamily="49" charset="-128"/>
              <a:ea typeface="HGGothicM" panose="020B0609000000000000" pitchFamily="49" charset="-128"/>
              <a:sym typeface="Arial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8652531" y="3596625"/>
            <a:ext cx="484632" cy="6569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0C413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1161" y="0"/>
            <a:ext cx="12314321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6"/>
          <p:cNvGrpSpPr/>
          <p:nvPr/>
        </p:nvGrpSpPr>
        <p:grpSpPr>
          <a:xfrm>
            <a:off x="2020264" y="2756573"/>
            <a:ext cx="7778835" cy="1325563"/>
            <a:chOff x="0" y="0"/>
            <a:chExt cx="7778835" cy="1325563"/>
          </a:xfrm>
        </p:grpSpPr>
        <p:sp>
          <p:nvSpPr>
            <p:cNvPr id="144" name="Google Shape;144;p6"/>
            <p:cNvSpPr/>
            <p:nvPr/>
          </p:nvSpPr>
          <p:spPr>
            <a:xfrm rot="5400000">
              <a:off x="-198834" y="198834"/>
              <a:ext cx="1325563" cy="927894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D98D1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GGothicM" panose="020B0609000000000000" pitchFamily="49" charset="-128"/>
                <a:ea typeface="HGGothicM" panose="020B0609000000000000" pitchFamily="49" charset="-128"/>
              </a:endParaRPr>
            </a:p>
          </p:txBody>
        </p:sp>
        <p:sp>
          <p:nvSpPr>
            <p:cNvPr id="145" name="Google Shape;145;p6"/>
            <p:cNvSpPr txBox="1"/>
            <p:nvPr/>
          </p:nvSpPr>
          <p:spPr>
            <a:xfrm>
              <a:off x="1" y="463946"/>
              <a:ext cx="927894" cy="3976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ja-JP" sz="1400" b="0" i="0" u="none" strike="noStrike" cap="none">
                  <a:solidFill>
                    <a:schemeClr val="lt1"/>
                  </a:solidFill>
                  <a:latin typeface="HGGothicM" panose="020B0609000000000000" pitchFamily="49" charset="-128"/>
                  <a:ea typeface="HGGothicM" panose="020B0609000000000000" pitchFamily="49" charset="-128"/>
                  <a:cs typeface="Calibri"/>
                  <a:sym typeface="Calibri"/>
                </a:rPr>
                <a:t>７月～９月</a:t>
              </a:r>
              <a:endParaRPr>
                <a:latin typeface="HGGothicM" panose="020B0609000000000000" pitchFamily="49" charset="-128"/>
                <a:ea typeface="HGGothicM" panose="020B0609000000000000" pitchFamily="49" charset="-128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 rot="5400000">
              <a:off x="3922557" y="-2994663"/>
              <a:ext cx="861615" cy="685094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ADECB">
                <a:alpha val="89803"/>
              </a:srgbClr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GGothicM" panose="020B0609000000000000" pitchFamily="49" charset="-128"/>
                <a:ea typeface="HGGothicM" panose="020B0609000000000000" pitchFamily="49" charset="-128"/>
              </a:endParaRPr>
            </a:p>
          </p:txBody>
        </p:sp>
        <p:sp>
          <p:nvSpPr>
            <p:cNvPr id="147" name="Google Shape;147;p6"/>
            <p:cNvSpPr txBox="1"/>
            <p:nvPr/>
          </p:nvSpPr>
          <p:spPr>
            <a:xfrm>
              <a:off x="927894" y="42061"/>
              <a:ext cx="6808881" cy="7774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12050" rIns="12050" bIns="12050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ja-JP" sz="1900" b="0" i="0" u="none" strike="noStrike" cap="none" dirty="0">
                  <a:solidFill>
                    <a:schemeClr val="dk1"/>
                  </a:solidFill>
                  <a:latin typeface="HGGothicM" panose="020B0609000000000000" pitchFamily="49" charset="-128"/>
                  <a:ea typeface="HGGothicM" panose="020B0609000000000000" pitchFamily="49" charset="-128"/>
                  <a:sym typeface="Arial"/>
                </a:rPr>
                <a:t>各設計書作成/要件定義書</a:t>
              </a:r>
              <a:endParaRPr dirty="0">
                <a:latin typeface="HGGothicM" panose="020B0609000000000000" pitchFamily="49" charset="-128"/>
                <a:ea typeface="HGGothicM" panose="020B0609000000000000" pitchFamily="49" charset="-128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ja-JP" sz="1900" b="0" i="0" u="none" strike="noStrike" cap="none" dirty="0">
                  <a:solidFill>
                    <a:schemeClr val="dk1"/>
                  </a:solidFill>
                  <a:latin typeface="HGGothicM" panose="020B0609000000000000" pitchFamily="49" charset="-128"/>
                  <a:ea typeface="HGGothicM" panose="020B0609000000000000" pitchFamily="49" charset="-128"/>
                  <a:sym typeface="Arial"/>
                </a:rPr>
                <a:t>WBS作成/画面詳細図</a:t>
              </a:r>
              <a:endParaRPr dirty="0">
                <a:latin typeface="HGGothicM" panose="020B0609000000000000" pitchFamily="49" charset="-128"/>
                <a:ea typeface="HGGothicM" panose="020B0609000000000000" pitchFamily="49" charset="-128"/>
              </a:endParaRPr>
            </a:p>
          </p:txBody>
        </p:sp>
      </p:grpSp>
      <p:grpSp>
        <p:nvGrpSpPr>
          <p:cNvPr id="148" name="Google Shape;148;p6"/>
          <p:cNvGrpSpPr/>
          <p:nvPr/>
        </p:nvGrpSpPr>
        <p:grpSpPr>
          <a:xfrm>
            <a:off x="2020264" y="4084480"/>
            <a:ext cx="7778835" cy="1325563"/>
            <a:chOff x="0" y="0"/>
            <a:chExt cx="7778835" cy="1325563"/>
          </a:xfrm>
        </p:grpSpPr>
        <p:sp>
          <p:nvSpPr>
            <p:cNvPr id="149" name="Google Shape;149;p6"/>
            <p:cNvSpPr/>
            <p:nvPr/>
          </p:nvSpPr>
          <p:spPr>
            <a:xfrm rot="5400000">
              <a:off x="-198834" y="198834"/>
              <a:ext cx="1325563" cy="927894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D98D1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GGothicM" panose="020B0609000000000000" pitchFamily="49" charset="-128"/>
                <a:ea typeface="HGGothicM" panose="020B0609000000000000" pitchFamily="49" charset="-128"/>
              </a:endParaRPr>
            </a:p>
          </p:txBody>
        </p:sp>
        <p:sp>
          <p:nvSpPr>
            <p:cNvPr id="150" name="Google Shape;150;p6"/>
            <p:cNvSpPr txBox="1"/>
            <p:nvPr/>
          </p:nvSpPr>
          <p:spPr>
            <a:xfrm>
              <a:off x="1" y="463946"/>
              <a:ext cx="927894" cy="3976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" tIns="6350" rIns="6350" bIns="6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ja-JP" sz="1000" b="0" i="0" u="none" strike="noStrike" cap="none">
                  <a:solidFill>
                    <a:schemeClr val="lt1"/>
                  </a:solidFill>
                  <a:latin typeface="HGGothicM" panose="020B0609000000000000" pitchFamily="49" charset="-128"/>
                  <a:ea typeface="HGGothicM" panose="020B0609000000000000" pitchFamily="49" charset="-128"/>
                  <a:cs typeface="Calibri"/>
                  <a:sym typeface="Calibri"/>
                </a:rPr>
                <a:t>１０月～１２月</a:t>
              </a:r>
              <a:endParaRPr>
                <a:latin typeface="HGGothicM" panose="020B0609000000000000" pitchFamily="49" charset="-128"/>
                <a:ea typeface="HGGothicM" panose="020B0609000000000000" pitchFamily="49" charset="-128"/>
              </a:endParaRPr>
            </a:p>
          </p:txBody>
        </p:sp>
        <p:sp>
          <p:nvSpPr>
            <p:cNvPr id="151" name="Google Shape;151;p6"/>
            <p:cNvSpPr/>
            <p:nvPr/>
          </p:nvSpPr>
          <p:spPr>
            <a:xfrm rot="5400000">
              <a:off x="3922557" y="-2994663"/>
              <a:ext cx="861615" cy="685094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ADECB">
                <a:alpha val="89803"/>
              </a:srgbClr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GGothicM" panose="020B0609000000000000" pitchFamily="49" charset="-128"/>
                <a:ea typeface="HGGothicM" panose="020B0609000000000000" pitchFamily="49" charset="-128"/>
              </a:endParaRPr>
            </a:p>
          </p:txBody>
        </p:sp>
        <p:sp>
          <p:nvSpPr>
            <p:cNvPr id="152" name="Google Shape;152;p6"/>
            <p:cNvSpPr txBox="1"/>
            <p:nvPr/>
          </p:nvSpPr>
          <p:spPr>
            <a:xfrm>
              <a:off x="927894" y="42061"/>
              <a:ext cx="6808881" cy="7774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9550" tIns="8875" rIns="8875" bIns="8875" anchor="ctr" anchorCtr="0">
              <a:noAutofit/>
            </a:bodyPr>
            <a:lstStyle/>
            <a:p>
              <a:pPr marL="114300" marR="0" lvl="1" indent="-1397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ja-JP" sz="1800" b="0" i="0" u="none" strike="noStrike" cap="none" dirty="0">
                  <a:solidFill>
                    <a:schemeClr val="dk1"/>
                  </a:solidFill>
                  <a:latin typeface="HGGothicM" panose="020B0609000000000000" pitchFamily="49" charset="-128"/>
                  <a:ea typeface="HGGothicM" panose="020B0609000000000000" pitchFamily="49" charset="-128"/>
                  <a:sym typeface="Arial"/>
                </a:rPr>
                <a:t>製造</a:t>
              </a:r>
              <a:endParaRPr sz="1800" b="0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endParaRPr>
            </a:p>
            <a:p>
              <a:pPr marL="114300" marR="0" lvl="1" indent="-139700" algn="l" rtl="0">
                <a:lnSpc>
                  <a:spcPct val="90000"/>
                </a:lnSpc>
                <a:spcBef>
                  <a:spcPts val="21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ja-JP" sz="1800" b="0" i="0" u="none" strike="noStrike" cap="none" dirty="0">
                  <a:solidFill>
                    <a:schemeClr val="dk1"/>
                  </a:solidFill>
                  <a:latin typeface="HGGothicM" panose="020B0609000000000000" pitchFamily="49" charset="-128"/>
                  <a:ea typeface="HGGothicM" panose="020B0609000000000000" pitchFamily="49" charset="-128"/>
                  <a:sym typeface="Arial"/>
                </a:rPr>
                <a:t>中間発表</a:t>
              </a:r>
              <a:endParaRPr sz="1800" b="0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cs typeface="Calibri"/>
                <a:sym typeface="Calibri"/>
              </a:endParaRPr>
            </a:p>
          </p:txBody>
        </p:sp>
      </p:grpSp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xfrm>
            <a:off x="-61160" y="134938"/>
            <a:ext cx="1231432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ja-JP" sz="5000" b="1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スケジュールの実績/今後の予定</a:t>
            </a:r>
            <a:endParaRPr b="1" dirty="0">
              <a:latin typeface="HGGothicM" panose="020B0609000000000000" pitchFamily="49" charset="-128"/>
              <a:ea typeface="HGGothicM" panose="020B0609000000000000" pitchFamily="49" charset="-128"/>
            </a:endParaRPr>
          </a:p>
        </p:txBody>
      </p:sp>
      <p:grpSp>
        <p:nvGrpSpPr>
          <p:cNvPr id="154" name="Google Shape;154;p6"/>
          <p:cNvGrpSpPr/>
          <p:nvPr/>
        </p:nvGrpSpPr>
        <p:grpSpPr>
          <a:xfrm>
            <a:off x="2009855" y="1468438"/>
            <a:ext cx="7778835" cy="1325563"/>
            <a:chOff x="0" y="0"/>
            <a:chExt cx="7778835" cy="1325563"/>
          </a:xfrm>
        </p:grpSpPr>
        <p:sp>
          <p:nvSpPr>
            <p:cNvPr id="155" name="Google Shape;155;p6"/>
            <p:cNvSpPr/>
            <p:nvPr/>
          </p:nvSpPr>
          <p:spPr>
            <a:xfrm rot="5400000">
              <a:off x="-198834" y="198834"/>
              <a:ext cx="1325563" cy="927894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D98D1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GGothicM" panose="020B0609000000000000" pitchFamily="49" charset="-128"/>
                <a:ea typeface="HGGothicM" panose="020B0609000000000000" pitchFamily="49" charset="-128"/>
              </a:endParaRPr>
            </a:p>
          </p:txBody>
        </p:sp>
        <p:sp>
          <p:nvSpPr>
            <p:cNvPr id="156" name="Google Shape;156;p6"/>
            <p:cNvSpPr txBox="1"/>
            <p:nvPr/>
          </p:nvSpPr>
          <p:spPr>
            <a:xfrm>
              <a:off x="1" y="463946"/>
              <a:ext cx="927894" cy="3976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875" tIns="8875" rIns="8875" bIns="88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ja-JP" sz="1400" b="0" i="0" u="none" strike="noStrike" cap="none">
                  <a:solidFill>
                    <a:schemeClr val="lt1"/>
                  </a:solidFill>
                  <a:latin typeface="HGGothicM" panose="020B0609000000000000" pitchFamily="49" charset="-128"/>
                  <a:ea typeface="HGGothicM" panose="020B0609000000000000" pitchFamily="49" charset="-128"/>
                  <a:cs typeface="Calibri"/>
                  <a:sym typeface="Calibri"/>
                </a:rPr>
                <a:t>４月～６月</a:t>
              </a:r>
              <a:endParaRPr>
                <a:latin typeface="HGGothicM" panose="020B0609000000000000" pitchFamily="49" charset="-128"/>
                <a:ea typeface="HGGothicM" panose="020B0609000000000000" pitchFamily="49" charset="-128"/>
              </a:endParaRPr>
            </a:p>
          </p:txBody>
        </p:sp>
        <p:sp>
          <p:nvSpPr>
            <p:cNvPr id="157" name="Google Shape;157;p6"/>
            <p:cNvSpPr/>
            <p:nvPr/>
          </p:nvSpPr>
          <p:spPr>
            <a:xfrm rot="5400000">
              <a:off x="3922557" y="-2994663"/>
              <a:ext cx="861615" cy="685094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ADECB">
                <a:alpha val="89803"/>
              </a:srgbClr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GGothicM" panose="020B0609000000000000" pitchFamily="49" charset="-128"/>
                <a:ea typeface="HGGothicM" panose="020B0609000000000000" pitchFamily="49" charset="-128"/>
              </a:endParaRPr>
            </a:p>
          </p:txBody>
        </p:sp>
        <p:sp>
          <p:nvSpPr>
            <p:cNvPr id="158" name="Google Shape;158;p6"/>
            <p:cNvSpPr txBox="1"/>
            <p:nvPr/>
          </p:nvSpPr>
          <p:spPr>
            <a:xfrm>
              <a:off x="927894" y="42061"/>
              <a:ext cx="6808881" cy="7774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12050" rIns="12050" bIns="12050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ja-JP" sz="1900" b="0" i="0" u="none" strike="noStrike" cap="none" dirty="0">
                  <a:solidFill>
                    <a:schemeClr val="dk1"/>
                  </a:solidFill>
                  <a:latin typeface="HGGothicM" panose="020B0609000000000000" pitchFamily="49" charset="-128"/>
                  <a:ea typeface="HGGothicM" panose="020B0609000000000000" pitchFamily="49" charset="-128"/>
                  <a:sym typeface="Arial"/>
                </a:rPr>
                <a:t>テーマ決め/プレゼン準備</a:t>
              </a:r>
              <a:endParaRPr dirty="0">
                <a:latin typeface="HGGothicM" panose="020B0609000000000000" pitchFamily="49" charset="-128"/>
                <a:ea typeface="HGGothicM" panose="020B0609000000000000" pitchFamily="49" charset="-128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ja-JP" sz="1900" b="0" i="0" u="none" strike="noStrike" cap="none" dirty="0">
                  <a:solidFill>
                    <a:schemeClr val="dk1"/>
                  </a:solidFill>
                  <a:latin typeface="HGGothicM" panose="020B0609000000000000" pitchFamily="49" charset="-128"/>
                  <a:ea typeface="HGGothicM" panose="020B0609000000000000" pitchFamily="49" charset="-128"/>
                  <a:sym typeface="Arial"/>
                </a:rPr>
                <a:t>業界インタビュー</a:t>
              </a:r>
              <a:endParaRPr dirty="0">
                <a:latin typeface="HGGothicM" panose="020B0609000000000000" pitchFamily="49" charset="-128"/>
                <a:ea typeface="HGGothicM" panose="020B0609000000000000" pitchFamily="49" charset="-128"/>
              </a:endParaRPr>
            </a:p>
          </p:txBody>
        </p:sp>
      </p:grpSp>
      <p:grpSp>
        <p:nvGrpSpPr>
          <p:cNvPr id="159" name="Google Shape;159;p6"/>
          <p:cNvGrpSpPr/>
          <p:nvPr/>
        </p:nvGrpSpPr>
        <p:grpSpPr>
          <a:xfrm>
            <a:off x="2030673" y="5372615"/>
            <a:ext cx="7778835" cy="1325563"/>
            <a:chOff x="0" y="0"/>
            <a:chExt cx="7778835" cy="1325563"/>
          </a:xfrm>
        </p:grpSpPr>
        <p:sp>
          <p:nvSpPr>
            <p:cNvPr id="160" name="Google Shape;160;p6"/>
            <p:cNvSpPr/>
            <p:nvPr/>
          </p:nvSpPr>
          <p:spPr>
            <a:xfrm rot="5400000">
              <a:off x="-198834" y="198834"/>
              <a:ext cx="1325563" cy="927894"/>
            </a:xfrm>
            <a:prstGeom prst="chevron">
              <a:avLst>
                <a:gd name="adj" fmla="val 50000"/>
              </a:avLst>
            </a:prstGeom>
            <a:solidFill>
              <a:schemeClr val="lt1"/>
            </a:solidFill>
            <a:ln w="12700" cap="flat" cmpd="sng">
              <a:solidFill>
                <a:srgbClr val="D98D1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GGothicM" panose="020B0609000000000000" pitchFamily="49" charset="-128"/>
                <a:ea typeface="HGGothicM" panose="020B0609000000000000" pitchFamily="49" charset="-128"/>
              </a:endParaRPr>
            </a:p>
          </p:txBody>
        </p:sp>
        <p:sp>
          <p:nvSpPr>
            <p:cNvPr id="161" name="Google Shape;161;p6"/>
            <p:cNvSpPr txBox="1"/>
            <p:nvPr/>
          </p:nvSpPr>
          <p:spPr>
            <a:xfrm>
              <a:off x="1" y="463946"/>
              <a:ext cx="927894" cy="3976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525" tIns="9525" rIns="9525" bIns="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ja-JP" sz="1500" b="0" i="0" u="none" strike="noStrike" cap="none">
                  <a:solidFill>
                    <a:schemeClr val="lt1"/>
                  </a:solidFill>
                  <a:latin typeface="HGGothicM" panose="020B0609000000000000" pitchFamily="49" charset="-128"/>
                  <a:ea typeface="HGGothicM" panose="020B0609000000000000" pitchFamily="49" charset="-128"/>
                  <a:cs typeface="Calibri"/>
                  <a:sym typeface="Calibri"/>
                </a:rPr>
                <a:t>1月～２月</a:t>
              </a:r>
              <a:endParaRPr>
                <a:latin typeface="HGGothicM" panose="020B0609000000000000" pitchFamily="49" charset="-128"/>
                <a:ea typeface="HGGothicM" panose="020B0609000000000000" pitchFamily="49" charset="-128"/>
              </a:endParaRPr>
            </a:p>
          </p:txBody>
        </p:sp>
        <p:sp>
          <p:nvSpPr>
            <p:cNvPr id="162" name="Google Shape;162;p6"/>
            <p:cNvSpPr/>
            <p:nvPr/>
          </p:nvSpPr>
          <p:spPr>
            <a:xfrm rot="5400000">
              <a:off x="3922557" y="-2994663"/>
              <a:ext cx="861615" cy="685094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FADECB">
                <a:alpha val="89803"/>
              </a:srgbClr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HGGothicM" panose="020B0609000000000000" pitchFamily="49" charset="-128"/>
                <a:ea typeface="HGGothicM" panose="020B0609000000000000" pitchFamily="49" charset="-128"/>
              </a:endParaRPr>
            </a:p>
          </p:txBody>
        </p:sp>
        <p:sp>
          <p:nvSpPr>
            <p:cNvPr id="163" name="Google Shape;163;p6"/>
            <p:cNvSpPr txBox="1"/>
            <p:nvPr/>
          </p:nvSpPr>
          <p:spPr>
            <a:xfrm>
              <a:off x="927894" y="42061"/>
              <a:ext cx="6808881" cy="7774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5125" tIns="12050" rIns="12050" bIns="12050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ja-JP" sz="1900" b="0" i="0" u="none" strike="noStrike" cap="none" dirty="0">
                  <a:solidFill>
                    <a:schemeClr val="dk1"/>
                  </a:solidFill>
                  <a:latin typeface="HGGothicM" panose="020B0609000000000000" pitchFamily="49" charset="-128"/>
                  <a:ea typeface="HGGothicM" panose="020B0609000000000000" pitchFamily="49" charset="-128"/>
                  <a:sym typeface="Arial"/>
                </a:rPr>
                <a:t>製造/テスト</a:t>
              </a:r>
              <a:endParaRPr sz="1900" b="0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sym typeface="Arial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Arial"/>
                <a:buChar char="•"/>
              </a:pPr>
              <a:r>
                <a:rPr lang="ja-JP" sz="1900" b="0" i="0" u="none" strike="noStrike" cap="none" dirty="0">
                  <a:solidFill>
                    <a:schemeClr val="dk1"/>
                  </a:solidFill>
                  <a:latin typeface="HGGothicM" panose="020B0609000000000000" pitchFamily="49" charset="-128"/>
                  <a:ea typeface="HGGothicM" panose="020B0609000000000000" pitchFamily="49" charset="-128"/>
                  <a:sym typeface="Arial"/>
                </a:rPr>
                <a:t>発表会本番/まとめ</a:t>
              </a:r>
              <a:endParaRPr dirty="0">
                <a:latin typeface="HGGothicM" panose="020B0609000000000000" pitchFamily="49" charset="-128"/>
                <a:ea typeface="HGGothicM" panose="020B0609000000000000" pitchFamily="49" charset="-128"/>
              </a:endParaRPr>
            </a:p>
          </p:txBody>
        </p:sp>
      </p:grpSp>
      <p:sp>
        <p:nvSpPr>
          <p:cNvPr id="164" name="Google Shape;164;p6"/>
          <p:cNvSpPr txBox="1"/>
          <p:nvPr/>
        </p:nvSpPr>
        <p:spPr>
          <a:xfrm>
            <a:off x="2030675" y="1934388"/>
            <a:ext cx="9408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cs typeface="Calibri"/>
                <a:sym typeface="Calibri"/>
              </a:rPr>
              <a:t>4～6月</a:t>
            </a:r>
            <a:endParaRPr sz="1800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cs typeface="Calibri"/>
              <a:sym typeface="Calibri"/>
            </a:endParaRPr>
          </a:p>
        </p:txBody>
      </p:sp>
      <p:sp>
        <p:nvSpPr>
          <p:cNvPr id="165" name="Google Shape;165;p6"/>
          <p:cNvSpPr txBox="1"/>
          <p:nvPr/>
        </p:nvSpPr>
        <p:spPr>
          <a:xfrm>
            <a:off x="2030675" y="3141838"/>
            <a:ext cx="12930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cs typeface="Calibri"/>
                <a:sym typeface="Calibri"/>
              </a:rPr>
              <a:t>7～9月</a:t>
            </a:r>
            <a:endParaRPr sz="1800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1936575" y="4483388"/>
            <a:ext cx="12930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cs typeface="Calibri"/>
                <a:sym typeface="Calibri"/>
              </a:rPr>
              <a:t>10～12月</a:t>
            </a:r>
            <a:endParaRPr sz="1800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cs typeface="Calibri"/>
              <a:sym typeface="Calibri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2079900" y="5824938"/>
            <a:ext cx="1293000" cy="4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cs typeface="Calibri"/>
                <a:sym typeface="Calibri"/>
              </a:rPr>
              <a:t>1～2月</a:t>
            </a:r>
            <a:endParaRPr sz="1800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6" grpId="0"/>
      <p:bldP spid="1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1161" y="0"/>
            <a:ext cx="123143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-61162" y="0"/>
            <a:ext cx="123143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ja-JP" sz="5000" b="1" dirty="0">
                <a:latin typeface="HGGothicM" panose="020B0609000000000000" pitchFamily="49" charset="-128"/>
                <a:ea typeface="HGGothicM" panose="020B0609000000000000" pitchFamily="49" charset="-128"/>
                <a:cs typeface="Arial"/>
                <a:sym typeface="Arial"/>
              </a:rPr>
              <a:t>制作画面一覧1</a:t>
            </a:r>
            <a:endParaRPr sz="5000" b="1" dirty="0">
              <a:latin typeface="HGGothicM" panose="020B0609000000000000" pitchFamily="49" charset="-128"/>
              <a:ea typeface="HGGothicM" panose="020B0609000000000000" pitchFamily="49" charset="-128"/>
              <a:cs typeface="Arial"/>
              <a:sym typeface="Arial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5014911" y="6259785"/>
            <a:ext cx="2162175" cy="457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 i="0" u="none" strike="noStrike" cap="none" dirty="0">
                <a:solidFill>
                  <a:schemeClr val="dk1"/>
                </a:solidFill>
                <a:latin typeface="HGGothicM" panose="020B0609000000000000" pitchFamily="49" charset="-128"/>
                <a:ea typeface="HGGothicM" panose="020B0609000000000000" pitchFamily="49" charset="-128"/>
                <a:cs typeface="Calibri"/>
                <a:sym typeface="Calibri"/>
              </a:rPr>
              <a:t>ログイン画面</a:t>
            </a:r>
            <a:endParaRPr sz="1800" b="1" i="0" u="none" strike="noStrike" cap="none" dirty="0">
              <a:solidFill>
                <a:schemeClr val="dk1"/>
              </a:solidFill>
              <a:latin typeface="HGGothicM" panose="020B0609000000000000" pitchFamily="49" charset="-128"/>
              <a:ea typeface="HGGothicM" panose="020B0609000000000000" pitchFamily="49" charset="-128"/>
              <a:cs typeface="Calibri"/>
              <a:sym typeface="Calibri"/>
            </a:endParaRPr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4019" y="1321774"/>
            <a:ext cx="7183961" cy="4796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2801</TotalTime>
  <Words>486</Words>
  <Application>Microsoft Office PowerPoint</Application>
  <PresentationFormat>와이드스크린</PresentationFormat>
  <Paragraphs>111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HGGothicM</vt:lpstr>
      <vt:lpstr>noto</vt:lpstr>
      <vt:lpstr>Malgun Gothic</vt:lpstr>
      <vt:lpstr>Arial</vt:lpstr>
      <vt:lpstr>Calibri</vt:lpstr>
      <vt:lpstr>Office Theme</vt:lpstr>
      <vt:lpstr>企画開発プロジェクト中間報告</vt:lpstr>
      <vt:lpstr>目次</vt:lpstr>
      <vt:lpstr>PowerPoint 프레젠테이션</vt:lpstr>
      <vt:lpstr>PowerPoint 프레젠테이션</vt:lpstr>
      <vt:lpstr>システムの内容</vt:lpstr>
      <vt:lpstr>システムの内容</vt:lpstr>
      <vt:lpstr>システムの規模</vt:lpstr>
      <vt:lpstr>スケジュールの実績/今後の予定</vt:lpstr>
      <vt:lpstr>制作画面一覧1</vt:lpstr>
      <vt:lpstr>制作画面一覧2</vt:lpstr>
      <vt:lpstr>制作画面一覧3</vt:lpstr>
      <vt:lpstr>制作画面一覧4</vt:lpstr>
      <vt:lpstr>工夫した点/課題と改善点</vt:lpstr>
      <vt:lpstr>質疑応答</vt:lpstr>
      <vt:lpstr>ご清聴ありがとうございました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大洋 緒方</dc:creator>
  <cp:lastModifiedBy>ファンギュ イ</cp:lastModifiedBy>
  <cp:revision>85</cp:revision>
  <dcterms:created xsi:type="dcterms:W3CDTF">2024-10-28T05:28:01Z</dcterms:created>
  <dcterms:modified xsi:type="dcterms:W3CDTF">2024-12-16T06:23:59Z</dcterms:modified>
</cp:coreProperties>
</file>