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57" r:id="rId2"/>
    <p:sldId id="296" r:id="rId3"/>
    <p:sldId id="294" r:id="rId4"/>
    <p:sldId id="258" r:id="rId5"/>
    <p:sldId id="259" r:id="rId6"/>
    <p:sldId id="270" r:id="rId7"/>
    <p:sldId id="262" r:id="rId8"/>
    <p:sldId id="271" r:id="rId9"/>
    <p:sldId id="295" r:id="rId10"/>
    <p:sldId id="261" r:id="rId11"/>
    <p:sldId id="290" r:id="rId12"/>
    <p:sldId id="267" r:id="rId13"/>
    <p:sldId id="266" r:id="rId14"/>
    <p:sldId id="286" r:id="rId15"/>
    <p:sldId id="287" r:id="rId16"/>
    <p:sldId id="269" r:id="rId17"/>
    <p:sldId id="285" r:id="rId18"/>
    <p:sldId id="289" r:id="rId19"/>
    <p:sldId id="301" r:id="rId20"/>
    <p:sldId id="288" r:id="rId21"/>
    <p:sldId id="29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B0B5"/>
    <a:srgbClr val="FFFFFF"/>
    <a:srgbClr val="147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94660"/>
  </p:normalViewPr>
  <p:slideViewPr>
    <p:cSldViewPr snapToGrid="0">
      <p:cViewPr varScale="1">
        <p:scale>
          <a:sx n="80" d="100"/>
          <a:sy n="80" d="100"/>
        </p:scale>
        <p:origin x="2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13T12:56:52.034"/>
    </inkml:context>
    <inkml:brush xml:id="br0">
      <inkml:brushProperty name="width" value="0.1" units="cm"/>
      <inkml:brushProperty name="height" value="0.1" units="cm"/>
      <inkml:brushProperty name="color" value="#FFFFFF"/>
    </inkml:brush>
  </inkml:definitions>
  <inkml:trace contextRef="#ctx0" brushRef="#br0">5414 6803 16383 0 0,'0'9'0'0'0,"0"-15"0"0"0,0-15 0 0 0,0-14 0 0 0,0-9 0 0 0,0-7 0 0 0,0-3 0 0 0,0-2 0 0 0,-9 9 0 0 0,-12 13 0 0 0,-21 11 0 0 0,-2 19 0 0 0,5 20 0 0 0,10 15 0 0 0,19 3 0 0 0,11 4 0 0 0,14 6 0 0 0,14-6 0 0 0,1 9 0 0 0,6-3 0 0 0,5-10 0 0 0,-5-1 0 0 0,1-6 0 0 0,-6-26 0 0 0,-8-22 0 0 0,-8-17 0 0 0,-6-10 0 0 0,-6-6 0 0 0,-2-4 0 0 0,-2 0 0 0 0,-10 10 0 0 0,-2-6 0 0 0,-9 7 0 0 0,-9 12 0 0 0,-9 11 0 0 0,-15 10 0 0 0,-7 7 0 0 0,6 14 0 0 0,14 15 0 0 0,13 13 0 0 0,12 9 0 0 0,26-3 0 0 0,13 0 0 0 0,10-6 0 0 0,1 0 0 0 0,-6 3 0 0 0,-7 12 0 0 0,2-1 0 0 0,-3-1 0 0 0,-5 1 0 0 0,-4 1 0 0 0,-5 1 0 0 0,-2 1 0 0 0,-2 0 0 0 0,-10-8 0 0 0,-22-12 0 0 0,-15-11 0 0 0,2-19 0 0 0,7-18 0 0 0,10-15 0 0 0,28-3 0 0 0,13-5 0 0 0,14 5 0 0 0,11 8 0 0 0,-1 0 0 0 0,-16 3 0 0 0,-30 7 0 0 0,-23 5 0 0 0,13 5 0 0 0,17 3 0 0 0,10-15 0 0 0,12-6 0 0 0,11 3 0 0 0,10 4 0 0 0,6 4 0 0 0,-5 15 0 0 0,-1 6 0 0 0,2 2 0 0 0,-7-10 0 0 0,-9-13 0 0 0,-11-15 0 0 0,-6-10 0 0 0,-7-9 0 0 0,-3-4 0 0 0,-2-4 0 0 0,-1-9 0 0 0,18 5 0 0 0,6 23 0 0 0,0 25 0 0 0,-4 24 0 0 0,-6 19 0 0 0,-4 13 0 0 0,-12-1 0 0 0,-7 1 0 0 0,0 1 0 0 0,1 12 0 0 0,12-5 0 0 0,14-11 0 0 0,4-21 0 0 0,-1-24 0 0 0,-3-20 0 0 0,-6-16 0 0 0,6 0 0 0 0,0-3 0 0 0,-4-4 0 0 0,-12 7 0 0 0,-6 18 0 0 0,-20 14 0 0 0,-6 16 0 0 0,3 16 0 0 0,6 12 0 0 0,16 1 0 0 0,10 11 0 0 0,12-3 0 0 0,5 1 0 0 0,-20-9 0 0 0,-10-1 0 0 0,-12-7 0 0 0,-11-9 0 0 0,-9-8 0 0 0,-7-6 0 0 0,-3-4 0 0 0,15-3 0 0 0,24-1 0 0 0,23 0 0 0 0,18-1 0 0 0,23 1 0 0 0,11 0 0 0 0,5 0 0 0 0,-18 1 0 0 0,-18-9 0 0 0,-32-3 0 0 0,-25 0 0 0 0,-17 3 0 0 0,8 3 0 0 0,28 2 0 0 0,24 2 0 0 0,18 1 0 0 0,-6 10 0 0 0,-25 3 0 0 0,-23 0 0 0 0,-18-2 0 0 0,-10-3 0 0 0,11-3 0 0 0,21-11 0 0 0,3-4 0 0 0,-4 0 0 0 0,0-17 0 0 0,-6-3 0 0 0,0-5 0 0 0,-4 3 0 0 0,1-2 0 0 0,6-3 0 0 0,5-5 0 0 0,6-4 0 0 0,-5 6 0 0 0,-1 1 0 0 0,-6 8 0 0 0,0 17 0 0 0,12 21 0 0 0,8 19 0 0 0,3 13 0 0 0,2 10 0 0 0,9-4 0 0 0,11-18 0 0 0,1-22 0 0 0,-4-21 0 0 0,4-8 0 0 0,-3-9 0 0 0,-6-6 0 0 0,-4-16 0 0 0,-15 2 0 0 0,-7 20 0 0 0,-10 14 0 0 0,-2 21 0 0 0,2 19 0 0 0,4 15 0 0 0,6 10 0 0 0,3 7 0 0 0,3 4 0 0 0,11-9 0 0 0,5 7 0 0 0,8-6 0 0 0,10-12 0 0 0,9-2 0 0 0,15-8 0 0 0,-1 2 0 0 0,-20-5 0 0 0,-23-6 0 0 0,-24-5 0 0 0,-18-6 0 0 0,-13-3 0 0 0,11-3 0 0 0,19 0 0 0 0,21-1 0 0 0,27-1 0 0 0,18 1 0 0 0,-1-8 0 0 0,-9-22 0 0 0,-11-13 0 0 0,-12-10 0 0 0,-26 6 0 0 0,-12 19 0 0 0,-4 33 0 0 0,4 25 0 0 0,12 16 0 0 0,0 1 0 0 0,-9-8 0 0 0,-10-10 0 0 0,-10-10 0 0 0,-8-8 0 0 0,-5-6 0 0 0,-4-3 0 0 0,-1-2 0 0 0,-10-1 0 0 0,-3 0 0 0 0,10-9 0 0 0,33-2 0 0 0,20-17 0 0 0,20-4 0 0 0,16 5 0 0 0,-6 6 0 0 0,-25 8 0 0 0,-23 6 0 0 0,-7 14 0 0 0,20 6 0 0 0,19 1 0 0 0,18-2 0 0 0,4 7 0 0 0,-12 0 0 0 0,-1-2 0 0 0,5-4 0 0 0,8-4 0 0 0,7-4 0 0 0,7-1 0 0 0,3-1 0 0 0,13-2 0 0 0,3 0 0 0 0,1 1 0 0 0,-11 8 0 0 0,-25 3 0 0 0,-34 1 0 0 0,-17-12 0 0 0,4-6 0 0 0,14-1 0 0 0,16 0 0 0 0,16 1 0 0 0,11 2 0 0 0,8 2 0 0 0,-4 9 0 0 0,-19 5 0 0 0,-22-1 0 0 0,-21 7 0 0 0,-16 1 0 0 0,-21-3 0 0 0,-10-4 0 0 0,-2-5 0 0 0,1-3 0 0 0,2-2 0 0 0,3-1 0 0 0,4-2 0 0 0,2 0 0 0 0,-8 1 0 0 0,-2-1 0 0 0,10-9 0 0 0,33-2 0 0 0,19-9 0 0 0,20 0 0 0 0,7-15 0 0 0,8-1 0 0 0,-11 6 0 0 0,-25 7 0 0 0,-14 18 0 0 0,-12 9 0 0 0,-1 14 0 0 0,-4 3 0 0 0,13-1 0 0 0,27-4 0 0 0,23-5 0 0 0,16-3 0 0 0,-1-22 0 0 0,-6-17 0 0 0,-11-12 0 0 0,-9-7 0 0 0,2 4 0 0 0,-3 2 0 0 0,-4-1 0 0 0,-4-1 0 0 0,-4-11 0 0 0,-1-4 0 0 0,6 7 0 0 0,3 6 0 0 0,-2 19 0 0 0,-1 32 0 0 0,-3 26 0 0 0,-3 17 0 0 0,-1 9 0 0 0,-1 5 0 0 0,-1 2 0 0 0,8-11 0 0 0,4-3 0 0 0,8-11 0 0 0,0 7 0 0 0,7-4 0 0 0,-2 0 0 0 0,13-6 0 0 0,0 0 0 0 0,3-5 0 0 0,3-8 0 0 0,-6 2 0 0 0,-18-3 0 0 0,-31-5 0 0 0,-22-4 0 0 0,-6-13 0 0 0,4-15 0 0 0,8-23 0 0 0,8-13 0 0 0,8 3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13T12:56:52.035"/>
    </inkml:context>
    <inkml:brush xml:id="br0">
      <inkml:brushProperty name="width" value="0.1" units="cm"/>
      <inkml:brushProperty name="height" value="0.1" units="cm"/>
      <inkml:brushProperty name="color" value="#FFFFFF"/>
    </inkml:brush>
  </inkml:definitions>
  <inkml:trace contextRef="#ctx0" brushRef="#br0">5344 6259 16383 0 0,'11'0'0'0'0,"14"0"0"0"0,16 0 0 0 0,9 0 0 0 0,-2 22 0 0 0,-10 18 0 0 0,-11 14 0 0 0,-10 8 0 0 0,-8 6 0 0 0,-5 1 0 0 0,-4-1 0 0 0,-14-10 0 0 0,-2 7 0 0 0,0 3 0 0 0,14-11 0 0 0,18-14 0 0 0,18-15 0 0 0,25-12 0 0 0,13-8 0 0 0,-4-28 0 0 0,-15-23 0 0 0,-39-2 0 0 0,-32 5 0 0 0,-13 33 0 0 0,20 17 0 0 0,25 17 0 0 0,-14 5 0 0 0,-17-4 0 0 0,-7 5 0 0 0,-9-3 0 0 0,-10-7 0 0 0,-10-7 0 0 0,-6-6 0 0 0,7-16 0 0 0,12-30 0 0 0,13-19 0 0 0,11-11 0 0 0,9-6 0 0 0,5-1 0 0 0,2 0 0 0 0,2 2 0 0 0,-11 12 0 0 0,-3-5 0 0 0,-11 9 0 0 0,-2 23 0 0 0,-18 19 0 0 0,-2 21 0 0 0,-5 11 0 0 0,7 11 0 0 0,32 2 0 0 0,29-5 0 0 0,24-7 0 0 0,13-7 0 0 0,11-5 0 0 0,4-5 0 0 0,-10-14 0 0 0,-15-25 0 0 0,-15-21 0 0 0,-24 2 0 0 0,-12-2 0 0 0,-6 10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13T12:56:52.036"/>
    </inkml:context>
    <inkml:brush xml:id="br0">
      <inkml:brushProperty name="width" value="0.1" units="cm"/>
      <inkml:brushProperty name="height" value="0.1" units="cm"/>
      <inkml:brushProperty name="color" value="#FFFFFF"/>
    </inkml:brush>
  </inkml:definitions>
  <inkml:trace contextRef="#ctx0" brushRef="#br0">5284 6456 16383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13T12:56:52.037"/>
    </inkml:context>
    <inkml:brush xml:id="br0">
      <inkml:brushProperty name="width" value="0.1" units="cm"/>
      <inkml:brushProperty name="height" value="0.1" units="cm"/>
      <inkml:brushProperty name="color" value="#FFFFFF"/>
    </inkml:brush>
  </inkml:definitions>
  <inkml:trace contextRef="#ctx0" brushRef="#br0">5284 6456 16383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13T12:56:52.039"/>
    </inkml:context>
    <inkml:brush xml:id="br0">
      <inkml:brushProperty name="width" value="0.1" units="cm"/>
      <inkml:brushProperty name="height" value="0.1" units="cm"/>
      <inkml:brushProperty name="color" value="#FFFFFF"/>
    </inkml:brush>
  </inkml:definitions>
  <inkml:trace contextRef="#ctx0" brushRef="#br0">5344 7056 16383 0 0,'0'-9'0'0'0,"0"-12"0"0"0,0-11 0 0 0,0-19 0 0 0,0-9 0 0 0,0-3 0 0 0,0-1 0 0 0,0 2 0 0 0,0 3 0 0 0,0 2 0 0 0,0 2 0 0 0,0-8 0 0 0,0-2 0 0 0,0 1 0 0 0,0 20 0 0 0,0 36 0 0 0,0 28 0 0 0,0 20 0 0 0,0 12 0 0 0,0 6 0 0 0,0 2 0 0 0,0-18 0 0 0,0-25 0 0 0,-9-15 0 0 0,-3-18 0 0 0,1-14 0 0 0,1-21 0 0 0,13-1 0 0 0,5-1 0 0 0,1 27 0 0 0,-1 26 0 0 0,-1 22 0 0 0,-3 17 0 0 0,-1 11 0 0 0,-2-13 0 0 0,0-21 0 0 0,-1-22 0 0 0,8-11 0 0 0,4 7 0 0 0,-1 14 0 0 0,-2 16 0 0 0,-3 4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7/12/2024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rIns="45720"/>
          <a:lstStyle/>
          <a:p>
            <a:fld id="{6D22F896-40B5-4ADD-8801-0D06FADFA095}"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151595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7/12/2024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133038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7/12/2024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330793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7/12/2024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88167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7/12/2024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448025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7/12/2024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461174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7/12/2024</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794474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7/12/2024</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499425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smtClean="0"/>
              <a:t>7/12/2024</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382264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7/12/2024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702082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7/12/2024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068327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3.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smtClean="0"/>
              <a:t>7/12/2024</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smtClean="0"/>
              <a:pPr/>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44086483"/>
      </p:ext>
    </p:extLst>
  </p:cSld>
  <p:clrMap bg1="dk1" tx1="lt1" bg2="dk2" tx2="lt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jpeg" /><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8" Type="http://schemas.openxmlformats.org/officeDocument/2006/relationships/customXml" Target="../ink/ink3.xml" /><Relationship Id="rId3" Type="http://schemas.openxmlformats.org/officeDocument/2006/relationships/image" Target="../media/image17.png" /><Relationship Id="rId7" Type="http://schemas.openxmlformats.org/officeDocument/2006/relationships/image" Target="../media/image19.png" /><Relationship Id="rId12" Type="http://schemas.openxmlformats.org/officeDocument/2006/relationships/image" Target="../media/image21.png" /><Relationship Id="rId2" Type="http://schemas.openxmlformats.org/officeDocument/2006/relationships/image" Target="../media/image1.jpeg" /><Relationship Id="rId1" Type="http://schemas.openxmlformats.org/officeDocument/2006/relationships/slideLayout" Target="../slideLayouts/slideLayout7.xml" /><Relationship Id="rId6" Type="http://schemas.openxmlformats.org/officeDocument/2006/relationships/customXml" Target="../ink/ink2.xml" /><Relationship Id="rId11" Type="http://schemas.openxmlformats.org/officeDocument/2006/relationships/customXml" Target="../ink/ink5.xml" /><Relationship Id="rId5" Type="http://schemas.openxmlformats.org/officeDocument/2006/relationships/image" Target="../media/image18.png" /><Relationship Id="rId10" Type="http://schemas.openxmlformats.org/officeDocument/2006/relationships/customXml" Target="../ink/ink4.xml" /><Relationship Id="rId4" Type="http://schemas.openxmlformats.org/officeDocument/2006/relationships/customXml" Target="../ink/ink1.xml" /><Relationship Id="rId9" Type="http://schemas.openxmlformats.org/officeDocument/2006/relationships/image" Target="../media/image20.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3" Type="http://schemas.openxmlformats.org/officeDocument/2006/relationships/image" Target="../media/image22.jpg" /><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hyperlink" Target="http://www.facstaff.bucknell.edu/mastascu/elessonshtml/Sensors/TempThermCp1.html" TargetMode="External" /><Relationship Id="rId2" Type="http://schemas.openxmlformats.org/officeDocument/2006/relationships/hyperlink" Target="http://www.msm.cam.ac.uk/utc/thermocouple/pages/ThermocouplesOperatingPrinciples.html" TargetMode="External"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3" Type="http://schemas.openxmlformats.org/officeDocument/2006/relationships/image" Target="../media/image23.jpeg" /><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1.jpeg" /><Relationship Id="rId1" Type="http://schemas.openxmlformats.org/officeDocument/2006/relationships/slideLayout" Target="../slideLayouts/slideLayout7.xml" /><Relationship Id="rId4" Type="http://schemas.openxmlformats.org/officeDocument/2006/relationships/image" Target="../media/image7.jpeg" /></Relationships>
</file>

<file path=ppt/slides/_rels/slide5.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8" Type="http://schemas.openxmlformats.org/officeDocument/2006/relationships/image" Target="../media/image14.jpeg" /><Relationship Id="rId3" Type="http://schemas.openxmlformats.org/officeDocument/2006/relationships/image" Target="../media/image9.jpeg" /><Relationship Id="rId7" Type="http://schemas.openxmlformats.org/officeDocument/2006/relationships/image" Target="../media/image13.jpeg" /><Relationship Id="rId2" Type="http://schemas.openxmlformats.org/officeDocument/2006/relationships/image" Target="../media/image1.jpeg" /><Relationship Id="rId1" Type="http://schemas.openxmlformats.org/officeDocument/2006/relationships/slideLayout" Target="../slideLayouts/slideLayout7.xml" /><Relationship Id="rId6" Type="http://schemas.openxmlformats.org/officeDocument/2006/relationships/image" Target="../media/image12.jpeg" /><Relationship Id="rId5" Type="http://schemas.openxmlformats.org/officeDocument/2006/relationships/image" Target="../media/image11.jpeg" /><Relationship Id="rId10" Type="http://schemas.openxmlformats.org/officeDocument/2006/relationships/image" Target="../media/image16.jpeg" /><Relationship Id="rId4" Type="http://schemas.openxmlformats.org/officeDocument/2006/relationships/image" Target="../media/image10.jpeg" /><Relationship Id="rId9" Type="http://schemas.openxmlformats.org/officeDocument/2006/relationships/image" Target="../media/image15.jpeg" /></Relationships>
</file>

<file path=ppt/slides/_rels/slide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IIIT SKLM">
            <a:extLst>
              <a:ext uri="{FF2B5EF4-FFF2-40B4-BE49-F238E27FC236}">
                <a16:creationId xmlns:a16="http://schemas.microsoft.com/office/drawing/2014/main" id="{10318996-C738-0FDA-5D4C-46CBA469DB24}"/>
              </a:ext>
            </a:extLst>
          </p:cNvPr>
          <p:cNvPicPr>
            <a:picLocks noChangeAspect="1"/>
          </p:cNvPicPr>
          <p:nvPr/>
        </p:nvPicPr>
        <p:blipFill>
          <a:blip r:embed="rId2"/>
          <a:stretch>
            <a:fillRect/>
          </a:stretch>
        </p:blipFill>
        <p:spPr>
          <a:xfrm>
            <a:off x="0" y="126610"/>
            <a:ext cx="899887" cy="843681"/>
          </a:xfrm>
          <a:prstGeom prst="rect">
            <a:avLst/>
          </a:prstGeom>
        </p:spPr>
      </p:pic>
      <p:pic>
        <p:nvPicPr>
          <p:cNvPr id="8" name="Picture 7">
            <a:extLst>
              <a:ext uri="{FF2B5EF4-FFF2-40B4-BE49-F238E27FC236}">
                <a16:creationId xmlns:a16="http://schemas.microsoft.com/office/drawing/2014/main" id="{B21BFE31-0130-41B8-A941-C48C7A37F953}"/>
              </a:ext>
            </a:extLst>
          </p:cNvPr>
          <p:cNvPicPr>
            <a:picLocks noChangeAspect="1"/>
          </p:cNvPicPr>
          <p:nvPr/>
        </p:nvPicPr>
        <p:blipFill>
          <a:blip r:embed="rId3"/>
          <a:stretch>
            <a:fillRect/>
          </a:stretch>
        </p:blipFill>
        <p:spPr>
          <a:xfrm>
            <a:off x="1123067" y="154746"/>
            <a:ext cx="10170951" cy="6625882"/>
          </a:xfrm>
          <a:prstGeom prst="rect">
            <a:avLst/>
          </a:prstGeom>
        </p:spPr>
      </p:pic>
      <p:sp>
        <p:nvSpPr>
          <p:cNvPr id="10" name="TextBox 9">
            <a:extLst>
              <a:ext uri="{FF2B5EF4-FFF2-40B4-BE49-F238E27FC236}">
                <a16:creationId xmlns:a16="http://schemas.microsoft.com/office/drawing/2014/main" id="{68F02DC8-D9ED-4803-BEFF-25CC4758A708}"/>
              </a:ext>
            </a:extLst>
          </p:cNvPr>
          <p:cNvSpPr txBox="1"/>
          <p:nvPr/>
        </p:nvSpPr>
        <p:spPr>
          <a:xfrm>
            <a:off x="1614266" y="295421"/>
            <a:ext cx="9454667" cy="1692771"/>
          </a:xfrm>
          <a:prstGeom prst="rect">
            <a:avLst/>
          </a:prstGeom>
          <a:noFill/>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                  </a:t>
            </a:r>
            <a:r>
              <a:rPr lang="en-US" sz="2000" b="1" dirty="0">
                <a:solidFill>
                  <a:schemeClr val="bg1"/>
                </a:solidFill>
                <a:latin typeface="Times New Roman" panose="02020603050405020304" pitchFamily="18" charset="0"/>
                <a:cs typeface="Times New Roman" panose="02020603050405020304" pitchFamily="18" charset="0"/>
              </a:rPr>
              <a:t>RAJIV GANDHI UNIVERSITY OF KNOWLEDGE AND  					           	               TECHNOLOGIES-SRIKAKULAM</a:t>
            </a:r>
            <a:br>
              <a:rPr lang="en-US" sz="2000" b="1" dirty="0">
                <a:solidFill>
                  <a:schemeClr val="bg1"/>
                </a:solidFill>
                <a:latin typeface="Times New Roman" panose="02020603050405020304" pitchFamily="18" charset="0"/>
                <a:cs typeface="Times New Roman" panose="02020603050405020304" pitchFamily="18" charset="0"/>
              </a:rPr>
            </a:br>
            <a:br>
              <a:rPr lang="en-US" sz="2000" b="1" dirty="0">
                <a:solidFill>
                  <a:schemeClr val="bg1"/>
                </a:solidFill>
                <a:latin typeface="Times New Roman" panose="02020603050405020304" pitchFamily="18" charset="0"/>
                <a:cs typeface="Times New Roman" panose="02020603050405020304" pitchFamily="18" charset="0"/>
              </a:rPr>
            </a:br>
            <a:r>
              <a:rPr lang="en-US" sz="2000" b="1" dirty="0">
                <a:solidFill>
                  <a:schemeClr val="bg1"/>
                </a:solidFill>
                <a:latin typeface="Times New Roman" panose="02020603050405020304" pitchFamily="18" charset="0"/>
                <a:cs typeface="Times New Roman" panose="02020603050405020304" pitchFamily="18" charset="0"/>
              </a:rPr>
              <a:t> </a:t>
            </a:r>
            <a:r>
              <a:rPr lang="en-IN" sz="2000" b="1" dirty="0">
                <a:solidFill>
                  <a:schemeClr val="bg1"/>
                </a:solidFill>
                <a:latin typeface="Times New Roman" panose="02020603050405020304" pitchFamily="18" charset="0"/>
                <a:cs typeface="Times New Roman" panose="02020603050405020304" pitchFamily="18" charset="0"/>
              </a:rPr>
              <a:t>   		DEPARTEMENT OF ELECTRONICS AND COMMUNICATION </a:t>
            </a:r>
            <a:br>
              <a:rPr lang="en-IN" sz="2000" b="1" dirty="0">
                <a:solidFill>
                  <a:schemeClr val="bg1"/>
                </a:solidFill>
                <a:latin typeface="Times New Roman" panose="02020603050405020304" pitchFamily="18" charset="0"/>
                <a:cs typeface="Times New Roman" panose="02020603050405020304" pitchFamily="18" charset="0"/>
              </a:rPr>
            </a:br>
            <a:r>
              <a:rPr lang="en-IN" sz="2000" b="1" dirty="0">
                <a:solidFill>
                  <a:schemeClr val="bg1"/>
                </a:solidFill>
                <a:latin typeface="Times New Roman" panose="02020603050405020304" pitchFamily="18" charset="0"/>
                <a:cs typeface="Times New Roman" panose="02020603050405020304" pitchFamily="18" charset="0"/>
              </a:rPr>
              <a:t>                                                     ENGINEERING</a:t>
            </a:r>
            <a:endParaRPr lang="en-IN" sz="2000" dirty="0">
              <a:solidFill>
                <a:schemeClr val="bg1"/>
              </a:solidFill>
            </a:endParaRPr>
          </a:p>
        </p:txBody>
      </p:sp>
      <p:sp>
        <p:nvSpPr>
          <p:cNvPr id="12" name="TextBox 11">
            <a:extLst>
              <a:ext uri="{FF2B5EF4-FFF2-40B4-BE49-F238E27FC236}">
                <a16:creationId xmlns:a16="http://schemas.microsoft.com/office/drawing/2014/main" id="{099CD3BD-125F-47F8-B97F-EF73961AB91A}"/>
              </a:ext>
            </a:extLst>
          </p:cNvPr>
          <p:cNvSpPr txBox="1"/>
          <p:nvPr/>
        </p:nvSpPr>
        <p:spPr>
          <a:xfrm>
            <a:off x="4842217" y="2157003"/>
            <a:ext cx="2732649" cy="369332"/>
          </a:xfrm>
          <a:prstGeom prst="rect">
            <a:avLst/>
          </a:prstGeom>
          <a:noFill/>
        </p:spPr>
        <p:txBody>
          <a:bodyPr wrap="square">
            <a:spAutoFit/>
          </a:bodyPr>
          <a:lstStyle/>
          <a:p>
            <a:r>
              <a:rPr lang="en-IN" sz="1800" dirty="0">
                <a:solidFill>
                  <a:schemeClr val="bg1"/>
                </a:solidFill>
                <a:latin typeface="Times New Roman" panose="02020603050405020304" pitchFamily="18" charset="0"/>
                <a:cs typeface="Times New Roman" panose="02020603050405020304" pitchFamily="18" charset="0"/>
              </a:rPr>
              <a:t>Mini Project Batch-28</a:t>
            </a:r>
          </a:p>
        </p:txBody>
      </p:sp>
      <p:sp>
        <p:nvSpPr>
          <p:cNvPr id="14" name="TextBox 13">
            <a:extLst>
              <a:ext uri="{FF2B5EF4-FFF2-40B4-BE49-F238E27FC236}">
                <a16:creationId xmlns:a16="http://schemas.microsoft.com/office/drawing/2014/main" id="{73028B77-4254-44B7-B82F-26B1323F761D}"/>
              </a:ext>
            </a:extLst>
          </p:cNvPr>
          <p:cNvSpPr txBox="1"/>
          <p:nvPr/>
        </p:nvSpPr>
        <p:spPr>
          <a:xfrm>
            <a:off x="3021037" y="3113296"/>
            <a:ext cx="6896686" cy="369332"/>
          </a:xfrm>
          <a:prstGeom prst="rect">
            <a:avLst/>
          </a:prstGeom>
          <a:noFill/>
        </p:spPr>
        <p:txBody>
          <a:bodyPr wrap="square">
            <a:spAutoFit/>
          </a:bodyPr>
          <a:lstStyle/>
          <a:p>
            <a:pPr algn="ctr"/>
            <a:r>
              <a:rPr lang="en-US" sz="1800" b="1" u="sng" dirty="0">
                <a:solidFill>
                  <a:schemeClr val="bg1"/>
                </a:solidFill>
                <a:cs typeface="Arial"/>
              </a:rPr>
              <a:t>AUTONOMOUS FIRE FIGHTING ROBOT USING ARDUINO</a:t>
            </a:r>
          </a:p>
        </p:txBody>
      </p:sp>
      <p:sp>
        <p:nvSpPr>
          <p:cNvPr id="17" name="TextBox 16">
            <a:extLst>
              <a:ext uri="{FF2B5EF4-FFF2-40B4-BE49-F238E27FC236}">
                <a16:creationId xmlns:a16="http://schemas.microsoft.com/office/drawing/2014/main" id="{E8AD78CF-811B-48DB-A5F7-76E9211714BB}"/>
              </a:ext>
            </a:extLst>
          </p:cNvPr>
          <p:cNvSpPr txBox="1"/>
          <p:nvPr/>
        </p:nvSpPr>
        <p:spPr>
          <a:xfrm>
            <a:off x="7574866" y="4069589"/>
            <a:ext cx="3478823" cy="2492990"/>
          </a:xfrm>
          <a:prstGeom prst="rect">
            <a:avLst/>
          </a:prstGeom>
          <a:noFill/>
        </p:spPr>
        <p:txBody>
          <a:bodyPr wrap="square">
            <a:spAutoFit/>
          </a:bodyPr>
          <a:lstStyle/>
          <a:p>
            <a:r>
              <a:rPr lang="en-US" sz="2400" b="1" u="sng" dirty="0">
                <a:solidFill>
                  <a:schemeClr val="bg2"/>
                </a:solidFill>
                <a:cs typeface="Arial"/>
              </a:rPr>
              <a:t>GROUP MEMBERS:</a:t>
            </a:r>
          </a:p>
          <a:p>
            <a:endParaRPr lang="en-US" sz="2400" b="1" u="sng" dirty="0">
              <a:solidFill>
                <a:schemeClr val="bg2"/>
              </a:solidFill>
              <a:cs typeface="Arial"/>
            </a:endParaRPr>
          </a:p>
          <a:p>
            <a:r>
              <a:rPr lang="en-US" sz="1800" dirty="0">
                <a:solidFill>
                  <a:schemeClr val="bg2"/>
                </a:solidFill>
                <a:cs typeface="Arial"/>
              </a:rPr>
              <a:t>M Sirisha (S191059)</a:t>
            </a:r>
          </a:p>
          <a:p>
            <a:r>
              <a:rPr lang="en-US" sz="1800" dirty="0">
                <a:solidFill>
                  <a:schemeClr val="bg2"/>
                </a:solidFill>
                <a:cs typeface="Arial"/>
              </a:rPr>
              <a:t>M Chandra Rao (S190534)</a:t>
            </a:r>
          </a:p>
          <a:p>
            <a:r>
              <a:rPr lang="en-US" sz="1800" dirty="0">
                <a:solidFill>
                  <a:schemeClr val="bg2"/>
                </a:solidFill>
                <a:cs typeface="Arial"/>
              </a:rPr>
              <a:t>D Sai Jagadeesh (S190023)</a:t>
            </a:r>
          </a:p>
          <a:p>
            <a:r>
              <a:rPr lang="en-US" sz="1800" dirty="0">
                <a:solidFill>
                  <a:schemeClr val="bg2"/>
                </a:solidFill>
                <a:cs typeface="Arial"/>
              </a:rPr>
              <a:t>K Radha Rani (S190145)</a:t>
            </a:r>
          </a:p>
          <a:p>
            <a:r>
              <a:rPr lang="en-US" sz="1800" dirty="0">
                <a:solidFill>
                  <a:schemeClr val="bg2"/>
                </a:solidFill>
                <a:cs typeface="Arial"/>
              </a:rPr>
              <a:t>K Yamuna (S190768)</a:t>
            </a:r>
          </a:p>
          <a:p>
            <a:r>
              <a:rPr lang="en-US" sz="1800" dirty="0">
                <a:solidFill>
                  <a:schemeClr val="bg2"/>
                </a:solidFill>
                <a:cs typeface="Arial"/>
              </a:rPr>
              <a:t>N Mounika (S190823)</a:t>
            </a:r>
          </a:p>
        </p:txBody>
      </p:sp>
      <p:sp>
        <p:nvSpPr>
          <p:cNvPr id="18" name="TextBox 17">
            <a:extLst>
              <a:ext uri="{FF2B5EF4-FFF2-40B4-BE49-F238E27FC236}">
                <a16:creationId xmlns:a16="http://schemas.microsoft.com/office/drawing/2014/main" id="{E4865450-109B-4F9A-9F3D-E3A6D8BF02C6}"/>
              </a:ext>
            </a:extLst>
          </p:cNvPr>
          <p:cNvSpPr txBox="1"/>
          <p:nvPr/>
        </p:nvSpPr>
        <p:spPr>
          <a:xfrm>
            <a:off x="1838534" y="4329552"/>
            <a:ext cx="3303206" cy="1200329"/>
          </a:xfrm>
          <a:prstGeom prst="rect">
            <a:avLst/>
          </a:prstGeom>
          <a:noFill/>
        </p:spPr>
        <p:txBody>
          <a:bodyPr wrap="square" rtlCol="0">
            <a:spAutoFit/>
          </a:bodyPr>
          <a:lstStyle/>
          <a:p>
            <a:r>
              <a:rPr lang="en-US" b="1" dirty="0">
                <a:solidFill>
                  <a:schemeClr val="bg1"/>
                </a:solidFill>
              </a:rPr>
              <a:t>PROJECT GUIDE :</a:t>
            </a:r>
          </a:p>
          <a:p>
            <a:r>
              <a:rPr lang="en-US" dirty="0" err="1">
                <a:solidFill>
                  <a:schemeClr val="bg1"/>
                </a:solidFill>
              </a:rPr>
              <a:t>Y.Lakshmi</a:t>
            </a:r>
            <a:r>
              <a:rPr lang="en-US" dirty="0">
                <a:solidFill>
                  <a:schemeClr val="bg1"/>
                </a:solidFill>
              </a:rPr>
              <a:t> Prasanna ,</a:t>
            </a:r>
            <a:r>
              <a:rPr lang="en-US" dirty="0" err="1">
                <a:solidFill>
                  <a:schemeClr val="bg1"/>
                </a:solidFill>
              </a:rPr>
              <a:t>M.Tech</a:t>
            </a:r>
            <a:endParaRPr lang="en-US" dirty="0">
              <a:solidFill>
                <a:schemeClr val="bg1"/>
              </a:solidFill>
            </a:endParaRPr>
          </a:p>
          <a:p>
            <a:r>
              <a:rPr lang="en-US" dirty="0" err="1">
                <a:solidFill>
                  <a:schemeClr val="bg1"/>
                </a:solidFill>
              </a:rPr>
              <a:t>Asst.Prof</a:t>
            </a:r>
            <a:endParaRPr lang="en-US" dirty="0">
              <a:solidFill>
                <a:schemeClr val="bg1"/>
              </a:solidFill>
            </a:endParaRPr>
          </a:p>
          <a:p>
            <a:r>
              <a:rPr lang="en-US" dirty="0">
                <a:solidFill>
                  <a:schemeClr val="bg1"/>
                </a:solidFill>
              </a:rPr>
              <a:t>ECE Department</a:t>
            </a:r>
            <a:endParaRPr lang="en-IN" dirty="0">
              <a:solidFill>
                <a:schemeClr val="bg1"/>
              </a:solidFill>
            </a:endParaRPr>
          </a:p>
        </p:txBody>
      </p:sp>
    </p:spTree>
    <p:extLst>
      <p:ext uri="{BB962C8B-B14F-4D97-AF65-F5344CB8AC3E}">
        <p14:creationId xmlns:p14="http://schemas.microsoft.com/office/powerpoint/2010/main" val="9496236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CE3370-AA93-22C0-7EB1-49E0B1B66919}"/>
              </a:ext>
            </a:extLst>
          </p:cNvPr>
          <p:cNvSpPr txBox="1"/>
          <p:nvPr/>
        </p:nvSpPr>
        <p:spPr>
          <a:xfrm>
            <a:off x="1233855" y="0"/>
            <a:ext cx="9978095" cy="440318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25000" lnSpcReduction="20000"/>
          </a:bodyPr>
          <a:lstStyle/>
          <a:p>
            <a:pPr>
              <a:lnSpc>
                <a:spcPct val="120000"/>
              </a:lnSpc>
              <a:spcAft>
                <a:spcPts val="600"/>
              </a:spcAft>
              <a:buClr>
                <a:schemeClr val="accent6"/>
              </a:buClr>
              <a:buSzPct val="90000"/>
            </a:pPr>
            <a:endParaRPr lang="en-US" sz="7200" b="0" i="0" dirty="0">
              <a:effectLst/>
              <a:latin typeface="Söhne"/>
            </a:endParaRPr>
          </a:p>
          <a:p>
            <a:pPr algn="l"/>
            <a:r>
              <a:rPr lang="en-US" sz="9600" b="1" i="0" dirty="0">
                <a:solidFill>
                  <a:srgbClr val="92D050"/>
                </a:solidFill>
                <a:effectLst/>
                <a:latin typeface="Times New Roman" panose="02020603050405020304" pitchFamily="18" charset="0"/>
                <a:cs typeface="Times New Roman" panose="02020603050405020304" pitchFamily="18" charset="0"/>
              </a:rPr>
              <a:t>Construction Steps:</a:t>
            </a:r>
          </a:p>
          <a:p>
            <a:pPr algn="l"/>
            <a:endParaRPr lang="en-US" sz="80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8000" b="1" i="0" dirty="0">
                <a:effectLst/>
                <a:latin typeface="Times New Roman" panose="02020603050405020304" pitchFamily="18" charset="0"/>
                <a:cs typeface="Times New Roman" panose="02020603050405020304" pitchFamily="18" charset="0"/>
              </a:rPr>
              <a:t>Chassis Setup:</a:t>
            </a:r>
            <a:endParaRPr lang="en-US" sz="8000" b="0" i="0" dirty="0">
              <a:effectLst/>
              <a:latin typeface="Times New Roman" panose="02020603050405020304" pitchFamily="18" charset="0"/>
              <a:cs typeface="Times New Roman" panose="02020603050405020304" pitchFamily="18" charset="0"/>
            </a:endParaRPr>
          </a:p>
          <a:p>
            <a:pPr lvl="1" algn="l"/>
            <a:r>
              <a:rPr lang="en-US" sz="8000" b="0" i="0" dirty="0">
                <a:effectLst/>
                <a:latin typeface="Times New Roman" panose="02020603050405020304" pitchFamily="18" charset="0"/>
                <a:cs typeface="Times New Roman" panose="02020603050405020304" pitchFamily="18" charset="0"/>
              </a:rPr>
              <a:t>I.  Attach the motors to the chassis and connect them to the motor driver.</a:t>
            </a:r>
          </a:p>
          <a:p>
            <a:pPr lvl="1" algn="l"/>
            <a:r>
              <a:rPr lang="en-US" sz="8000" b="0" i="0" dirty="0">
                <a:effectLst/>
                <a:latin typeface="Times New Roman" panose="02020603050405020304" pitchFamily="18" charset="0"/>
                <a:cs typeface="Times New Roman" panose="02020603050405020304" pitchFamily="18" charset="0"/>
              </a:rPr>
              <a:t>II. Mount the wheels securely.</a:t>
            </a:r>
          </a:p>
          <a:p>
            <a:pPr lvl="3"/>
            <a:r>
              <a:rPr lang="en-US" sz="8000" b="1" i="0" dirty="0">
                <a:effectLst/>
                <a:latin typeface="Times New Roman" panose="02020603050405020304" pitchFamily="18" charset="0"/>
                <a:cs typeface="Times New Roman" panose="02020603050405020304" pitchFamily="18" charset="0"/>
              </a:rPr>
              <a:t>a. Sensor Installation:</a:t>
            </a:r>
            <a:endParaRPr lang="en-US" sz="8000" b="0" i="0" dirty="0">
              <a:effectLst/>
              <a:latin typeface="Times New Roman" panose="02020603050405020304" pitchFamily="18" charset="0"/>
              <a:cs typeface="Times New Roman" panose="02020603050405020304" pitchFamily="18" charset="0"/>
            </a:endParaRPr>
          </a:p>
          <a:p>
            <a:pPr lvl="4"/>
            <a:r>
              <a:rPr lang="en-US" sz="8000" b="0" i="0" dirty="0" err="1">
                <a:effectLst/>
                <a:latin typeface="Times New Roman" panose="02020603050405020304" pitchFamily="18" charset="0"/>
                <a:cs typeface="Times New Roman" panose="02020603050405020304" pitchFamily="18" charset="0"/>
              </a:rPr>
              <a:t>i</a:t>
            </a:r>
            <a:r>
              <a:rPr lang="en-US" sz="8000" b="0" i="0" dirty="0">
                <a:effectLst/>
                <a:latin typeface="Times New Roman" panose="02020603050405020304" pitchFamily="18" charset="0"/>
                <a:cs typeface="Times New Roman" panose="02020603050405020304" pitchFamily="18" charset="0"/>
              </a:rPr>
              <a:t>. Place ultrasonic sensors on the front for obstacle avoidance.</a:t>
            </a:r>
          </a:p>
          <a:p>
            <a:pPr lvl="4"/>
            <a:r>
              <a:rPr lang="en-US" sz="8000" b="0" i="0" dirty="0">
                <a:effectLst/>
                <a:latin typeface="Times New Roman" panose="02020603050405020304" pitchFamily="18" charset="0"/>
                <a:cs typeface="Times New Roman" panose="02020603050405020304" pitchFamily="18" charset="0"/>
              </a:rPr>
              <a:t>ii. Install IR sensors to detect flames.</a:t>
            </a:r>
          </a:p>
          <a:p>
            <a:pPr algn="l">
              <a:buFont typeface="+mj-lt"/>
              <a:buAutoNum type="arabicPeriod"/>
            </a:pPr>
            <a:r>
              <a:rPr lang="en-US" sz="8000" b="1" i="0" dirty="0">
                <a:effectLst/>
                <a:latin typeface="Times New Roman" panose="02020603050405020304" pitchFamily="18" charset="0"/>
                <a:cs typeface="Times New Roman" panose="02020603050405020304" pitchFamily="18" charset="0"/>
              </a:rPr>
              <a:t>Motor Driver Connections:</a:t>
            </a:r>
            <a:endParaRPr lang="en-US" sz="8000" b="0" i="0" dirty="0">
              <a:effectLst/>
              <a:latin typeface="Times New Roman" panose="02020603050405020304" pitchFamily="18" charset="0"/>
              <a:cs typeface="Times New Roman" panose="02020603050405020304" pitchFamily="18" charset="0"/>
            </a:endParaRPr>
          </a:p>
          <a:p>
            <a:pPr lvl="1" algn="l"/>
            <a:r>
              <a:rPr lang="en-US" sz="8000" b="0" i="0" dirty="0">
                <a:effectLst/>
                <a:latin typeface="Times New Roman" panose="02020603050405020304" pitchFamily="18" charset="0"/>
                <a:cs typeface="Times New Roman" panose="02020603050405020304" pitchFamily="18" charset="0"/>
              </a:rPr>
              <a:t>I. Connect the motor driver module to the Arduino, linking it with the motors.</a:t>
            </a:r>
          </a:p>
          <a:p>
            <a:pPr algn="l">
              <a:buFont typeface="+mj-lt"/>
              <a:buAutoNum type="arabicPeriod"/>
            </a:pPr>
            <a:r>
              <a:rPr lang="en-US" sz="8000" b="1" i="0" dirty="0">
                <a:effectLst/>
                <a:latin typeface="Times New Roman" panose="02020603050405020304" pitchFamily="18" charset="0"/>
                <a:cs typeface="Times New Roman" panose="02020603050405020304" pitchFamily="18" charset="0"/>
              </a:rPr>
              <a:t>Arduino Wiring:</a:t>
            </a:r>
            <a:endParaRPr lang="en-US" sz="8000" b="0" i="0" dirty="0">
              <a:effectLst/>
              <a:latin typeface="Times New Roman" panose="02020603050405020304" pitchFamily="18" charset="0"/>
              <a:cs typeface="Times New Roman" panose="02020603050405020304" pitchFamily="18" charset="0"/>
            </a:endParaRPr>
          </a:p>
          <a:p>
            <a:pPr lvl="1" algn="l"/>
            <a:r>
              <a:rPr lang="en-US" sz="8000" b="0" i="0" dirty="0">
                <a:effectLst/>
                <a:latin typeface="Times New Roman" panose="02020603050405020304" pitchFamily="18" charset="0"/>
                <a:cs typeface="Times New Roman" panose="02020603050405020304" pitchFamily="18" charset="0"/>
              </a:rPr>
              <a:t>I. Connect sensors and other modules to the appropriate pins on the Arduino.</a:t>
            </a:r>
          </a:p>
          <a:p>
            <a:pPr algn="l">
              <a:buFont typeface="+mj-lt"/>
              <a:buAutoNum type="arabicPeriod"/>
            </a:pPr>
            <a:r>
              <a:rPr lang="en-US" sz="8000" b="1" i="0" dirty="0">
                <a:effectLst/>
                <a:latin typeface="Times New Roman" panose="02020603050405020304" pitchFamily="18" charset="0"/>
                <a:cs typeface="Times New Roman" panose="02020603050405020304" pitchFamily="18" charset="0"/>
              </a:rPr>
              <a:t>Flame Detection Programming:</a:t>
            </a:r>
            <a:endParaRPr lang="en-US" sz="8000" b="0" i="0" dirty="0">
              <a:effectLst/>
              <a:latin typeface="Times New Roman" panose="02020603050405020304" pitchFamily="18" charset="0"/>
              <a:cs typeface="Times New Roman" panose="02020603050405020304" pitchFamily="18" charset="0"/>
            </a:endParaRPr>
          </a:p>
          <a:p>
            <a:pPr lvl="1" algn="l"/>
            <a:r>
              <a:rPr lang="en-US" sz="8000" b="0" i="0" dirty="0">
                <a:effectLst/>
                <a:latin typeface="Times New Roman" panose="02020603050405020304" pitchFamily="18" charset="0"/>
                <a:cs typeface="Times New Roman" panose="02020603050405020304" pitchFamily="18" charset="0"/>
              </a:rPr>
              <a:t>I. Write code to read data from IR sensors for flame detection.</a:t>
            </a:r>
          </a:p>
          <a:p>
            <a:pPr algn="l">
              <a:buFont typeface="+mj-lt"/>
              <a:buAutoNum type="arabicPeriod"/>
            </a:pPr>
            <a:r>
              <a:rPr lang="en-US" sz="8000" b="1" i="0" dirty="0">
                <a:effectLst/>
                <a:latin typeface="Times New Roman" panose="02020603050405020304" pitchFamily="18" charset="0"/>
                <a:cs typeface="Times New Roman" panose="02020603050405020304" pitchFamily="18" charset="0"/>
              </a:rPr>
              <a:t>Motor Control Programming:</a:t>
            </a:r>
            <a:endParaRPr lang="en-US" sz="8000" b="0" i="0" dirty="0">
              <a:effectLst/>
              <a:latin typeface="Times New Roman" panose="02020603050405020304" pitchFamily="18" charset="0"/>
              <a:cs typeface="Times New Roman" panose="02020603050405020304" pitchFamily="18" charset="0"/>
            </a:endParaRPr>
          </a:p>
          <a:p>
            <a:pPr lvl="1" algn="l"/>
            <a:r>
              <a:rPr lang="en-US" sz="8000" b="0" i="0" dirty="0">
                <a:effectLst/>
                <a:latin typeface="Times New Roman" panose="02020603050405020304" pitchFamily="18" charset="0"/>
                <a:cs typeface="Times New Roman" panose="02020603050405020304" pitchFamily="18" charset="0"/>
              </a:rPr>
              <a:t>I. Write code to control the motors based on sensor inputs.</a:t>
            </a:r>
          </a:p>
          <a:p>
            <a:pPr lvl="1" algn="l"/>
            <a:endParaRPr lang="en-US" sz="8000" b="0" i="0" dirty="0">
              <a:effectLst/>
              <a:latin typeface="Times New Roman" panose="02020603050405020304" pitchFamily="18" charset="0"/>
              <a:cs typeface="Times New Roman" panose="02020603050405020304" pitchFamily="18" charset="0"/>
            </a:endParaRPr>
          </a:p>
          <a:p>
            <a:pPr>
              <a:lnSpc>
                <a:spcPct val="120000"/>
              </a:lnSpc>
              <a:spcAft>
                <a:spcPts val="600"/>
              </a:spcAft>
              <a:buClr>
                <a:schemeClr val="accent6"/>
              </a:buClr>
              <a:buSzPct val="90000"/>
            </a:pPr>
            <a:endParaRPr lang="en-US" sz="2800" b="1" u="sng" dirty="0">
              <a:cs typeface="Arial"/>
            </a:endParaRPr>
          </a:p>
        </p:txBody>
      </p:sp>
      <p:sp>
        <p:nvSpPr>
          <p:cNvPr id="23" name="TextBox 22">
            <a:extLst>
              <a:ext uri="{FF2B5EF4-FFF2-40B4-BE49-F238E27FC236}">
                <a16:creationId xmlns:a16="http://schemas.microsoft.com/office/drawing/2014/main" id="{D3410641-6FDB-4BF9-8E82-469DE29B30F5}"/>
              </a:ext>
            </a:extLst>
          </p:cNvPr>
          <p:cNvSpPr txBox="1"/>
          <p:nvPr/>
        </p:nvSpPr>
        <p:spPr>
          <a:xfrm>
            <a:off x="1135381" y="4403188"/>
            <a:ext cx="9260643" cy="1938992"/>
          </a:xfrm>
          <a:prstGeom prst="rect">
            <a:avLst/>
          </a:prstGeom>
          <a:noFill/>
        </p:spPr>
        <p:txBody>
          <a:bodyPr wrap="square">
            <a:spAutoFit/>
          </a:bodyPr>
          <a:lstStyle/>
          <a:p>
            <a:pPr algn="l"/>
            <a:r>
              <a:rPr lang="en-US" sz="2000" b="1" i="0" dirty="0">
                <a:effectLst/>
                <a:latin typeface="Times New Roman" panose="02020603050405020304" pitchFamily="18" charset="0"/>
                <a:cs typeface="Times New Roman" panose="02020603050405020304" pitchFamily="18" charset="0"/>
              </a:rPr>
              <a:t>6. Water Pump and Extinguisher Setup:</a:t>
            </a:r>
            <a:endParaRPr lang="en-US" sz="20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000" b="0" i="0" dirty="0">
                <a:effectLst/>
                <a:latin typeface="Times New Roman" panose="02020603050405020304" pitchFamily="18" charset="0"/>
                <a:cs typeface="Times New Roman" panose="02020603050405020304" pitchFamily="18" charset="0"/>
              </a:rPr>
              <a:t>Connect the water pump to the Arduino and fill the reservoir.</a:t>
            </a:r>
          </a:p>
          <a:p>
            <a:pPr marL="742950" lvl="1" indent="-285750" algn="l">
              <a:buFont typeface="+mj-lt"/>
              <a:buAutoNum type="arabicPeriod"/>
            </a:pPr>
            <a:r>
              <a:rPr lang="en-US" sz="2000" b="0" i="0" dirty="0">
                <a:effectLst/>
                <a:latin typeface="Times New Roman" panose="02020603050405020304" pitchFamily="18" charset="0"/>
                <a:cs typeface="Times New Roman" panose="02020603050405020304" pitchFamily="18" charset="0"/>
              </a:rPr>
              <a:t>Integrate a mechanism to trigger the fire extinguisher module.</a:t>
            </a:r>
          </a:p>
          <a:p>
            <a:pPr algn="l"/>
            <a:r>
              <a:rPr lang="en-US" sz="2000" b="1" i="0" dirty="0">
                <a:effectLst/>
                <a:latin typeface="Times New Roman" panose="02020603050405020304" pitchFamily="18" charset="0"/>
                <a:cs typeface="Times New Roman" panose="02020603050405020304" pitchFamily="18" charset="0"/>
              </a:rPr>
              <a:t>7. Testing:</a:t>
            </a:r>
            <a:endParaRPr lang="en-US" sz="20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000" b="0" i="0" dirty="0">
                <a:effectLst/>
                <a:latin typeface="Times New Roman" panose="02020603050405020304" pitchFamily="18" charset="0"/>
                <a:cs typeface="Times New Roman" panose="02020603050405020304" pitchFamily="18" charset="0"/>
              </a:rPr>
              <a:t>Test the robot in a controlled environment to ensure sensors </a:t>
            </a:r>
            <a:r>
              <a:rPr lang="en-US" sz="2000" dirty="0">
                <a:latin typeface="Times New Roman" panose="02020603050405020304" pitchFamily="18" charset="0"/>
                <a:cs typeface="Times New Roman" panose="02020603050405020304" pitchFamily="18" charset="0"/>
              </a:rPr>
              <a:t>and </a:t>
            </a:r>
            <a:r>
              <a:rPr lang="en-US" sz="2000" b="0" i="0" dirty="0">
                <a:effectLst/>
                <a:latin typeface="Times New Roman" panose="02020603050405020304" pitchFamily="18" charset="0"/>
                <a:cs typeface="Times New Roman" panose="02020603050405020304" pitchFamily="18" charset="0"/>
              </a:rPr>
              <a:t>actuators work correctly.</a:t>
            </a:r>
          </a:p>
        </p:txBody>
      </p:sp>
    </p:spTree>
    <p:extLst>
      <p:ext uri="{BB962C8B-B14F-4D97-AF65-F5344CB8AC3E}">
        <p14:creationId xmlns:p14="http://schemas.microsoft.com/office/powerpoint/2010/main" val="1959407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2" name="Picture 1" descr="Review Paper on Arduino Based Fire Fighting Robot">
            <a:extLst>
              <a:ext uri="{FF2B5EF4-FFF2-40B4-BE49-F238E27FC236}">
                <a16:creationId xmlns:a16="http://schemas.microsoft.com/office/drawing/2014/main" id="{BD817582-4B46-2A0A-7D5D-FAEBCC4190FE}"/>
              </a:ext>
            </a:extLst>
          </p:cNvPr>
          <p:cNvPicPr>
            <a:picLocks noChangeAspect="1"/>
          </p:cNvPicPr>
          <p:nvPr/>
        </p:nvPicPr>
        <p:blipFill>
          <a:blip r:embed="rId3"/>
          <a:stretch>
            <a:fillRect/>
          </a:stretch>
        </p:blipFill>
        <p:spPr>
          <a:xfrm>
            <a:off x="1535574" y="972905"/>
            <a:ext cx="9120852" cy="5469126"/>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05A615AD-8505-D90E-6793-035604F1FDCF}"/>
                  </a:ext>
                </a:extLst>
              </p14:cNvPr>
              <p14:cNvContentPartPr/>
              <p14:nvPr/>
            </p14:nvContentPartPr>
            <p14:xfrm>
              <a:off x="3501395" y="6013024"/>
              <a:ext cx="289130" cy="302998"/>
            </p14:xfrm>
          </p:contentPart>
        </mc:Choice>
        <mc:Fallback>
          <p:pic>
            <p:nvPicPr>
              <p:cNvPr id="4" name="Ink 3">
                <a:extLst>
                  <a:ext uri="{FF2B5EF4-FFF2-40B4-BE49-F238E27FC236}">
                    <a16:creationId xmlns:a16="http://schemas.microsoft.com/office/drawing/2014/main" id="{05A615AD-8505-D90E-6793-035604F1FDCF}"/>
                  </a:ext>
                </a:extLst>
              </p:cNvPr>
              <p:cNvPicPr/>
              <p:nvPr/>
            </p:nvPicPr>
            <p:blipFill>
              <a:blip r:embed="rId5"/>
              <a:stretch>
                <a:fillRect/>
              </a:stretch>
            </p:blipFill>
            <p:spPr>
              <a:xfrm>
                <a:off x="3483414" y="5995031"/>
                <a:ext cx="324732" cy="338624"/>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D3B2D020-EE7E-0E4A-8D92-A3D7E73C4171}"/>
                  </a:ext>
                </a:extLst>
              </p14:cNvPr>
              <p14:cNvContentPartPr/>
              <p14:nvPr/>
            </p14:nvContentPartPr>
            <p14:xfrm flipH="1" flipV="1">
              <a:off x="3519761" y="5998961"/>
              <a:ext cx="244244" cy="280735"/>
            </p14:xfrm>
          </p:contentPart>
        </mc:Choice>
        <mc:Fallback>
          <p:pic>
            <p:nvPicPr>
              <p:cNvPr id="5" name="Ink 4">
                <a:extLst>
                  <a:ext uri="{FF2B5EF4-FFF2-40B4-BE49-F238E27FC236}">
                    <a16:creationId xmlns:a16="http://schemas.microsoft.com/office/drawing/2014/main" id="{D3B2D020-EE7E-0E4A-8D92-A3D7E73C4171}"/>
                  </a:ext>
                </a:extLst>
              </p:cNvPr>
              <p:cNvPicPr/>
              <p:nvPr/>
            </p:nvPicPr>
            <p:blipFill>
              <a:blip r:embed="rId7"/>
              <a:stretch>
                <a:fillRect/>
              </a:stretch>
            </p:blipFill>
            <p:spPr>
              <a:xfrm flipH="1" flipV="1">
                <a:off x="3501775" y="5980988"/>
                <a:ext cx="279855" cy="316321"/>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312E721A-ED49-D3B1-FA80-BE3B71BC095D}"/>
                  </a:ext>
                </a:extLst>
              </p14:cNvPr>
              <p14:cNvContentPartPr/>
              <p14:nvPr/>
            </p14:nvContentPartPr>
            <p14:xfrm>
              <a:off x="3641883" y="6018618"/>
              <a:ext cx="33337" cy="33337"/>
            </p14:xfrm>
          </p:contentPart>
        </mc:Choice>
        <mc:Fallback>
          <p:pic>
            <p:nvPicPr>
              <p:cNvPr id="6" name="Ink 5">
                <a:extLst>
                  <a:ext uri="{FF2B5EF4-FFF2-40B4-BE49-F238E27FC236}">
                    <a16:creationId xmlns:a16="http://schemas.microsoft.com/office/drawing/2014/main" id="{312E721A-ED49-D3B1-FA80-BE3B71BC095D}"/>
                  </a:ext>
                </a:extLst>
              </p:cNvPr>
              <p:cNvPicPr/>
              <p:nvPr/>
            </p:nvPicPr>
            <p:blipFill>
              <a:blip r:embed="rId9"/>
              <a:stretch>
                <a:fillRect/>
              </a:stretch>
            </p:blipFill>
            <p:spPr>
              <a:xfrm>
                <a:off x="1975033" y="4351768"/>
                <a:ext cx="3333700" cy="33337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79F6DE40-9B01-32E3-9C7B-F9466B4981AA}"/>
                  </a:ext>
                </a:extLst>
              </p14:cNvPr>
              <p14:cNvContentPartPr/>
              <p14:nvPr/>
            </p14:nvContentPartPr>
            <p14:xfrm>
              <a:off x="3764005" y="6133200"/>
              <a:ext cx="33337" cy="33337"/>
            </p14:xfrm>
          </p:contentPart>
        </mc:Choice>
        <mc:Fallback>
          <p:pic>
            <p:nvPicPr>
              <p:cNvPr id="8" name="Ink 7">
                <a:extLst>
                  <a:ext uri="{FF2B5EF4-FFF2-40B4-BE49-F238E27FC236}">
                    <a16:creationId xmlns:a16="http://schemas.microsoft.com/office/drawing/2014/main" id="{79F6DE40-9B01-32E3-9C7B-F9466B4981AA}"/>
                  </a:ext>
                </a:extLst>
              </p:cNvPr>
              <p:cNvPicPr/>
              <p:nvPr/>
            </p:nvPicPr>
            <p:blipFill>
              <a:blip r:embed="rId9"/>
              <a:stretch>
                <a:fillRect/>
              </a:stretch>
            </p:blipFill>
            <p:spPr>
              <a:xfrm>
                <a:off x="2097155" y="4466350"/>
                <a:ext cx="3333700" cy="33337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1" name="Ink 10">
                <a:extLst>
                  <a:ext uri="{FF2B5EF4-FFF2-40B4-BE49-F238E27FC236}">
                    <a16:creationId xmlns:a16="http://schemas.microsoft.com/office/drawing/2014/main" id="{7CF7A320-B717-E888-967C-4CA2A2124460}"/>
                  </a:ext>
                </a:extLst>
              </p14:cNvPr>
              <p14:cNvContentPartPr/>
              <p14:nvPr/>
            </p14:nvContentPartPr>
            <p14:xfrm>
              <a:off x="3658552" y="5996087"/>
              <a:ext cx="33337" cy="279708"/>
            </p14:xfrm>
          </p:contentPart>
        </mc:Choice>
        <mc:Fallback>
          <p:pic>
            <p:nvPicPr>
              <p:cNvPr id="11" name="Ink 10">
                <a:extLst>
                  <a:ext uri="{FF2B5EF4-FFF2-40B4-BE49-F238E27FC236}">
                    <a16:creationId xmlns:a16="http://schemas.microsoft.com/office/drawing/2014/main" id="{7CF7A320-B717-E888-967C-4CA2A2124460}"/>
                  </a:ext>
                </a:extLst>
              </p:cNvPr>
              <p:cNvPicPr/>
              <p:nvPr/>
            </p:nvPicPr>
            <p:blipFill>
              <a:blip r:embed="rId12"/>
              <a:stretch>
                <a:fillRect/>
              </a:stretch>
            </p:blipFill>
            <p:spPr>
              <a:xfrm>
                <a:off x="3640235" y="5978111"/>
                <a:ext cx="69605" cy="315301"/>
              </a:xfrm>
              <a:prstGeom prst="rect">
                <a:avLst/>
              </a:prstGeom>
            </p:spPr>
          </p:pic>
        </mc:Fallback>
      </mc:AlternateContent>
      <p:sp>
        <p:nvSpPr>
          <p:cNvPr id="12" name="TextBox 11">
            <a:extLst>
              <a:ext uri="{FF2B5EF4-FFF2-40B4-BE49-F238E27FC236}">
                <a16:creationId xmlns:a16="http://schemas.microsoft.com/office/drawing/2014/main" id="{34215044-A025-DFB2-BD38-9629B668A261}"/>
              </a:ext>
            </a:extLst>
          </p:cNvPr>
          <p:cNvSpPr txBox="1"/>
          <p:nvPr/>
        </p:nvSpPr>
        <p:spPr>
          <a:xfrm>
            <a:off x="1353009" y="237698"/>
            <a:ext cx="65193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solidFill>
                  <a:srgbClr val="92D050"/>
                </a:solidFill>
                <a:cs typeface="Arial"/>
              </a:rPr>
              <a:t>BLOCK DIAGRAM</a:t>
            </a:r>
            <a:endParaRPr lang="en-US" sz="2800" b="1" u="sng" dirty="0">
              <a:solidFill>
                <a:srgbClr val="92D050"/>
              </a:solidFill>
            </a:endParaRPr>
          </a:p>
        </p:txBody>
      </p:sp>
    </p:spTree>
    <p:extLst>
      <p:ext uri="{BB962C8B-B14F-4D97-AF65-F5344CB8AC3E}">
        <p14:creationId xmlns:p14="http://schemas.microsoft.com/office/powerpoint/2010/main" val="13601615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F5FD18-DEC3-2C76-EAB9-05E24D4529B1}"/>
              </a:ext>
            </a:extLst>
          </p:cNvPr>
          <p:cNvSpPr txBox="1"/>
          <p:nvPr/>
        </p:nvSpPr>
        <p:spPr>
          <a:xfrm>
            <a:off x="1063730" y="154745"/>
            <a:ext cx="9948566" cy="637850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20000"/>
              </a:lnSpc>
              <a:spcAft>
                <a:spcPts val="600"/>
              </a:spcAft>
              <a:buClr>
                <a:schemeClr val="accent6"/>
              </a:buClr>
              <a:buSzPct val="90000"/>
            </a:pPr>
            <a:r>
              <a:rPr lang="en-US" sz="2800" b="1" u="sng" dirty="0">
                <a:solidFill>
                  <a:srgbClr val="92D050"/>
                </a:solidFill>
                <a:cs typeface="Arial"/>
              </a:rPr>
              <a:t>WORKING</a:t>
            </a:r>
          </a:p>
          <a:p>
            <a:pPr>
              <a:lnSpc>
                <a:spcPct val="120000"/>
              </a:lnSpc>
              <a:spcAft>
                <a:spcPts val="600"/>
              </a:spcAft>
              <a:buClr>
                <a:schemeClr val="accent6"/>
              </a:buClr>
              <a:buSzPct val="90000"/>
            </a:pPr>
            <a:endParaRPr lang="en-US" sz="2800" b="1" u="sng" dirty="0">
              <a:solidFill>
                <a:srgbClr val="92D050"/>
              </a:solidFill>
              <a:cs typeface="Arial"/>
            </a:endParaRPr>
          </a:p>
          <a:p>
            <a:pPr algn="just">
              <a:lnSpc>
                <a:spcPct val="120000"/>
              </a:lnSpc>
              <a:spcAft>
                <a:spcPts val="600"/>
              </a:spcAft>
              <a:buClr>
                <a:schemeClr val="accent6"/>
              </a:buClr>
              <a:buSzPct val="90000"/>
            </a:pPr>
            <a:r>
              <a:rPr lang="en-US" sz="2000" dirty="0"/>
              <a:t>   So, there in the working of Fire fighter robot we are providing the algorithm first so you can have the idea about the basic working of the robot. There are we are using 3 IR flame sensor which are continuously seeking for fire or flame. The IR Flame sensor sense the warm and heat from anybody. and we coded this sensor that it can sense the flame around it. All three sensor always searching for fire. if any of the sensor will find it. the robot will turn and start walking toward the fire.</a:t>
            </a:r>
            <a:endParaRPr lang="en-US" sz="2000" dirty="0">
              <a:cs typeface="Arial"/>
            </a:endParaRPr>
          </a:p>
        </p:txBody>
      </p:sp>
      <p:sp>
        <p:nvSpPr>
          <p:cNvPr id="3" name="TextBox 2">
            <a:extLst>
              <a:ext uri="{FF2B5EF4-FFF2-40B4-BE49-F238E27FC236}">
                <a16:creationId xmlns:a16="http://schemas.microsoft.com/office/drawing/2014/main" id="{9702CACC-A69A-B604-3AE0-4B2A360CC753}"/>
              </a:ext>
            </a:extLst>
          </p:cNvPr>
          <p:cNvSpPr txBox="1"/>
          <p:nvPr/>
        </p:nvSpPr>
        <p:spPr>
          <a:xfrm>
            <a:off x="647113" y="3628727"/>
            <a:ext cx="10128739" cy="29045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2000" b="1" dirty="0">
                <a:cs typeface="Arial"/>
              </a:rPr>
              <a:t>How does it work?</a:t>
            </a:r>
          </a:p>
          <a:p>
            <a:pPr lvl="1"/>
            <a:endParaRPr lang="en-US" sz="2000" b="1" dirty="0">
              <a:cs typeface="Arial"/>
            </a:endParaRPr>
          </a:p>
          <a:p>
            <a:pPr lvl="1" algn="just"/>
            <a:r>
              <a:rPr lang="en-US" sz="2000" dirty="0">
                <a:cs typeface="Arial"/>
              </a:rPr>
              <a:t>    The flame sensor sense the fire and send the information to the Arduino which is the brain of this robot. The brain will take the action according to the condition and information getting from the sensor. Arduino will give the commands to the Motors to start in the walk in the desired direction. if left sensor give the information about the fire then the Arduino will run the motor in left direction. same for the front and right side motor.​The robot will stop near to the fire and start watering to it till the fire will be under control.</a:t>
            </a:r>
          </a:p>
        </p:txBody>
      </p:sp>
    </p:spTree>
    <p:extLst>
      <p:ext uri="{BB962C8B-B14F-4D97-AF65-F5344CB8AC3E}">
        <p14:creationId xmlns:p14="http://schemas.microsoft.com/office/powerpoint/2010/main" val="20203252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948F9A-E45F-6A62-14BE-2349E4742F39}"/>
              </a:ext>
            </a:extLst>
          </p:cNvPr>
          <p:cNvSpPr txBox="1"/>
          <p:nvPr/>
        </p:nvSpPr>
        <p:spPr>
          <a:xfrm>
            <a:off x="989634" y="-981508"/>
            <a:ext cx="11078721" cy="395469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120000"/>
              </a:lnSpc>
              <a:spcAft>
                <a:spcPts val="600"/>
              </a:spcAft>
              <a:buClr>
                <a:schemeClr val="accent6"/>
              </a:buClr>
              <a:buSzPct val="90000"/>
            </a:pPr>
            <a:r>
              <a:rPr lang="en-US" sz="2800" b="1" u="sng" dirty="0">
                <a:solidFill>
                  <a:srgbClr val="92D050"/>
                </a:solidFill>
              </a:rPr>
              <a:t>CIRCUIT DIAGRAM</a:t>
            </a:r>
            <a:endParaRPr lang="en-US" sz="2800" b="1" dirty="0"/>
          </a:p>
          <a:p>
            <a:pPr>
              <a:lnSpc>
                <a:spcPct val="120000"/>
              </a:lnSpc>
              <a:spcAft>
                <a:spcPts val="600"/>
              </a:spcAft>
              <a:buClr>
                <a:schemeClr val="accent6"/>
              </a:buClr>
              <a:buSzPct val="90000"/>
              <a:buFont typeface="Wingdings" panose="05000000000000000000" pitchFamily="2" charset="2"/>
              <a:buChar char="§"/>
            </a:pPr>
            <a:r>
              <a:rPr lang="en-US" sz="2000" dirty="0"/>
              <a:t>Make all the connection as the given in the circuit diagram.</a:t>
            </a:r>
            <a:endParaRPr lang="en-US" sz="2000" dirty="0">
              <a:cs typeface="Arial"/>
            </a:endParaRPr>
          </a:p>
          <a:p>
            <a:pPr>
              <a:lnSpc>
                <a:spcPct val="120000"/>
              </a:lnSpc>
              <a:spcAft>
                <a:spcPts val="600"/>
              </a:spcAft>
              <a:buClr>
                <a:schemeClr val="accent6"/>
              </a:buClr>
              <a:buSzPct val="90000"/>
              <a:buFont typeface="Wingdings" panose="05000000000000000000" pitchFamily="2" charset="2"/>
              <a:buChar char="§"/>
            </a:pPr>
            <a:endParaRPr lang="en-US" dirty="0"/>
          </a:p>
          <a:p>
            <a:pPr>
              <a:lnSpc>
                <a:spcPct val="120000"/>
              </a:lnSpc>
              <a:spcAft>
                <a:spcPts val="600"/>
              </a:spcAft>
              <a:buClr>
                <a:schemeClr val="accent6"/>
              </a:buClr>
              <a:buSzPct val="90000"/>
              <a:buFont typeface="Wingdings" panose="05000000000000000000" pitchFamily="2" charset="2"/>
              <a:buChar char="§"/>
            </a:pPr>
            <a:endParaRPr lang="en-US" dirty="0"/>
          </a:p>
        </p:txBody>
      </p:sp>
      <p:sp>
        <p:nvSpPr>
          <p:cNvPr id="5" name="TextBox 4">
            <a:extLst>
              <a:ext uri="{FF2B5EF4-FFF2-40B4-BE49-F238E27FC236}">
                <a16:creationId xmlns:a16="http://schemas.microsoft.com/office/drawing/2014/main" id="{5C5F8C14-6A64-D69A-73AC-8DA5F034E4C9}"/>
              </a:ext>
            </a:extLst>
          </p:cNvPr>
          <p:cNvSpPr txBox="1"/>
          <p:nvPr/>
        </p:nvSpPr>
        <p:spPr>
          <a:xfrm>
            <a:off x="1115683" y="6003985"/>
            <a:ext cx="1095267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Open Sans"/>
                <a:ea typeface="Open Sans"/>
                <a:cs typeface="Open Sans"/>
              </a:rPr>
              <a:t>After completing the Connection next step is to write the code and program for our project.</a:t>
            </a:r>
            <a:endParaRPr lang="en-US" sz="2000" dirty="0"/>
          </a:p>
        </p:txBody>
      </p:sp>
      <p:pic>
        <p:nvPicPr>
          <p:cNvPr id="8" name="Picture 7">
            <a:extLst>
              <a:ext uri="{FF2B5EF4-FFF2-40B4-BE49-F238E27FC236}">
                <a16:creationId xmlns:a16="http://schemas.microsoft.com/office/drawing/2014/main" id="{7C4C898E-DC0A-4BF6-A2D8-C9111D0DC6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634" y="1106906"/>
            <a:ext cx="8635630" cy="4897080"/>
          </a:xfrm>
          <a:prstGeom prst="rect">
            <a:avLst/>
          </a:prstGeom>
        </p:spPr>
      </p:pic>
    </p:spTree>
    <p:extLst>
      <p:ext uri="{BB962C8B-B14F-4D97-AF65-F5344CB8AC3E}">
        <p14:creationId xmlns:p14="http://schemas.microsoft.com/office/powerpoint/2010/main" val="267111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093036-CCC5-8587-0F44-E4EBDDCE9FEF}"/>
              </a:ext>
            </a:extLst>
          </p:cNvPr>
          <p:cNvSpPr txBox="1"/>
          <p:nvPr/>
        </p:nvSpPr>
        <p:spPr>
          <a:xfrm>
            <a:off x="1975805" y="2052116"/>
            <a:ext cx="2908167" cy="399782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120000"/>
              </a:lnSpc>
              <a:spcAft>
                <a:spcPts val="600"/>
              </a:spcAft>
              <a:buClr>
                <a:schemeClr val="accent6"/>
              </a:buClr>
              <a:buSzPct val="90000"/>
            </a:pPr>
            <a:endParaRPr lang="en-US" sz="1600">
              <a:cs typeface="Arial"/>
            </a:endParaRPr>
          </a:p>
        </p:txBody>
      </p:sp>
      <p:graphicFrame>
        <p:nvGraphicFramePr>
          <p:cNvPr id="4" name="Table 3">
            <a:extLst>
              <a:ext uri="{FF2B5EF4-FFF2-40B4-BE49-F238E27FC236}">
                <a16:creationId xmlns:a16="http://schemas.microsoft.com/office/drawing/2014/main" id="{CC64B2D7-2A82-7A36-B932-89DE9FC5EDF9}"/>
              </a:ext>
            </a:extLst>
          </p:cNvPr>
          <p:cNvGraphicFramePr>
            <a:graphicFrameLocks noGrp="1"/>
          </p:cNvGraphicFramePr>
          <p:nvPr>
            <p:extLst>
              <p:ext uri="{D42A27DB-BD31-4B8C-83A1-F6EECF244321}">
                <p14:modId xmlns:p14="http://schemas.microsoft.com/office/powerpoint/2010/main" val="378156433"/>
              </p:ext>
            </p:extLst>
          </p:nvPr>
        </p:nvGraphicFramePr>
        <p:xfrm>
          <a:off x="1063924" y="100642"/>
          <a:ext cx="10093950" cy="6623717"/>
        </p:xfrm>
        <a:graphic>
          <a:graphicData uri="http://schemas.openxmlformats.org/drawingml/2006/table">
            <a:tbl>
              <a:tblPr firstRow="1" bandRow="1">
                <a:tableStyleId>{5C22544A-7EE6-4342-B048-85BDC9FD1C3A}</a:tableStyleId>
              </a:tblPr>
              <a:tblGrid>
                <a:gridCol w="1452391">
                  <a:extLst>
                    <a:ext uri="{9D8B030D-6E8A-4147-A177-3AD203B41FA5}">
                      <a16:colId xmlns:a16="http://schemas.microsoft.com/office/drawing/2014/main" val="3726412182"/>
                    </a:ext>
                  </a:extLst>
                </a:gridCol>
                <a:gridCol w="2019291">
                  <a:extLst>
                    <a:ext uri="{9D8B030D-6E8A-4147-A177-3AD203B41FA5}">
                      <a16:colId xmlns:a16="http://schemas.microsoft.com/office/drawing/2014/main" val="2124956166"/>
                    </a:ext>
                  </a:extLst>
                </a:gridCol>
                <a:gridCol w="2021582">
                  <a:extLst>
                    <a:ext uri="{9D8B030D-6E8A-4147-A177-3AD203B41FA5}">
                      <a16:colId xmlns:a16="http://schemas.microsoft.com/office/drawing/2014/main" val="3677725772"/>
                    </a:ext>
                  </a:extLst>
                </a:gridCol>
                <a:gridCol w="2529640">
                  <a:extLst>
                    <a:ext uri="{9D8B030D-6E8A-4147-A177-3AD203B41FA5}">
                      <a16:colId xmlns:a16="http://schemas.microsoft.com/office/drawing/2014/main" val="689588148"/>
                    </a:ext>
                  </a:extLst>
                </a:gridCol>
                <a:gridCol w="2071046">
                  <a:extLst>
                    <a:ext uri="{9D8B030D-6E8A-4147-A177-3AD203B41FA5}">
                      <a16:colId xmlns:a16="http://schemas.microsoft.com/office/drawing/2014/main" val="1193081258"/>
                    </a:ext>
                  </a:extLst>
                </a:gridCol>
              </a:tblGrid>
              <a:tr h="839089">
                <a:tc>
                  <a:txBody>
                    <a:bodyPr/>
                    <a:lstStyle/>
                    <a:p>
                      <a:endParaRPr lang="en-US"/>
                    </a:p>
                  </a:txBody>
                  <a:tcPr>
                    <a:solidFill>
                      <a:srgbClr val="FFFFFF"/>
                    </a:solidFill>
                  </a:tcPr>
                </a:tc>
                <a:tc>
                  <a:txBody>
                    <a:bodyPr/>
                    <a:lstStyle/>
                    <a:p>
                      <a:endParaRPr lang="en-US"/>
                    </a:p>
                  </a:txBody>
                  <a:tcPr>
                    <a:solidFill>
                      <a:srgbClr val="FFFFFF"/>
                    </a:solidFill>
                  </a:tcPr>
                </a:tc>
                <a:tc>
                  <a:txBody>
                    <a:bodyPr/>
                    <a:lstStyle/>
                    <a:p>
                      <a:endParaRPr lang="en-US"/>
                    </a:p>
                  </a:txBody>
                  <a:tcPr>
                    <a:solidFill>
                      <a:srgbClr val="FFFFFF"/>
                    </a:solidFill>
                  </a:tcPr>
                </a:tc>
                <a:tc>
                  <a:txBody>
                    <a:bodyPr/>
                    <a:lstStyle/>
                    <a:p>
                      <a:endParaRPr lang="en-US"/>
                    </a:p>
                  </a:txBody>
                  <a:tcPr>
                    <a:solidFill>
                      <a:srgbClr val="FFFFFF"/>
                    </a:solidFill>
                  </a:tcPr>
                </a:tc>
                <a:tc>
                  <a:txBody>
                    <a:bodyPr/>
                    <a:lstStyle/>
                    <a:p>
                      <a:endParaRPr lang="en-US"/>
                    </a:p>
                  </a:txBody>
                  <a:tcPr>
                    <a:solidFill>
                      <a:srgbClr val="FFFFFF"/>
                    </a:solidFill>
                  </a:tcPr>
                </a:tc>
                <a:extLst>
                  <a:ext uri="{0D108BD9-81ED-4DB2-BD59-A6C34878D82A}">
                    <a16:rowId xmlns:a16="http://schemas.microsoft.com/office/drawing/2014/main" val="1303107497"/>
                  </a:ext>
                </a:extLst>
              </a:tr>
              <a:tr h="1446157">
                <a:tc>
                  <a:txBody>
                    <a:bodyPr/>
                    <a:lstStyle/>
                    <a:p>
                      <a:endParaRPr lang="en-US"/>
                    </a:p>
                  </a:txBody>
                  <a:tcPr>
                    <a:solidFill>
                      <a:srgbClr val="FFFFFF"/>
                    </a:solidFill>
                  </a:tcPr>
                </a:tc>
                <a:tc>
                  <a:txBody>
                    <a:bodyPr/>
                    <a:lstStyle/>
                    <a:p>
                      <a:endParaRPr lang="en-US"/>
                    </a:p>
                  </a:txBody>
                  <a:tcPr>
                    <a:solidFill>
                      <a:srgbClr val="FFFFFF"/>
                    </a:solidFill>
                  </a:tcPr>
                </a:tc>
                <a:tc>
                  <a:txBody>
                    <a:bodyPr/>
                    <a:lstStyle/>
                    <a:p>
                      <a:endParaRPr lang="en-US"/>
                    </a:p>
                  </a:txBody>
                  <a:tcPr>
                    <a:solidFill>
                      <a:srgbClr val="FFFFFF"/>
                    </a:solidFill>
                  </a:tcPr>
                </a:tc>
                <a:tc>
                  <a:txBody>
                    <a:bodyPr/>
                    <a:lstStyle/>
                    <a:p>
                      <a:endParaRPr lang="en-US"/>
                    </a:p>
                  </a:txBody>
                  <a:tcPr>
                    <a:solidFill>
                      <a:srgbClr val="FFFFFF"/>
                    </a:solidFill>
                  </a:tcPr>
                </a:tc>
                <a:tc>
                  <a:txBody>
                    <a:bodyPr/>
                    <a:lstStyle/>
                    <a:p>
                      <a:endParaRPr lang="en-US"/>
                    </a:p>
                  </a:txBody>
                  <a:tcPr>
                    <a:solidFill>
                      <a:srgbClr val="FFFFFF"/>
                    </a:solidFill>
                  </a:tcPr>
                </a:tc>
                <a:extLst>
                  <a:ext uri="{0D108BD9-81ED-4DB2-BD59-A6C34878D82A}">
                    <a16:rowId xmlns:a16="http://schemas.microsoft.com/office/drawing/2014/main" val="3327446041"/>
                  </a:ext>
                </a:extLst>
              </a:tr>
              <a:tr h="1446157">
                <a:tc>
                  <a:txBody>
                    <a:bodyPr/>
                    <a:lstStyle/>
                    <a:p>
                      <a:endParaRPr lang="en-US"/>
                    </a:p>
                  </a:txBody>
                  <a:tcPr>
                    <a:solidFill>
                      <a:srgbClr val="FFFFFF"/>
                    </a:solidFill>
                  </a:tcPr>
                </a:tc>
                <a:tc>
                  <a:txBody>
                    <a:bodyPr/>
                    <a:lstStyle/>
                    <a:p>
                      <a:endParaRPr lang="en-US"/>
                    </a:p>
                  </a:txBody>
                  <a:tcPr>
                    <a:solidFill>
                      <a:srgbClr val="FFFFFF"/>
                    </a:solidFill>
                  </a:tcPr>
                </a:tc>
                <a:tc>
                  <a:txBody>
                    <a:bodyPr/>
                    <a:lstStyle/>
                    <a:p>
                      <a:endParaRPr lang="en-US"/>
                    </a:p>
                  </a:txBody>
                  <a:tcPr>
                    <a:solidFill>
                      <a:srgbClr val="FFFFFF"/>
                    </a:solidFill>
                  </a:tcPr>
                </a:tc>
                <a:tc>
                  <a:txBody>
                    <a:bodyPr/>
                    <a:lstStyle/>
                    <a:p>
                      <a:endParaRPr lang="en-US"/>
                    </a:p>
                  </a:txBody>
                  <a:tcPr>
                    <a:solidFill>
                      <a:srgbClr val="FFFFFF"/>
                    </a:solidFill>
                  </a:tcPr>
                </a:tc>
                <a:tc>
                  <a:txBody>
                    <a:bodyPr/>
                    <a:lstStyle/>
                    <a:p>
                      <a:endParaRPr lang="en-US"/>
                    </a:p>
                  </a:txBody>
                  <a:tcPr>
                    <a:solidFill>
                      <a:srgbClr val="FFFFFF"/>
                    </a:solidFill>
                  </a:tcPr>
                </a:tc>
                <a:extLst>
                  <a:ext uri="{0D108BD9-81ED-4DB2-BD59-A6C34878D82A}">
                    <a16:rowId xmlns:a16="http://schemas.microsoft.com/office/drawing/2014/main" val="3161078149"/>
                  </a:ext>
                </a:extLst>
              </a:tr>
              <a:tr h="1446157">
                <a:tc>
                  <a:txBody>
                    <a:bodyPr/>
                    <a:lstStyle/>
                    <a:p>
                      <a:endParaRPr lang="en-US"/>
                    </a:p>
                  </a:txBody>
                  <a:tcPr>
                    <a:solidFill>
                      <a:srgbClr val="FFFFFF"/>
                    </a:solidFill>
                  </a:tcPr>
                </a:tc>
                <a:tc>
                  <a:txBody>
                    <a:bodyPr/>
                    <a:lstStyle/>
                    <a:p>
                      <a:endParaRPr lang="en-US"/>
                    </a:p>
                  </a:txBody>
                  <a:tcPr>
                    <a:solidFill>
                      <a:srgbClr val="FFFFFF"/>
                    </a:solidFill>
                  </a:tcPr>
                </a:tc>
                <a:tc>
                  <a:txBody>
                    <a:bodyPr/>
                    <a:lstStyle/>
                    <a:p>
                      <a:endParaRPr lang="en-US"/>
                    </a:p>
                  </a:txBody>
                  <a:tcPr>
                    <a:solidFill>
                      <a:srgbClr val="FFFFFF"/>
                    </a:solidFill>
                  </a:tcPr>
                </a:tc>
                <a:tc>
                  <a:txBody>
                    <a:bodyPr/>
                    <a:lstStyle/>
                    <a:p>
                      <a:endParaRPr lang="en-US"/>
                    </a:p>
                  </a:txBody>
                  <a:tcPr>
                    <a:solidFill>
                      <a:srgbClr val="FFFFFF"/>
                    </a:solidFill>
                  </a:tcPr>
                </a:tc>
                <a:tc>
                  <a:txBody>
                    <a:bodyPr/>
                    <a:lstStyle/>
                    <a:p>
                      <a:endParaRPr lang="en-US"/>
                    </a:p>
                  </a:txBody>
                  <a:tcPr>
                    <a:solidFill>
                      <a:srgbClr val="FFFFFF"/>
                    </a:solidFill>
                  </a:tcPr>
                </a:tc>
                <a:extLst>
                  <a:ext uri="{0D108BD9-81ED-4DB2-BD59-A6C34878D82A}">
                    <a16:rowId xmlns:a16="http://schemas.microsoft.com/office/drawing/2014/main" val="71469578"/>
                  </a:ext>
                </a:extLst>
              </a:tr>
              <a:tr h="1446157">
                <a:tc>
                  <a:txBody>
                    <a:bodyPr/>
                    <a:lstStyle/>
                    <a:p>
                      <a:endParaRPr lang="en-US"/>
                    </a:p>
                  </a:txBody>
                  <a:tcPr>
                    <a:solidFill>
                      <a:srgbClr val="FFFFFF"/>
                    </a:solidFill>
                  </a:tcPr>
                </a:tc>
                <a:tc>
                  <a:txBody>
                    <a:bodyPr/>
                    <a:lstStyle/>
                    <a:p>
                      <a:endParaRPr lang="en-US"/>
                    </a:p>
                  </a:txBody>
                  <a:tcPr>
                    <a:solidFill>
                      <a:srgbClr val="FFFFFF"/>
                    </a:solidFill>
                  </a:tcPr>
                </a:tc>
                <a:tc>
                  <a:txBody>
                    <a:bodyPr/>
                    <a:lstStyle/>
                    <a:p>
                      <a:endParaRPr lang="en-US"/>
                    </a:p>
                  </a:txBody>
                  <a:tcPr>
                    <a:solidFill>
                      <a:srgbClr val="FFFFFF"/>
                    </a:solidFill>
                  </a:tcPr>
                </a:tc>
                <a:tc>
                  <a:txBody>
                    <a:bodyPr/>
                    <a:lstStyle/>
                    <a:p>
                      <a:endParaRPr lang="en-US"/>
                    </a:p>
                  </a:txBody>
                  <a:tcPr>
                    <a:solidFill>
                      <a:srgbClr val="FFFFFF"/>
                    </a:solidFill>
                  </a:tcPr>
                </a:tc>
                <a:tc>
                  <a:txBody>
                    <a:bodyPr/>
                    <a:lstStyle/>
                    <a:p>
                      <a:endParaRPr lang="en-US" dirty="0"/>
                    </a:p>
                  </a:txBody>
                  <a:tcPr>
                    <a:solidFill>
                      <a:srgbClr val="FFFFFF"/>
                    </a:solidFill>
                  </a:tcPr>
                </a:tc>
                <a:extLst>
                  <a:ext uri="{0D108BD9-81ED-4DB2-BD59-A6C34878D82A}">
                    <a16:rowId xmlns:a16="http://schemas.microsoft.com/office/drawing/2014/main" val="3139648748"/>
                  </a:ext>
                </a:extLst>
              </a:tr>
            </a:tbl>
          </a:graphicData>
        </a:graphic>
      </p:graphicFrame>
      <p:graphicFrame>
        <p:nvGraphicFramePr>
          <p:cNvPr id="2" name="Table 1">
            <a:extLst>
              <a:ext uri="{FF2B5EF4-FFF2-40B4-BE49-F238E27FC236}">
                <a16:creationId xmlns:a16="http://schemas.microsoft.com/office/drawing/2014/main" id="{EEDC2242-40FF-4018-FDF5-53792EAABD0C}"/>
              </a:ext>
            </a:extLst>
          </p:cNvPr>
          <p:cNvGraphicFramePr>
            <a:graphicFrameLocks noGrp="1"/>
          </p:cNvGraphicFramePr>
          <p:nvPr>
            <p:extLst>
              <p:ext uri="{D42A27DB-BD31-4B8C-83A1-F6EECF244321}">
                <p14:modId xmlns:p14="http://schemas.microsoft.com/office/powerpoint/2010/main" val="2719347369"/>
              </p:ext>
            </p:extLst>
          </p:nvPr>
        </p:nvGraphicFramePr>
        <p:xfrm>
          <a:off x="1121433" y="539084"/>
          <a:ext cx="10006643" cy="5991788"/>
        </p:xfrm>
        <a:graphic>
          <a:graphicData uri="http://schemas.openxmlformats.org/drawingml/2006/table">
            <a:tbl>
              <a:tblPr firstRow="1" bandRow="1">
                <a:tableStyleId>{5C22544A-7EE6-4342-B048-85BDC9FD1C3A}</a:tableStyleId>
              </a:tblPr>
              <a:tblGrid>
                <a:gridCol w="1182636">
                  <a:extLst>
                    <a:ext uri="{9D8B030D-6E8A-4147-A177-3AD203B41FA5}">
                      <a16:colId xmlns:a16="http://schemas.microsoft.com/office/drawing/2014/main" val="3217625765"/>
                    </a:ext>
                  </a:extLst>
                </a:gridCol>
                <a:gridCol w="1814096">
                  <a:extLst>
                    <a:ext uri="{9D8B030D-6E8A-4147-A177-3AD203B41FA5}">
                      <a16:colId xmlns:a16="http://schemas.microsoft.com/office/drawing/2014/main" val="3919516797"/>
                    </a:ext>
                  </a:extLst>
                </a:gridCol>
                <a:gridCol w="1414845">
                  <a:extLst>
                    <a:ext uri="{9D8B030D-6E8A-4147-A177-3AD203B41FA5}">
                      <a16:colId xmlns:a16="http://schemas.microsoft.com/office/drawing/2014/main" val="548373027"/>
                    </a:ext>
                  </a:extLst>
                </a:gridCol>
                <a:gridCol w="2837663">
                  <a:extLst>
                    <a:ext uri="{9D8B030D-6E8A-4147-A177-3AD203B41FA5}">
                      <a16:colId xmlns:a16="http://schemas.microsoft.com/office/drawing/2014/main" val="2726817528"/>
                    </a:ext>
                  </a:extLst>
                </a:gridCol>
                <a:gridCol w="2757403">
                  <a:extLst>
                    <a:ext uri="{9D8B030D-6E8A-4147-A177-3AD203B41FA5}">
                      <a16:colId xmlns:a16="http://schemas.microsoft.com/office/drawing/2014/main" val="834198535"/>
                    </a:ext>
                  </a:extLst>
                </a:gridCol>
              </a:tblGrid>
              <a:tr h="978551">
                <a:tc>
                  <a:txBody>
                    <a:bodyPr/>
                    <a:lstStyle/>
                    <a:p>
                      <a:endParaRPr lang="en-US" sz="2000"/>
                    </a:p>
                    <a:p>
                      <a:pPr lvl="0">
                        <a:buNone/>
                      </a:pPr>
                      <a:r>
                        <a:rPr lang="en-US" sz="2000"/>
                        <a:t> </a:t>
                      </a:r>
                      <a:r>
                        <a:rPr lang="en-US" sz="2000">
                          <a:solidFill>
                            <a:schemeClr val="bg1"/>
                          </a:solidFill>
                        </a:rPr>
                        <a:t>S.NO</a:t>
                      </a:r>
                      <a:endParaRPr lang="en-US" sz="2000" dirty="0">
                        <a:solidFill>
                          <a:schemeClr val="bg1"/>
                        </a:solidFill>
                      </a:endParaRPr>
                    </a:p>
                  </a:txBody>
                  <a:tcPr/>
                </a:tc>
                <a:tc>
                  <a:txBody>
                    <a:bodyPr/>
                    <a:lstStyle/>
                    <a:p>
                      <a:r>
                        <a:rPr lang="en-US" sz="2000"/>
                        <a:t>          </a:t>
                      </a:r>
                    </a:p>
                    <a:p>
                      <a:pPr lvl="0">
                        <a:buNone/>
                      </a:pPr>
                      <a:r>
                        <a:rPr lang="en-US" sz="2000"/>
                        <a:t>   </a:t>
                      </a:r>
                      <a:r>
                        <a:rPr lang="en-US" sz="2000">
                          <a:solidFill>
                            <a:schemeClr val="bg1"/>
                          </a:solidFill>
                        </a:rPr>
                        <a:t> TITLE</a:t>
                      </a:r>
                      <a:endParaRPr lang="en-US" sz="2000" dirty="0">
                        <a:solidFill>
                          <a:schemeClr val="bg1"/>
                        </a:solidFill>
                      </a:endParaRPr>
                    </a:p>
                  </a:txBody>
                  <a:tcPr/>
                </a:tc>
                <a:tc>
                  <a:txBody>
                    <a:bodyPr/>
                    <a:lstStyle/>
                    <a:p>
                      <a:r>
                        <a:rPr lang="en-US" sz="2000"/>
                        <a:t>   </a:t>
                      </a:r>
                    </a:p>
                    <a:p>
                      <a:pPr lvl="0">
                        <a:buNone/>
                      </a:pPr>
                      <a:r>
                        <a:rPr lang="en-US" sz="2000"/>
                        <a:t> </a:t>
                      </a:r>
                      <a:r>
                        <a:rPr lang="en-US" sz="2000">
                          <a:solidFill>
                            <a:schemeClr val="bg1">
                              <a:lumMod val="95000"/>
                              <a:lumOff val="5000"/>
                            </a:schemeClr>
                          </a:solidFill>
                        </a:rPr>
                        <a:t>JOUR -NAL</a:t>
                      </a:r>
                      <a:endParaRPr lang="en-US" sz="2000" dirty="0">
                        <a:solidFill>
                          <a:schemeClr val="bg1">
                            <a:lumMod val="95000"/>
                            <a:lumOff val="5000"/>
                          </a:schemeClr>
                        </a:solidFill>
                      </a:endParaRPr>
                    </a:p>
                  </a:txBody>
                  <a:tcPr/>
                </a:tc>
                <a:tc>
                  <a:txBody>
                    <a:bodyPr/>
                    <a:lstStyle/>
                    <a:p>
                      <a:endParaRPr lang="en-US" sz="2000">
                        <a:solidFill>
                          <a:schemeClr val="bg1"/>
                        </a:solidFill>
                      </a:endParaRPr>
                    </a:p>
                    <a:p>
                      <a:pPr lvl="0">
                        <a:buNone/>
                      </a:pPr>
                      <a:r>
                        <a:rPr lang="en-US" sz="2000">
                          <a:solidFill>
                            <a:schemeClr val="bg1"/>
                          </a:solidFill>
                        </a:rPr>
                        <a:t>ADVANTAGES</a:t>
                      </a:r>
                      <a:endParaRPr lang="en-US" sz="2000" dirty="0">
                        <a:solidFill>
                          <a:schemeClr val="bg1"/>
                        </a:solidFill>
                      </a:endParaRPr>
                    </a:p>
                  </a:txBody>
                  <a:tcPr/>
                </a:tc>
                <a:tc>
                  <a:txBody>
                    <a:bodyPr/>
                    <a:lstStyle/>
                    <a:p>
                      <a:endParaRPr lang="en-US" sz="2000">
                        <a:solidFill>
                          <a:schemeClr val="bg1"/>
                        </a:solidFill>
                      </a:endParaRPr>
                    </a:p>
                    <a:p>
                      <a:pPr lvl="0">
                        <a:buNone/>
                      </a:pPr>
                      <a:r>
                        <a:rPr lang="en-US" sz="2000">
                          <a:solidFill>
                            <a:schemeClr val="bg1"/>
                          </a:solidFill>
                        </a:rPr>
                        <a:t>DISADVANTAGE</a:t>
                      </a:r>
                      <a:endParaRPr lang="en-US" sz="2000"/>
                    </a:p>
                    <a:p>
                      <a:pPr lvl="0">
                        <a:buNone/>
                      </a:pPr>
                      <a:r>
                        <a:rPr lang="en-US" sz="2000">
                          <a:solidFill>
                            <a:schemeClr val="bg1"/>
                          </a:solidFill>
                        </a:rPr>
                        <a:t>-S</a:t>
                      </a:r>
                      <a:endParaRPr lang="en-US" sz="2000" dirty="0"/>
                    </a:p>
                  </a:txBody>
                  <a:tcPr/>
                </a:tc>
                <a:extLst>
                  <a:ext uri="{0D108BD9-81ED-4DB2-BD59-A6C34878D82A}">
                    <a16:rowId xmlns:a16="http://schemas.microsoft.com/office/drawing/2014/main" val="3129581177"/>
                  </a:ext>
                </a:extLst>
              </a:tr>
              <a:tr h="2329881">
                <a:tc>
                  <a:txBody>
                    <a:bodyPr/>
                    <a:lstStyle/>
                    <a:p>
                      <a:r>
                        <a:rPr lang="en-US" sz="1800">
                          <a:solidFill>
                            <a:schemeClr val="bg1">
                              <a:lumMod val="95000"/>
                              <a:lumOff val="5000"/>
                            </a:schemeClr>
                          </a:solidFill>
                        </a:rPr>
                        <a:t>1.</a:t>
                      </a:r>
                      <a:endParaRPr lang="en-US" sz="1800" dirty="0">
                        <a:solidFill>
                          <a:schemeClr val="bg1">
                            <a:lumMod val="95000"/>
                            <a:lumOff val="5000"/>
                          </a:schemeClr>
                        </a:solidFill>
                      </a:endParaRPr>
                    </a:p>
                  </a:txBody>
                  <a:tcPr/>
                </a:tc>
                <a:tc>
                  <a:txBody>
                    <a:bodyPr/>
                    <a:lstStyle/>
                    <a:p>
                      <a:r>
                        <a:rPr lang="en-US" sz="1800"/>
                        <a:t>An Autonomous Firefighting Robot</a:t>
                      </a:r>
                      <a:endParaRPr lang="en-US" sz="1800" dirty="0"/>
                    </a:p>
                  </a:txBody>
                  <a:tcPr/>
                </a:tc>
                <a:tc>
                  <a:txBody>
                    <a:bodyPr/>
                    <a:lstStyle/>
                    <a:p>
                      <a:r>
                        <a:rPr lang="en-US" sz="1800"/>
                        <a:t>IEEE(2015)</a:t>
                      </a:r>
                      <a:endParaRPr lang="en-US" sz="1800" dirty="0"/>
                    </a:p>
                  </a:txBody>
                  <a:tcPr/>
                </a:tc>
                <a:tc>
                  <a:txBody>
                    <a:bodyPr/>
                    <a:lstStyle/>
                    <a:p>
                      <a:pPr marL="342900" indent="-342900">
                        <a:buAutoNum type="arabicParenR"/>
                      </a:pPr>
                      <a:r>
                        <a:rPr lang="en-US" sz="1800"/>
                        <a:t>Traversing a map </a:t>
                      </a:r>
                    </a:p>
                    <a:p>
                      <a:pPr marL="0" lvl="0" indent="0">
                        <a:buNone/>
                      </a:pPr>
                      <a:r>
                        <a:rPr lang="en-US" sz="1800"/>
                        <a:t>-Wall following</a:t>
                      </a:r>
                    </a:p>
                    <a:p>
                      <a:pPr marL="0" lvl="0" indent="0">
                        <a:buNone/>
                      </a:pPr>
                      <a:r>
                        <a:rPr lang="en-US" sz="1800"/>
                        <a:t>-Obstacle avoidance</a:t>
                      </a:r>
                    </a:p>
                    <a:p>
                      <a:pPr marL="0" lvl="0" indent="0">
                        <a:buNone/>
                      </a:pPr>
                      <a:r>
                        <a:rPr lang="en-US" sz="1800"/>
                        <a:t>2) Providing external communications</a:t>
                      </a:r>
                    </a:p>
                    <a:p>
                      <a:pPr marL="0" lvl="0" indent="0">
                        <a:buNone/>
                      </a:pPr>
                      <a:r>
                        <a:rPr lang="en-US" sz="1800"/>
                        <a:t>-Live  camera Feed</a:t>
                      </a:r>
                    </a:p>
                    <a:p>
                      <a:pPr marL="0" lvl="0" indent="0">
                        <a:buNone/>
                      </a:pPr>
                      <a:r>
                        <a:rPr lang="en-US" sz="1800"/>
                        <a:t>-Map representation via Bluetooth</a:t>
                      </a:r>
                      <a:endParaRPr lang="en-US" sz="1800" dirty="0"/>
                    </a:p>
                  </a:txBody>
                  <a:tcPr/>
                </a:tc>
                <a:tc>
                  <a:txBody>
                    <a:bodyPr/>
                    <a:lstStyle/>
                    <a:p>
                      <a:pPr marL="342900" indent="-342900">
                        <a:buAutoNum type="arabicParenR"/>
                      </a:pPr>
                      <a:r>
                        <a:rPr lang="en-US" sz="1800"/>
                        <a:t>Data rate transmission is lower than wired transmission</a:t>
                      </a:r>
                    </a:p>
                    <a:p>
                      <a:pPr marL="342900" lvl="0" indent="-342900">
                        <a:buAutoNum type="arabicParenR"/>
                      </a:pPr>
                      <a:r>
                        <a:rPr lang="en-US" sz="1800"/>
                        <a:t>High cost</a:t>
                      </a:r>
                      <a:endParaRPr lang="en-US" sz="1800" dirty="0"/>
                    </a:p>
                  </a:txBody>
                  <a:tcPr/>
                </a:tc>
                <a:extLst>
                  <a:ext uri="{0D108BD9-81ED-4DB2-BD59-A6C34878D82A}">
                    <a16:rowId xmlns:a16="http://schemas.microsoft.com/office/drawing/2014/main" val="1110344974"/>
                  </a:ext>
                </a:extLst>
              </a:tr>
              <a:tr h="2656067">
                <a:tc>
                  <a:txBody>
                    <a:bodyPr/>
                    <a:lstStyle/>
                    <a:p>
                      <a:r>
                        <a:rPr lang="en-US" sz="1800"/>
                        <a:t>2.</a:t>
                      </a:r>
                      <a:endParaRPr lang="en-US" sz="1800" dirty="0"/>
                    </a:p>
                  </a:txBody>
                  <a:tcPr/>
                </a:tc>
                <a:tc>
                  <a:txBody>
                    <a:bodyPr/>
                    <a:lstStyle/>
                    <a:p>
                      <a:r>
                        <a:rPr lang="en-US" sz="1800"/>
                        <a:t>Automatic Fire Extinguisher Robot</a:t>
                      </a:r>
                      <a:endParaRPr lang="en-US" sz="1800" dirty="0"/>
                    </a:p>
                  </a:txBody>
                  <a:tcPr/>
                </a:tc>
                <a:tc>
                  <a:txBody>
                    <a:bodyPr/>
                    <a:lstStyle/>
                    <a:p>
                      <a:r>
                        <a:rPr lang="en-US" sz="1800"/>
                        <a:t>IEEE(2011)</a:t>
                      </a:r>
                      <a:endParaRPr lang="en-US" sz="1800" dirty="0"/>
                    </a:p>
                  </a:txBody>
                  <a:tcPr/>
                </a:tc>
                <a:tc>
                  <a:txBody>
                    <a:bodyPr/>
                    <a:lstStyle/>
                    <a:p>
                      <a:pPr marL="342900" indent="-342900">
                        <a:buAutoNum type="arabicParenR"/>
                      </a:pPr>
                      <a:r>
                        <a:rPr lang="en-US" sz="1800" dirty="0"/>
                        <a:t>It is coated with calcium silicate which have capability to withstand in high temperature.</a:t>
                      </a:r>
                    </a:p>
                    <a:p>
                      <a:pPr marL="342900" lvl="0" indent="-342900">
                        <a:buAutoNum type="arabicParenR"/>
                      </a:pPr>
                      <a:r>
                        <a:rPr lang="en-US" sz="1800" dirty="0"/>
                        <a:t>Robot turn on automatically as it </a:t>
                      </a:r>
                      <a:r>
                        <a:rPr lang="en-US" sz="1800" dirty="0" err="1"/>
                        <a:t>datects</a:t>
                      </a:r>
                      <a:r>
                        <a:rPr lang="en-US" sz="1800" dirty="0"/>
                        <a:t> the fire surrounding it.</a:t>
                      </a:r>
                    </a:p>
                  </a:txBody>
                  <a:tcPr/>
                </a:tc>
                <a:tc>
                  <a:txBody>
                    <a:bodyPr/>
                    <a:lstStyle/>
                    <a:p>
                      <a:pPr marL="342900" indent="-342900">
                        <a:buAutoNum type="arabicParenR"/>
                      </a:pPr>
                      <a:r>
                        <a:rPr lang="en-US" sz="1800" dirty="0"/>
                        <a:t>Robot will not work until it cut-off temperature which was set to make it sensitive and resistant.</a:t>
                      </a:r>
                    </a:p>
                  </a:txBody>
                  <a:tcPr/>
                </a:tc>
                <a:extLst>
                  <a:ext uri="{0D108BD9-81ED-4DB2-BD59-A6C34878D82A}">
                    <a16:rowId xmlns:a16="http://schemas.microsoft.com/office/drawing/2014/main" val="2517115863"/>
                  </a:ext>
                </a:extLst>
              </a:tr>
            </a:tbl>
          </a:graphicData>
        </a:graphic>
      </p:graphicFrame>
      <p:sp>
        <p:nvSpPr>
          <p:cNvPr id="5" name="TextBox 4">
            <a:extLst>
              <a:ext uri="{FF2B5EF4-FFF2-40B4-BE49-F238E27FC236}">
                <a16:creationId xmlns:a16="http://schemas.microsoft.com/office/drawing/2014/main" id="{1765ACCF-C44D-8020-9A3D-9E62EA7BA3EB}"/>
              </a:ext>
            </a:extLst>
          </p:cNvPr>
          <p:cNvSpPr txBox="1"/>
          <p:nvPr/>
        </p:nvSpPr>
        <p:spPr>
          <a:xfrm>
            <a:off x="2422251" y="354418"/>
            <a:ext cx="68822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Arial"/>
              </a:rPr>
              <a:t>L</a:t>
            </a:r>
          </a:p>
        </p:txBody>
      </p:sp>
      <p:sp>
        <p:nvSpPr>
          <p:cNvPr id="6" name="TextBox 5">
            <a:extLst>
              <a:ext uri="{FF2B5EF4-FFF2-40B4-BE49-F238E27FC236}">
                <a16:creationId xmlns:a16="http://schemas.microsoft.com/office/drawing/2014/main" id="{1F6E5185-B94E-12CB-3EE1-841B66F56389}"/>
              </a:ext>
            </a:extLst>
          </p:cNvPr>
          <p:cNvSpPr txBox="1"/>
          <p:nvPr/>
        </p:nvSpPr>
        <p:spPr>
          <a:xfrm>
            <a:off x="1034125" y="15864"/>
            <a:ext cx="626877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solidFill>
                  <a:schemeClr val="bg1"/>
                </a:solidFill>
                <a:cs typeface="Arial"/>
              </a:rPr>
              <a:t>LITERATURE REVIEW</a:t>
            </a:r>
            <a:endParaRPr lang="en-US" sz="2800" b="1" u="sng" dirty="0">
              <a:solidFill>
                <a:schemeClr val="bg1"/>
              </a:solidFill>
            </a:endParaRPr>
          </a:p>
        </p:txBody>
      </p:sp>
    </p:spTree>
    <p:extLst>
      <p:ext uri="{BB962C8B-B14F-4D97-AF65-F5344CB8AC3E}">
        <p14:creationId xmlns:p14="http://schemas.microsoft.com/office/powerpoint/2010/main" val="32876793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A4C8450-C101-9BB8-0AE5-2C918B4C0746}"/>
              </a:ext>
            </a:extLst>
          </p:cNvPr>
          <p:cNvGraphicFramePr>
            <a:graphicFrameLocks noGrp="1"/>
          </p:cNvGraphicFramePr>
          <p:nvPr>
            <p:extLst>
              <p:ext uri="{D42A27DB-BD31-4B8C-83A1-F6EECF244321}">
                <p14:modId xmlns:p14="http://schemas.microsoft.com/office/powerpoint/2010/main" val="113755"/>
              </p:ext>
            </p:extLst>
          </p:nvPr>
        </p:nvGraphicFramePr>
        <p:xfrm>
          <a:off x="1107056" y="143774"/>
          <a:ext cx="10194775" cy="6568053"/>
        </p:xfrm>
        <a:graphic>
          <a:graphicData uri="http://schemas.openxmlformats.org/drawingml/2006/table">
            <a:tbl>
              <a:tblPr firstRow="1" bandRow="1">
                <a:tableStyleId>{5C22544A-7EE6-4342-B048-85BDC9FD1C3A}</a:tableStyleId>
              </a:tblPr>
              <a:tblGrid>
                <a:gridCol w="1079678">
                  <a:extLst>
                    <a:ext uri="{9D8B030D-6E8A-4147-A177-3AD203B41FA5}">
                      <a16:colId xmlns:a16="http://schemas.microsoft.com/office/drawing/2014/main" val="2820095621"/>
                    </a:ext>
                  </a:extLst>
                </a:gridCol>
                <a:gridCol w="1549107">
                  <a:extLst>
                    <a:ext uri="{9D8B030D-6E8A-4147-A177-3AD203B41FA5}">
                      <a16:colId xmlns:a16="http://schemas.microsoft.com/office/drawing/2014/main" val="391514565"/>
                    </a:ext>
                  </a:extLst>
                </a:gridCol>
                <a:gridCol w="1337861">
                  <a:extLst>
                    <a:ext uri="{9D8B030D-6E8A-4147-A177-3AD203B41FA5}">
                      <a16:colId xmlns:a16="http://schemas.microsoft.com/office/drawing/2014/main" val="3059670163"/>
                    </a:ext>
                  </a:extLst>
                </a:gridCol>
                <a:gridCol w="2933913">
                  <a:extLst>
                    <a:ext uri="{9D8B030D-6E8A-4147-A177-3AD203B41FA5}">
                      <a16:colId xmlns:a16="http://schemas.microsoft.com/office/drawing/2014/main" val="2848910808"/>
                    </a:ext>
                  </a:extLst>
                </a:gridCol>
                <a:gridCol w="3294216">
                  <a:extLst>
                    <a:ext uri="{9D8B030D-6E8A-4147-A177-3AD203B41FA5}">
                      <a16:colId xmlns:a16="http://schemas.microsoft.com/office/drawing/2014/main" val="936184215"/>
                    </a:ext>
                  </a:extLst>
                </a:gridCol>
              </a:tblGrid>
              <a:tr h="925078">
                <a:tc>
                  <a:txBody>
                    <a:bodyPr/>
                    <a:lstStyle/>
                    <a:p>
                      <a:pPr lvl="0">
                        <a:buNone/>
                      </a:pPr>
                      <a:endParaRPr lang="en-US" sz="2000"/>
                    </a:p>
                    <a:p>
                      <a:pPr lvl="0">
                        <a:buNone/>
                      </a:pPr>
                      <a:r>
                        <a:rPr lang="en-US" sz="2000" b="1" i="0" u="none" strike="noStrike" noProof="0">
                          <a:solidFill>
                            <a:schemeClr val="bg1"/>
                          </a:solidFill>
                          <a:latin typeface="Arial"/>
                        </a:rPr>
                        <a:t>S.NO</a:t>
                      </a:r>
                      <a:endParaRPr lang="en-US" sz="2000" dirty="0"/>
                    </a:p>
                  </a:txBody>
                  <a:tcPr/>
                </a:tc>
                <a:tc>
                  <a:txBody>
                    <a:bodyPr/>
                    <a:lstStyle/>
                    <a:p>
                      <a:pPr lvl="0">
                        <a:buNone/>
                      </a:pPr>
                      <a:endParaRPr lang="en-US" sz="2000"/>
                    </a:p>
                    <a:p>
                      <a:pPr lvl="0">
                        <a:buNone/>
                      </a:pPr>
                      <a:r>
                        <a:rPr lang="en-US" sz="2000" b="1" i="0" u="none" strike="noStrike" noProof="0">
                          <a:solidFill>
                            <a:schemeClr val="bg1"/>
                          </a:solidFill>
                          <a:latin typeface="Arial"/>
                        </a:rPr>
                        <a:t> TITLE</a:t>
                      </a:r>
                      <a:endParaRPr lang="en-US" sz="2000" dirty="0"/>
                    </a:p>
                  </a:txBody>
                  <a:tcPr/>
                </a:tc>
                <a:tc>
                  <a:txBody>
                    <a:bodyPr/>
                    <a:lstStyle/>
                    <a:p>
                      <a:pPr lvl="0">
                        <a:buNone/>
                      </a:pPr>
                      <a:r>
                        <a:rPr lang="en-US" sz="2000" b="1" i="0" u="none" strike="noStrike" noProof="0">
                          <a:solidFill>
                            <a:schemeClr val="bg1">
                              <a:lumMod val="95000"/>
                              <a:lumOff val="5000"/>
                            </a:schemeClr>
                          </a:solidFill>
                          <a:latin typeface="Arial"/>
                        </a:rPr>
                        <a:t>JOUR</a:t>
                      </a:r>
                      <a:endParaRPr lang="en-US" sz="2000"/>
                    </a:p>
                    <a:p>
                      <a:pPr lvl="0">
                        <a:buNone/>
                      </a:pPr>
                      <a:r>
                        <a:rPr lang="en-US" sz="2000" b="1" i="0" u="none" strike="noStrike" noProof="0">
                          <a:solidFill>
                            <a:schemeClr val="bg1">
                              <a:lumMod val="95000"/>
                              <a:lumOff val="5000"/>
                            </a:schemeClr>
                          </a:solidFill>
                          <a:latin typeface="Arial"/>
                        </a:rPr>
                        <a:t> -NAL</a:t>
                      </a:r>
                      <a:endParaRPr lang="en-US" sz="2000" dirty="0"/>
                    </a:p>
                  </a:txBody>
                  <a:tcPr/>
                </a:tc>
                <a:tc>
                  <a:txBody>
                    <a:bodyPr/>
                    <a:lstStyle/>
                    <a:p>
                      <a:pPr lvl="0">
                        <a:buNone/>
                      </a:pPr>
                      <a:endParaRPr lang="en-US" sz="2000"/>
                    </a:p>
                    <a:p>
                      <a:pPr lvl="0">
                        <a:buNone/>
                      </a:pPr>
                      <a:r>
                        <a:rPr lang="en-US" sz="2000" b="1" i="0" u="none" strike="noStrike" noProof="0">
                          <a:solidFill>
                            <a:schemeClr val="bg1"/>
                          </a:solidFill>
                          <a:latin typeface="Arial"/>
                        </a:rPr>
                        <a:t>ADVANTAGES</a:t>
                      </a:r>
                      <a:endParaRPr lang="en-US" sz="2000" dirty="0"/>
                    </a:p>
                  </a:txBody>
                  <a:tcPr/>
                </a:tc>
                <a:tc>
                  <a:txBody>
                    <a:bodyPr/>
                    <a:lstStyle/>
                    <a:p>
                      <a:pPr lvl="0" algn="ctr">
                        <a:buNone/>
                      </a:pPr>
                      <a:r>
                        <a:rPr lang="en-US" sz="2000" b="1" i="0" u="none" strike="noStrike" noProof="0">
                          <a:solidFill>
                            <a:schemeClr val="bg1"/>
                          </a:solidFill>
                          <a:latin typeface="Arial"/>
                        </a:rPr>
                        <a:t>       DISADVANTAGES</a:t>
                      </a:r>
                      <a:endParaRPr lang="en-US" sz="2000" dirty="0"/>
                    </a:p>
                  </a:txBody>
                  <a:tcPr/>
                </a:tc>
                <a:extLst>
                  <a:ext uri="{0D108BD9-81ED-4DB2-BD59-A6C34878D82A}">
                    <a16:rowId xmlns:a16="http://schemas.microsoft.com/office/drawing/2014/main" val="2843665771"/>
                  </a:ext>
                </a:extLst>
              </a:tr>
              <a:tr h="1850157">
                <a:tc>
                  <a:txBody>
                    <a:bodyPr/>
                    <a:lstStyle/>
                    <a:p>
                      <a:r>
                        <a:rPr lang="en-US" sz="1800"/>
                        <a:t>3.</a:t>
                      </a:r>
                      <a:endParaRPr lang="en-US" sz="1800" dirty="0"/>
                    </a:p>
                  </a:txBody>
                  <a:tcPr/>
                </a:tc>
                <a:tc>
                  <a:txBody>
                    <a:bodyPr/>
                    <a:lstStyle/>
                    <a:p>
                      <a:r>
                        <a:rPr lang="en-US" sz="1800"/>
                        <a:t>Fire-Fighting Robot</a:t>
                      </a:r>
                      <a:endParaRPr lang="en-US" sz="1800" dirty="0"/>
                    </a:p>
                  </a:txBody>
                  <a:tcPr/>
                </a:tc>
                <a:tc>
                  <a:txBody>
                    <a:bodyPr/>
                    <a:lstStyle/>
                    <a:p>
                      <a:r>
                        <a:rPr lang="en-US" sz="1800"/>
                        <a:t>IEEE</a:t>
                      </a:r>
                    </a:p>
                    <a:p>
                      <a:pPr lvl="0">
                        <a:buNone/>
                      </a:pPr>
                      <a:r>
                        <a:rPr lang="en-US" sz="1800"/>
                        <a:t>(2016)</a:t>
                      </a:r>
                      <a:endParaRPr lang="en-US" sz="1800" dirty="0"/>
                    </a:p>
                  </a:txBody>
                  <a:tcPr/>
                </a:tc>
                <a:tc>
                  <a:txBody>
                    <a:bodyPr/>
                    <a:lstStyle/>
                    <a:p>
                      <a:pPr marL="0" indent="0">
                        <a:buNone/>
                      </a:pPr>
                      <a:r>
                        <a:rPr lang="en-US" sz="1800"/>
                        <a:t>1)Battery is mounted inside</a:t>
                      </a:r>
                    </a:p>
                    <a:p>
                      <a:pPr marL="0" lvl="0" indent="0">
                        <a:buNone/>
                      </a:pPr>
                      <a:r>
                        <a:rPr lang="en-US" sz="1800"/>
                        <a:t>The robot.</a:t>
                      </a:r>
                      <a:endParaRPr lang="en-US" sz="1800" dirty="0"/>
                    </a:p>
                  </a:txBody>
                  <a:tcPr/>
                </a:tc>
                <a:tc>
                  <a:txBody>
                    <a:bodyPr/>
                    <a:lstStyle/>
                    <a:p>
                      <a:pPr lvl="0">
                        <a:buNone/>
                      </a:pPr>
                      <a:r>
                        <a:rPr lang="en-US" sz="1800"/>
                        <a:t>1)It don't have any mail system.</a:t>
                      </a:r>
                    </a:p>
                    <a:p>
                      <a:pPr lvl="0">
                        <a:buNone/>
                      </a:pPr>
                      <a:endParaRPr lang="en-US" sz="1800"/>
                    </a:p>
                    <a:p>
                      <a:pPr lvl="0">
                        <a:buNone/>
                      </a:pPr>
                      <a:r>
                        <a:rPr lang="en-US" sz="1800"/>
                        <a:t>2)The flame sensor threshold value need to be manually obtain.</a:t>
                      </a:r>
                      <a:endParaRPr lang="en-US" sz="1800" dirty="0"/>
                    </a:p>
                  </a:txBody>
                  <a:tcPr/>
                </a:tc>
                <a:extLst>
                  <a:ext uri="{0D108BD9-81ED-4DB2-BD59-A6C34878D82A}">
                    <a16:rowId xmlns:a16="http://schemas.microsoft.com/office/drawing/2014/main" val="707127948"/>
                  </a:ext>
                </a:extLst>
              </a:tr>
              <a:tr h="1480125">
                <a:tc>
                  <a:txBody>
                    <a:bodyPr/>
                    <a:lstStyle/>
                    <a:p>
                      <a:r>
                        <a:rPr lang="en-US" sz="1800"/>
                        <a:t>4.</a:t>
                      </a:r>
                      <a:endParaRPr lang="en-US" sz="1800" dirty="0"/>
                    </a:p>
                  </a:txBody>
                  <a:tcPr/>
                </a:tc>
                <a:tc>
                  <a:txBody>
                    <a:bodyPr/>
                    <a:lstStyle/>
                    <a:p>
                      <a:r>
                        <a:rPr lang="en-US" sz="1800"/>
                        <a:t>An Autonomous Fire ExtinguisherRobot</a:t>
                      </a:r>
                    </a:p>
                  </a:txBody>
                  <a:tcPr/>
                </a:tc>
                <a:tc>
                  <a:txBody>
                    <a:bodyPr/>
                    <a:lstStyle/>
                    <a:p>
                      <a:r>
                        <a:rPr lang="en-US" sz="1800"/>
                        <a:t>IEEE</a:t>
                      </a:r>
                    </a:p>
                    <a:p>
                      <a:pPr lvl="0">
                        <a:buNone/>
                      </a:pPr>
                      <a:r>
                        <a:rPr lang="en-US" sz="1800"/>
                        <a:t>(2015)</a:t>
                      </a:r>
                      <a:endParaRPr lang="en-US" sz="1800" dirty="0"/>
                    </a:p>
                  </a:txBody>
                  <a:tcPr/>
                </a:tc>
                <a:tc>
                  <a:txBody>
                    <a:bodyPr/>
                    <a:lstStyle/>
                    <a:p>
                      <a:r>
                        <a:rPr lang="en-US" sz="1800"/>
                        <a:t>1)Lightweight. </a:t>
                      </a:r>
                    </a:p>
                    <a:p>
                      <a:pPr lvl="0">
                        <a:buNone/>
                      </a:pPr>
                      <a:r>
                        <a:rPr lang="en-US" sz="1800"/>
                        <a:t>2) Low current consumption.</a:t>
                      </a:r>
                    </a:p>
                    <a:p>
                      <a:pPr lvl="0">
                        <a:buNone/>
                      </a:pPr>
                      <a:r>
                        <a:rPr lang="en-US" sz="1800"/>
                        <a:t>3)Heat resistant because of aluminium body.</a:t>
                      </a:r>
                    </a:p>
                  </a:txBody>
                  <a:tcPr/>
                </a:tc>
                <a:tc>
                  <a:txBody>
                    <a:bodyPr/>
                    <a:lstStyle/>
                    <a:p>
                      <a:r>
                        <a:rPr lang="en-US" sz="1800"/>
                        <a:t>1)Aluminium is expensive.</a:t>
                      </a:r>
                    </a:p>
                  </a:txBody>
                  <a:tcPr/>
                </a:tc>
                <a:extLst>
                  <a:ext uri="{0D108BD9-81ED-4DB2-BD59-A6C34878D82A}">
                    <a16:rowId xmlns:a16="http://schemas.microsoft.com/office/drawing/2014/main" val="939305271"/>
                  </a:ext>
                </a:extLst>
              </a:tr>
              <a:tr h="2312693">
                <a:tc>
                  <a:txBody>
                    <a:bodyPr/>
                    <a:lstStyle/>
                    <a:p>
                      <a:r>
                        <a:rPr lang="en-US" sz="1800"/>
                        <a:t>5.</a:t>
                      </a:r>
                      <a:endParaRPr lang="en-US" sz="1800" dirty="0"/>
                    </a:p>
                  </a:txBody>
                  <a:tcPr/>
                </a:tc>
                <a:tc>
                  <a:txBody>
                    <a:bodyPr/>
                    <a:lstStyle/>
                    <a:p>
                      <a:r>
                        <a:rPr lang="en-US" sz="1800" dirty="0"/>
                        <a:t>Development of fire fighting </a:t>
                      </a:r>
                    </a:p>
                    <a:p>
                      <a:pPr lvl="0">
                        <a:buNone/>
                      </a:pPr>
                      <a:r>
                        <a:rPr lang="en-US" sz="1800" dirty="0"/>
                        <a:t>robot (</a:t>
                      </a:r>
                      <a:r>
                        <a:rPr lang="en-US" sz="1800" dirty="0" err="1"/>
                        <a:t>Qrob</a:t>
                      </a:r>
                      <a:r>
                        <a:rPr lang="en-US" sz="1800" dirty="0"/>
                        <a:t>)</a:t>
                      </a:r>
                    </a:p>
                  </a:txBody>
                  <a:tcPr/>
                </a:tc>
                <a:tc>
                  <a:txBody>
                    <a:bodyPr/>
                    <a:lstStyle/>
                    <a:p>
                      <a:r>
                        <a:rPr lang="en-US" sz="1800"/>
                        <a:t>IJACSA</a:t>
                      </a:r>
                    </a:p>
                    <a:p>
                      <a:pPr lvl="0">
                        <a:buNone/>
                      </a:pPr>
                      <a:r>
                        <a:rPr lang="en-US" sz="1800"/>
                        <a:t>(2019)</a:t>
                      </a:r>
                      <a:endParaRPr lang="en-US" sz="1800" dirty="0"/>
                    </a:p>
                  </a:txBody>
                  <a:tcPr/>
                </a:tc>
                <a:tc>
                  <a:txBody>
                    <a:bodyPr/>
                    <a:lstStyle/>
                    <a:p>
                      <a:r>
                        <a:rPr lang="en-US" sz="1800" dirty="0"/>
                        <a:t>1)Human can monitor robot by using camera which connects to smartphone or remote device.</a:t>
                      </a:r>
                    </a:p>
                    <a:p>
                      <a:pPr lvl="0">
                        <a:buNone/>
                      </a:pPr>
                      <a:r>
                        <a:rPr lang="en-US" sz="1800" dirty="0"/>
                        <a:t>2)Increase safety, productivity, efficiency &amp; quality of task given.</a:t>
                      </a:r>
                    </a:p>
                  </a:txBody>
                  <a:tcPr/>
                </a:tc>
                <a:tc>
                  <a:txBody>
                    <a:bodyPr/>
                    <a:lstStyle/>
                    <a:p>
                      <a:r>
                        <a:rPr lang="en-US" sz="1800" dirty="0"/>
                        <a:t>1)High cost because acrylic plate is used.</a:t>
                      </a:r>
                    </a:p>
                  </a:txBody>
                  <a:tcPr/>
                </a:tc>
                <a:extLst>
                  <a:ext uri="{0D108BD9-81ED-4DB2-BD59-A6C34878D82A}">
                    <a16:rowId xmlns:a16="http://schemas.microsoft.com/office/drawing/2014/main" val="613193314"/>
                  </a:ext>
                </a:extLst>
              </a:tr>
            </a:tbl>
          </a:graphicData>
        </a:graphic>
      </p:graphicFrame>
    </p:spTree>
    <p:extLst>
      <p:ext uri="{BB962C8B-B14F-4D97-AF65-F5344CB8AC3E}">
        <p14:creationId xmlns:p14="http://schemas.microsoft.com/office/powerpoint/2010/main" val="32017758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CA8F66-AB37-0CA0-D0FF-9072E8610A13}"/>
              </a:ext>
            </a:extLst>
          </p:cNvPr>
          <p:cNvSpPr txBox="1"/>
          <p:nvPr/>
        </p:nvSpPr>
        <p:spPr>
          <a:xfrm>
            <a:off x="964174" y="4265887"/>
            <a:ext cx="9946924" cy="492604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20000"/>
              </a:lnSpc>
              <a:spcAft>
                <a:spcPts val="600"/>
              </a:spcAft>
              <a:buClr>
                <a:schemeClr val="accent6"/>
              </a:buClr>
              <a:buSzPct val="90000"/>
            </a:pPr>
            <a:r>
              <a:rPr lang="en-US" sz="2800" b="1" u="sng" dirty="0">
                <a:solidFill>
                  <a:srgbClr val="92D050"/>
                </a:solidFill>
                <a:cs typeface="Arial"/>
              </a:rPr>
              <a:t>APPLICATIONS</a:t>
            </a:r>
            <a:endParaRPr lang="en-US" sz="2800" b="1" dirty="0">
              <a:cs typeface="Arial"/>
            </a:endParaRPr>
          </a:p>
          <a:p>
            <a:pPr>
              <a:lnSpc>
                <a:spcPct val="120000"/>
              </a:lnSpc>
              <a:spcAft>
                <a:spcPts val="600"/>
              </a:spcAft>
              <a:buClr>
                <a:schemeClr val="accent6"/>
              </a:buClr>
              <a:buSzPct val="90000"/>
              <a:buFont typeface="Wingdings" panose="05000000000000000000" pitchFamily="2" charset="2"/>
              <a:buChar char="§"/>
            </a:pPr>
            <a:r>
              <a:rPr lang="en-US" sz="2000" dirty="0"/>
              <a:t>Fire fighter robot can be used in the area where we can’t go.</a:t>
            </a:r>
            <a:endParaRPr lang="en-US" sz="2000" dirty="0">
              <a:cs typeface="Arial"/>
            </a:endParaRPr>
          </a:p>
          <a:p>
            <a:pPr>
              <a:lnSpc>
                <a:spcPct val="120000"/>
              </a:lnSpc>
              <a:spcAft>
                <a:spcPts val="600"/>
              </a:spcAft>
              <a:buClr>
                <a:schemeClr val="accent6"/>
              </a:buClr>
              <a:buSzPct val="90000"/>
              <a:buFont typeface="Wingdings" panose="05000000000000000000" pitchFamily="2" charset="2"/>
              <a:buChar char="§"/>
            </a:pPr>
            <a:r>
              <a:rPr lang="en-US" sz="2000" dirty="0"/>
              <a:t>Fire fighter robot use in war.</a:t>
            </a:r>
            <a:endParaRPr lang="en-US" sz="2000" dirty="0">
              <a:cs typeface="Arial"/>
            </a:endParaRPr>
          </a:p>
          <a:p>
            <a:pPr>
              <a:lnSpc>
                <a:spcPct val="120000"/>
              </a:lnSpc>
              <a:spcAft>
                <a:spcPts val="600"/>
              </a:spcAft>
              <a:buClr>
                <a:schemeClr val="accent6"/>
              </a:buClr>
              <a:buSzPct val="90000"/>
              <a:buFont typeface="Wingdings" panose="05000000000000000000" pitchFamily="2" charset="2"/>
              <a:buChar char="§"/>
            </a:pPr>
            <a:r>
              <a:rPr lang="en-US" sz="2000" dirty="0"/>
              <a:t>Fire fighter robot can be used at big kitchen.</a:t>
            </a:r>
            <a:endParaRPr lang="en-US" sz="2000" dirty="0">
              <a:cs typeface="Arial"/>
            </a:endParaRPr>
          </a:p>
          <a:p>
            <a:pPr>
              <a:lnSpc>
                <a:spcPct val="120000"/>
              </a:lnSpc>
              <a:spcAft>
                <a:spcPts val="600"/>
              </a:spcAft>
              <a:buClr>
                <a:schemeClr val="accent6"/>
              </a:buClr>
              <a:buSzPct val="90000"/>
              <a:buFont typeface="Wingdings" panose="05000000000000000000" pitchFamily="2" charset="2"/>
              <a:buChar char="§"/>
            </a:pPr>
            <a:r>
              <a:rPr lang="en-US" sz="2000" dirty="0"/>
              <a:t>Fire fighter robot can be used it Restaurant.</a:t>
            </a:r>
            <a:endParaRPr lang="en-US" sz="2000" dirty="0" err="1">
              <a:cs typeface="Arial"/>
            </a:endParaRPr>
          </a:p>
        </p:txBody>
      </p:sp>
      <p:sp>
        <p:nvSpPr>
          <p:cNvPr id="18" name="TextBox 17">
            <a:extLst>
              <a:ext uri="{FF2B5EF4-FFF2-40B4-BE49-F238E27FC236}">
                <a16:creationId xmlns:a16="http://schemas.microsoft.com/office/drawing/2014/main" id="{3F6051EC-86C9-4EDE-A66D-08C1FB36E5EE}"/>
              </a:ext>
            </a:extLst>
          </p:cNvPr>
          <p:cNvSpPr txBox="1"/>
          <p:nvPr/>
        </p:nvSpPr>
        <p:spPr>
          <a:xfrm>
            <a:off x="916554" y="129092"/>
            <a:ext cx="6653462" cy="523220"/>
          </a:xfrm>
          <a:prstGeom prst="rect">
            <a:avLst/>
          </a:prstGeom>
          <a:noFill/>
        </p:spPr>
        <p:txBody>
          <a:bodyPr wrap="square">
            <a:spAutoFit/>
          </a:bodyPr>
          <a:lstStyle/>
          <a:p>
            <a:r>
              <a:rPr lang="en-US" sz="2800" b="1" u="sng" dirty="0">
                <a:solidFill>
                  <a:srgbClr val="92D050"/>
                </a:solidFill>
              </a:rPr>
              <a:t>ADVANTAGES</a:t>
            </a:r>
            <a:endParaRPr lang="en-IN" sz="2800" b="1" u="sng" dirty="0">
              <a:solidFill>
                <a:srgbClr val="92D050"/>
              </a:solidFill>
            </a:endParaRPr>
          </a:p>
        </p:txBody>
      </p:sp>
      <p:sp>
        <p:nvSpPr>
          <p:cNvPr id="20" name="TextBox 19">
            <a:extLst>
              <a:ext uri="{FF2B5EF4-FFF2-40B4-BE49-F238E27FC236}">
                <a16:creationId xmlns:a16="http://schemas.microsoft.com/office/drawing/2014/main" id="{96676C6E-8B47-49BD-A430-F5AF496B4D49}"/>
              </a:ext>
            </a:extLst>
          </p:cNvPr>
          <p:cNvSpPr txBox="1"/>
          <p:nvPr/>
        </p:nvSpPr>
        <p:spPr>
          <a:xfrm>
            <a:off x="1064745" y="668916"/>
            <a:ext cx="6653462" cy="400110"/>
          </a:xfrm>
          <a:prstGeom prst="rect">
            <a:avLst/>
          </a:prstGeom>
          <a:noFill/>
        </p:spPr>
        <p:txBody>
          <a:bodyPr wrap="square">
            <a:spAutoFit/>
          </a:bodyPr>
          <a:lstStyle/>
          <a:p>
            <a:pPr lvl="0">
              <a:buNone/>
            </a:pPr>
            <a:r>
              <a:rPr lang="en-US" sz="2000" dirty="0"/>
              <a:t>Reduce Human Effort</a:t>
            </a:r>
          </a:p>
        </p:txBody>
      </p:sp>
      <p:sp>
        <p:nvSpPr>
          <p:cNvPr id="22" name="TextBox 21">
            <a:extLst>
              <a:ext uri="{FF2B5EF4-FFF2-40B4-BE49-F238E27FC236}">
                <a16:creationId xmlns:a16="http://schemas.microsoft.com/office/drawing/2014/main" id="{DC7A4E87-915E-4F30-B3F5-2366A7A7849A}"/>
              </a:ext>
            </a:extLst>
          </p:cNvPr>
          <p:cNvSpPr txBox="1"/>
          <p:nvPr/>
        </p:nvSpPr>
        <p:spPr>
          <a:xfrm>
            <a:off x="1064745" y="1173438"/>
            <a:ext cx="6653462" cy="400110"/>
          </a:xfrm>
          <a:prstGeom prst="rect">
            <a:avLst/>
          </a:prstGeom>
          <a:noFill/>
        </p:spPr>
        <p:txBody>
          <a:bodyPr wrap="square">
            <a:spAutoFit/>
          </a:bodyPr>
          <a:lstStyle/>
          <a:p>
            <a:r>
              <a:rPr lang="en-US" sz="2000" dirty="0"/>
              <a:t>To Detect The Exact Direction Of The Fire Source</a:t>
            </a:r>
          </a:p>
        </p:txBody>
      </p:sp>
      <p:sp>
        <p:nvSpPr>
          <p:cNvPr id="26" name="TextBox 25">
            <a:extLst>
              <a:ext uri="{FF2B5EF4-FFF2-40B4-BE49-F238E27FC236}">
                <a16:creationId xmlns:a16="http://schemas.microsoft.com/office/drawing/2014/main" id="{98D83BB0-E0E6-456C-84FC-4286F4D0E5D3}"/>
              </a:ext>
            </a:extLst>
          </p:cNvPr>
          <p:cNvSpPr txBox="1"/>
          <p:nvPr/>
        </p:nvSpPr>
        <p:spPr>
          <a:xfrm>
            <a:off x="1064745" y="1651810"/>
            <a:ext cx="6653462" cy="400110"/>
          </a:xfrm>
          <a:prstGeom prst="rect">
            <a:avLst/>
          </a:prstGeom>
          <a:noFill/>
        </p:spPr>
        <p:txBody>
          <a:bodyPr wrap="square">
            <a:spAutoFit/>
          </a:bodyPr>
          <a:lstStyle/>
          <a:p>
            <a:pPr lvl="0">
              <a:buNone/>
            </a:pPr>
            <a:r>
              <a:rPr lang="en-US" sz="2000" b="0" i="0" u="none" strike="noStrike" noProof="0" dirty="0">
                <a:latin typeface="Arial"/>
              </a:rPr>
              <a:t>Reliable And Economical</a:t>
            </a:r>
            <a:endParaRPr lang="en-US" sz="2000" dirty="0"/>
          </a:p>
        </p:txBody>
      </p:sp>
      <p:sp>
        <p:nvSpPr>
          <p:cNvPr id="28" name="TextBox 27">
            <a:extLst>
              <a:ext uri="{FF2B5EF4-FFF2-40B4-BE49-F238E27FC236}">
                <a16:creationId xmlns:a16="http://schemas.microsoft.com/office/drawing/2014/main" id="{1D9A11EB-ECC2-4A74-9925-98B5180D9960}"/>
              </a:ext>
            </a:extLst>
          </p:cNvPr>
          <p:cNvSpPr txBox="1"/>
          <p:nvPr/>
        </p:nvSpPr>
        <p:spPr>
          <a:xfrm>
            <a:off x="916554" y="2150995"/>
            <a:ext cx="6653462" cy="523220"/>
          </a:xfrm>
          <a:prstGeom prst="rect">
            <a:avLst/>
          </a:prstGeom>
          <a:noFill/>
        </p:spPr>
        <p:txBody>
          <a:bodyPr wrap="square">
            <a:spAutoFit/>
          </a:bodyPr>
          <a:lstStyle/>
          <a:p>
            <a:r>
              <a:rPr lang="en-US" sz="2800" b="1" u="sng" dirty="0">
                <a:solidFill>
                  <a:srgbClr val="92D050"/>
                </a:solidFill>
              </a:rPr>
              <a:t>DISADVANTAGES</a:t>
            </a:r>
            <a:endParaRPr lang="en-IN" sz="2800" b="1" u="sng" dirty="0">
              <a:solidFill>
                <a:srgbClr val="92D050"/>
              </a:solidFill>
            </a:endParaRPr>
          </a:p>
        </p:txBody>
      </p:sp>
      <p:sp>
        <p:nvSpPr>
          <p:cNvPr id="30" name="TextBox 29">
            <a:extLst>
              <a:ext uri="{FF2B5EF4-FFF2-40B4-BE49-F238E27FC236}">
                <a16:creationId xmlns:a16="http://schemas.microsoft.com/office/drawing/2014/main" id="{7506DF69-C38E-43F0-9758-DD7096F5AFC7}"/>
              </a:ext>
            </a:extLst>
          </p:cNvPr>
          <p:cNvSpPr txBox="1"/>
          <p:nvPr/>
        </p:nvSpPr>
        <p:spPr>
          <a:xfrm>
            <a:off x="1064745" y="2808016"/>
            <a:ext cx="6653462" cy="400110"/>
          </a:xfrm>
          <a:prstGeom prst="rect">
            <a:avLst/>
          </a:prstGeom>
          <a:noFill/>
        </p:spPr>
        <p:txBody>
          <a:bodyPr wrap="square">
            <a:spAutoFit/>
          </a:bodyPr>
          <a:lstStyle/>
          <a:p>
            <a:pPr lvl="0">
              <a:buNone/>
            </a:pPr>
            <a:r>
              <a:rPr lang="en-US" sz="2000" b="0" i="0" u="none" strike="noStrike" noProof="0" dirty="0">
                <a:latin typeface="Arial"/>
              </a:rPr>
              <a:t>Limited Battery life</a:t>
            </a:r>
            <a:endParaRPr lang="en-US" sz="2000" dirty="0"/>
          </a:p>
        </p:txBody>
      </p:sp>
      <p:sp>
        <p:nvSpPr>
          <p:cNvPr id="32" name="TextBox 31">
            <a:extLst>
              <a:ext uri="{FF2B5EF4-FFF2-40B4-BE49-F238E27FC236}">
                <a16:creationId xmlns:a16="http://schemas.microsoft.com/office/drawing/2014/main" id="{371F79DF-2FC1-49D7-9106-BF36A7B08742}"/>
              </a:ext>
            </a:extLst>
          </p:cNvPr>
          <p:cNvSpPr txBox="1"/>
          <p:nvPr/>
        </p:nvSpPr>
        <p:spPr>
          <a:xfrm>
            <a:off x="1064745" y="3217386"/>
            <a:ext cx="6653462" cy="400110"/>
          </a:xfrm>
          <a:prstGeom prst="rect">
            <a:avLst/>
          </a:prstGeom>
          <a:noFill/>
        </p:spPr>
        <p:txBody>
          <a:bodyPr wrap="square">
            <a:spAutoFit/>
          </a:bodyPr>
          <a:lstStyle/>
          <a:p>
            <a:pPr lvl="0">
              <a:buNone/>
            </a:pPr>
            <a:r>
              <a:rPr lang="en-US" sz="2000" dirty="0"/>
              <a:t>Difficulty In Complex Terrains</a:t>
            </a:r>
          </a:p>
        </p:txBody>
      </p:sp>
      <p:sp>
        <p:nvSpPr>
          <p:cNvPr id="34" name="TextBox 33">
            <a:extLst>
              <a:ext uri="{FF2B5EF4-FFF2-40B4-BE49-F238E27FC236}">
                <a16:creationId xmlns:a16="http://schemas.microsoft.com/office/drawing/2014/main" id="{90BEEC54-A8C1-44BA-8595-C3B7334A63A3}"/>
              </a:ext>
            </a:extLst>
          </p:cNvPr>
          <p:cNvSpPr txBox="1"/>
          <p:nvPr/>
        </p:nvSpPr>
        <p:spPr>
          <a:xfrm>
            <a:off x="1076503" y="3670778"/>
            <a:ext cx="6653462" cy="400110"/>
          </a:xfrm>
          <a:prstGeom prst="rect">
            <a:avLst/>
          </a:prstGeom>
          <a:noFill/>
        </p:spPr>
        <p:txBody>
          <a:bodyPr wrap="square">
            <a:spAutoFit/>
          </a:bodyPr>
          <a:lstStyle/>
          <a:p>
            <a:pPr lvl="0">
              <a:buNone/>
            </a:pPr>
            <a:r>
              <a:rPr lang="en-US" sz="2000" dirty="0"/>
              <a:t>High Cost Of Production</a:t>
            </a:r>
          </a:p>
        </p:txBody>
      </p:sp>
      <p:sp>
        <p:nvSpPr>
          <p:cNvPr id="36" name="TextBox 35">
            <a:extLst>
              <a:ext uri="{FF2B5EF4-FFF2-40B4-BE49-F238E27FC236}">
                <a16:creationId xmlns:a16="http://schemas.microsoft.com/office/drawing/2014/main" id="{86EECB3F-68D5-4AA2-8281-0AB599899479}"/>
              </a:ext>
            </a:extLst>
          </p:cNvPr>
          <p:cNvSpPr txBox="1"/>
          <p:nvPr/>
        </p:nvSpPr>
        <p:spPr>
          <a:xfrm>
            <a:off x="912288" y="2759652"/>
            <a:ext cx="6118058" cy="923330"/>
          </a:xfrm>
          <a:prstGeom prst="rect">
            <a:avLst/>
          </a:prstGeom>
          <a:noFill/>
        </p:spPr>
        <p:txBody>
          <a:bodyPr wrap="square">
            <a:spAutoFit/>
          </a:bodyPr>
          <a:lstStyle/>
          <a:p>
            <a:r>
              <a:rPr lang="en-US" sz="5400" dirty="0">
                <a:solidFill>
                  <a:schemeClr val="accent6">
                    <a:lumMod val="60000"/>
                    <a:lumOff val="40000"/>
                  </a:schemeClr>
                </a:solidFill>
              </a:rPr>
              <a:t>.</a:t>
            </a:r>
            <a:endParaRPr lang="en-IN" sz="5400" dirty="0">
              <a:solidFill>
                <a:schemeClr val="accent6">
                  <a:lumMod val="60000"/>
                  <a:lumOff val="40000"/>
                </a:schemeClr>
              </a:solidFill>
            </a:endParaRPr>
          </a:p>
        </p:txBody>
      </p:sp>
      <p:sp>
        <p:nvSpPr>
          <p:cNvPr id="42" name="TextBox 41">
            <a:extLst>
              <a:ext uri="{FF2B5EF4-FFF2-40B4-BE49-F238E27FC236}">
                <a16:creationId xmlns:a16="http://schemas.microsoft.com/office/drawing/2014/main" id="{3117C469-BE81-4D8D-A491-4278CED1C77C}"/>
              </a:ext>
            </a:extLst>
          </p:cNvPr>
          <p:cNvSpPr txBox="1"/>
          <p:nvPr/>
        </p:nvSpPr>
        <p:spPr>
          <a:xfrm>
            <a:off x="914421" y="2352031"/>
            <a:ext cx="6118058" cy="923330"/>
          </a:xfrm>
          <a:prstGeom prst="rect">
            <a:avLst/>
          </a:prstGeom>
          <a:noFill/>
        </p:spPr>
        <p:txBody>
          <a:bodyPr wrap="square">
            <a:spAutoFit/>
          </a:bodyPr>
          <a:lstStyle/>
          <a:p>
            <a:r>
              <a:rPr lang="en-US" sz="5400" dirty="0">
                <a:solidFill>
                  <a:schemeClr val="accent6">
                    <a:lumMod val="60000"/>
                    <a:lumOff val="40000"/>
                  </a:schemeClr>
                </a:solidFill>
              </a:rPr>
              <a:t>.</a:t>
            </a:r>
            <a:endParaRPr lang="en-IN" sz="5400" dirty="0">
              <a:solidFill>
                <a:schemeClr val="accent6">
                  <a:lumMod val="60000"/>
                  <a:lumOff val="40000"/>
                </a:schemeClr>
              </a:solidFill>
            </a:endParaRPr>
          </a:p>
        </p:txBody>
      </p:sp>
      <p:sp>
        <p:nvSpPr>
          <p:cNvPr id="44" name="TextBox 43">
            <a:extLst>
              <a:ext uri="{FF2B5EF4-FFF2-40B4-BE49-F238E27FC236}">
                <a16:creationId xmlns:a16="http://schemas.microsoft.com/office/drawing/2014/main" id="{644B6D52-4FED-4710-B5CA-0AC49B17FD77}"/>
              </a:ext>
            </a:extLst>
          </p:cNvPr>
          <p:cNvSpPr txBox="1"/>
          <p:nvPr/>
        </p:nvSpPr>
        <p:spPr>
          <a:xfrm>
            <a:off x="926038" y="3221317"/>
            <a:ext cx="6118058" cy="923330"/>
          </a:xfrm>
          <a:prstGeom prst="rect">
            <a:avLst/>
          </a:prstGeom>
          <a:noFill/>
        </p:spPr>
        <p:txBody>
          <a:bodyPr wrap="square">
            <a:spAutoFit/>
          </a:bodyPr>
          <a:lstStyle/>
          <a:p>
            <a:r>
              <a:rPr lang="en-US" sz="5400" dirty="0">
                <a:solidFill>
                  <a:schemeClr val="accent6">
                    <a:lumMod val="60000"/>
                    <a:lumOff val="40000"/>
                  </a:schemeClr>
                </a:solidFill>
              </a:rPr>
              <a:t>.</a:t>
            </a:r>
            <a:endParaRPr lang="en-IN" sz="5400" dirty="0">
              <a:solidFill>
                <a:schemeClr val="accent6">
                  <a:lumMod val="60000"/>
                  <a:lumOff val="40000"/>
                </a:schemeClr>
              </a:solidFill>
            </a:endParaRPr>
          </a:p>
        </p:txBody>
      </p:sp>
      <p:sp>
        <p:nvSpPr>
          <p:cNvPr id="46" name="TextBox 45">
            <a:extLst>
              <a:ext uri="{FF2B5EF4-FFF2-40B4-BE49-F238E27FC236}">
                <a16:creationId xmlns:a16="http://schemas.microsoft.com/office/drawing/2014/main" id="{348611A7-743A-41AC-BC31-5062899C7E13}"/>
              </a:ext>
            </a:extLst>
          </p:cNvPr>
          <p:cNvSpPr txBox="1"/>
          <p:nvPr/>
        </p:nvSpPr>
        <p:spPr>
          <a:xfrm>
            <a:off x="912288" y="1190145"/>
            <a:ext cx="6118058" cy="923330"/>
          </a:xfrm>
          <a:prstGeom prst="rect">
            <a:avLst/>
          </a:prstGeom>
          <a:noFill/>
        </p:spPr>
        <p:txBody>
          <a:bodyPr wrap="square">
            <a:spAutoFit/>
          </a:bodyPr>
          <a:lstStyle/>
          <a:p>
            <a:r>
              <a:rPr lang="en-US" sz="5400" dirty="0">
                <a:solidFill>
                  <a:schemeClr val="accent6">
                    <a:lumMod val="60000"/>
                    <a:lumOff val="40000"/>
                  </a:schemeClr>
                </a:solidFill>
              </a:rPr>
              <a:t>.</a:t>
            </a:r>
            <a:endParaRPr lang="en-IN" sz="5400" dirty="0">
              <a:solidFill>
                <a:schemeClr val="accent6">
                  <a:lumMod val="60000"/>
                  <a:lumOff val="40000"/>
                </a:schemeClr>
              </a:solidFill>
            </a:endParaRPr>
          </a:p>
        </p:txBody>
      </p:sp>
      <p:sp>
        <p:nvSpPr>
          <p:cNvPr id="48" name="TextBox 47">
            <a:extLst>
              <a:ext uri="{FF2B5EF4-FFF2-40B4-BE49-F238E27FC236}">
                <a16:creationId xmlns:a16="http://schemas.microsoft.com/office/drawing/2014/main" id="{DDECBC99-6D20-4B76-B843-993F46FC7D9C}"/>
              </a:ext>
            </a:extLst>
          </p:cNvPr>
          <p:cNvSpPr txBox="1"/>
          <p:nvPr/>
        </p:nvSpPr>
        <p:spPr>
          <a:xfrm>
            <a:off x="916554" y="729924"/>
            <a:ext cx="6118058" cy="923330"/>
          </a:xfrm>
          <a:prstGeom prst="rect">
            <a:avLst/>
          </a:prstGeom>
          <a:noFill/>
        </p:spPr>
        <p:txBody>
          <a:bodyPr wrap="square">
            <a:spAutoFit/>
          </a:bodyPr>
          <a:lstStyle/>
          <a:p>
            <a:r>
              <a:rPr lang="en-US" sz="5400" dirty="0">
                <a:solidFill>
                  <a:schemeClr val="accent6">
                    <a:lumMod val="60000"/>
                    <a:lumOff val="40000"/>
                  </a:schemeClr>
                </a:solidFill>
              </a:rPr>
              <a:t>.</a:t>
            </a:r>
            <a:endParaRPr lang="en-IN" sz="5400" dirty="0">
              <a:solidFill>
                <a:schemeClr val="accent6">
                  <a:lumMod val="60000"/>
                  <a:lumOff val="40000"/>
                </a:schemeClr>
              </a:solidFill>
            </a:endParaRPr>
          </a:p>
        </p:txBody>
      </p:sp>
      <p:sp>
        <p:nvSpPr>
          <p:cNvPr id="50" name="TextBox 49">
            <a:extLst>
              <a:ext uri="{FF2B5EF4-FFF2-40B4-BE49-F238E27FC236}">
                <a16:creationId xmlns:a16="http://schemas.microsoft.com/office/drawing/2014/main" id="{0576AE9F-C581-4257-8096-B264B7981255}"/>
              </a:ext>
            </a:extLst>
          </p:cNvPr>
          <p:cNvSpPr txBox="1"/>
          <p:nvPr/>
        </p:nvSpPr>
        <p:spPr>
          <a:xfrm>
            <a:off x="912288" y="214977"/>
            <a:ext cx="6118058" cy="923330"/>
          </a:xfrm>
          <a:prstGeom prst="rect">
            <a:avLst/>
          </a:prstGeom>
          <a:noFill/>
        </p:spPr>
        <p:txBody>
          <a:bodyPr wrap="square">
            <a:spAutoFit/>
          </a:bodyPr>
          <a:lstStyle/>
          <a:p>
            <a:r>
              <a:rPr lang="en-US" sz="5400" dirty="0">
                <a:solidFill>
                  <a:schemeClr val="accent6">
                    <a:lumMod val="60000"/>
                    <a:lumOff val="40000"/>
                  </a:schemeClr>
                </a:solidFill>
              </a:rPr>
              <a:t>.</a:t>
            </a:r>
            <a:endParaRPr lang="en-IN" sz="5400" dirty="0">
              <a:solidFill>
                <a:schemeClr val="accent6">
                  <a:lumMod val="60000"/>
                  <a:lumOff val="40000"/>
                </a:schemeClr>
              </a:solidFill>
            </a:endParaRPr>
          </a:p>
        </p:txBody>
      </p:sp>
    </p:spTree>
    <p:extLst>
      <p:ext uri="{BB962C8B-B14F-4D97-AF65-F5344CB8AC3E}">
        <p14:creationId xmlns:p14="http://schemas.microsoft.com/office/powerpoint/2010/main" val="35311477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7988E6-AEE5-8CC6-AE01-F464CDD9F6C2}"/>
              </a:ext>
            </a:extLst>
          </p:cNvPr>
          <p:cNvSpPr txBox="1"/>
          <p:nvPr/>
        </p:nvSpPr>
        <p:spPr>
          <a:xfrm>
            <a:off x="1068912" y="393895"/>
            <a:ext cx="9847617" cy="624552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10000"/>
              </a:lnSpc>
              <a:spcAft>
                <a:spcPts val="600"/>
              </a:spcAft>
              <a:buClr>
                <a:schemeClr val="accent6"/>
              </a:buClr>
              <a:buSzPct val="90000"/>
            </a:pPr>
            <a:r>
              <a:rPr lang="en-US" sz="2600" b="1" u="sng" dirty="0">
                <a:solidFill>
                  <a:srgbClr val="92D050"/>
                </a:solidFill>
              </a:rPr>
              <a:t>EXPECTED RESULTS</a:t>
            </a:r>
          </a:p>
          <a:p>
            <a:pPr>
              <a:lnSpc>
                <a:spcPct val="110000"/>
              </a:lnSpc>
              <a:spcAft>
                <a:spcPts val="600"/>
              </a:spcAft>
              <a:buClr>
                <a:schemeClr val="accent6"/>
              </a:buClr>
              <a:buSzPct val="90000"/>
            </a:pPr>
            <a:endParaRPr lang="en-US" sz="2800" b="1" u="sng" dirty="0">
              <a:solidFill>
                <a:srgbClr val="FFFFFF"/>
              </a:solidFill>
              <a:cs typeface="Arial"/>
            </a:endParaRPr>
          </a:p>
          <a:p>
            <a:pPr algn="just">
              <a:lnSpc>
                <a:spcPct val="110000"/>
              </a:lnSpc>
              <a:spcAft>
                <a:spcPts val="600"/>
              </a:spcAft>
            </a:pPr>
            <a:r>
              <a:rPr lang="en-US" sz="2000" dirty="0">
                <a:solidFill>
                  <a:srgbClr val="FFFFFF"/>
                </a:solidFill>
              </a:rPr>
              <a:t>Accidents</a:t>
            </a:r>
            <a:r>
              <a:rPr lang="en-US" sz="2000" dirty="0"/>
              <a:t> caused by fire can result in significant injury and property loss. This paper presents fire detection and extinguishment using autonomous robot, as well as a complete assessment of several fire-fighting robots. </a:t>
            </a:r>
            <a:endParaRPr lang="en-US" sz="2000" dirty="0">
              <a:cs typeface="Arial"/>
            </a:endParaRPr>
          </a:p>
          <a:p>
            <a:pPr algn="just">
              <a:lnSpc>
                <a:spcPct val="110000"/>
              </a:lnSpc>
              <a:spcAft>
                <a:spcPts val="600"/>
              </a:spcAft>
            </a:pPr>
            <a:endParaRPr lang="en-US" sz="2000" dirty="0">
              <a:cs typeface="Arial"/>
            </a:endParaRPr>
          </a:p>
          <a:p>
            <a:pPr algn="just">
              <a:lnSpc>
                <a:spcPct val="110000"/>
              </a:lnSpc>
              <a:spcAft>
                <a:spcPts val="600"/>
              </a:spcAft>
            </a:pPr>
            <a:r>
              <a:rPr lang="en-US" sz="2000" dirty="0"/>
              <a:t>This will undoubtedly result in a better system for monitoring water quality, and the water resources can be rendered safe by fast action. Despite the fact that there has been numerous good fire- fighting devices, the research topic remains tough. This paper provides an overview of current research efforts by researchers to make fire-fighting robots smarter, less expensive and more efficient. </a:t>
            </a:r>
            <a:endParaRPr lang="en-US" sz="2000" dirty="0">
              <a:cs typeface="Arial"/>
            </a:endParaRPr>
          </a:p>
        </p:txBody>
      </p:sp>
    </p:spTree>
    <p:extLst>
      <p:ext uri="{BB962C8B-B14F-4D97-AF65-F5344CB8AC3E}">
        <p14:creationId xmlns:p14="http://schemas.microsoft.com/office/powerpoint/2010/main" val="13303881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49923D-7FDF-88B8-74F4-46C37063CD42}"/>
              </a:ext>
            </a:extLst>
          </p:cNvPr>
          <p:cNvSpPr txBox="1"/>
          <p:nvPr/>
        </p:nvSpPr>
        <p:spPr>
          <a:xfrm>
            <a:off x="1169553" y="807602"/>
            <a:ext cx="9648501" cy="452405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20000"/>
              </a:lnSpc>
              <a:spcAft>
                <a:spcPts val="600"/>
              </a:spcAft>
              <a:buClr>
                <a:schemeClr val="accent6"/>
              </a:buClr>
              <a:buSzPct val="90000"/>
            </a:pPr>
            <a:r>
              <a:rPr lang="en-US" sz="2800" b="1" u="sng" dirty="0">
                <a:solidFill>
                  <a:srgbClr val="92D050"/>
                </a:solidFill>
              </a:rPr>
              <a:t>FUTURE SCOPE</a:t>
            </a:r>
            <a:endParaRPr lang="en-US" sz="2800" u="sng" dirty="0">
              <a:solidFill>
                <a:srgbClr val="92D050"/>
              </a:solidFill>
              <a:cs typeface="Arial" panose="020B0604020202020204"/>
            </a:endParaRPr>
          </a:p>
          <a:p>
            <a:pPr>
              <a:lnSpc>
                <a:spcPct val="120000"/>
              </a:lnSpc>
              <a:spcAft>
                <a:spcPts val="600"/>
              </a:spcAft>
              <a:buClr>
                <a:schemeClr val="accent6"/>
              </a:buClr>
              <a:buSzPct val="90000"/>
              <a:buFont typeface="Wingdings" panose="05000000000000000000" pitchFamily="2" charset="2"/>
              <a:buChar char="§"/>
            </a:pPr>
            <a:endParaRPr lang="en-US" sz="2000" dirty="0">
              <a:cs typeface="Arial"/>
            </a:endParaRPr>
          </a:p>
          <a:p>
            <a:pPr algn="just">
              <a:lnSpc>
                <a:spcPct val="120000"/>
              </a:lnSpc>
              <a:spcAft>
                <a:spcPts val="600"/>
              </a:spcAft>
              <a:buClr>
                <a:schemeClr val="accent6"/>
              </a:buClr>
              <a:buSzPct val="90000"/>
            </a:pPr>
            <a:r>
              <a:rPr lang="en-US" sz="2000" dirty="0"/>
              <a:t>The aim in future would be to implement this system and its principle on a Humanoid Robot to avoid human loss during vast fire accide</a:t>
            </a:r>
            <a:r>
              <a:rPr lang="en-US" dirty="0"/>
              <a:t>nts and wars, where the human rescue operations cannot be performed.</a:t>
            </a:r>
            <a:endParaRPr lang="en-US" dirty="0">
              <a:cs typeface="Arial"/>
            </a:endParaRPr>
          </a:p>
        </p:txBody>
      </p:sp>
    </p:spTree>
    <p:extLst>
      <p:ext uri="{BB962C8B-B14F-4D97-AF65-F5344CB8AC3E}">
        <p14:creationId xmlns:p14="http://schemas.microsoft.com/office/powerpoint/2010/main" val="4812916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C03DB3-192D-4627-A4F5-64E1A7477DD1}"/>
              </a:ext>
            </a:extLst>
          </p:cNvPr>
          <p:cNvSpPr txBox="1"/>
          <p:nvPr/>
        </p:nvSpPr>
        <p:spPr>
          <a:xfrm>
            <a:off x="1564105" y="324853"/>
            <a:ext cx="3645569" cy="523220"/>
          </a:xfrm>
          <a:prstGeom prst="rect">
            <a:avLst/>
          </a:prstGeom>
          <a:noFill/>
        </p:spPr>
        <p:txBody>
          <a:bodyPr wrap="square" rtlCol="0">
            <a:spAutoFit/>
          </a:bodyPr>
          <a:lstStyle/>
          <a:p>
            <a:r>
              <a:rPr lang="en-US" sz="2800" b="1" u="sng" dirty="0">
                <a:solidFill>
                  <a:srgbClr val="92D050"/>
                </a:solidFill>
              </a:rPr>
              <a:t>CONCLUSION</a:t>
            </a:r>
            <a:r>
              <a:rPr lang="en-US" dirty="0"/>
              <a:t> </a:t>
            </a:r>
            <a:endParaRPr lang="en-IN" dirty="0"/>
          </a:p>
        </p:txBody>
      </p:sp>
      <p:sp>
        <p:nvSpPr>
          <p:cNvPr id="3" name="TextBox 2">
            <a:extLst>
              <a:ext uri="{FF2B5EF4-FFF2-40B4-BE49-F238E27FC236}">
                <a16:creationId xmlns:a16="http://schemas.microsoft.com/office/drawing/2014/main" id="{F00EF783-855A-4B33-AB9F-D2A5D692BDAC}"/>
              </a:ext>
            </a:extLst>
          </p:cNvPr>
          <p:cNvSpPr txBox="1"/>
          <p:nvPr/>
        </p:nvSpPr>
        <p:spPr>
          <a:xfrm>
            <a:off x="1564105" y="1143000"/>
            <a:ext cx="8807116" cy="1200329"/>
          </a:xfrm>
          <a:prstGeom prst="rect">
            <a:avLst/>
          </a:prstGeom>
          <a:noFill/>
        </p:spPr>
        <p:txBody>
          <a:bodyPr wrap="square" rtlCol="0">
            <a:spAutoFit/>
          </a:bodyPr>
          <a:lstStyle/>
          <a:p>
            <a:r>
              <a:rPr lang="en-US" dirty="0"/>
              <a:t>Fire Fighting Robot continuously monitors the temperature at three sensors</a:t>
            </a:r>
          </a:p>
          <a:p>
            <a:r>
              <a:rPr lang="en-US" dirty="0"/>
              <a:t>And if fire accident is true, the robot moves to the direction to which the temperature is recorded to be relatively maximum among the three sensors and extinguishes the fire with water pump provided to it.</a:t>
            </a:r>
            <a:endParaRPr lang="en-IN" dirty="0"/>
          </a:p>
        </p:txBody>
      </p:sp>
    </p:spTree>
    <p:extLst>
      <p:ext uri="{BB962C8B-B14F-4D97-AF65-F5344CB8AC3E}">
        <p14:creationId xmlns:p14="http://schemas.microsoft.com/office/powerpoint/2010/main" val="1055525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E6049-B625-4F4E-8CED-6D9B7D14D5B0}"/>
              </a:ext>
            </a:extLst>
          </p:cNvPr>
          <p:cNvSpPr>
            <a:spLocks noGrp="1"/>
          </p:cNvSpPr>
          <p:nvPr>
            <p:ph type="title"/>
          </p:nvPr>
        </p:nvSpPr>
        <p:spPr>
          <a:xfrm>
            <a:off x="2560320" y="611108"/>
            <a:ext cx="2762570" cy="1077229"/>
          </a:xfrm>
        </p:spPr>
        <p:txBody>
          <a:bodyPr/>
          <a:lstStyle/>
          <a:p>
            <a:r>
              <a:rPr lang="en-US" b="1" u="sng" dirty="0"/>
              <a:t>CONTENTS</a:t>
            </a:r>
            <a:r>
              <a:rPr lang="en-US" dirty="0"/>
              <a:t>:</a:t>
            </a:r>
            <a:endParaRPr lang="en-IN" dirty="0"/>
          </a:p>
        </p:txBody>
      </p:sp>
      <p:sp>
        <p:nvSpPr>
          <p:cNvPr id="3" name="Content Placeholder 2">
            <a:extLst>
              <a:ext uri="{FF2B5EF4-FFF2-40B4-BE49-F238E27FC236}">
                <a16:creationId xmlns:a16="http://schemas.microsoft.com/office/drawing/2014/main" id="{AE91F772-EB96-43FD-B1CA-E1A0265D7DC4}"/>
              </a:ext>
            </a:extLst>
          </p:cNvPr>
          <p:cNvSpPr>
            <a:spLocks noGrp="1"/>
          </p:cNvSpPr>
          <p:nvPr>
            <p:ph idx="1"/>
          </p:nvPr>
        </p:nvSpPr>
        <p:spPr>
          <a:xfrm>
            <a:off x="2407837" y="1484142"/>
            <a:ext cx="7791239" cy="5373858"/>
          </a:xfrm>
        </p:spPr>
        <p:txBody>
          <a:bodyPr>
            <a:normAutofit fontScale="92500" lnSpcReduction="20000"/>
          </a:bodyPr>
          <a:lstStyle/>
          <a:p>
            <a:pPr>
              <a:spcBef>
                <a:spcPts val="600"/>
              </a:spcBef>
              <a:spcAft>
                <a:spcPts val="0"/>
              </a:spcAft>
              <a:buFont typeface="Wingdings" panose="05000000000000000000" pitchFamily="2" charset="2"/>
              <a:buChar char="v"/>
            </a:pPr>
            <a:r>
              <a:rPr lang="en-US" dirty="0"/>
              <a:t>Abstract</a:t>
            </a:r>
          </a:p>
          <a:p>
            <a:pPr>
              <a:spcBef>
                <a:spcPts val="600"/>
              </a:spcBef>
              <a:spcAft>
                <a:spcPts val="0"/>
              </a:spcAft>
              <a:buFont typeface="Wingdings" panose="05000000000000000000" pitchFamily="2" charset="2"/>
              <a:buChar char="v"/>
            </a:pPr>
            <a:r>
              <a:rPr lang="en-US" dirty="0"/>
              <a:t>Introduction</a:t>
            </a:r>
          </a:p>
          <a:p>
            <a:pPr>
              <a:spcBef>
                <a:spcPts val="600"/>
              </a:spcBef>
              <a:spcAft>
                <a:spcPts val="0"/>
              </a:spcAft>
              <a:buFont typeface="Wingdings" panose="05000000000000000000" pitchFamily="2" charset="2"/>
              <a:buChar char="v"/>
            </a:pPr>
            <a:r>
              <a:rPr lang="en-US" dirty="0"/>
              <a:t>Objective</a:t>
            </a:r>
          </a:p>
          <a:p>
            <a:pPr>
              <a:spcBef>
                <a:spcPts val="600"/>
              </a:spcBef>
              <a:spcAft>
                <a:spcPts val="0"/>
              </a:spcAft>
              <a:buFont typeface="Wingdings" panose="05000000000000000000" pitchFamily="2" charset="2"/>
              <a:buChar char="v"/>
            </a:pPr>
            <a:r>
              <a:rPr lang="en-US" dirty="0"/>
              <a:t>Components Required</a:t>
            </a:r>
          </a:p>
          <a:p>
            <a:pPr>
              <a:spcBef>
                <a:spcPts val="600"/>
              </a:spcBef>
              <a:spcAft>
                <a:spcPts val="0"/>
              </a:spcAft>
              <a:buFont typeface="Wingdings" panose="05000000000000000000" pitchFamily="2" charset="2"/>
              <a:buChar char="v"/>
            </a:pPr>
            <a:r>
              <a:rPr lang="en-US" dirty="0"/>
              <a:t>Problem Formulation</a:t>
            </a:r>
          </a:p>
          <a:p>
            <a:pPr>
              <a:spcBef>
                <a:spcPts val="600"/>
              </a:spcBef>
              <a:spcAft>
                <a:spcPts val="0"/>
              </a:spcAft>
              <a:buFont typeface="Wingdings" panose="05000000000000000000" pitchFamily="2" charset="2"/>
              <a:buChar char="v"/>
            </a:pPr>
            <a:r>
              <a:rPr lang="en-US" dirty="0"/>
              <a:t>Construction</a:t>
            </a:r>
          </a:p>
          <a:p>
            <a:pPr>
              <a:spcBef>
                <a:spcPts val="600"/>
              </a:spcBef>
              <a:spcAft>
                <a:spcPts val="0"/>
              </a:spcAft>
              <a:buFont typeface="Wingdings" panose="05000000000000000000" pitchFamily="2" charset="2"/>
              <a:buChar char="v"/>
            </a:pPr>
            <a:r>
              <a:rPr lang="en-US" dirty="0"/>
              <a:t>Block Diagram</a:t>
            </a:r>
          </a:p>
          <a:p>
            <a:pPr>
              <a:spcBef>
                <a:spcPts val="600"/>
              </a:spcBef>
              <a:spcAft>
                <a:spcPts val="0"/>
              </a:spcAft>
              <a:buFont typeface="Wingdings" panose="05000000000000000000" pitchFamily="2" charset="2"/>
              <a:buChar char="v"/>
            </a:pPr>
            <a:r>
              <a:rPr lang="en-US" dirty="0"/>
              <a:t>Working</a:t>
            </a:r>
          </a:p>
          <a:p>
            <a:pPr>
              <a:spcBef>
                <a:spcPts val="600"/>
              </a:spcBef>
              <a:spcAft>
                <a:spcPts val="0"/>
              </a:spcAft>
              <a:buFont typeface="Wingdings" panose="05000000000000000000" pitchFamily="2" charset="2"/>
              <a:buChar char="v"/>
            </a:pPr>
            <a:r>
              <a:rPr lang="en-US" dirty="0"/>
              <a:t>Circuit Diagram</a:t>
            </a:r>
          </a:p>
          <a:p>
            <a:pPr>
              <a:spcBef>
                <a:spcPts val="600"/>
              </a:spcBef>
              <a:spcAft>
                <a:spcPts val="0"/>
              </a:spcAft>
              <a:buFont typeface="Wingdings" panose="05000000000000000000" pitchFamily="2" charset="2"/>
              <a:buChar char="v"/>
            </a:pPr>
            <a:r>
              <a:rPr lang="en-US" dirty="0"/>
              <a:t>Literature Review</a:t>
            </a:r>
          </a:p>
          <a:p>
            <a:pPr>
              <a:spcBef>
                <a:spcPts val="600"/>
              </a:spcBef>
              <a:spcAft>
                <a:spcPts val="0"/>
              </a:spcAft>
              <a:buFont typeface="Wingdings" panose="05000000000000000000" pitchFamily="2" charset="2"/>
              <a:buChar char="v"/>
            </a:pPr>
            <a:r>
              <a:rPr lang="en-US" dirty="0"/>
              <a:t>Advantages, Disadvantages and Applications</a:t>
            </a:r>
          </a:p>
          <a:p>
            <a:pPr>
              <a:spcBef>
                <a:spcPts val="600"/>
              </a:spcBef>
              <a:spcAft>
                <a:spcPts val="0"/>
              </a:spcAft>
              <a:buFont typeface="Wingdings" panose="05000000000000000000" pitchFamily="2" charset="2"/>
              <a:buChar char="v"/>
            </a:pPr>
            <a:r>
              <a:rPr lang="en-US" dirty="0"/>
              <a:t>Conclusion</a:t>
            </a:r>
          </a:p>
          <a:p>
            <a:pPr>
              <a:spcBef>
                <a:spcPts val="600"/>
              </a:spcBef>
              <a:spcAft>
                <a:spcPts val="0"/>
              </a:spcAft>
              <a:buFont typeface="Wingdings" panose="05000000000000000000" pitchFamily="2" charset="2"/>
              <a:buChar char="v"/>
            </a:pPr>
            <a:r>
              <a:rPr lang="en-US" dirty="0"/>
              <a:t>References</a:t>
            </a:r>
          </a:p>
          <a:p>
            <a:pPr>
              <a:spcBef>
                <a:spcPts val="600"/>
              </a:spcBef>
              <a:spcAft>
                <a:spcPts val="0"/>
              </a:spcAft>
              <a:buFont typeface="Wingdings" panose="05000000000000000000" pitchFamily="2" charset="2"/>
              <a:buChar char="v"/>
            </a:pPr>
            <a:r>
              <a:rPr lang="en-US" dirty="0"/>
              <a:t>Future Scope</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3021348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FAA084-325B-CE9A-923C-C669493C1EAC}"/>
              </a:ext>
            </a:extLst>
          </p:cNvPr>
          <p:cNvSpPr txBox="1"/>
          <p:nvPr/>
        </p:nvSpPr>
        <p:spPr>
          <a:xfrm>
            <a:off x="1011404" y="253219"/>
            <a:ext cx="10524104" cy="631639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lnSpcReduction="20000"/>
          </a:bodyPr>
          <a:lstStyle/>
          <a:p>
            <a:pPr>
              <a:lnSpc>
                <a:spcPct val="110000"/>
              </a:lnSpc>
              <a:spcAft>
                <a:spcPts val="600"/>
              </a:spcAft>
              <a:buClr>
                <a:schemeClr val="accent6"/>
              </a:buClr>
              <a:buSzPct val="90000"/>
              <a:buFont typeface="Wingdings" panose="05000000000000000000" pitchFamily="2" charset="2"/>
              <a:buChar char="§"/>
            </a:pPr>
            <a:endParaRPr lang="en-US" sz="500" dirty="0"/>
          </a:p>
          <a:p>
            <a:pPr>
              <a:lnSpc>
                <a:spcPct val="110000"/>
              </a:lnSpc>
              <a:spcAft>
                <a:spcPts val="600"/>
              </a:spcAft>
              <a:buClr>
                <a:schemeClr val="accent6"/>
              </a:buClr>
              <a:buSzPct val="90000"/>
              <a:buFont typeface="Wingdings" panose="05000000000000000000" pitchFamily="2" charset="2"/>
              <a:buChar char="§"/>
            </a:pPr>
            <a:endParaRPr lang="en-US" sz="500" dirty="0"/>
          </a:p>
          <a:p>
            <a:pPr>
              <a:lnSpc>
                <a:spcPct val="110000"/>
              </a:lnSpc>
              <a:spcAft>
                <a:spcPts val="600"/>
              </a:spcAft>
              <a:buClr>
                <a:srgbClr val="8EC0C1"/>
              </a:buClr>
              <a:buSzPct val="90000"/>
            </a:pPr>
            <a:r>
              <a:rPr lang="en-US" sz="2300" b="1" dirty="0"/>
              <a:t>1.</a:t>
            </a:r>
            <a:endParaRPr lang="en-US" sz="2300" i="1" dirty="0">
              <a:cs typeface="Arial"/>
            </a:endParaRPr>
          </a:p>
          <a:p>
            <a:pPr>
              <a:lnSpc>
                <a:spcPct val="110000"/>
              </a:lnSpc>
              <a:spcAft>
                <a:spcPts val="600"/>
              </a:spcAft>
              <a:buClr>
                <a:schemeClr val="accent6"/>
              </a:buClr>
              <a:buSzPct val="90000"/>
              <a:buFont typeface="Wingdings" panose="05000000000000000000" pitchFamily="2" charset="2"/>
              <a:buChar char="§"/>
            </a:pPr>
            <a:r>
              <a:rPr lang="en-US" sz="2300" dirty="0"/>
              <a:t>Thermoelectric materials for Thermocouples, University of Cambridge, [online] Available: </a:t>
            </a:r>
            <a:r>
              <a:rPr lang="en-US" sz="2300" dirty="0">
                <a:hlinkClick r:id="rId2"/>
              </a:rPr>
              <a:t>www.msm.cam.ac.uk/utc/thermocouple/pages/ThermocouplesOperatingPrinciples.html</a:t>
            </a:r>
            <a:r>
              <a:rPr lang="en-US" sz="2300" dirty="0"/>
              <a:t>.</a:t>
            </a:r>
            <a:endParaRPr lang="en-US" sz="2300" dirty="0">
              <a:cs typeface="Arial"/>
            </a:endParaRPr>
          </a:p>
          <a:p>
            <a:pPr>
              <a:lnSpc>
                <a:spcPct val="110000"/>
              </a:lnSpc>
              <a:spcAft>
                <a:spcPts val="600"/>
              </a:spcAft>
              <a:buClr>
                <a:schemeClr val="accent6"/>
              </a:buClr>
              <a:buSzPct val="90000"/>
              <a:buFont typeface="Wingdings" panose="05000000000000000000" pitchFamily="2" charset="2"/>
              <a:buChar char="§"/>
            </a:pPr>
            <a:r>
              <a:rPr lang="en-US" sz="2300" b="1" i="1" dirty="0"/>
              <a:t>2.</a:t>
            </a:r>
            <a:endParaRPr lang="en-US" sz="2300" i="1" dirty="0">
              <a:cs typeface="Arial"/>
            </a:endParaRPr>
          </a:p>
          <a:p>
            <a:pPr>
              <a:lnSpc>
                <a:spcPct val="110000"/>
              </a:lnSpc>
              <a:spcAft>
                <a:spcPts val="600"/>
              </a:spcAft>
              <a:buClr>
                <a:schemeClr val="accent6"/>
              </a:buClr>
              <a:buSzPct val="90000"/>
              <a:buFont typeface="Wingdings" panose="05000000000000000000" pitchFamily="2" charset="2"/>
              <a:buChar char="§"/>
            </a:pPr>
            <a:r>
              <a:rPr lang="en-US" sz="2300" dirty="0"/>
              <a:t>Thermocouple National Instruments, [online] Available: zone.ni.com/</a:t>
            </a:r>
            <a:r>
              <a:rPr lang="en-US" sz="2300" dirty="0" err="1"/>
              <a:t>devzone</a:t>
            </a:r>
            <a:r>
              <a:rPr lang="en-US" sz="2300" dirty="0"/>
              <a:t>/</a:t>
            </a:r>
            <a:r>
              <a:rPr lang="en-US" sz="2300" dirty="0" err="1"/>
              <a:t>cda</a:t>
            </a:r>
            <a:r>
              <a:rPr lang="en-US" sz="2300" dirty="0"/>
              <a:t>/tut/p/id/4237</a:t>
            </a:r>
            <a:endParaRPr lang="en-US" sz="2300" dirty="0">
              <a:cs typeface="Arial"/>
            </a:endParaRPr>
          </a:p>
          <a:p>
            <a:pPr>
              <a:lnSpc>
                <a:spcPct val="110000"/>
              </a:lnSpc>
              <a:spcAft>
                <a:spcPts val="600"/>
              </a:spcAft>
              <a:buClr>
                <a:schemeClr val="accent6"/>
              </a:buClr>
              <a:buSzPct val="90000"/>
              <a:buFont typeface="Wingdings" panose="05000000000000000000" pitchFamily="2" charset="2"/>
              <a:buChar char="§"/>
            </a:pPr>
            <a:r>
              <a:rPr lang="en-US" sz="2300" b="1" dirty="0"/>
              <a:t>3.</a:t>
            </a:r>
            <a:endParaRPr lang="en-US" sz="2300" dirty="0">
              <a:cs typeface="Arial"/>
            </a:endParaRPr>
          </a:p>
          <a:p>
            <a:pPr>
              <a:lnSpc>
                <a:spcPct val="110000"/>
              </a:lnSpc>
              <a:spcAft>
                <a:spcPts val="600"/>
              </a:spcAft>
              <a:buClr>
                <a:schemeClr val="accent6"/>
              </a:buClr>
              <a:buSzPct val="90000"/>
              <a:buFont typeface="Wingdings" panose="05000000000000000000" pitchFamily="2" charset="2"/>
              <a:buChar char="§"/>
            </a:pPr>
            <a:r>
              <a:rPr lang="en-US" sz="2300" dirty="0"/>
              <a:t>Thermocouple or Temperature Sensor Bucknell, [online] Available: </a:t>
            </a:r>
            <a:r>
              <a:rPr lang="en-US" sz="2300" dirty="0">
                <a:hlinkClick r:id="rId3"/>
              </a:rPr>
              <a:t>www.facstaff.bucknell.edu/mastascu/elessonshtml/Sensors/TempThermCp1.html</a:t>
            </a:r>
            <a:r>
              <a:rPr lang="en-US" sz="2300" dirty="0"/>
              <a:t>.</a:t>
            </a:r>
            <a:endParaRPr lang="en-US" sz="2300" dirty="0">
              <a:cs typeface="Arial"/>
            </a:endParaRPr>
          </a:p>
          <a:p>
            <a:pPr>
              <a:lnSpc>
                <a:spcPct val="110000"/>
              </a:lnSpc>
              <a:spcAft>
                <a:spcPts val="600"/>
              </a:spcAft>
              <a:buClr>
                <a:schemeClr val="accent6"/>
              </a:buClr>
              <a:buSzPct val="90000"/>
              <a:buFont typeface="Wingdings" panose="05000000000000000000" pitchFamily="2" charset="2"/>
              <a:buChar char="§"/>
            </a:pPr>
            <a:r>
              <a:rPr lang="en-US" sz="2300" b="1" dirty="0"/>
              <a:t>4.</a:t>
            </a:r>
            <a:endParaRPr lang="en-US" sz="2300" dirty="0">
              <a:cs typeface="Arial"/>
            </a:endParaRPr>
          </a:p>
          <a:p>
            <a:pPr>
              <a:lnSpc>
                <a:spcPct val="110000"/>
              </a:lnSpc>
              <a:spcAft>
                <a:spcPts val="600"/>
              </a:spcAft>
              <a:buClr>
                <a:schemeClr val="accent6"/>
              </a:buClr>
              <a:buSzPct val="90000"/>
              <a:buFont typeface="Wingdings" panose="05000000000000000000" pitchFamily="2" charset="2"/>
              <a:buChar char="§"/>
            </a:pPr>
            <a:r>
              <a:rPr lang="en-US" sz="2300" dirty="0"/>
              <a:t>Non-Inverting Amplifier using IC 741, [online] Available: jamia-physics.net/</a:t>
            </a:r>
            <a:r>
              <a:rPr lang="en-US" sz="2300" dirty="0" err="1"/>
              <a:t>lecnotes</a:t>
            </a:r>
            <a:r>
              <a:rPr lang="en-US" sz="2300" dirty="0"/>
              <a:t>/lab/opamp.pdf.</a:t>
            </a:r>
            <a:endParaRPr lang="en-US" sz="2300" dirty="0">
              <a:cs typeface="Arial"/>
            </a:endParaRPr>
          </a:p>
          <a:p>
            <a:pPr>
              <a:lnSpc>
                <a:spcPct val="110000"/>
              </a:lnSpc>
              <a:spcAft>
                <a:spcPts val="600"/>
              </a:spcAft>
              <a:buClr>
                <a:schemeClr val="accent6"/>
              </a:buClr>
              <a:buSzPct val="90000"/>
              <a:buFont typeface="Wingdings" panose="05000000000000000000" pitchFamily="2" charset="2"/>
              <a:buChar char="§"/>
            </a:pPr>
            <a:endParaRPr lang="en-US" sz="2300" dirty="0">
              <a:cs typeface="Arial"/>
            </a:endParaRPr>
          </a:p>
          <a:p>
            <a:pPr>
              <a:lnSpc>
                <a:spcPct val="110000"/>
              </a:lnSpc>
              <a:spcAft>
                <a:spcPts val="600"/>
              </a:spcAft>
              <a:buClr>
                <a:schemeClr val="accent6"/>
              </a:buClr>
              <a:buSzPct val="90000"/>
              <a:buFont typeface="Wingdings" panose="05000000000000000000" pitchFamily="2" charset="2"/>
              <a:buChar char="§"/>
            </a:pPr>
            <a:r>
              <a:rPr lang="en-US" sz="2400" b="1" dirty="0"/>
              <a:t>5.</a:t>
            </a:r>
            <a:endParaRPr lang="en-US" sz="2400" dirty="0">
              <a:cs typeface="Arial"/>
            </a:endParaRPr>
          </a:p>
          <a:p>
            <a:pPr>
              <a:lnSpc>
                <a:spcPct val="110000"/>
              </a:lnSpc>
              <a:spcAft>
                <a:spcPts val="600"/>
              </a:spcAft>
              <a:buClr>
                <a:schemeClr val="accent6"/>
              </a:buClr>
              <a:buSzPct val="90000"/>
              <a:buFont typeface="Wingdings" panose="05000000000000000000" pitchFamily="2" charset="2"/>
              <a:buChar char="§"/>
            </a:pPr>
            <a:r>
              <a:rPr lang="en-US" sz="2300" dirty="0" err="1"/>
              <a:t>Ramakanth</a:t>
            </a:r>
            <a:r>
              <a:rPr lang="en-US" sz="2300" dirty="0"/>
              <a:t>. A. </a:t>
            </a:r>
            <a:r>
              <a:rPr lang="en-US" sz="2300" dirty="0" err="1"/>
              <a:t>Gayakwad</a:t>
            </a:r>
            <a:r>
              <a:rPr lang="en-US" sz="2300" dirty="0"/>
              <a:t>, Comparator and Amplifier using IC 741 Op-amps And Linear IC's.</a:t>
            </a:r>
            <a:endParaRPr lang="en-US" sz="2300" dirty="0">
              <a:cs typeface="Arial"/>
            </a:endParaRPr>
          </a:p>
          <a:p>
            <a:pPr>
              <a:lnSpc>
                <a:spcPct val="110000"/>
              </a:lnSpc>
              <a:spcAft>
                <a:spcPts val="600"/>
              </a:spcAft>
              <a:buClr>
                <a:schemeClr val="accent6"/>
              </a:buClr>
              <a:buSzPct val="90000"/>
            </a:pPr>
            <a:endParaRPr lang="en-US" sz="2300" dirty="0">
              <a:cs typeface="Arial"/>
            </a:endParaRPr>
          </a:p>
          <a:p>
            <a:pPr>
              <a:lnSpc>
                <a:spcPct val="110000"/>
              </a:lnSpc>
              <a:spcAft>
                <a:spcPts val="600"/>
              </a:spcAft>
              <a:buClr>
                <a:schemeClr val="accent6"/>
              </a:buClr>
              <a:buSzPct val="90000"/>
              <a:buFont typeface="Wingdings" panose="05000000000000000000" pitchFamily="2" charset="2"/>
              <a:buChar char="§"/>
            </a:pPr>
            <a:endParaRPr lang="en-US" sz="2400" b="1" dirty="0">
              <a:cs typeface="Arial"/>
            </a:endParaRPr>
          </a:p>
          <a:p>
            <a:pPr>
              <a:lnSpc>
                <a:spcPct val="110000"/>
              </a:lnSpc>
              <a:spcAft>
                <a:spcPts val="600"/>
              </a:spcAft>
              <a:buClr>
                <a:schemeClr val="accent6"/>
              </a:buClr>
              <a:buSzPct val="90000"/>
              <a:buFont typeface="Wingdings" panose="05000000000000000000" pitchFamily="2" charset="2"/>
              <a:buChar char="§"/>
            </a:pPr>
            <a:endParaRPr lang="en-US" sz="500" dirty="0">
              <a:cs typeface="Arial"/>
            </a:endParaRPr>
          </a:p>
        </p:txBody>
      </p:sp>
      <p:sp>
        <p:nvSpPr>
          <p:cNvPr id="3" name="TextBox 2">
            <a:extLst>
              <a:ext uri="{FF2B5EF4-FFF2-40B4-BE49-F238E27FC236}">
                <a16:creationId xmlns:a16="http://schemas.microsoft.com/office/drawing/2014/main" id="{5CF037D9-70C6-E8D6-6278-F2CF71C49887}"/>
              </a:ext>
            </a:extLst>
          </p:cNvPr>
          <p:cNvSpPr txBox="1"/>
          <p:nvPr/>
        </p:nvSpPr>
        <p:spPr>
          <a:xfrm>
            <a:off x="1054990" y="14029"/>
            <a:ext cx="448371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u="sng" dirty="0">
                <a:solidFill>
                  <a:srgbClr val="92D050"/>
                </a:solidFill>
                <a:cs typeface="Arial"/>
              </a:rPr>
              <a:t>REFERENCES</a:t>
            </a:r>
            <a:endParaRPr lang="en-US" sz="2800" b="1" u="sng" dirty="0">
              <a:solidFill>
                <a:srgbClr val="92D050"/>
              </a:solidFill>
            </a:endParaRPr>
          </a:p>
        </p:txBody>
      </p:sp>
    </p:spTree>
    <p:extLst>
      <p:ext uri="{BB962C8B-B14F-4D97-AF65-F5344CB8AC3E}">
        <p14:creationId xmlns:p14="http://schemas.microsoft.com/office/powerpoint/2010/main" val="23392056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5" name="Picture 4" descr="Thank you lettering Vectors &amp; Illustrations for Free Download | Freepik">
            <a:extLst>
              <a:ext uri="{FF2B5EF4-FFF2-40B4-BE49-F238E27FC236}">
                <a16:creationId xmlns:a16="http://schemas.microsoft.com/office/drawing/2014/main" id="{AB79E56B-BFE5-65D9-AAC3-D09395D2D521}"/>
              </a:ext>
            </a:extLst>
          </p:cNvPr>
          <p:cNvPicPr>
            <a:picLocks noChangeAspect="1"/>
          </p:cNvPicPr>
          <p:nvPr/>
        </p:nvPicPr>
        <p:blipFill>
          <a:blip r:embed="rId3"/>
          <a:stretch>
            <a:fillRect/>
          </a:stretch>
        </p:blipFill>
        <p:spPr>
          <a:xfrm>
            <a:off x="1799551" y="326017"/>
            <a:ext cx="8777738" cy="6210250"/>
          </a:xfrm>
          <a:prstGeom prst="rect">
            <a:avLst/>
          </a:prstGeom>
        </p:spPr>
      </p:pic>
    </p:spTree>
    <p:extLst>
      <p:ext uri="{BB962C8B-B14F-4D97-AF65-F5344CB8AC3E}">
        <p14:creationId xmlns:p14="http://schemas.microsoft.com/office/powerpoint/2010/main" val="2627074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BFA7E1B-9FFA-4BD1-92A7-687CAA9F00A8}"/>
              </a:ext>
            </a:extLst>
          </p:cNvPr>
          <p:cNvSpPr>
            <a:spLocks noGrp="1"/>
          </p:cNvSpPr>
          <p:nvPr>
            <p:ph type="title" idx="4294967295"/>
          </p:nvPr>
        </p:nvSpPr>
        <p:spPr>
          <a:xfrm>
            <a:off x="4723392" y="777595"/>
            <a:ext cx="2745215" cy="615107"/>
          </a:xfrm>
        </p:spPr>
        <p:txBody>
          <a:bodyPr>
            <a:normAutofit/>
          </a:bodyPr>
          <a:lstStyle/>
          <a:p>
            <a:pPr algn="l"/>
            <a:r>
              <a:rPr lang="en-US" sz="2800" b="1" u="sng" dirty="0">
                <a:solidFill>
                  <a:schemeClr val="accent1">
                    <a:lumMod val="75000"/>
                  </a:schemeClr>
                </a:solidFill>
              </a:rPr>
              <a:t>ABSTRACT</a:t>
            </a:r>
            <a:endParaRPr lang="en-IN" sz="2800" u="sng" dirty="0"/>
          </a:p>
        </p:txBody>
      </p:sp>
      <p:sp>
        <p:nvSpPr>
          <p:cNvPr id="7" name="TextBox 6">
            <a:extLst>
              <a:ext uri="{FF2B5EF4-FFF2-40B4-BE49-F238E27FC236}">
                <a16:creationId xmlns:a16="http://schemas.microsoft.com/office/drawing/2014/main" id="{9C342677-BA63-4EE4-99C1-0B41EA055E7F}"/>
              </a:ext>
            </a:extLst>
          </p:cNvPr>
          <p:cNvSpPr txBox="1"/>
          <p:nvPr/>
        </p:nvSpPr>
        <p:spPr>
          <a:xfrm>
            <a:off x="1445455" y="1646799"/>
            <a:ext cx="9653954" cy="3693319"/>
          </a:xfrm>
          <a:prstGeom prst="rect">
            <a:avLst/>
          </a:prstGeom>
          <a:noFill/>
        </p:spPr>
        <p:txBody>
          <a:bodyPr wrap="square">
            <a:spAutoFit/>
          </a:bodyPr>
          <a:lstStyle/>
          <a:p>
            <a:pPr algn="just"/>
            <a:r>
              <a:rPr lang="en-US" dirty="0"/>
              <a:t>This advanced firefighting robotic system independently detects and extinguishes fire. In the age of technology, the world is slowly turning towards the automated system and self-travelling vehicles, firefighters are constantly at a risk of losing their life. Fire spreads rapidly if it is not controlled. In case of a gas leakage there even may be an explosion. So, in order to overcome this issue, safeguard the lives of our hero, our system comes to the rescue. This firefighting robotic system is powered by Arduino Uno development board it consists of the HC-SR04 ultra-sonic sensor mounted on a servo motor for obstacles detection and free path navigation, it is also equipped with the fire flame sensor for detecting and approaching fire it also makes use of water tank and spray mechanism for extinguishing the fire.</a:t>
            </a:r>
          </a:p>
          <a:p>
            <a:pPr algn="just"/>
            <a:r>
              <a:rPr lang="en-US" dirty="0"/>
              <a:t>Water spraying nozzle is mounted on the servo motor to cover the maximum area. Water is pumped from the main water tank to the water nozzle with the help of 12Vpump. This water pump needs a driver circuit as it consumes a lot of current, much more than the controller provides.</a:t>
            </a:r>
            <a:endParaRPr lang="en-IN" dirty="0"/>
          </a:p>
        </p:txBody>
      </p:sp>
    </p:spTree>
    <p:extLst>
      <p:ext uri="{BB962C8B-B14F-4D97-AF65-F5344CB8AC3E}">
        <p14:creationId xmlns:p14="http://schemas.microsoft.com/office/powerpoint/2010/main" val="9494448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3" name="TextBox 1">
            <a:extLst>
              <a:ext uri="{FF2B5EF4-FFF2-40B4-BE49-F238E27FC236}">
                <a16:creationId xmlns:a16="http://schemas.microsoft.com/office/drawing/2014/main" id="{5434E9DD-36E3-BBB0-E14D-165AFD4560D5}"/>
              </a:ext>
            </a:extLst>
          </p:cNvPr>
          <p:cNvSpPr txBox="1"/>
          <p:nvPr/>
        </p:nvSpPr>
        <p:spPr>
          <a:xfrm>
            <a:off x="960498" y="-837731"/>
            <a:ext cx="10489249" cy="4716695"/>
          </a:xfrm>
          <a:prstGeom prst="rect">
            <a:avLst/>
          </a:prstGeom>
        </p:spPr>
        <p:txBody>
          <a:bodyPr rot="0" spcFirstLastPara="0" vert="horz" lIns="91440" tIns="45720" rIns="91440" bIns="4572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Aft>
                <a:spcPts val="600"/>
              </a:spcAft>
              <a:buClr>
                <a:schemeClr val="accent6"/>
              </a:buClr>
              <a:buSzPct val="90000"/>
            </a:pPr>
            <a:r>
              <a:rPr lang="en-US" sz="3600" b="1" dirty="0">
                <a:solidFill>
                  <a:schemeClr val="accent1"/>
                </a:solidFill>
                <a:cs typeface="Arial"/>
              </a:rPr>
              <a:t>                        </a:t>
            </a:r>
            <a:r>
              <a:rPr lang="en-US" sz="2800" b="1" u="sng" dirty="0">
                <a:solidFill>
                  <a:schemeClr val="accent1"/>
                </a:solidFill>
                <a:cs typeface="Arial"/>
              </a:rPr>
              <a:t>INTRODUCTION</a:t>
            </a:r>
          </a:p>
          <a:p>
            <a:pPr>
              <a:lnSpc>
                <a:spcPct val="120000"/>
              </a:lnSpc>
              <a:spcAft>
                <a:spcPts val="600"/>
              </a:spcAft>
              <a:buClr>
                <a:schemeClr val="accent6"/>
              </a:buClr>
              <a:buSzPct val="90000"/>
            </a:pPr>
            <a:r>
              <a:rPr lang="en-US" sz="2000" dirty="0"/>
              <a:t>Fire fighter robot can be used to control the fire. This robot can detect the fire by itself and control the fire by throwing water. There are some sensors we are using that can detect fire and robots can move there to fire extinguish. The firefighting robot has the same structure as Bluetooth control RC car</a:t>
            </a:r>
            <a:r>
              <a:rPr lang="en-US" sz="2000" i="1" dirty="0"/>
              <a:t>.</a:t>
            </a:r>
            <a:r>
              <a:rPr lang="en-US" sz="2800" i="1" dirty="0"/>
              <a:t> </a:t>
            </a:r>
            <a:endParaRPr lang="en-US" sz="2800" i="1" dirty="0">
              <a:cs typeface="Arial"/>
            </a:endParaRPr>
          </a:p>
          <a:p>
            <a:pPr>
              <a:lnSpc>
                <a:spcPct val="120000"/>
              </a:lnSpc>
              <a:spcAft>
                <a:spcPts val="600"/>
              </a:spcAft>
              <a:buClr>
                <a:schemeClr val="accent6"/>
              </a:buClr>
              <a:buSzPct val="90000"/>
              <a:buFont typeface="Wingdings" panose="05000000000000000000" pitchFamily="2" charset="2"/>
              <a:buChar char="§"/>
            </a:pPr>
            <a:endParaRPr lang="en-US" sz="2800" i="1" dirty="0">
              <a:cs typeface="Arial"/>
            </a:endParaRPr>
          </a:p>
        </p:txBody>
      </p:sp>
      <p:pic>
        <p:nvPicPr>
          <p:cNvPr id="5" name="Picture 4" descr="Free Firemen Blowing Water on Fire Stock Photo">
            <a:extLst>
              <a:ext uri="{FF2B5EF4-FFF2-40B4-BE49-F238E27FC236}">
                <a16:creationId xmlns:a16="http://schemas.microsoft.com/office/drawing/2014/main" id="{743631F0-4791-7159-B7F7-81D9E1C82639}"/>
              </a:ext>
            </a:extLst>
          </p:cNvPr>
          <p:cNvPicPr>
            <a:picLocks noChangeAspect="1"/>
          </p:cNvPicPr>
          <p:nvPr/>
        </p:nvPicPr>
        <p:blipFill>
          <a:blip r:embed="rId3"/>
          <a:stretch>
            <a:fillRect/>
          </a:stretch>
        </p:blipFill>
        <p:spPr>
          <a:xfrm>
            <a:off x="1144439" y="2511912"/>
            <a:ext cx="3965274" cy="2495532"/>
          </a:xfrm>
          <a:prstGeom prst="rect">
            <a:avLst/>
          </a:prstGeom>
        </p:spPr>
      </p:pic>
      <p:pic>
        <p:nvPicPr>
          <p:cNvPr id="6" name="Picture 5" descr="Fire Fighting Drone – HonorAI">
            <a:extLst>
              <a:ext uri="{FF2B5EF4-FFF2-40B4-BE49-F238E27FC236}">
                <a16:creationId xmlns:a16="http://schemas.microsoft.com/office/drawing/2014/main" id="{2EFA637D-E340-C4C9-E0C2-AF6796DF8DCE}"/>
              </a:ext>
            </a:extLst>
          </p:cNvPr>
          <p:cNvPicPr>
            <a:picLocks noChangeAspect="1"/>
          </p:cNvPicPr>
          <p:nvPr/>
        </p:nvPicPr>
        <p:blipFill>
          <a:blip r:embed="rId4"/>
          <a:stretch>
            <a:fillRect/>
          </a:stretch>
        </p:blipFill>
        <p:spPr>
          <a:xfrm>
            <a:off x="7292736" y="2495191"/>
            <a:ext cx="3616264" cy="2514600"/>
          </a:xfrm>
          <a:prstGeom prst="rect">
            <a:avLst/>
          </a:prstGeom>
        </p:spPr>
      </p:pic>
      <p:sp>
        <p:nvSpPr>
          <p:cNvPr id="7" name="Arrow: Right 6">
            <a:extLst>
              <a:ext uri="{FF2B5EF4-FFF2-40B4-BE49-F238E27FC236}">
                <a16:creationId xmlns:a16="http://schemas.microsoft.com/office/drawing/2014/main" id="{BD0C3726-FFC4-1867-91E1-6CF5810A8451}"/>
              </a:ext>
            </a:extLst>
          </p:cNvPr>
          <p:cNvSpPr/>
          <p:nvPr/>
        </p:nvSpPr>
        <p:spPr>
          <a:xfrm>
            <a:off x="5560912" y="3432439"/>
            <a:ext cx="1078301" cy="6613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FB133BC-CEB4-FD8A-4AE0-871EE8BA4E36}"/>
              </a:ext>
            </a:extLst>
          </p:cNvPr>
          <p:cNvSpPr txBox="1"/>
          <p:nvPr/>
        </p:nvSpPr>
        <p:spPr>
          <a:xfrm>
            <a:off x="1015042" y="5241985"/>
            <a:ext cx="1036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The robot has 3 sensors 1 sensor at the front side which see if there is anything in front of the robot and the other two at the both front corner which also searches for fire. if any sensor detects fire at any side the robot will sense and move towards it.</a:t>
            </a:r>
          </a:p>
        </p:txBody>
      </p:sp>
    </p:spTree>
    <p:extLst>
      <p:ext uri="{BB962C8B-B14F-4D97-AF65-F5344CB8AC3E}">
        <p14:creationId xmlns:p14="http://schemas.microsoft.com/office/powerpoint/2010/main" val="31597068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ACEC45-5BE3-E08C-AF4F-950B4B2344D4}"/>
              </a:ext>
            </a:extLst>
          </p:cNvPr>
          <p:cNvSpPr txBox="1"/>
          <p:nvPr/>
        </p:nvSpPr>
        <p:spPr>
          <a:xfrm>
            <a:off x="977054" y="269323"/>
            <a:ext cx="6016092" cy="579499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gn="just">
              <a:lnSpc>
                <a:spcPct val="120000"/>
              </a:lnSpc>
              <a:spcAft>
                <a:spcPts val="600"/>
              </a:spcAft>
              <a:buClr>
                <a:srgbClr val="8EC0C1"/>
              </a:buClr>
              <a:buSzPct val="90000"/>
            </a:pPr>
            <a:r>
              <a:rPr lang="en-US" sz="2000" dirty="0"/>
              <a:t>The </a:t>
            </a:r>
            <a:r>
              <a:rPr lang="en-US" sz="2000" b="1" dirty="0"/>
              <a:t>firefighting robot</a:t>
            </a:r>
            <a:r>
              <a:rPr lang="en-US" sz="2000" dirty="0"/>
              <a:t> has 4 wheels, 3 sensors, one water tank, one nozzle, and a computer which help him to take decision according to the Arduino code.</a:t>
            </a:r>
            <a:endParaRPr lang="en-US" sz="2000" dirty="0">
              <a:cs typeface="Arial"/>
            </a:endParaRPr>
          </a:p>
          <a:p>
            <a:pPr>
              <a:lnSpc>
                <a:spcPct val="120000"/>
              </a:lnSpc>
              <a:spcAft>
                <a:spcPts val="600"/>
              </a:spcAft>
              <a:buClr>
                <a:schemeClr val="accent6"/>
              </a:buClr>
              <a:buSzPct val="90000"/>
            </a:pPr>
            <a:endParaRPr lang="en-US" sz="2400" dirty="0">
              <a:cs typeface="Arial"/>
            </a:endParaRPr>
          </a:p>
        </p:txBody>
      </p:sp>
      <p:pic>
        <p:nvPicPr>
          <p:cNvPr id="6" name="Picture 5" descr="A white cup with wires and wheels on a white surface&#10;&#10;Description automatically generated">
            <a:extLst>
              <a:ext uri="{FF2B5EF4-FFF2-40B4-BE49-F238E27FC236}">
                <a16:creationId xmlns:a16="http://schemas.microsoft.com/office/drawing/2014/main" id="{187A44A4-4D1F-5791-08AC-AFAEB3DAE114}"/>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7053532" y="1294228"/>
            <a:ext cx="4219641" cy="4215638"/>
          </a:xfrm>
          <a:prstGeom prst="rect">
            <a:avLst/>
          </a:prstGeom>
        </p:spPr>
      </p:pic>
      <p:sp>
        <p:nvSpPr>
          <p:cNvPr id="3" name="TextBox 2">
            <a:extLst>
              <a:ext uri="{FF2B5EF4-FFF2-40B4-BE49-F238E27FC236}">
                <a16:creationId xmlns:a16="http://schemas.microsoft.com/office/drawing/2014/main" id="{38DDA0B9-766E-687B-58AF-04B084BD556A}"/>
              </a:ext>
            </a:extLst>
          </p:cNvPr>
          <p:cNvSpPr txBox="1"/>
          <p:nvPr/>
        </p:nvSpPr>
        <p:spPr>
          <a:xfrm>
            <a:off x="975503" y="1942705"/>
            <a:ext cx="6064369"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cs typeface="Arial"/>
              </a:rPr>
              <a:t>There is only some basic feature when you will start the robot it will move forward first until it gets fired anywhere. if any</a:t>
            </a:r>
            <a:r>
              <a:rPr lang="en-US" sz="2000" dirty="0">
                <a:solidFill>
                  <a:srgbClr val="00B050"/>
                </a:solidFill>
                <a:cs typeface="Arial"/>
              </a:rPr>
              <a:t> </a:t>
            </a:r>
            <a:r>
              <a:rPr lang="en-US" sz="2000" dirty="0">
                <a:cs typeface="Arial"/>
              </a:rPr>
              <a:t>sensor of the robot will find the flame anywhere it will start moving toward the flame and with the help of the water nozzle of the </a:t>
            </a:r>
            <a:r>
              <a:rPr lang="en-US" sz="2000" b="1" dirty="0">
                <a:cs typeface="Arial"/>
              </a:rPr>
              <a:t>firefighting robot using Arduino</a:t>
            </a:r>
            <a:r>
              <a:rPr lang="en-US" sz="2000" dirty="0">
                <a:cs typeface="Arial"/>
              </a:rPr>
              <a:t> will start watering the particular area.</a:t>
            </a:r>
            <a:endParaRPr lang="en-US" sz="2000" dirty="0"/>
          </a:p>
        </p:txBody>
      </p:sp>
      <p:sp>
        <p:nvSpPr>
          <p:cNvPr id="4" name="TextBox 3">
            <a:extLst>
              <a:ext uri="{FF2B5EF4-FFF2-40B4-BE49-F238E27FC236}">
                <a16:creationId xmlns:a16="http://schemas.microsoft.com/office/drawing/2014/main" id="{C5ED115B-35D1-8EC4-55C0-354E540CEF52}"/>
              </a:ext>
            </a:extLst>
          </p:cNvPr>
          <p:cNvSpPr txBox="1"/>
          <p:nvPr/>
        </p:nvSpPr>
        <p:spPr>
          <a:xfrm>
            <a:off x="986287" y="4494363"/>
            <a:ext cx="600685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Arial"/>
              </a:rPr>
              <a:t>Fire fighter robot and line follower robot have the same sensor but the working in both conditions are different.</a:t>
            </a:r>
            <a:endParaRPr lang="en-US" sz="2000" dirty="0"/>
          </a:p>
        </p:txBody>
      </p:sp>
    </p:spTree>
    <p:extLst>
      <p:ext uri="{BB962C8B-B14F-4D97-AF65-F5344CB8AC3E}">
        <p14:creationId xmlns:p14="http://schemas.microsoft.com/office/powerpoint/2010/main" val="16897755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5E355D-C79E-2C8B-4EE8-C88967E9DC4C}"/>
              </a:ext>
            </a:extLst>
          </p:cNvPr>
          <p:cNvSpPr txBox="1"/>
          <p:nvPr/>
        </p:nvSpPr>
        <p:spPr>
          <a:xfrm>
            <a:off x="1355014" y="491754"/>
            <a:ext cx="8381238" cy="107722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2800" b="1" u="sng" dirty="0">
                <a:solidFill>
                  <a:srgbClr val="92D050"/>
                </a:solidFill>
                <a:latin typeface="+mj-lt"/>
                <a:ea typeface="+mj-ea"/>
                <a:cs typeface="+mj-cs"/>
              </a:rPr>
              <a:t>OBJECTIVE</a:t>
            </a:r>
          </a:p>
        </p:txBody>
      </p:sp>
      <p:sp>
        <p:nvSpPr>
          <p:cNvPr id="2" name="TextBox 1">
            <a:extLst>
              <a:ext uri="{FF2B5EF4-FFF2-40B4-BE49-F238E27FC236}">
                <a16:creationId xmlns:a16="http://schemas.microsoft.com/office/drawing/2014/main" id="{C48C00EB-E0F9-E8D7-5856-D79E7EF32276}"/>
              </a:ext>
            </a:extLst>
          </p:cNvPr>
          <p:cNvSpPr txBox="1"/>
          <p:nvPr/>
        </p:nvSpPr>
        <p:spPr>
          <a:xfrm>
            <a:off x="1209304" y="1030368"/>
            <a:ext cx="7681478" cy="302112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20000"/>
              </a:lnSpc>
              <a:spcAft>
                <a:spcPts val="600"/>
              </a:spcAft>
              <a:buClr>
                <a:schemeClr val="accent6"/>
              </a:buClr>
              <a:buSzPct val="90000"/>
              <a:buFont typeface="Wingdings" panose="05000000000000000000" pitchFamily="2" charset="2"/>
              <a:buChar char="§"/>
            </a:pPr>
            <a:endParaRPr lang="en-US" sz="2800" b="1" u="sng" dirty="0">
              <a:cs typeface="Arial"/>
            </a:endParaRPr>
          </a:p>
          <a:p>
            <a:pPr>
              <a:lnSpc>
                <a:spcPct val="120000"/>
              </a:lnSpc>
              <a:spcAft>
                <a:spcPts val="600"/>
              </a:spcAft>
              <a:buClr>
                <a:schemeClr val="accent6"/>
              </a:buClr>
              <a:buSzPct val="90000"/>
            </a:pPr>
            <a:r>
              <a:rPr lang="en-US" sz="2000" dirty="0"/>
              <a:t>Design and development of low cost firefighting robot.</a:t>
            </a:r>
            <a:endParaRPr lang="en-US" sz="2000" dirty="0">
              <a:cs typeface="Arial"/>
            </a:endParaRPr>
          </a:p>
          <a:p>
            <a:pPr>
              <a:lnSpc>
                <a:spcPct val="120000"/>
              </a:lnSpc>
              <a:spcAft>
                <a:spcPts val="600"/>
              </a:spcAft>
            </a:pPr>
            <a:endParaRPr lang="en-US" sz="2000" dirty="0"/>
          </a:p>
          <a:p>
            <a:pPr>
              <a:lnSpc>
                <a:spcPct val="120000"/>
              </a:lnSpc>
              <a:spcAft>
                <a:spcPts val="600"/>
              </a:spcAft>
              <a:buClr>
                <a:schemeClr val="accent6"/>
              </a:buClr>
              <a:buSzPct val="90000"/>
            </a:pPr>
            <a:r>
              <a:rPr lang="en-US" sz="2000" dirty="0"/>
              <a:t>Run automatically firefighting robot.</a:t>
            </a:r>
            <a:endParaRPr lang="en-US" sz="2000" dirty="0">
              <a:cs typeface="Arial"/>
            </a:endParaRPr>
          </a:p>
          <a:p>
            <a:pPr>
              <a:lnSpc>
                <a:spcPct val="120000"/>
              </a:lnSpc>
              <a:spcAft>
                <a:spcPts val="600"/>
              </a:spcAft>
            </a:pPr>
            <a:endParaRPr lang="en-US" sz="2000" dirty="0"/>
          </a:p>
          <a:p>
            <a:pPr>
              <a:lnSpc>
                <a:spcPct val="120000"/>
              </a:lnSpc>
              <a:spcAft>
                <a:spcPts val="600"/>
              </a:spcAft>
              <a:buClr>
                <a:schemeClr val="accent6"/>
              </a:buClr>
              <a:buSzPct val="90000"/>
            </a:pPr>
            <a:r>
              <a:rPr lang="en-US" sz="2000" dirty="0"/>
              <a:t>Extinguish fire.</a:t>
            </a:r>
            <a:endParaRPr lang="en-US" sz="2000" dirty="0">
              <a:cs typeface="Arial"/>
            </a:endParaRPr>
          </a:p>
        </p:txBody>
      </p:sp>
    </p:spTree>
    <p:extLst>
      <p:ext uri="{BB962C8B-B14F-4D97-AF65-F5344CB8AC3E}">
        <p14:creationId xmlns:p14="http://schemas.microsoft.com/office/powerpoint/2010/main" val="41605264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28" name="Picture 27" descr="A black rechargeable battery&#10;&#10;Description automatically generated">
            <a:extLst>
              <a:ext uri="{FF2B5EF4-FFF2-40B4-BE49-F238E27FC236}">
                <a16:creationId xmlns:a16="http://schemas.microsoft.com/office/drawing/2014/main" id="{61B43C3F-8455-E30D-899E-F3381977531F}"/>
              </a:ext>
            </a:extLst>
          </p:cNvPr>
          <p:cNvPicPr>
            <a:picLocks noChangeAspect="1"/>
          </p:cNvPicPr>
          <p:nvPr/>
        </p:nvPicPr>
        <p:blipFill rotWithShape="1">
          <a:blip r:embed="rId3"/>
          <a:srcRect t="24849" b="23223"/>
          <a:stretch/>
        </p:blipFill>
        <p:spPr>
          <a:xfrm>
            <a:off x="3902164" y="1032661"/>
            <a:ext cx="2098895" cy="1830520"/>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2" name="TextBox 21">
            <a:extLst>
              <a:ext uri="{FF2B5EF4-FFF2-40B4-BE49-F238E27FC236}">
                <a16:creationId xmlns:a16="http://schemas.microsoft.com/office/drawing/2014/main" id="{73F4BB61-F870-5632-0542-5108FC619A81}"/>
              </a:ext>
            </a:extLst>
          </p:cNvPr>
          <p:cNvSpPr txBox="1"/>
          <p:nvPr/>
        </p:nvSpPr>
        <p:spPr>
          <a:xfrm>
            <a:off x="1310528" y="-1572177"/>
            <a:ext cx="7000717" cy="399782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120000"/>
              </a:lnSpc>
              <a:spcAft>
                <a:spcPts val="600"/>
              </a:spcAft>
              <a:buClr>
                <a:schemeClr val="accent6"/>
              </a:buClr>
              <a:buSzPct val="90000"/>
            </a:pPr>
            <a:r>
              <a:rPr lang="en-US" sz="2800" b="1" u="sng" dirty="0">
                <a:solidFill>
                  <a:srgbClr val="92D050"/>
                </a:solidFill>
              </a:rPr>
              <a:t>COMPONENTS REQUIRED</a:t>
            </a:r>
            <a:endParaRPr lang="en-US" sz="2800" b="1" u="sng" dirty="0"/>
          </a:p>
        </p:txBody>
      </p:sp>
      <p:sp>
        <p:nvSpPr>
          <p:cNvPr id="24" name="TextBox 23">
            <a:extLst>
              <a:ext uri="{FF2B5EF4-FFF2-40B4-BE49-F238E27FC236}">
                <a16:creationId xmlns:a16="http://schemas.microsoft.com/office/drawing/2014/main" id="{CA310C3E-A98F-B424-D145-76C26B0FA623}"/>
              </a:ext>
            </a:extLst>
          </p:cNvPr>
          <p:cNvSpPr txBox="1"/>
          <p:nvPr/>
        </p:nvSpPr>
        <p:spPr>
          <a:xfrm>
            <a:off x="8878956" y="-28160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26" name="TextBox 25">
            <a:extLst>
              <a:ext uri="{FF2B5EF4-FFF2-40B4-BE49-F238E27FC236}">
                <a16:creationId xmlns:a16="http://schemas.microsoft.com/office/drawing/2014/main" id="{F593DB74-C995-A353-3FC7-B20E25117720}"/>
              </a:ext>
            </a:extLst>
          </p:cNvPr>
          <p:cNvSpPr txBox="1"/>
          <p:nvPr/>
        </p:nvSpPr>
        <p:spPr>
          <a:xfrm>
            <a:off x="1331595" y="2978810"/>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Arial"/>
              </a:rPr>
              <a:t>1.Arduino UNO</a:t>
            </a:r>
            <a:endParaRPr lang="en-US" sz="2000" dirty="0"/>
          </a:p>
        </p:txBody>
      </p:sp>
      <p:sp>
        <p:nvSpPr>
          <p:cNvPr id="30" name="TextBox 29">
            <a:extLst>
              <a:ext uri="{FF2B5EF4-FFF2-40B4-BE49-F238E27FC236}">
                <a16:creationId xmlns:a16="http://schemas.microsoft.com/office/drawing/2014/main" id="{B212CBA9-3B5D-95A2-B508-5E7CEA763069}"/>
              </a:ext>
            </a:extLst>
          </p:cNvPr>
          <p:cNvSpPr txBox="1"/>
          <p:nvPr/>
        </p:nvSpPr>
        <p:spPr>
          <a:xfrm>
            <a:off x="4082358" y="2940493"/>
            <a:ext cx="38100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Arial"/>
              </a:rPr>
              <a:t>2. 12v Battery</a:t>
            </a:r>
            <a:endParaRPr lang="en-US" sz="2000" dirty="0"/>
          </a:p>
        </p:txBody>
      </p:sp>
      <p:pic>
        <p:nvPicPr>
          <p:cNvPr id="2" name="Picture 1">
            <a:extLst>
              <a:ext uri="{FF2B5EF4-FFF2-40B4-BE49-F238E27FC236}">
                <a16:creationId xmlns:a16="http://schemas.microsoft.com/office/drawing/2014/main" id="{82700042-3192-7DE4-C7B5-A64FA533E681}"/>
              </a:ext>
            </a:extLst>
          </p:cNvPr>
          <p:cNvPicPr>
            <a:picLocks noChangeAspect="1"/>
          </p:cNvPicPr>
          <p:nvPr/>
        </p:nvPicPr>
        <p:blipFill>
          <a:blip r:embed="rId4"/>
          <a:stretch>
            <a:fillRect/>
          </a:stretch>
        </p:blipFill>
        <p:spPr>
          <a:xfrm>
            <a:off x="1443126" y="1105530"/>
            <a:ext cx="2073936" cy="1685206"/>
          </a:xfrm>
          <a:prstGeom prst="rect">
            <a:avLst/>
          </a:prstGeom>
        </p:spPr>
      </p:pic>
      <p:pic>
        <p:nvPicPr>
          <p:cNvPr id="4" name="Picture 3" descr="A blue circuit board with a black knob&#10;&#10;Description automatically generated">
            <a:extLst>
              <a:ext uri="{FF2B5EF4-FFF2-40B4-BE49-F238E27FC236}">
                <a16:creationId xmlns:a16="http://schemas.microsoft.com/office/drawing/2014/main" id="{60474457-0898-F2E5-F2B6-B7E0BE7ED5CE}"/>
              </a:ext>
            </a:extLst>
          </p:cNvPr>
          <p:cNvPicPr>
            <a:picLocks noChangeAspect="1"/>
          </p:cNvPicPr>
          <p:nvPr/>
        </p:nvPicPr>
        <p:blipFill rotWithShape="1">
          <a:blip r:embed="rId5"/>
          <a:srcRect t="14402" r="-1" b="11931"/>
          <a:stretch/>
        </p:blipFill>
        <p:spPr>
          <a:xfrm>
            <a:off x="6405157" y="1021002"/>
            <a:ext cx="2151554" cy="1823637"/>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5" name="TextBox 4">
            <a:extLst>
              <a:ext uri="{FF2B5EF4-FFF2-40B4-BE49-F238E27FC236}">
                <a16:creationId xmlns:a16="http://schemas.microsoft.com/office/drawing/2014/main" id="{9BB9E567-8F4A-AA7C-BE0C-A9FB9E4C396D}"/>
              </a:ext>
            </a:extLst>
          </p:cNvPr>
          <p:cNvSpPr txBox="1"/>
          <p:nvPr/>
        </p:nvSpPr>
        <p:spPr>
          <a:xfrm>
            <a:off x="6376199" y="2940542"/>
            <a:ext cx="305950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3. Flame IR Sensor</a:t>
            </a:r>
          </a:p>
        </p:txBody>
      </p:sp>
      <p:pic>
        <p:nvPicPr>
          <p:cNvPr id="7" name="Picture 6" descr="A plastic car with wheels&#10;&#10;Description automatically generated">
            <a:extLst>
              <a:ext uri="{FF2B5EF4-FFF2-40B4-BE49-F238E27FC236}">
                <a16:creationId xmlns:a16="http://schemas.microsoft.com/office/drawing/2014/main" id="{6FFDFA9C-709C-0CD3-E35D-70EA6BA24866}"/>
              </a:ext>
            </a:extLst>
          </p:cNvPr>
          <p:cNvPicPr>
            <a:picLocks noChangeAspect="1"/>
          </p:cNvPicPr>
          <p:nvPr/>
        </p:nvPicPr>
        <p:blipFill rotWithShape="1">
          <a:blip r:embed="rId6"/>
          <a:srcRect t="556" r="1" b="1188"/>
          <a:stretch/>
        </p:blipFill>
        <p:spPr>
          <a:xfrm>
            <a:off x="8880399" y="1107264"/>
            <a:ext cx="2319656" cy="1737374"/>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8" name="TextBox 7">
            <a:extLst>
              <a:ext uri="{FF2B5EF4-FFF2-40B4-BE49-F238E27FC236}">
                <a16:creationId xmlns:a16="http://schemas.microsoft.com/office/drawing/2014/main" id="{7C2CB61B-945D-47A8-27DF-845D48C3F12A}"/>
              </a:ext>
            </a:extLst>
          </p:cNvPr>
          <p:cNvSpPr txBox="1"/>
          <p:nvPr/>
        </p:nvSpPr>
        <p:spPr>
          <a:xfrm>
            <a:off x="8862417" y="2941075"/>
            <a:ext cx="356270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4.Robot Chassis</a:t>
            </a:r>
          </a:p>
        </p:txBody>
      </p:sp>
      <p:pic>
        <p:nvPicPr>
          <p:cNvPr id="10" name="Picture 9" descr="A blue electronic device with red and green lights&#10;&#10;Description automatically generated">
            <a:extLst>
              <a:ext uri="{FF2B5EF4-FFF2-40B4-BE49-F238E27FC236}">
                <a16:creationId xmlns:a16="http://schemas.microsoft.com/office/drawing/2014/main" id="{BBB84276-06C6-1CE9-CA82-057AA24B2559}"/>
              </a:ext>
            </a:extLst>
          </p:cNvPr>
          <p:cNvPicPr>
            <a:picLocks noChangeAspect="1"/>
          </p:cNvPicPr>
          <p:nvPr/>
        </p:nvPicPr>
        <p:blipFill>
          <a:blip r:embed="rId7"/>
          <a:stretch>
            <a:fillRect/>
          </a:stretch>
        </p:blipFill>
        <p:spPr>
          <a:xfrm>
            <a:off x="1301421" y="3828061"/>
            <a:ext cx="2242329" cy="1919198"/>
          </a:xfrm>
          <a:prstGeom prst="rect">
            <a:avLst/>
          </a:prstGeom>
        </p:spPr>
      </p:pic>
      <p:pic>
        <p:nvPicPr>
          <p:cNvPr id="12" name="Picture 11" descr="A white plastic pump with black wires&#10;&#10;Description automatically generated">
            <a:extLst>
              <a:ext uri="{FF2B5EF4-FFF2-40B4-BE49-F238E27FC236}">
                <a16:creationId xmlns:a16="http://schemas.microsoft.com/office/drawing/2014/main" id="{FE8C99AA-D349-6316-60A9-4F9187E16749}"/>
              </a:ext>
            </a:extLst>
          </p:cNvPr>
          <p:cNvPicPr>
            <a:picLocks noChangeAspect="1"/>
          </p:cNvPicPr>
          <p:nvPr/>
        </p:nvPicPr>
        <p:blipFill>
          <a:blip r:embed="rId8"/>
          <a:stretch>
            <a:fillRect/>
          </a:stretch>
        </p:blipFill>
        <p:spPr>
          <a:xfrm>
            <a:off x="3783581" y="3833095"/>
            <a:ext cx="2310082" cy="1937886"/>
          </a:xfrm>
          <a:prstGeom prst="rect">
            <a:avLst/>
          </a:prstGeom>
        </p:spPr>
      </p:pic>
      <p:sp>
        <p:nvSpPr>
          <p:cNvPr id="14" name="TextBox 13">
            <a:extLst>
              <a:ext uri="{FF2B5EF4-FFF2-40B4-BE49-F238E27FC236}">
                <a16:creationId xmlns:a16="http://schemas.microsoft.com/office/drawing/2014/main" id="{28BFE7F4-AEC7-BF4A-4F07-221159F6D9E7}"/>
              </a:ext>
            </a:extLst>
          </p:cNvPr>
          <p:cNvSpPr txBox="1"/>
          <p:nvPr/>
        </p:nvSpPr>
        <p:spPr>
          <a:xfrm>
            <a:off x="1300192" y="5801903"/>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Arial"/>
              </a:rPr>
              <a:t>5.Single Channel Relay</a:t>
            </a:r>
            <a:endParaRPr lang="en-US" sz="2000">
              <a:cs typeface="Arial"/>
            </a:endParaRPr>
          </a:p>
        </p:txBody>
      </p:sp>
      <p:sp>
        <p:nvSpPr>
          <p:cNvPr id="15" name="TextBox 14">
            <a:extLst>
              <a:ext uri="{FF2B5EF4-FFF2-40B4-BE49-F238E27FC236}">
                <a16:creationId xmlns:a16="http://schemas.microsoft.com/office/drawing/2014/main" id="{EA460693-BB08-A88A-3FD1-9459633268A1}"/>
              </a:ext>
            </a:extLst>
          </p:cNvPr>
          <p:cNvSpPr txBox="1"/>
          <p:nvPr/>
        </p:nvSpPr>
        <p:spPr>
          <a:xfrm>
            <a:off x="3789872" y="5831456"/>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6.Water Pump 5v</a:t>
            </a:r>
          </a:p>
        </p:txBody>
      </p:sp>
      <p:pic>
        <p:nvPicPr>
          <p:cNvPr id="17" name="Picture 16" descr="A close-up of a faucet&#10;&#10;Description automatically generated">
            <a:extLst>
              <a:ext uri="{FF2B5EF4-FFF2-40B4-BE49-F238E27FC236}">
                <a16:creationId xmlns:a16="http://schemas.microsoft.com/office/drawing/2014/main" id="{6907CE63-26CA-A2DF-1EAA-E8938CF413AF}"/>
              </a:ext>
            </a:extLst>
          </p:cNvPr>
          <p:cNvPicPr>
            <a:picLocks noChangeAspect="1"/>
          </p:cNvPicPr>
          <p:nvPr/>
        </p:nvPicPr>
        <p:blipFill>
          <a:blip r:embed="rId9"/>
          <a:stretch>
            <a:fillRect/>
          </a:stretch>
        </p:blipFill>
        <p:spPr>
          <a:xfrm>
            <a:off x="6375910" y="3780797"/>
            <a:ext cx="2488181" cy="2013729"/>
          </a:xfrm>
          <a:prstGeom prst="rect">
            <a:avLst/>
          </a:prstGeom>
        </p:spPr>
      </p:pic>
      <p:pic>
        <p:nvPicPr>
          <p:cNvPr id="19" name="Picture 18" descr="A group of colorful wires&#10;&#10;Description automatically generated">
            <a:extLst>
              <a:ext uri="{FF2B5EF4-FFF2-40B4-BE49-F238E27FC236}">
                <a16:creationId xmlns:a16="http://schemas.microsoft.com/office/drawing/2014/main" id="{B5CEA162-41AF-8985-6DBD-85F0B7492B33}"/>
              </a:ext>
            </a:extLst>
          </p:cNvPr>
          <p:cNvPicPr>
            <a:picLocks noChangeAspect="1"/>
          </p:cNvPicPr>
          <p:nvPr/>
        </p:nvPicPr>
        <p:blipFill>
          <a:blip r:embed="rId10"/>
          <a:stretch>
            <a:fillRect/>
          </a:stretch>
        </p:blipFill>
        <p:spPr>
          <a:xfrm>
            <a:off x="9075080" y="3813414"/>
            <a:ext cx="2107541" cy="1948490"/>
          </a:xfrm>
          <a:prstGeom prst="rect">
            <a:avLst/>
          </a:prstGeom>
        </p:spPr>
      </p:pic>
      <p:sp>
        <p:nvSpPr>
          <p:cNvPr id="20" name="TextBox 19">
            <a:extLst>
              <a:ext uri="{FF2B5EF4-FFF2-40B4-BE49-F238E27FC236}">
                <a16:creationId xmlns:a16="http://schemas.microsoft.com/office/drawing/2014/main" id="{3B9007A7-30CB-63AE-9C55-536D0FAE3AF3}"/>
              </a:ext>
            </a:extLst>
          </p:cNvPr>
          <p:cNvSpPr txBox="1"/>
          <p:nvPr/>
        </p:nvSpPr>
        <p:spPr>
          <a:xfrm>
            <a:off x="6519440" y="5902013"/>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Arial"/>
              </a:rPr>
              <a:t>7.Nozzle For Water</a:t>
            </a:r>
            <a:endParaRPr lang="en-US" sz="2000" dirty="0"/>
          </a:p>
        </p:txBody>
      </p:sp>
      <p:sp>
        <p:nvSpPr>
          <p:cNvPr id="21" name="TextBox 20">
            <a:extLst>
              <a:ext uri="{FF2B5EF4-FFF2-40B4-BE49-F238E27FC236}">
                <a16:creationId xmlns:a16="http://schemas.microsoft.com/office/drawing/2014/main" id="{65E2F79D-FC5A-D4DF-B162-559037E666D1}"/>
              </a:ext>
            </a:extLst>
          </p:cNvPr>
          <p:cNvSpPr txBox="1"/>
          <p:nvPr/>
        </p:nvSpPr>
        <p:spPr>
          <a:xfrm>
            <a:off x="9078343" y="5901214"/>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8.Connecting Wires</a:t>
            </a:r>
          </a:p>
        </p:txBody>
      </p:sp>
    </p:spTree>
    <p:extLst>
      <p:ext uri="{BB962C8B-B14F-4D97-AF65-F5344CB8AC3E}">
        <p14:creationId xmlns:p14="http://schemas.microsoft.com/office/powerpoint/2010/main" val="2336796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374DB2-18BD-5AA6-00A0-FF1C815BC972}"/>
              </a:ext>
            </a:extLst>
          </p:cNvPr>
          <p:cNvSpPr txBox="1"/>
          <p:nvPr/>
        </p:nvSpPr>
        <p:spPr>
          <a:xfrm>
            <a:off x="949325" y="182880"/>
            <a:ext cx="10389236" cy="649966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10000"/>
              </a:lnSpc>
              <a:spcAft>
                <a:spcPts val="600"/>
              </a:spcAft>
              <a:buClr>
                <a:schemeClr val="accent6"/>
              </a:buClr>
              <a:buSzPct val="90000"/>
            </a:pPr>
            <a:endParaRPr lang="en-US" sz="3600" u="sng" dirty="0">
              <a:solidFill>
                <a:srgbClr val="92D050"/>
              </a:solidFill>
              <a:cs typeface="Arial"/>
            </a:endParaRPr>
          </a:p>
          <a:p>
            <a:pPr>
              <a:lnSpc>
                <a:spcPct val="110000"/>
              </a:lnSpc>
              <a:spcAft>
                <a:spcPts val="600"/>
              </a:spcAft>
            </a:pPr>
            <a:r>
              <a:rPr lang="en-US" sz="2800" b="1" u="sng" dirty="0">
                <a:solidFill>
                  <a:srgbClr val="92D050"/>
                </a:solidFill>
                <a:cs typeface="Arial"/>
              </a:rPr>
              <a:t>PROBLEM FORMULATION</a:t>
            </a:r>
            <a:endParaRPr lang="en-US" sz="2800" b="1" dirty="0"/>
          </a:p>
          <a:p>
            <a:pPr>
              <a:lnSpc>
                <a:spcPct val="110000"/>
              </a:lnSpc>
              <a:spcAft>
                <a:spcPts val="600"/>
              </a:spcAft>
              <a:buClr>
                <a:schemeClr val="accent6"/>
              </a:buClr>
              <a:buSzPct val="90000"/>
              <a:buFont typeface="Wingdings" panose="05000000000000000000" pitchFamily="2" charset="2"/>
              <a:buChar char="§"/>
            </a:pPr>
            <a:endParaRPr lang="en-US" sz="2000" dirty="0">
              <a:cs typeface="Arial"/>
            </a:endParaRPr>
          </a:p>
          <a:p>
            <a:pPr algn="just">
              <a:lnSpc>
                <a:spcPct val="110000"/>
              </a:lnSpc>
              <a:spcAft>
                <a:spcPts val="600"/>
              </a:spcAft>
              <a:buClr>
                <a:schemeClr val="accent6"/>
              </a:buClr>
              <a:buSzPct val="90000"/>
            </a:pPr>
            <a:r>
              <a:rPr lang="en-US" sz="2000" dirty="0"/>
              <a:t>Fire disaster is one of the dangerous problems that can lead to heavy loss both financially and by taking lives. Sometime it becomes difficult for fighters to access the site of a fire because of explosive materials, smoke, and high temperatures. Such situations risk the lives of fire fighters too.</a:t>
            </a:r>
            <a:endParaRPr lang="en-US" sz="2000" dirty="0">
              <a:cs typeface="Arial"/>
            </a:endParaRPr>
          </a:p>
          <a:p>
            <a:pPr algn="just">
              <a:lnSpc>
                <a:spcPct val="110000"/>
              </a:lnSpc>
              <a:spcAft>
                <a:spcPts val="600"/>
              </a:spcAft>
              <a:buClr>
                <a:schemeClr val="accent6"/>
              </a:buClr>
              <a:buSzPct val="90000"/>
            </a:pPr>
            <a:r>
              <a:rPr lang="en-US" sz="2000" dirty="0"/>
              <a:t>In such environments, fire-fighting robots can be useful. This Fire Extinguishing Robot is based on IOT Technology. </a:t>
            </a:r>
            <a:endParaRPr lang="en-US" sz="2000" dirty="0">
              <a:cs typeface="Arial" panose="020B0604020202020204"/>
            </a:endParaRPr>
          </a:p>
          <a:p>
            <a:pPr algn="just">
              <a:lnSpc>
                <a:spcPct val="110000"/>
              </a:lnSpc>
              <a:spcAft>
                <a:spcPts val="600"/>
              </a:spcAft>
              <a:buClr>
                <a:schemeClr val="accent6"/>
              </a:buClr>
              <a:buSzPct val="90000"/>
            </a:pPr>
            <a:r>
              <a:rPr lang="en-US" sz="2000" dirty="0"/>
              <a:t>In Fire Extinguishing Robot, we intend to build a system that could extinguish a small flame by sensing and moving to the location itself. Sometimes delay in the arrival of fire fighters leads to numerous consequences.</a:t>
            </a:r>
            <a:endParaRPr lang="en-US" sz="2000" dirty="0">
              <a:cs typeface="Arial"/>
            </a:endParaRPr>
          </a:p>
          <a:p>
            <a:pPr algn="just">
              <a:lnSpc>
                <a:spcPct val="110000"/>
              </a:lnSpc>
              <a:spcAft>
                <a:spcPts val="600"/>
              </a:spcAft>
              <a:buClr>
                <a:schemeClr val="accent6"/>
              </a:buClr>
              <a:buSzPct val="90000"/>
            </a:pPr>
            <a:r>
              <a:rPr lang="en-US" sz="2000" dirty="0"/>
              <a:t>The Fire Extinguishing robot continuously monitors the environment and extinguishes it without delay.</a:t>
            </a:r>
            <a:endParaRPr lang="en-US" sz="2000" dirty="0">
              <a:cs typeface="Arial"/>
            </a:endParaRPr>
          </a:p>
        </p:txBody>
      </p:sp>
    </p:spTree>
    <p:extLst>
      <p:ext uri="{BB962C8B-B14F-4D97-AF65-F5344CB8AC3E}">
        <p14:creationId xmlns:p14="http://schemas.microsoft.com/office/powerpoint/2010/main" val="8303985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4B2EAB-E361-4D49-A921-258E72A91EE4}"/>
              </a:ext>
            </a:extLst>
          </p:cNvPr>
          <p:cNvSpPr txBox="1"/>
          <p:nvPr/>
        </p:nvSpPr>
        <p:spPr>
          <a:xfrm>
            <a:off x="1191650" y="351175"/>
            <a:ext cx="9808700" cy="4973669"/>
          </a:xfrm>
          <a:prstGeom prst="rect">
            <a:avLst/>
          </a:prstGeom>
          <a:noFill/>
        </p:spPr>
        <p:txBody>
          <a:bodyPr wrap="square">
            <a:spAutoFit/>
          </a:bodyPr>
          <a:lstStyle/>
          <a:p>
            <a:pPr>
              <a:lnSpc>
                <a:spcPct val="120000"/>
              </a:lnSpc>
              <a:spcAft>
                <a:spcPts val="600"/>
              </a:spcAft>
              <a:buClr>
                <a:schemeClr val="accent6"/>
              </a:buClr>
              <a:buSzPct val="90000"/>
            </a:pPr>
            <a:r>
              <a:rPr lang="en-US" sz="2800" b="1" u="sng" dirty="0">
                <a:solidFill>
                  <a:srgbClr val="92D050"/>
                </a:solidFill>
                <a:cs typeface="Arial" panose="020B0604020202020204"/>
              </a:rPr>
              <a:t>CONSTRUCTION</a:t>
            </a:r>
          </a:p>
          <a:p>
            <a:pPr>
              <a:lnSpc>
                <a:spcPct val="120000"/>
              </a:lnSpc>
              <a:spcAft>
                <a:spcPts val="600"/>
              </a:spcAft>
              <a:buClr>
                <a:schemeClr val="accent6"/>
              </a:buClr>
              <a:buSzPct val="90000"/>
            </a:pPr>
            <a:endParaRPr lang="en-US" sz="2800" b="1" u="sng" dirty="0">
              <a:solidFill>
                <a:srgbClr val="92D050"/>
              </a:solidFill>
              <a:cs typeface="Arial" panose="020B0604020202020204"/>
            </a:endParaRPr>
          </a:p>
          <a:p>
            <a:pPr algn="l"/>
            <a:r>
              <a:rPr lang="en-US" sz="2000" b="0" i="0" dirty="0">
                <a:effectLst/>
                <a:latin typeface="Times New Roman" panose="02020603050405020304" pitchFamily="18" charset="0"/>
                <a:cs typeface="Times New Roman" panose="02020603050405020304" pitchFamily="18" charset="0"/>
              </a:rPr>
              <a:t>Constructing a firefighting robot using Arduino involves several components. Here's a basic overview:</a:t>
            </a:r>
          </a:p>
          <a:p>
            <a:pPr algn="l"/>
            <a:r>
              <a:rPr lang="en-US" sz="2000" b="1" i="0" dirty="0">
                <a:effectLst/>
                <a:latin typeface="Times New Roman" panose="02020603050405020304" pitchFamily="18" charset="0"/>
                <a:cs typeface="Times New Roman" panose="02020603050405020304" pitchFamily="18" charset="0"/>
              </a:rPr>
              <a:t>Materials:</a:t>
            </a:r>
            <a:endParaRPr lang="en-US" sz="20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000" b="0" i="0" dirty="0">
                <a:effectLst/>
                <a:latin typeface="Times New Roman" panose="02020603050405020304" pitchFamily="18" charset="0"/>
                <a:cs typeface="Times New Roman" panose="02020603050405020304" pitchFamily="18" charset="0"/>
              </a:rPr>
              <a:t>Arduino board (e.g., Arduino Uno)</a:t>
            </a:r>
          </a:p>
          <a:p>
            <a:pPr algn="l">
              <a:buFont typeface="+mj-lt"/>
              <a:buAutoNum type="arabicPeriod"/>
            </a:pPr>
            <a:r>
              <a:rPr lang="en-US" sz="2000" b="0" i="0" dirty="0">
                <a:effectLst/>
                <a:latin typeface="Times New Roman" panose="02020603050405020304" pitchFamily="18" charset="0"/>
                <a:cs typeface="Times New Roman" panose="02020603050405020304" pitchFamily="18" charset="0"/>
              </a:rPr>
              <a:t>Motor driver module</a:t>
            </a:r>
          </a:p>
          <a:p>
            <a:pPr algn="l">
              <a:buFont typeface="+mj-lt"/>
              <a:buAutoNum type="arabicPeriod"/>
            </a:pPr>
            <a:r>
              <a:rPr lang="en-US" sz="2000" b="0" i="0" dirty="0">
                <a:effectLst/>
                <a:latin typeface="Times New Roman" panose="02020603050405020304" pitchFamily="18" charset="0"/>
                <a:cs typeface="Times New Roman" panose="02020603050405020304" pitchFamily="18" charset="0"/>
              </a:rPr>
              <a:t>DC motors and wheels</a:t>
            </a:r>
          </a:p>
          <a:p>
            <a:pPr algn="l">
              <a:buFont typeface="+mj-lt"/>
              <a:buAutoNum type="arabicPeriod"/>
            </a:pPr>
            <a:r>
              <a:rPr lang="en-US" sz="2000" b="0" i="0" dirty="0">
                <a:effectLst/>
                <a:latin typeface="Times New Roman" panose="02020603050405020304" pitchFamily="18" charset="0"/>
                <a:cs typeface="Times New Roman" panose="02020603050405020304" pitchFamily="18" charset="0"/>
              </a:rPr>
              <a:t>Chassis for the robot</a:t>
            </a:r>
          </a:p>
          <a:p>
            <a:pPr algn="l">
              <a:buFont typeface="+mj-lt"/>
              <a:buAutoNum type="arabicPeriod"/>
            </a:pPr>
            <a:r>
              <a:rPr lang="en-US" sz="2000" b="0" i="0" dirty="0">
                <a:effectLst/>
                <a:latin typeface="Times New Roman" panose="02020603050405020304" pitchFamily="18" charset="0"/>
                <a:cs typeface="Times New Roman" panose="02020603050405020304" pitchFamily="18" charset="0"/>
              </a:rPr>
              <a:t>Ultrasonic sensors for obstacle detection</a:t>
            </a:r>
          </a:p>
          <a:p>
            <a:pPr algn="l">
              <a:buFont typeface="+mj-lt"/>
              <a:buAutoNum type="arabicPeriod"/>
            </a:pPr>
            <a:r>
              <a:rPr lang="en-US" sz="2000" b="0" i="0" dirty="0">
                <a:effectLst/>
                <a:latin typeface="Times New Roman" panose="02020603050405020304" pitchFamily="18" charset="0"/>
                <a:cs typeface="Times New Roman" panose="02020603050405020304" pitchFamily="18" charset="0"/>
              </a:rPr>
              <a:t>Infrared (IR) sensors for flame detection</a:t>
            </a:r>
          </a:p>
          <a:p>
            <a:pPr algn="l">
              <a:buFont typeface="+mj-lt"/>
              <a:buAutoNum type="arabicPeriod"/>
            </a:pPr>
            <a:r>
              <a:rPr lang="en-US" sz="2000" b="0" i="0" dirty="0">
                <a:effectLst/>
                <a:latin typeface="Times New Roman" panose="02020603050405020304" pitchFamily="18" charset="0"/>
                <a:cs typeface="Times New Roman" panose="02020603050405020304" pitchFamily="18" charset="0"/>
              </a:rPr>
              <a:t>Water pump and reservoir</a:t>
            </a:r>
          </a:p>
          <a:p>
            <a:pPr algn="l">
              <a:buFont typeface="+mj-lt"/>
              <a:buAutoNum type="arabicPeriod"/>
            </a:pPr>
            <a:r>
              <a:rPr lang="en-US" sz="2000" b="0" i="0" dirty="0">
                <a:effectLst/>
                <a:latin typeface="Times New Roman" panose="02020603050405020304" pitchFamily="18" charset="0"/>
                <a:cs typeface="Times New Roman" panose="02020603050405020304" pitchFamily="18" charset="0"/>
              </a:rPr>
              <a:t>Fire extinguisher module</a:t>
            </a:r>
          </a:p>
          <a:p>
            <a:pPr algn="l">
              <a:buFont typeface="+mj-lt"/>
              <a:buAutoNum type="arabicPeriod"/>
            </a:pPr>
            <a:r>
              <a:rPr lang="en-US" sz="2000" b="0" i="0" dirty="0">
                <a:effectLst/>
                <a:latin typeface="Times New Roman" panose="02020603050405020304" pitchFamily="18" charset="0"/>
                <a:cs typeface="Times New Roman" panose="02020603050405020304" pitchFamily="18" charset="0"/>
              </a:rPr>
              <a:t>Battery for power</a:t>
            </a:r>
          </a:p>
        </p:txBody>
      </p:sp>
    </p:spTree>
    <p:extLst>
      <p:ext uri="{BB962C8B-B14F-4D97-AF65-F5344CB8AC3E}">
        <p14:creationId xmlns:p14="http://schemas.microsoft.com/office/powerpoint/2010/main" val="12781102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Gallery</Template>
  <TotalTime>1136</TotalTime>
  <Words>2464</Words>
  <Application>Microsoft Office PowerPoint</Application>
  <PresentationFormat>Widescreen</PresentationFormat>
  <Paragraphs>307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Madison</vt:lpstr>
      <vt:lpstr>PowerPoint Presentation</vt:lpstr>
      <vt:lpstr>CONTENTS:</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M.Chandra Rao</dc:creator>
  <cp:lastModifiedBy>Sirisha Moturu</cp:lastModifiedBy>
  <cp:revision>55</cp:revision>
  <dcterms:created xsi:type="dcterms:W3CDTF">2023-11-10T10:37:44Z</dcterms:created>
  <dcterms:modified xsi:type="dcterms:W3CDTF">2024-07-12T09:15:12Z</dcterms:modified>
</cp:coreProperties>
</file>