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</p:sldMasterIdLst>
  <p:notesMasterIdLst>
    <p:notesMasterId r:id="rId28"/>
  </p:notesMasterIdLst>
  <p:handoutMasterIdLst>
    <p:handoutMasterId r:id="rId29"/>
  </p:handoutMasterIdLst>
  <p:sldIdLst>
    <p:sldId id="405" r:id="rId5"/>
    <p:sldId id="260" r:id="rId6"/>
    <p:sldId id="2145707343" r:id="rId7"/>
    <p:sldId id="258" r:id="rId8"/>
    <p:sldId id="283" r:id="rId9"/>
    <p:sldId id="2145707344" r:id="rId10"/>
    <p:sldId id="2145707348" r:id="rId11"/>
    <p:sldId id="501" r:id="rId12"/>
    <p:sldId id="511" r:id="rId13"/>
    <p:sldId id="512" r:id="rId14"/>
    <p:sldId id="500" r:id="rId15"/>
    <p:sldId id="503" r:id="rId16"/>
    <p:sldId id="513" r:id="rId17"/>
    <p:sldId id="514" r:id="rId18"/>
    <p:sldId id="505" r:id="rId19"/>
    <p:sldId id="488" r:id="rId20"/>
    <p:sldId id="504" r:id="rId21"/>
    <p:sldId id="506" r:id="rId22"/>
    <p:sldId id="507" r:id="rId23"/>
    <p:sldId id="496" r:id="rId24"/>
    <p:sldId id="509" r:id="rId25"/>
    <p:sldId id="515" r:id="rId26"/>
    <p:sldId id="456" r:id="rId27"/>
  </p:sldIdLst>
  <p:sldSz cx="12192000" cy="6858000"/>
  <p:notesSz cx="6858000" cy="9144000"/>
  <p:custDataLst>
    <p:tags r:id="rId3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mmaire" id="{BBF498A5-B883-4AA2-9CC9-D027ABCC0D75}">
          <p14:sldIdLst>
            <p14:sldId id="405"/>
            <p14:sldId id="260"/>
            <p14:sldId id="2145707343"/>
          </p14:sldIdLst>
        </p14:section>
        <p14:section name="Introduction" id="{E3DB1418-B193-4542-85F7-8BA7178B1A73}">
          <p14:sldIdLst>
            <p14:sldId id="258"/>
            <p14:sldId id="283"/>
            <p14:sldId id="2145707344"/>
            <p14:sldId id="2145707348"/>
            <p14:sldId id="501"/>
            <p14:sldId id="511"/>
            <p14:sldId id="512"/>
            <p14:sldId id="500"/>
            <p14:sldId id="503"/>
            <p14:sldId id="513"/>
            <p14:sldId id="514"/>
            <p14:sldId id="505"/>
            <p14:sldId id="488"/>
            <p14:sldId id="504"/>
            <p14:sldId id="506"/>
            <p14:sldId id="507"/>
            <p14:sldId id="496"/>
            <p14:sldId id="509"/>
            <p14:sldId id="51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AFAFA"/>
    <a:srgbClr val="95E616"/>
    <a:srgbClr val="2B0A3D"/>
    <a:srgbClr val="FF6600"/>
    <a:srgbClr val="00C37B"/>
    <a:srgbClr val="0070AD"/>
    <a:srgbClr val="FF7E83"/>
    <a:srgbClr val="4701A7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" y="148"/>
      </p:cViewPr>
      <p:guideLst>
        <p:guide orient="horz" pos="2341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EJ, MERIAME" userId="6f7297a7-5d38-4d45-a12d-d4ed9accad18" providerId="ADAL" clId="{B4DD0BBF-35C9-45E9-8D4D-9A6875FC561A}"/>
    <pc:docChg chg="delSld delSection modSection">
      <pc:chgData name="DAMEJ, MERIAME" userId="6f7297a7-5d38-4d45-a12d-d4ed9accad18" providerId="ADAL" clId="{B4DD0BBF-35C9-45E9-8D4D-9A6875FC561A}" dt="2024-05-22T07:54:53.370" v="24" actId="47"/>
      <pc:docMkLst>
        <pc:docMk/>
      </pc:docMkLst>
      <pc:sldChg chg="del">
        <pc:chgData name="DAMEJ, MERIAME" userId="6f7297a7-5d38-4d45-a12d-d4ed9accad18" providerId="ADAL" clId="{B4DD0BBF-35C9-45E9-8D4D-9A6875FC561A}" dt="2024-05-19T19:44:11.460" v="0" actId="47"/>
        <pc:sldMkLst>
          <pc:docMk/>
          <pc:sldMk cId="3239281344" sldId="21457073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397B6-158A-4608-8CDF-F184B0B0564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A1D93A-3B09-427E-ABFC-1852EA5AEFCB}">
      <dgm:prSet phldrT="[Texte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rgbClr val="009E48"/>
            </a:gs>
            <a:gs pos="100000">
              <a:srgbClr val="008DC0"/>
            </a:gs>
          </a:gsLst>
          <a:lin ang="0" scaled="1"/>
          <a:tileRect/>
        </a:gradFill>
        <a:ln>
          <a:noFill/>
        </a:ln>
      </dgm:spPr>
      <dgm:t>
        <a:bodyPr rtlCol="0" anchor="ctr"/>
        <a:lstStyle/>
        <a:p>
          <a:pPr marL="0" algn="ctr" defTabSz="914400" rtl="0" eaLnBrk="1" latinLnBrk="0" hangingPunct="1"/>
          <a:r>
            <a:rPr lang="fr-FR" sz="1400" b="1" kern="1200" noProof="0">
              <a:solidFill>
                <a:schemeClr val="lt1"/>
              </a:solidFill>
              <a:latin typeface="+mn-lt"/>
              <a:ea typeface="+mn-ea"/>
              <a:cs typeface="+mn-cs"/>
            </a:rPr>
            <a:t>Phase de Développement</a:t>
          </a:r>
          <a:endParaRPr lang="fr-FR" sz="1400" b="1" kern="120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5C59DBDB-98F8-4FD1-B544-AFA8C37DAEDF}" type="parTrans" cxnId="{E4B45928-507A-4161-B0A0-CC11F3D588FA}">
      <dgm:prSet/>
      <dgm:spPr/>
      <dgm:t>
        <a:bodyPr/>
        <a:lstStyle/>
        <a:p>
          <a:endParaRPr lang="fr-FR" sz="1050"/>
        </a:p>
      </dgm:t>
    </dgm:pt>
    <dgm:pt modelId="{99C02192-88DC-4F79-8469-268CB720A3E2}" type="sibTrans" cxnId="{E4B45928-507A-4161-B0A0-CC11F3D588FA}">
      <dgm:prSet/>
      <dgm:spPr/>
      <dgm:t>
        <a:bodyPr/>
        <a:lstStyle/>
        <a:p>
          <a:endParaRPr lang="fr-FR" sz="1050"/>
        </a:p>
      </dgm:t>
    </dgm:pt>
    <dgm:pt modelId="{A303D02B-569F-4CD8-9292-B5FF2B84069A}" type="pres">
      <dgm:prSet presAssocID="{D22397B6-158A-4608-8CDF-F184B0B05641}" presName="Name0" presStyleCnt="0">
        <dgm:presLayoutVars>
          <dgm:dir/>
          <dgm:animLvl val="lvl"/>
          <dgm:resizeHandles val="exact"/>
        </dgm:presLayoutVars>
      </dgm:prSet>
      <dgm:spPr/>
    </dgm:pt>
    <dgm:pt modelId="{D94C2250-6C53-4154-85A6-F2671D75C9A8}" type="pres">
      <dgm:prSet presAssocID="{F6A1D93A-3B09-427E-ABFC-1852EA5AEFCB}" presName="parTxOnly" presStyleLbl="node1" presStyleIdx="0" presStyleCnt="1" custScaleX="100000" custScaleY="31968" custLinFactNeighborX="-361">
        <dgm:presLayoutVars>
          <dgm:chMax val="0"/>
          <dgm:chPref val="0"/>
          <dgm:bulletEnabled val="1"/>
        </dgm:presLayoutVars>
      </dgm:prSet>
      <dgm:spPr>
        <a:xfrm>
          <a:off x="10099" y="0"/>
          <a:ext cx="10332150" cy="641131"/>
        </a:xfrm>
        <a:prstGeom prst="chevron">
          <a:avLst/>
        </a:prstGeom>
      </dgm:spPr>
    </dgm:pt>
  </dgm:ptLst>
  <dgm:cxnLst>
    <dgm:cxn modelId="{E4B45928-507A-4161-B0A0-CC11F3D588FA}" srcId="{D22397B6-158A-4608-8CDF-F184B0B05641}" destId="{F6A1D93A-3B09-427E-ABFC-1852EA5AEFCB}" srcOrd="0" destOrd="0" parTransId="{5C59DBDB-98F8-4FD1-B544-AFA8C37DAEDF}" sibTransId="{99C02192-88DC-4F79-8469-268CB720A3E2}"/>
    <dgm:cxn modelId="{F8D14E6D-5C61-4672-BFEE-1C7A2B54D1F2}" type="presOf" srcId="{F6A1D93A-3B09-427E-ABFC-1852EA5AEFCB}" destId="{D94C2250-6C53-4154-85A6-F2671D75C9A8}" srcOrd="0" destOrd="0" presId="urn:microsoft.com/office/officeart/2005/8/layout/chevron1"/>
    <dgm:cxn modelId="{8A041CBA-28D1-4B0B-887B-88A83C2B1E07}" type="presOf" srcId="{D22397B6-158A-4608-8CDF-F184B0B05641}" destId="{A303D02B-569F-4CD8-9292-B5FF2B84069A}" srcOrd="0" destOrd="0" presId="urn:microsoft.com/office/officeart/2005/8/layout/chevron1"/>
    <dgm:cxn modelId="{BDD0DADD-9EC6-4399-8BD7-B63B7D55437D}" type="presParOf" srcId="{A303D02B-569F-4CD8-9292-B5FF2B84069A}" destId="{D94C2250-6C53-4154-85A6-F2671D75C9A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2397B6-158A-4608-8CDF-F184B0B0564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6A1D93A-3B09-427E-ABFC-1852EA5AEFCB}">
      <dgm:prSet phldrT="[Texte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rgbClr val="009E48"/>
            </a:gs>
            <a:gs pos="100000">
              <a:srgbClr val="008DC0"/>
            </a:gs>
          </a:gsLst>
          <a:lin ang="0" scaled="1"/>
          <a:tileRect/>
        </a:gradFill>
        <a:ln>
          <a:noFill/>
        </a:ln>
      </dgm:spPr>
      <dgm:t>
        <a:bodyPr rtlCol="0" anchor="ctr"/>
        <a:lstStyle/>
        <a:p>
          <a:pPr marL="0" algn="ctr" defTabSz="914400" rtl="0" eaLnBrk="1" latinLnBrk="0" hangingPunct="1"/>
          <a:r>
            <a:rPr lang="fr-FR" sz="1400" b="1" kern="1200">
              <a:solidFill>
                <a:schemeClr val="lt1"/>
              </a:solidFill>
              <a:latin typeface="+mn-lt"/>
              <a:ea typeface="+mn-ea"/>
              <a:cs typeface="+mn-cs"/>
            </a:rPr>
            <a:t>Vie série</a:t>
          </a:r>
        </a:p>
      </dgm:t>
    </dgm:pt>
    <dgm:pt modelId="{5C59DBDB-98F8-4FD1-B544-AFA8C37DAEDF}" type="parTrans" cxnId="{E4B45928-507A-4161-B0A0-CC11F3D588FA}">
      <dgm:prSet/>
      <dgm:spPr/>
      <dgm:t>
        <a:bodyPr/>
        <a:lstStyle/>
        <a:p>
          <a:endParaRPr lang="fr-FR" sz="1050"/>
        </a:p>
      </dgm:t>
    </dgm:pt>
    <dgm:pt modelId="{99C02192-88DC-4F79-8469-268CB720A3E2}" type="sibTrans" cxnId="{E4B45928-507A-4161-B0A0-CC11F3D588FA}">
      <dgm:prSet/>
      <dgm:spPr/>
      <dgm:t>
        <a:bodyPr/>
        <a:lstStyle/>
        <a:p>
          <a:endParaRPr lang="fr-FR" sz="1050"/>
        </a:p>
      </dgm:t>
    </dgm:pt>
    <dgm:pt modelId="{A303D02B-569F-4CD8-9292-B5FF2B84069A}" type="pres">
      <dgm:prSet presAssocID="{D22397B6-158A-4608-8CDF-F184B0B05641}" presName="Name0" presStyleCnt="0">
        <dgm:presLayoutVars>
          <dgm:dir/>
          <dgm:animLvl val="lvl"/>
          <dgm:resizeHandles val="exact"/>
        </dgm:presLayoutVars>
      </dgm:prSet>
      <dgm:spPr/>
    </dgm:pt>
    <dgm:pt modelId="{D94C2250-6C53-4154-85A6-F2671D75C9A8}" type="pres">
      <dgm:prSet presAssocID="{F6A1D93A-3B09-427E-ABFC-1852EA5AEFCB}" presName="parTxOnly" presStyleLbl="node1" presStyleIdx="0" presStyleCnt="1" custScaleX="100000" custScaleY="31968" custLinFactNeighborX="974" custLinFactNeighborY="-485">
        <dgm:presLayoutVars>
          <dgm:chMax val="0"/>
          <dgm:chPref val="0"/>
          <dgm:bulletEnabled val="1"/>
        </dgm:presLayoutVars>
      </dgm:prSet>
      <dgm:spPr>
        <a:xfrm>
          <a:off x="10099" y="0"/>
          <a:ext cx="10332150" cy="641131"/>
        </a:xfrm>
        <a:prstGeom prst="chevron">
          <a:avLst/>
        </a:prstGeom>
      </dgm:spPr>
    </dgm:pt>
  </dgm:ptLst>
  <dgm:cxnLst>
    <dgm:cxn modelId="{E4B45928-507A-4161-B0A0-CC11F3D588FA}" srcId="{D22397B6-158A-4608-8CDF-F184B0B05641}" destId="{F6A1D93A-3B09-427E-ABFC-1852EA5AEFCB}" srcOrd="0" destOrd="0" parTransId="{5C59DBDB-98F8-4FD1-B544-AFA8C37DAEDF}" sibTransId="{99C02192-88DC-4F79-8469-268CB720A3E2}"/>
    <dgm:cxn modelId="{F8D14E6D-5C61-4672-BFEE-1C7A2B54D1F2}" type="presOf" srcId="{F6A1D93A-3B09-427E-ABFC-1852EA5AEFCB}" destId="{D94C2250-6C53-4154-85A6-F2671D75C9A8}" srcOrd="0" destOrd="0" presId="urn:microsoft.com/office/officeart/2005/8/layout/chevron1"/>
    <dgm:cxn modelId="{8A041CBA-28D1-4B0B-887B-88A83C2B1E07}" type="presOf" srcId="{D22397B6-158A-4608-8CDF-F184B0B05641}" destId="{A303D02B-569F-4CD8-9292-B5FF2B84069A}" srcOrd="0" destOrd="0" presId="urn:microsoft.com/office/officeart/2005/8/layout/chevron1"/>
    <dgm:cxn modelId="{BDD0DADD-9EC6-4399-8BD7-B63B7D55437D}" type="presParOf" srcId="{A303D02B-569F-4CD8-9292-B5FF2B84069A}" destId="{D94C2250-6C53-4154-85A6-F2671D75C9A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C2250-6C53-4154-85A6-F2671D75C9A8}">
      <dsp:nvSpPr>
        <dsp:cNvPr id="0" name=""/>
        <dsp:cNvSpPr/>
      </dsp:nvSpPr>
      <dsp:spPr>
        <a:xfrm>
          <a:off x="0" y="0"/>
          <a:ext cx="8663631" cy="336253"/>
        </a:xfrm>
        <a:prstGeom prst="chevron">
          <a:avLst/>
        </a:prstGeom>
        <a:gradFill flip="none" rotWithShape="1">
          <a:gsLst>
            <a:gs pos="0">
              <a:srgbClr val="009E48"/>
            </a:gs>
            <a:gs pos="100000">
              <a:srgbClr val="008DC0"/>
            </a:gs>
          </a:gsLst>
          <a:lin ang="0" scaled="1"/>
          <a:tileRect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noProof="0">
              <a:solidFill>
                <a:schemeClr val="lt1"/>
              </a:solidFill>
              <a:latin typeface="+mn-lt"/>
              <a:ea typeface="+mn-ea"/>
              <a:cs typeface="+mn-cs"/>
            </a:rPr>
            <a:t>Phase de Développement</a:t>
          </a:r>
          <a:endParaRPr lang="fr-FR" sz="1400" b="1" kern="120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168127" y="0"/>
        <a:ext cx="8327378" cy="336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C2250-6C53-4154-85A6-F2671D75C9A8}">
      <dsp:nvSpPr>
        <dsp:cNvPr id="0" name=""/>
        <dsp:cNvSpPr/>
      </dsp:nvSpPr>
      <dsp:spPr>
        <a:xfrm>
          <a:off x="0" y="21650"/>
          <a:ext cx="2223510" cy="284324"/>
        </a:xfrm>
        <a:prstGeom prst="chevron">
          <a:avLst/>
        </a:prstGeom>
        <a:gradFill flip="none" rotWithShape="1">
          <a:gsLst>
            <a:gs pos="0">
              <a:srgbClr val="009E48"/>
            </a:gs>
            <a:gs pos="100000">
              <a:srgbClr val="008DC0"/>
            </a:gs>
          </a:gsLst>
          <a:lin ang="0" scaled="1"/>
          <a:tileRect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>
              <a:solidFill>
                <a:schemeClr val="lt1"/>
              </a:solidFill>
              <a:latin typeface="+mn-lt"/>
              <a:ea typeface="+mn-ea"/>
              <a:cs typeface="+mn-cs"/>
            </a:rPr>
            <a:t>Vie série</a:t>
          </a:r>
        </a:p>
      </dsp:txBody>
      <dsp:txXfrm>
        <a:off x="142162" y="21650"/>
        <a:ext cx="1939186" cy="28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22/05/2024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‹N°›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22/05/2024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6CD8F-B7ED-4A05-9FB1-A01CC0EF02CC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3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1594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2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54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140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295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52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2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01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686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98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6CD8F-B7ED-4A05-9FB1-A01CC0EF02CC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4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088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68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68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68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7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8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8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9A3E-A49C-4A47-89EC-6BA774115E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9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3296800" cy="5428750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47668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section title</a:t>
            </a:r>
            <a:endParaRPr lang="pt-PT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43418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insert presenter, location, </a:t>
            </a:r>
            <a:br>
              <a:rPr lang="en-US"/>
            </a:br>
            <a:r>
              <a:rPr lang="en-US"/>
              <a:t>and date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462EBA-7EE8-40CC-BC93-E402200D8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2064" y="515719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A7F2DC0-BF36-48D5-AAB0-DE8972532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384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9">
            <a:extLst>
              <a:ext uri="{FF2B5EF4-FFF2-40B4-BE49-F238E27FC236}">
                <a16:creationId xmlns:a16="http://schemas.microsoft.com/office/drawing/2014/main" id="{49E27DC5-0E94-4161-ADB3-F3B33A33AFED}"/>
              </a:ext>
            </a:extLst>
          </p:cNvPr>
          <p:cNvSpPr>
            <a:spLocks/>
          </p:cNvSpPr>
          <p:nvPr userDrawn="1"/>
        </p:nvSpPr>
        <p:spPr bwMode="auto">
          <a:xfrm rot="5400000" flipH="1">
            <a:off x="-760396" y="-2458091"/>
            <a:ext cx="9115703" cy="9516479"/>
          </a:xfrm>
          <a:custGeom>
            <a:avLst/>
            <a:gdLst>
              <a:gd name="T0" fmla="*/ 0 w 1413"/>
              <a:gd name="T1" fmla="*/ 1323 h 1473"/>
              <a:gd name="T2" fmla="*/ 1413 w 1413"/>
              <a:gd name="T3" fmla="*/ 1323 h 1473"/>
              <a:gd name="T4" fmla="*/ 1413 w 1413"/>
              <a:gd name="T5" fmla="*/ 807 h 1473"/>
              <a:gd name="T6" fmla="*/ 636 w 1413"/>
              <a:gd name="T7" fmla="*/ 1012 h 1473"/>
              <a:gd name="T8" fmla="*/ 438 w 1413"/>
              <a:gd name="T9" fmla="*/ 629 h 1473"/>
              <a:gd name="T10" fmla="*/ 449 w 1413"/>
              <a:gd name="T11" fmla="*/ 0 h 1473"/>
              <a:gd name="T12" fmla="*/ 0 w 1413"/>
              <a:gd name="T13" fmla="*/ 70 h 1473"/>
              <a:gd name="T14" fmla="*/ 0 w 1413"/>
              <a:gd name="T15" fmla="*/ 132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3" h="1473">
                <a:moveTo>
                  <a:pt x="0" y="1323"/>
                </a:moveTo>
                <a:cubicBezTo>
                  <a:pt x="1413" y="1323"/>
                  <a:pt x="1413" y="1323"/>
                  <a:pt x="1413" y="1323"/>
                </a:cubicBezTo>
                <a:cubicBezTo>
                  <a:pt x="1413" y="807"/>
                  <a:pt x="1413" y="807"/>
                  <a:pt x="1413" y="807"/>
                </a:cubicBezTo>
                <a:cubicBezTo>
                  <a:pt x="1413" y="807"/>
                  <a:pt x="1189" y="551"/>
                  <a:pt x="636" y="1012"/>
                </a:cubicBezTo>
                <a:cubicBezTo>
                  <a:pt x="84" y="1473"/>
                  <a:pt x="240" y="940"/>
                  <a:pt x="438" y="629"/>
                </a:cubicBezTo>
                <a:cubicBezTo>
                  <a:pt x="636" y="318"/>
                  <a:pt x="669" y="133"/>
                  <a:pt x="449" y="0"/>
                </a:cubicBezTo>
                <a:cubicBezTo>
                  <a:pt x="136" y="171"/>
                  <a:pt x="33" y="119"/>
                  <a:pt x="0" y="70"/>
                </a:cubicBezTo>
                <a:lnTo>
                  <a:pt x="0" y="13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st="38100" algn="tl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7F3EC6-6AB7-49CB-8BF2-B714521A09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591944" y="253648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1944" y="436527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592B57-BCDC-46B2-904B-5A7FDEA22156}"/>
              </a:ext>
            </a:extLst>
          </p:cNvPr>
          <p:cNvGrpSpPr/>
          <p:nvPr userDrawn="1"/>
        </p:nvGrpSpPr>
        <p:grpSpPr>
          <a:xfrm rot="10800000">
            <a:off x="0" y="-583910"/>
            <a:ext cx="8184232" cy="7441910"/>
            <a:chOff x="3847179" y="1294078"/>
            <a:chExt cx="4118037" cy="3744526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6855C7D-FB6F-4A0D-99F6-3523A5DB1407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1910F3B-3232-4E33-8A3C-C9ECA9724E1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035" y="3502732"/>
            <a:ext cx="3558066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section title</a:t>
            </a:r>
            <a:endParaRPr lang="pt-PT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7310" y="5571206"/>
            <a:ext cx="3558066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insert presenter, location and date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B094B5A-7617-4918-B4B1-E58924F90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7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BAD68B-995D-4DA0-8CDE-E416E880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B78-DFF9-4605-9E2B-704A7BEB340B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B79C95-CB1A-4854-A009-5B77B804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08D7C8-DA12-4A40-BE85-6F34A309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D752-33C2-416C-BB7B-002D67037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793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D0F4-4687-4E74-B3B8-E015DB40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595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  <a:prstGeom prst="rect">
            <a:avLst/>
          </a:prstGeo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  <a:prstGeom prst="rect">
            <a:avLst/>
          </a:prstGeo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  <a:prstGeom prst="rect">
            <a:avLst/>
          </a:prstGeo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01" y="6225125"/>
            <a:ext cx="2520000" cy="3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837F-B7A5-85AA-4C23-C66FBFCF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9E59-1514-858C-D507-D7882D99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143D-DFAC-5D08-E55A-775CA16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D324-C6CE-4B80-81A0-27E0403F6BB7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A8BE-AF69-BEB6-F444-C5889CF0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2F32-E125-B345-BED8-CA38D4E3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‹N°›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0415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41" r:id="rId2"/>
    <p:sldLayoutId id="2147483839" r:id="rId3"/>
    <p:sldLayoutId id="2147483890" r:id="rId4"/>
    <p:sldLayoutId id="2147483894" r:id="rId5"/>
    <p:sldLayoutId id="2147483910" r:id="rId6"/>
    <p:sldLayoutId id="2147483911" r:id="rId7"/>
    <p:sldLayoutId id="2147483912" r:id="rId8"/>
    <p:sldLayoutId id="2147483913" r:id="rId9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E61A40D-4439-4E82-955B-FC636EF3CC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7370" y="1103897"/>
            <a:ext cx="6473068" cy="2610853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/>
              <a:t>Processus Gestion Des Modifications (GDM)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Processus Réunion de Décision Projet</a:t>
            </a: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EBF9C716-7F1C-583F-7598-4721719D5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979" y="4543095"/>
            <a:ext cx="4357674" cy="1584176"/>
          </a:xfrm>
        </p:spPr>
        <p:txBody>
          <a:bodyPr/>
          <a:lstStyle/>
          <a:p>
            <a:pPr algn="ctr"/>
            <a:r>
              <a:rPr lang="en-US" dirty="0"/>
              <a:t>Mai</a:t>
            </a:r>
            <a:r>
              <a:rPr lang="en-US" b="0" dirty="0"/>
              <a:t> 2023</a:t>
            </a:r>
          </a:p>
          <a:p>
            <a:pPr algn="ctr"/>
            <a:endParaRPr lang="en-US" b="0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17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2133" dirty="0"/>
              <a:t>Généralités</a:t>
            </a:r>
            <a:endParaRPr lang="en-US" sz="2000" b="1" dirty="0">
              <a:solidFill>
                <a:srgbClr val="4472C4">
                  <a:lumMod val="50000"/>
                </a:srgbClr>
              </a:solidFill>
              <a:latin typeface="GE Inspira Sans" panose="020B0503060000000003" pitchFamily="34" charset="0"/>
              <a:ea typeface="Kozuka Gothic Pro L" pitchFamily="34" charset="-128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1867" b="1" dirty="0">
                <a:solidFill>
                  <a:schemeClr val="tx2"/>
                </a:solidFill>
              </a:rPr>
              <a:t>Généralités </a:t>
            </a:r>
            <a:endParaRPr lang="fr-FR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733" b="1" dirty="0">
                <a:solidFill>
                  <a:schemeClr val="tx2"/>
                </a:solidFill>
              </a:rPr>
              <a:t>L’électrolyse alcaline </a:t>
            </a:r>
            <a:endParaRPr lang="fr-FR" sz="3733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0BC22-E29E-4E8C-AB3A-222B6FC6A50E}"/>
              </a:ext>
            </a:extLst>
          </p:cNvPr>
          <p:cNvSpPr/>
          <p:nvPr/>
        </p:nvSpPr>
        <p:spPr>
          <a:xfrm>
            <a:off x="160158" y="2486244"/>
            <a:ext cx="6754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itchFamily="34" charset="0"/>
              <a:buChar char="•"/>
            </a:pPr>
            <a:r>
              <a:rPr lang="fr-FR" sz="2400" dirty="0"/>
              <a:t>Un électrolyseur alcaline est composé de deux électrodes métalliques séparées par un électrolyte aqueux composé de 30% du KOH ou NAOH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fr-FR" sz="2400" dirty="0"/>
              <a:t>L’inconvénient majeur porte sur la corrosion en raison de présence de bases fortes dans la 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13" y="2476987"/>
            <a:ext cx="5353271" cy="326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1C82F47-F776-443D-95F8-A5671D33DD53}"/>
              </a:ext>
            </a:extLst>
          </p:cNvPr>
          <p:cNvSpPr/>
          <p:nvPr/>
        </p:nvSpPr>
        <p:spPr>
          <a:xfrm>
            <a:off x="11774559" y="6362056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75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14">
            <a:extLst>
              <a:ext uri="{FF2B5EF4-FFF2-40B4-BE49-F238E27FC236}">
                <a16:creationId xmlns:a16="http://schemas.microsoft.com/office/drawing/2014/main" id="{B5B79114-DA38-44D8-9CC0-109AD02E2428}"/>
              </a:ext>
            </a:extLst>
          </p:cNvPr>
          <p:cNvCxnSpPr>
            <a:cxnSpLocks/>
          </p:cNvCxnSpPr>
          <p:nvPr/>
        </p:nvCxnSpPr>
        <p:spPr>
          <a:xfrm flipH="1">
            <a:off x="9115759" y="2883670"/>
            <a:ext cx="216027" cy="121218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F228A5-7593-49AB-83D9-83DF8F52B776}"/>
              </a:ext>
            </a:extLst>
          </p:cNvPr>
          <p:cNvSpPr/>
          <p:nvPr/>
        </p:nvSpPr>
        <p:spPr>
          <a:xfrm>
            <a:off x="1" y="6362195"/>
            <a:ext cx="450108" cy="4642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fr-F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86BC2-3E94-4EE2-B1F0-E7F93CCF65E4}"/>
              </a:ext>
            </a:extLst>
          </p:cNvPr>
          <p:cNvSpPr/>
          <p:nvPr/>
        </p:nvSpPr>
        <p:spPr>
          <a:xfrm>
            <a:off x="460381" y="5897960"/>
            <a:ext cx="450108" cy="464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fr-F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CE5EC-4D7C-4099-B9DC-17B90100945F}"/>
              </a:ext>
            </a:extLst>
          </p:cNvPr>
          <p:cNvSpPr/>
          <p:nvPr/>
        </p:nvSpPr>
        <p:spPr>
          <a:xfrm>
            <a:off x="11536710" y="180693"/>
            <a:ext cx="450108" cy="464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fr-FR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22A9D-AC57-44ED-89FE-4458CDDA9F89}"/>
              </a:ext>
            </a:extLst>
          </p:cNvPr>
          <p:cNvSpPr/>
          <p:nvPr/>
        </p:nvSpPr>
        <p:spPr>
          <a:xfrm>
            <a:off x="11075953" y="649759"/>
            <a:ext cx="450108" cy="4642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fr-F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8333B9-91CC-4B0E-8C7F-610FFD237D75}"/>
              </a:ext>
            </a:extLst>
          </p:cNvPr>
          <p:cNvSpPr txBox="1"/>
          <p:nvPr/>
        </p:nvSpPr>
        <p:spPr>
          <a:xfrm>
            <a:off x="704851" y="2615629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ETUDE ET CONCEPTION</a:t>
            </a:r>
            <a:r>
              <a:rPr lang="en-US" sz="8000" b="1" dirty="0">
                <a:latin typeface="+mj-lt"/>
              </a:rPr>
              <a:t> </a:t>
            </a:r>
            <a:endParaRPr lang="en-US" sz="8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4AFD51-3D84-4E33-99F4-9D0F8F44C7DB}"/>
              </a:ext>
            </a:extLst>
          </p:cNvPr>
          <p:cNvSpPr txBox="1"/>
          <p:nvPr/>
        </p:nvSpPr>
        <p:spPr>
          <a:xfrm>
            <a:off x="3261983" y="2464383"/>
            <a:ext cx="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A5E6EE5-30DB-4FD8-9598-67F956EA3D01}"/>
              </a:ext>
            </a:extLst>
          </p:cNvPr>
          <p:cNvSpPr txBox="1"/>
          <p:nvPr/>
        </p:nvSpPr>
        <p:spPr>
          <a:xfrm>
            <a:off x="4866861" y="4281268"/>
            <a:ext cx="44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1CBAF95-2A8B-4BB6-9092-FD25E71600C5}"/>
              </a:ext>
            </a:extLst>
          </p:cNvPr>
          <p:cNvSpPr txBox="1"/>
          <p:nvPr/>
        </p:nvSpPr>
        <p:spPr>
          <a:xfrm>
            <a:off x="5304577" y="4910836"/>
            <a:ext cx="44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6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BA75ABF-99FC-4167-AD19-F44189813A16}"/>
              </a:ext>
            </a:extLst>
          </p:cNvPr>
          <p:cNvCxnSpPr/>
          <p:nvPr/>
        </p:nvCxnSpPr>
        <p:spPr>
          <a:xfrm flipH="1">
            <a:off x="1793209" y="3839912"/>
            <a:ext cx="79191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4D6E1-08A7-480C-8461-E39FCF27CD63}"/>
              </a:ext>
            </a:extLst>
          </p:cNvPr>
          <p:cNvSpPr/>
          <p:nvPr/>
        </p:nvSpPr>
        <p:spPr>
          <a:xfrm>
            <a:off x="11774559" y="6362056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190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3.33333E-6 0.10625 C 3.33333E-6 0.15394 0.01211 0.21436 0.022 0.21436 L 0.0444 0.2143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3.75E-6 0.15231 C -3.75E-6 0.22106 0.01172 0.30648 0.02175 0.30648 L 0.0444 0.30648 " pathEditMode="relative" rAng="0" ptsTypes="AA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2.08333E-7 0.19977 C -2.08333E-7 0.28981 0.01146 0.40162 0.02175 0.40162 L 0.04466 0.40162 " pathEditMode="relative" rAng="0" ptsTypes="AA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648 L 1.66667E-6 0.23487 C 1.66667E-6 0.34321 0.01319 0.47716 0.0243 0.47716 L 0.04982 0.47716 " pathEditMode="relative" rAng="0" ptsTypes="AAAA">
                                      <p:cBhvr>
                                        <p:cTn id="2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000" b="1" dirty="0">
                <a:solidFill>
                  <a:srgbClr val="4472C4">
                    <a:lumMod val="50000"/>
                  </a:srgbClr>
                </a:solidFill>
                <a:latin typeface="GE Inspira Sans" panose="020B0503060000000003" pitchFamily="34" charset="0"/>
                <a:ea typeface="Kozuka Gothic Pro L" pitchFamily="34" charset="-128"/>
              </a:rPr>
              <a:t>Etude et Conception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b="1" dirty="0">
                <a:solidFill>
                  <a:schemeClr val="tx2"/>
                </a:solidFill>
                <a:latin typeface="Kozuka Gothic Pro L" pitchFamily="34" charset="-128"/>
                <a:ea typeface="Kozuka Gothic Pro L" pitchFamily="34" charset="-128"/>
              </a:rPr>
              <a:t>Etude et Conception 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dirty="0"/>
              <a:t>Etude théorique  de l’électrolyse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10BC22-E29E-4E8C-AB3A-222B6FC6A50E}"/>
                  </a:ext>
                </a:extLst>
              </p:cNvPr>
              <p:cNvSpPr/>
              <p:nvPr/>
            </p:nvSpPr>
            <p:spPr>
              <a:xfrm>
                <a:off x="446622" y="2526404"/>
                <a:ext cx="11477625" cy="4078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Surface totale </a:t>
                </a:r>
                <a14:m>
                  <m:oMath xmlns:m="http://schemas.openxmlformats.org/officeDocument/2006/math">
                    <m:r>
                      <a:rPr lang="fr-FR" sz="2133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𝑐𝑜𝑢𝑟𝑎𝑛𝑡</m:t>
                        </m:r>
                        <m:r>
                          <a:rPr lang="fr-FR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num>
                      <m:den>
                        <m:r>
                          <a:rPr lang="fr-FR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𝑑𝑒𝑛𝑠𝑖𝑡𝑒</m:t>
                        </m:r>
                        <m:r>
                          <a:rPr lang="fr-FR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fr-FR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2133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𝑐𝑜𝑢𝑟𝑎𝑛𝑡</m:t>
                        </m:r>
                      </m:den>
                    </m:f>
                  </m:oMath>
                </a14:m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2133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S= </a:t>
                </a:r>
                <a14:m>
                  <m:oMath xmlns:m="http://schemas.openxmlformats.org/officeDocument/2006/math">
                    <m:r>
                      <a:rPr lang="fr-FR" sz="2133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0,02 </m:t>
                    </m:r>
                  </m:oMath>
                </a14:m>
                <a:r>
                  <a:rPr lang="en-US" sz="2133" i="1" dirty="0"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/>
                  <a:t>m</a:t>
                </a:r>
                <a:r>
                  <a:rPr lang="fr-FR" sz="2400" baseline="30000" dirty="0"/>
                  <a:t>2</a:t>
                </a:r>
                <a:endParaRPr lang="en-US" sz="2133" i="1" dirty="0"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𝑁𝑜𝑚𝑏𝑟𝑒</m:t>
                      </m:r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𝑑𝑒</m:t>
                      </m:r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𝑚𝑜𝑙𝑒</m:t>
                      </m:r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é</m:t>
                      </m:r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𝑙𝑒𝑐𝑡𝑟𝑜𝑛</m:t>
                      </m:r>
                      <m:r>
                        <a:rPr lang="en-US" sz="1467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𝑙𝑎</m:t>
                          </m:r>
                          <m: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𝑞𝑢𝑎𝑛𝑡𝑖𝑡</m:t>
                          </m:r>
                          <m: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é </m:t>
                          </m:r>
                          <m:sSup>
                            <m:sSupPr>
                              <m:ctrlPr>
                                <a:rPr lang="en-US" sz="1467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67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467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h𝑦𝑑𝑟𝑜𝑔𝑒𝑛𝑒</m:t>
                          </m:r>
                        </m:num>
                        <m:den>
                          <m:r>
                            <a:rPr lang="en-US" sz="1467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sz="1467" dirty="0">
                  <a:latin typeface="Calibri" panose="020F050202020403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Le volume </a:t>
                </a:r>
                <a:r>
                  <a:rPr lang="en-US" sz="1867" dirty="0" err="1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produit</a:t>
                </a:r>
                <a:r>
                  <a:rPr lang="en-US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d </a:t>
                </a:r>
                <a:r>
                  <a:rPr lang="en-US" sz="1867" dirty="0" err="1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hydrogene</a:t>
                </a:r>
                <a:r>
                  <a:rPr lang="en-US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= Le </a:t>
                </a:r>
                <a:r>
                  <a:rPr lang="en-US" sz="1867" dirty="0" err="1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nombre</a:t>
                </a:r>
                <a:r>
                  <a:rPr lang="en-US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de mol d </a:t>
                </a:r>
                <a:r>
                  <a:rPr lang="en-US" sz="1867" dirty="0" err="1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hydrogene</a:t>
                </a:r>
                <a:r>
                  <a:rPr lang="en-US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Le volume </a:t>
                </a:r>
                <a:r>
                  <a:rPr lang="en-US" sz="1867" dirty="0" err="1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molaire</a:t>
                </a:r>
                <a:r>
                  <a:rPr lang="en-US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d </a:t>
                </a:r>
                <a:r>
                  <a:rPr lang="en-US" sz="1867" dirty="0" err="1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hydrogene</a:t>
                </a:r>
                <a:r>
                  <a:rPr lang="en-US" sz="1867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</a:t>
                </a:r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133" dirty="0">
                    <a:latin typeface="Calibri" panose="020F050202020403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V = 1,04 L </a:t>
                </a:r>
              </a:p>
              <a:p>
                <a:endParaRPr lang="en-US" sz="2667" dirty="0">
                  <a:latin typeface="Calibri" panose="020F050202020403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10BC22-E29E-4E8C-AB3A-222B6FC6A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2" y="2526404"/>
                <a:ext cx="11477625" cy="4078296"/>
              </a:xfrm>
              <a:prstGeom prst="rect">
                <a:avLst/>
              </a:prstGeom>
              <a:blipFill>
                <a:blip r:embed="rId3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284E3F16-8342-486D-9761-73318EFD4AFF}"/>
              </a:ext>
            </a:extLst>
          </p:cNvPr>
          <p:cNvSpPr txBox="1"/>
          <p:nvPr/>
        </p:nvSpPr>
        <p:spPr>
          <a:xfrm>
            <a:off x="11649586" y="6362056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0F95EE-ACC6-550F-642D-F38663A8B16A}"/>
              </a:ext>
            </a:extLst>
          </p:cNvPr>
          <p:cNvSpPr/>
          <p:nvPr/>
        </p:nvSpPr>
        <p:spPr>
          <a:xfrm>
            <a:off x="1717822" y="5286207"/>
            <a:ext cx="161924" cy="57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715C90E-081D-66CD-7EC4-9FE97FFD0A26}"/>
              </a:ext>
            </a:extLst>
          </p:cNvPr>
          <p:cNvSpPr/>
          <p:nvPr/>
        </p:nvSpPr>
        <p:spPr>
          <a:xfrm>
            <a:off x="267754" y="5278357"/>
            <a:ext cx="161924" cy="57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C26F361-42C4-F051-D7DF-768E1B6E073F}"/>
              </a:ext>
            </a:extLst>
          </p:cNvPr>
          <p:cNvSpPr/>
          <p:nvPr/>
        </p:nvSpPr>
        <p:spPr>
          <a:xfrm>
            <a:off x="296381" y="3227755"/>
            <a:ext cx="150240" cy="622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4EF1BE4-F635-062B-D90A-94B01B23A8E2}"/>
              </a:ext>
            </a:extLst>
          </p:cNvPr>
          <p:cNvSpPr/>
          <p:nvPr/>
        </p:nvSpPr>
        <p:spPr>
          <a:xfrm>
            <a:off x="1973059" y="3260551"/>
            <a:ext cx="161924" cy="618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e 91">
            <a:extLst>
              <a:ext uri="{FF2B5EF4-FFF2-40B4-BE49-F238E27FC236}">
                <a16:creationId xmlns:a16="http://schemas.microsoft.com/office/drawing/2014/main" id="{F0261399-D660-3613-631B-7CF46CA6B5AC}"/>
              </a:ext>
            </a:extLst>
          </p:cNvPr>
          <p:cNvGrpSpPr/>
          <p:nvPr/>
        </p:nvGrpSpPr>
        <p:grpSpPr>
          <a:xfrm>
            <a:off x="9607665" y="753963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13" name="Connecteur droit 92">
              <a:extLst>
                <a:ext uri="{FF2B5EF4-FFF2-40B4-BE49-F238E27FC236}">
                  <a16:creationId xmlns:a16="http://schemas.microsoft.com/office/drawing/2014/main" id="{93B9457C-6886-3500-3A25-623A173B9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osange 93">
              <a:extLst>
                <a:ext uri="{FF2B5EF4-FFF2-40B4-BE49-F238E27FC236}">
                  <a16:creationId xmlns:a16="http://schemas.microsoft.com/office/drawing/2014/main" id="{4EC57D05-286C-424F-927F-A64BCF654665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Losange 94">
              <a:extLst>
                <a:ext uri="{FF2B5EF4-FFF2-40B4-BE49-F238E27FC236}">
                  <a16:creationId xmlns:a16="http://schemas.microsoft.com/office/drawing/2014/main" id="{6594FBEA-C084-458B-0569-21C2CDEB257F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7FD3F-A956-2622-FFCA-94DC25E40872}"/>
              </a:ext>
            </a:extLst>
          </p:cNvPr>
          <p:cNvSpPr/>
          <p:nvPr/>
        </p:nvSpPr>
        <p:spPr>
          <a:xfrm>
            <a:off x="9655468" y="1068917"/>
            <a:ext cx="2165859" cy="3531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I=10A</a:t>
            </a:r>
          </a:p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J=500 </a:t>
            </a:r>
            <a:r>
              <a:rPr lang="fr-FR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</a:t>
            </a:r>
            <a:r>
              <a:rPr lang="fr-FR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133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fr-FR" sz="2133" baseline="30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667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fr-FR" sz="2667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=22,4 L</a:t>
            </a:r>
          </a:p>
          <a:p>
            <a:pPr algn="ctr"/>
            <a:r>
              <a:rPr lang="fr-FR" sz="2667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F= 96,485 C/mol</a:t>
            </a:r>
          </a:p>
          <a:p>
            <a:pPr algn="ctr"/>
            <a:r>
              <a:rPr lang="fr-FR" sz="2133" dirty="0">
                <a:latin typeface="Times New Roman" panose="02020603050405020304" pitchFamily="18" charset="0"/>
                <a:ea typeface="Times New Roman" panose="02020603050405020304" pitchFamily="18" charset="0"/>
              </a:rPr>
              <a:t>t=30 min</a:t>
            </a:r>
          </a:p>
          <a:p>
            <a:pPr algn="ctr"/>
            <a:r>
              <a:rPr lang="fr-FR" sz="2133" dirty="0">
                <a:latin typeface="Times New Roman" panose="02020603050405020304" pitchFamily="18" charset="0"/>
                <a:ea typeface="Times New Roman" panose="02020603050405020304" pitchFamily="18" charset="0"/>
              </a:rPr>
              <a:t>R=8,314</a:t>
            </a:r>
          </a:p>
          <a:p>
            <a:pPr algn="ctr"/>
            <a:r>
              <a:rPr lang="fr-FR" sz="2133" dirty="0">
                <a:latin typeface="Times New Roman" panose="02020603050405020304" pitchFamily="18" charset="0"/>
                <a:ea typeface="Times New Roman" panose="02020603050405020304" pitchFamily="18" charset="0"/>
              </a:rPr>
              <a:t>T=70C</a:t>
            </a:r>
          </a:p>
          <a:p>
            <a:pPr algn="ctr"/>
            <a:r>
              <a:rPr lang="fr-FR" sz="2133" dirty="0">
                <a:latin typeface="Times New Roman" panose="02020603050405020304" pitchFamily="18" charset="0"/>
                <a:ea typeface="Times New Roman" panose="02020603050405020304" pitchFamily="18" charset="0"/>
              </a:rPr>
              <a:t>P=1,013 bar</a:t>
            </a:r>
          </a:p>
          <a:p>
            <a:pPr algn="ctr"/>
            <a:r>
              <a:rPr lang="fr-FR" sz="2133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=12V</a:t>
            </a:r>
          </a:p>
          <a:p>
            <a:pPr algn="ctr"/>
            <a:r>
              <a:rPr lang="fr-FR" sz="2133" dirty="0">
                <a:latin typeface="Times New Roman" panose="02020603050405020304" pitchFamily="18" charset="0"/>
                <a:ea typeface="Times New Roman" panose="02020603050405020304" pitchFamily="18" charset="0"/>
              </a:rPr>
              <a:t>z=2</a:t>
            </a:r>
          </a:p>
          <a:p>
            <a:pPr algn="ctr"/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000" b="1" dirty="0">
                <a:solidFill>
                  <a:srgbClr val="4472C4">
                    <a:lumMod val="50000"/>
                  </a:srgbClr>
                </a:solidFill>
                <a:latin typeface="GE Inspira Sans" panose="020B0503060000000003" pitchFamily="34" charset="0"/>
                <a:ea typeface="Kozuka Gothic Pro L" pitchFamily="34" charset="-128"/>
              </a:rPr>
              <a:t>Etude et Conception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b="1" dirty="0">
                <a:solidFill>
                  <a:schemeClr val="tx2"/>
                </a:solidFill>
                <a:latin typeface="Kozuka Gothic Pro L" pitchFamily="34" charset="-128"/>
                <a:ea typeface="Kozuka Gothic Pro L" pitchFamily="34" charset="-128"/>
              </a:rPr>
              <a:t>Etude et Conception 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dirty="0"/>
              <a:t>Etude </a:t>
            </a:r>
            <a:r>
              <a:rPr lang="fr-FR" b="1" dirty="0" err="1"/>
              <a:t>Reelle</a:t>
            </a:r>
            <a:r>
              <a:rPr lang="fr-FR" b="1" dirty="0"/>
              <a:t> de l’électrolyse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10BC22-E29E-4E8C-AB3A-222B6FC6A50E}"/>
                  </a:ext>
                </a:extLst>
              </p:cNvPr>
              <p:cNvSpPr/>
              <p:nvPr/>
            </p:nvSpPr>
            <p:spPr>
              <a:xfrm>
                <a:off x="446622" y="2526403"/>
                <a:ext cx="11477625" cy="3587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𝑇𝑜𝑡𝑎𝑙𝑒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400"/>
                        <m:t>= </m:t>
                      </m:r>
                      <m:r>
                        <m:rPr>
                          <m:nor/>
                        </m:rPr>
                        <a:rPr lang="fr-FR" sz="2400"/>
                        <m:t>Nombre</m:t>
                      </m:r>
                      <m:r>
                        <m:rPr>
                          <m:nor/>
                        </m:rPr>
                        <a:rPr lang="fr-FR" sz="2400"/>
                        <m:t> </m:t>
                      </m:r>
                      <m:r>
                        <m:rPr>
                          <m:nor/>
                        </m:rPr>
                        <a:rPr lang="fr-FR" sz="2400"/>
                        <m:t>totale</m:t>
                      </m:r>
                      <m:r>
                        <m:rPr>
                          <m:nor/>
                        </m:rPr>
                        <a:rPr lang="fr-FR" sz="2400"/>
                        <m:t> </m:t>
                      </m:r>
                      <m:r>
                        <m:rPr>
                          <m:nor/>
                        </m:rPr>
                        <a:rPr lang="fr-FR" sz="2400"/>
                        <m:t>des</m:t>
                      </m:r>
                      <m:r>
                        <m:rPr>
                          <m:nor/>
                        </m:rPr>
                        <a:rPr lang="fr-FR" sz="2400"/>
                        <m:t> </m:t>
                      </m:r>
                      <m:r>
                        <m:rPr>
                          <m:nor/>
                        </m:rPr>
                        <a:rPr lang="fr-FR" sz="2400"/>
                        <m:t>cellule</m:t>
                      </m:r>
                      <m:r>
                        <m:rPr>
                          <m:nor/>
                        </m:rPr>
                        <a:rPr lang="fr-FR" sz="2400"/>
                        <m:t> × </m:t>
                      </m:r>
                      <m:r>
                        <m:rPr>
                          <m:nor/>
                        </m:rPr>
                        <a:rPr lang="fr-FR" sz="2400"/>
                        <m:t>Surface</m:t>
                      </m:r>
                      <m:r>
                        <m:rPr>
                          <m:nor/>
                        </m:rPr>
                        <a:rPr lang="fr-FR" sz="2400"/>
                        <m:t> </m:t>
                      </m:r>
                      <m:r>
                        <m:rPr>
                          <m:nor/>
                        </m:rPr>
                        <a:rPr lang="fr-FR" sz="2400"/>
                        <m:t>d</m:t>
                      </m:r>
                      <m:r>
                        <m:rPr>
                          <m:nor/>
                        </m:rPr>
                        <a:rPr lang="fr-FR" sz="2400"/>
                        <m:t>’</m:t>
                      </m:r>
                      <m:r>
                        <m:rPr>
                          <m:nor/>
                        </m:rPr>
                        <a:rPr lang="fr-FR" sz="2400"/>
                        <m:t>une</m:t>
                      </m:r>
                      <m:r>
                        <m:rPr>
                          <m:nor/>
                        </m:rPr>
                        <a:rPr lang="fr-FR" sz="2400"/>
                        <m:t> </m:t>
                      </m:r>
                      <m:r>
                        <m:rPr>
                          <m:nor/>
                        </m:rPr>
                        <a:rPr lang="fr-FR" sz="2400"/>
                        <m:t>cellule</m:t>
                      </m:r>
                      <m:r>
                        <m:rPr>
                          <m:nor/>
                        </m:rPr>
                        <a:rPr lang="fr-FR" sz="2400"/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133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𝑐𝑚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2400" dirty="0"/>
                  <a:t>                            La densité de courant est</a:t>
                </a:r>
                <a:r>
                  <a:rPr lang="en-US" sz="18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67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𝑇𝑜𝑡𝑎𝑙𝑒</m:t>
                            </m:r>
                          </m:sub>
                        </m:sSub>
                      </m:den>
                    </m:f>
                  </m:oMath>
                </a14:m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133" dirty="0">
                    <a:latin typeface="Calibri" panose="020F050202020403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V =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312 ,5 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fr-F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</a:t>
                </a:r>
                <a:r>
                  <a:rPr lang="fr-FR" sz="24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US" sz="2667" dirty="0">
                  <a:latin typeface="Calibri" panose="020F050202020403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10BC22-E29E-4E8C-AB3A-222B6FC6A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2" y="2526403"/>
                <a:ext cx="11477625" cy="3587329"/>
              </a:xfrm>
              <a:prstGeom prst="rect">
                <a:avLst/>
              </a:prstGeom>
              <a:blipFill>
                <a:blip r:embed="rId3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284E3F16-8342-486D-9761-73318EFD4AFF}"/>
              </a:ext>
            </a:extLst>
          </p:cNvPr>
          <p:cNvSpPr txBox="1"/>
          <p:nvPr/>
        </p:nvSpPr>
        <p:spPr>
          <a:xfrm>
            <a:off x="11810875" y="6365558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8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0F95EE-ACC6-550F-642D-F38663A8B16A}"/>
              </a:ext>
            </a:extLst>
          </p:cNvPr>
          <p:cNvSpPr/>
          <p:nvPr/>
        </p:nvSpPr>
        <p:spPr>
          <a:xfrm>
            <a:off x="2615527" y="5210175"/>
            <a:ext cx="161924" cy="57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715C90E-081D-66CD-7EC4-9FE97FFD0A26}"/>
              </a:ext>
            </a:extLst>
          </p:cNvPr>
          <p:cNvSpPr/>
          <p:nvPr/>
        </p:nvSpPr>
        <p:spPr>
          <a:xfrm>
            <a:off x="320959" y="5210175"/>
            <a:ext cx="161924" cy="57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C26F361-42C4-F051-D7DF-768E1B6E073F}"/>
              </a:ext>
            </a:extLst>
          </p:cNvPr>
          <p:cNvSpPr/>
          <p:nvPr/>
        </p:nvSpPr>
        <p:spPr>
          <a:xfrm>
            <a:off x="369081" y="3166140"/>
            <a:ext cx="150240" cy="622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4EF1BE4-F635-062B-D90A-94B01B23A8E2}"/>
              </a:ext>
            </a:extLst>
          </p:cNvPr>
          <p:cNvSpPr/>
          <p:nvPr/>
        </p:nvSpPr>
        <p:spPr>
          <a:xfrm>
            <a:off x="1597094" y="3170475"/>
            <a:ext cx="161924" cy="618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896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000" b="1" dirty="0">
                <a:solidFill>
                  <a:srgbClr val="4472C4">
                    <a:lumMod val="50000"/>
                  </a:srgbClr>
                </a:solidFill>
                <a:latin typeface="GE Inspira Sans" panose="020B0503060000000003" pitchFamily="34" charset="0"/>
                <a:ea typeface="Kozuka Gothic Pro L" pitchFamily="34" charset="-128"/>
              </a:rPr>
              <a:t>Etude et Conception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b="1" dirty="0">
                <a:solidFill>
                  <a:schemeClr val="tx2"/>
                </a:solidFill>
                <a:latin typeface="Kozuka Gothic Pro L" pitchFamily="34" charset="-128"/>
                <a:ea typeface="Kozuka Gothic Pro L" pitchFamily="34" charset="-128"/>
              </a:rPr>
              <a:t>Etude et Conception 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7358609" y="834273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dirty="0"/>
              <a:t>Etude </a:t>
            </a:r>
            <a:r>
              <a:rPr lang="fr-FR" b="1" dirty="0" err="1"/>
              <a:t>Reelle</a:t>
            </a:r>
            <a:r>
              <a:rPr lang="fr-FR" b="1" dirty="0"/>
              <a:t> de l’électrolyse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10BC22-E29E-4E8C-AB3A-222B6FC6A50E}"/>
                  </a:ext>
                </a:extLst>
              </p:cNvPr>
              <p:cNvSpPr/>
              <p:nvPr/>
            </p:nvSpPr>
            <p:spPr>
              <a:xfrm>
                <a:off x="446623" y="2524128"/>
                <a:ext cx="9611779" cy="4310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133"/>
                        <m:t>Tension</m:t>
                      </m:r>
                      <m:r>
                        <m:rPr>
                          <m:nor/>
                        </m:rPr>
                        <a:rPr lang="fr-FR" sz="2133"/>
                        <m:t> </m:t>
                      </m:r>
                      <m:r>
                        <m:rPr>
                          <m:nor/>
                        </m:rPr>
                        <a:rPr lang="fr-FR" sz="2133"/>
                        <m:t>Pratique</m:t>
                      </m:r>
                      <m:r>
                        <m:rPr>
                          <m:nor/>
                        </m:rPr>
                        <a:rPr lang="fr-FR" sz="2133"/>
                        <m:t> </m:t>
                      </m:r>
                      <m:r>
                        <m:rPr>
                          <m:nor/>
                        </m:rPr>
                        <a:rPr lang="fr-FR" sz="2133"/>
                        <m:t>par</m:t>
                      </m:r>
                      <m:r>
                        <m:rPr>
                          <m:nor/>
                        </m:rPr>
                        <a:rPr lang="fr-FR" sz="2133"/>
                        <m:t> </m:t>
                      </m:r>
                      <m:r>
                        <m:rPr>
                          <m:nor/>
                        </m:rPr>
                        <a:rPr lang="fr-FR" sz="2133"/>
                        <m:t>Cellule</m:t>
                      </m:r>
                      <m:r>
                        <m:rPr>
                          <m:nor/>
                        </m:rPr>
                        <a:rPr lang="en-US" sz="2133" b="1"/>
                        <m:t> </m:t>
                      </m:r>
                      <m:r>
                        <m:rPr>
                          <m:nor/>
                        </m:rPr>
                        <a:rPr lang="fr-FR" sz="2133" b="1"/>
                        <m:t>=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𝑇𝑒𝑛𝑠𝑖𝑜𝑛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𝑛𝑒𝑟𝑎𝑡𝑒𝑢𝑟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𝑛𝑜𝑚𝑏𝑟𝑒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𝑐𝑒𝑙𝑙𝑢𝑙𝑒𝑠</m:t>
                          </m:r>
                          <m:r>
                            <a:rPr lang="fr-FR" sz="2133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133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V = 0,75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𝑐𝑒𝑙𝑙𝑢𝑙𝑒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P.V </a:t>
                </a:r>
                <a14:m>
                  <m:oMath xmlns:m="http://schemas.openxmlformats.org/officeDocument/2006/math">
                    <m:r>
                      <a:rPr lang="fr-FR" sz="2400" b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fr-FR" sz="2400" b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𝐑</m:t>
                    </m:r>
                    <m:r>
                      <a:rPr lang="fr-FR" sz="2400" b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𝐓</m:t>
                    </m:r>
                    <m:r>
                      <a:rPr lang="fr-FR" sz="2400" b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et      n</a:t>
                </a:r>
                <a:r>
                  <a:rPr lang="fr-FR" sz="24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fr-FR" sz="2400" b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𝐅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133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133" dirty="0">
                    <a:latin typeface="Calibri" panose="020F050202020403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V =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,16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10BC22-E29E-4E8C-AB3A-222B6FC6A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3" y="2524128"/>
                <a:ext cx="9611779" cy="4310091"/>
              </a:xfrm>
              <a:prstGeom prst="rect">
                <a:avLst/>
              </a:prstGeom>
              <a:blipFill>
                <a:blip r:embed="rId3"/>
                <a:stretch>
                  <a:fillRect l="-761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284E3F16-8342-486D-9761-73318EFD4AFF}"/>
              </a:ext>
            </a:extLst>
          </p:cNvPr>
          <p:cNvSpPr txBox="1"/>
          <p:nvPr/>
        </p:nvSpPr>
        <p:spPr>
          <a:xfrm>
            <a:off x="11706558" y="6312473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9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0F95EE-ACC6-550F-642D-F38663A8B16A}"/>
              </a:ext>
            </a:extLst>
          </p:cNvPr>
          <p:cNvSpPr/>
          <p:nvPr/>
        </p:nvSpPr>
        <p:spPr>
          <a:xfrm>
            <a:off x="1971675" y="6233415"/>
            <a:ext cx="161924" cy="57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715C90E-081D-66CD-7EC4-9FE97FFD0A26}"/>
              </a:ext>
            </a:extLst>
          </p:cNvPr>
          <p:cNvSpPr/>
          <p:nvPr/>
        </p:nvSpPr>
        <p:spPr>
          <a:xfrm>
            <a:off x="250230" y="6217095"/>
            <a:ext cx="161924" cy="57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C26F361-42C4-F051-D7DF-768E1B6E073F}"/>
              </a:ext>
            </a:extLst>
          </p:cNvPr>
          <p:cNvSpPr/>
          <p:nvPr/>
        </p:nvSpPr>
        <p:spPr>
          <a:xfrm>
            <a:off x="337033" y="3511894"/>
            <a:ext cx="150240" cy="622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4EF1BE4-F635-062B-D90A-94B01B23A8E2}"/>
              </a:ext>
            </a:extLst>
          </p:cNvPr>
          <p:cNvSpPr/>
          <p:nvPr/>
        </p:nvSpPr>
        <p:spPr>
          <a:xfrm>
            <a:off x="2380713" y="3542989"/>
            <a:ext cx="161924" cy="618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562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133" b="1" dirty="0">
                <a:solidFill>
                  <a:srgbClr val="4472C4">
                    <a:lumMod val="50000"/>
                  </a:srgbClr>
                </a:solidFill>
                <a:latin typeface="GE Inspira Sans" panose="020B0503060000000003" pitchFamily="34" charset="0"/>
                <a:ea typeface="Kozuka Gothic Pro L" pitchFamily="34" charset="-128"/>
              </a:rPr>
              <a:t>Etude et Conception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1867" b="1" dirty="0">
                <a:solidFill>
                  <a:schemeClr val="tx2"/>
                </a:solidFill>
              </a:rPr>
              <a:t>La machine synchrone </a:t>
            </a:r>
            <a:endParaRPr lang="fr-FR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 rot="5400000">
            <a:off x="4172274" y="4013863"/>
            <a:ext cx="3837927" cy="377432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733" b="1" dirty="0">
                <a:solidFill>
                  <a:schemeClr val="tx2"/>
                </a:solidFill>
              </a:rPr>
              <a:t>Conception</a:t>
            </a:r>
            <a:endParaRPr lang="fr-FR" sz="3733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BA6BD9-D307-4EE2-A382-8C22DEAC892D}"/>
              </a:ext>
            </a:extLst>
          </p:cNvPr>
          <p:cNvSpPr txBox="1"/>
          <p:nvPr/>
        </p:nvSpPr>
        <p:spPr>
          <a:xfrm>
            <a:off x="11660979" y="6362056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10</a:t>
            </a:r>
          </a:p>
        </p:txBody>
      </p:sp>
      <p:pic>
        <p:nvPicPr>
          <p:cNvPr id="3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BB89F985-9525-ADBC-4DED-9C8BA5427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6" y="2709734"/>
            <a:ext cx="5278200" cy="280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1A4127-D36A-8D61-7E07-37E66B922D72}"/>
              </a:ext>
            </a:extLst>
          </p:cNvPr>
          <p:cNvSpPr/>
          <p:nvPr/>
        </p:nvSpPr>
        <p:spPr>
          <a:xfrm>
            <a:off x="1806451" y="5795532"/>
            <a:ext cx="2112771" cy="363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fr-FR" sz="1867" b="1" dirty="0">
                <a:latin typeface="Times New Roman" panose="02020603050405020304" pitchFamily="18" charset="0"/>
                <a:ea typeface="Aptos" panose="020B0004020202020204" pitchFamily="34" charset="0"/>
              </a:rPr>
              <a:t>Flacon</a:t>
            </a:r>
            <a:r>
              <a:rPr lang="fr-FR" sz="2400" b="1" dirty="0"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 sz="2400" b="1" dirty="0"/>
          </a:p>
        </p:txBody>
      </p:sp>
      <p:pic>
        <p:nvPicPr>
          <p:cNvPr id="2" name="Picture 1" descr="A computer screen shot of a red circle&#10;&#10;Description automatically generated">
            <a:extLst>
              <a:ext uri="{FF2B5EF4-FFF2-40B4-BE49-F238E27FC236}">
                <a16:creationId xmlns:a16="http://schemas.microsoft.com/office/drawing/2014/main" id="{31855BB2-41B9-0B6C-8F77-155DAFFF8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41" y="2749925"/>
            <a:ext cx="5126355" cy="2723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5E567D-8ECD-7B2F-6399-BF5D3B3263D8}"/>
              </a:ext>
            </a:extLst>
          </p:cNvPr>
          <p:cNvSpPr/>
          <p:nvPr/>
        </p:nvSpPr>
        <p:spPr>
          <a:xfrm>
            <a:off x="8288789" y="5711780"/>
            <a:ext cx="1962859" cy="406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ea typeface="Aptos" panose="020B0004020202020204" pitchFamily="34" charset="0"/>
              </a:rPr>
              <a:t>Bouchon du flacon</a:t>
            </a:r>
            <a:endParaRPr lang="en-US" sz="1600" b="1" dirty="0"/>
          </a:p>
        </p:txBody>
      </p:sp>
      <p:grpSp>
        <p:nvGrpSpPr>
          <p:cNvPr id="7" name="Groupe 91">
            <a:extLst>
              <a:ext uri="{FF2B5EF4-FFF2-40B4-BE49-F238E27FC236}">
                <a16:creationId xmlns:a16="http://schemas.microsoft.com/office/drawing/2014/main" id="{6B7C4531-13A1-6BFE-3B19-E7BB59F654E6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8" name="Connecteur droit 92">
              <a:extLst>
                <a:ext uri="{FF2B5EF4-FFF2-40B4-BE49-F238E27FC236}">
                  <a16:creationId xmlns:a16="http://schemas.microsoft.com/office/drawing/2014/main" id="{EDC38C50-71D3-B289-47CF-85E86484E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osange 93">
              <a:extLst>
                <a:ext uri="{FF2B5EF4-FFF2-40B4-BE49-F238E27FC236}">
                  <a16:creationId xmlns:a16="http://schemas.microsoft.com/office/drawing/2014/main" id="{FFE6573D-6164-EF42-067C-73E57513DC4C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Losange 94">
              <a:extLst>
                <a:ext uri="{FF2B5EF4-FFF2-40B4-BE49-F238E27FC236}">
                  <a16:creationId xmlns:a16="http://schemas.microsoft.com/office/drawing/2014/main" id="{8671007D-8673-B41F-C39A-3E9E94A799D1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79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133" b="1" dirty="0">
                <a:solidFill>
                  <a:srgbClr val="4472C4">
                    <a:lumMod val="50000"/>
                  </a:srgbClr>
                </a:solidFill>
                <a:latin typeface="GE Inspira Sans" panose="020B0503060000000003" pitchFamily="34" charset="0"/>
                <a:ea typeface="Kozuka Gothic Pro L" pitchFamily="34" charset="-128"/>
              </a:rPr>
              <a:t>Etude et Conception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1867" b="1" dirty="0">
                <a:solidFill>
                  <a:schemeClr val="tx2"/>
                </a:solidFill>
              </a:rPr>
              <a:t>La machine synchrone </a:t>
            </a:r>
            <a:endParaRPr lang="fr-FR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8128683" y="781403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733" b="1" dirty="0">
                <a:solidFill>
                  <a:schemeClr val="tx2"/>
                </a:solidFill>
              </a:rPr>
              <a:t>Conception</a:t>
            </a:r>
            <a:endParaRPr lang="fr-FR" sz="3733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BA6BD9-D307-4EE2-A382-8C22DEAC892D}"/>
              </a:ext>
            </a:extLst>
          </p:cNvPr>
          <p:cNvSpPr txBox="1"/>
          <p:nvPr/>
        </p:nvSpPr>
        <p:spPr>
          <a:xfrm>
            <a:off x="11683769" y="6362056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BA50-BF6F-A993-BF9B-A963C363E38A}"/>
              </a:ext>
            </a:extLst>
          </p:cNvPr>
          <p:cNvSpPr txBox="1"/>
          <p:nvPr/>
        </p:nvSpPr>
        <p:spPr>
          <a:xfrm>
            <a:off x="120094" y="2844568"/>
            <a:ext cx="52424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ea typeface="Aptos" panose="020B0004020202020204" pitchFamily="34" charset="0"/>
              </a:rPr>
              <a:t>L’anode est constituée de 8 cellules de surface 20 cm² soigneusement agencés, contribuant à la fonction spécifique de cette partie. De l'autre côté, la cathode est également composée de 8 cellules, jouant un rôle essentiel dans le processus global de la conception. 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A4127-D36A-8D61-7E07-37E66B922D72}"/>
              </a:ext>
            </a:extLst>
          </p:cNvPr>
          <p:cNvSpPr/>
          <p:nvPr/>
        </p:nvSpPr>
        <p:spPr>
          <a:xfrm>
            <a:off x="1640104" y="2283615"/>
            <a:ext cx="2112771" cy="451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ea typeface="Aptos" panose="020B0004020202020204" pitchFamily="34" charset="0"/>
              </a:rPr>
              <a:t> Electrode  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71558D-B331-C1FC-8633-8A04C48B0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09" y="2255781"/>
            <a:ext cx="6425187" cy="34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2133" dirty="0"/>
              <a:t>La machine synchrone </a:t>
            </a:r>
            <a:endParaRPr lang="en-US" sz="2000" b="1" dirty="0">
              <a:solidFill>
                <a:srgbClr val="4472C4">
                  <a:lumMod val="50000"/>
                </a:srgbClr>
              </a:solidFill>
              <a:latin typeface="GE Inspira Sans" panose="020B0503060000000003" pitchFamily="34" charset="0"/>
              <a:ea typeface="Kozuka Gothic Pro L" pitchFamily="34" charset="-128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1867" b="1" dirty="0">
                <a:solidFill>
                  <a:schemeClr val="tx2"/>
                </a:solidFill>
              </a:rPr>
              <a:t>La machine synchrone </a:t>
            </a:r>
            <a:endParaRPr lang="fr-FR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 rot="5400000">
            <a:off x="4085342" y="4013863"/>
            <a:ext cx="3837927" cy="377432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733" b="1" dirty="0">
                <a:solidFill>
                  <a:schemeClr val="tx2"/>
                </a:solidFill>
              </a:rPr>
              <a:t>Conception</a:t>
            </a:r>
            <a:endParaRPr lang="fr-FR" sz="3733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BA6BD9-D307-4EE2-A382-8C22DEAC892D}"/>
              </a:ext>
            </a:extLst>
          </p:cNvPr>
          <p:cNvSpPr txBox="1"/>
          <p:nvPr/>
        </p:nvSpPr>
        <p:spPr>
          <a:xfrm>
            <a:off x="11631335" y="6362056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A4127-D36A-8D61-7E07-37E66B922D72}"/>
              </a:ext>
            </a:extLst>
          </p:cNvPr>
          <p:cNvSpPr/>
          <p:nvPr/>
        </p:nvSpPr>
        <p:spPr>
          <a:xfrm>
            <a:off x="1751631" y="5734087"/>
            <a:ext cx="2151581" cy="406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fr-FR" sz="1600" b="1" dirty="0"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Tuyau entre flacons</a:t>
            </a:r>
            <a:endParaRPr lang="en-US" sz="1600" b="1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b="1" dirty="0"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E567D-8ECD-7B2F-6399-BF5D3B3263D8}"/>
              </a:ext>
            </a:extLst>
          </p:cNvPr>
          <p:cNvSpPr/>
          <p:nvPr/>
        </p:nvSpPr>
        <p:spPr>
          <a:xfrm>
            <a:off x="8288789" y="5711780"/>
            <a:ext cx="1962859" cy="406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ea typeface="Aptos" panose="020B0004020202020204" pitchFamily="34" charset="0"/>
              </a:rPr>
              <a:t>Tuyau d’échappement</a:t>
            </a:r>
            <a:endParaRPr lang="en-US" sz="1067" b="1" dirty="0"/>
          </a:p>
        </p:txBody>
      </p:sp>
      <p:grpSp>
        <p:nvGrpSpPr>
          <p:cNvPr id="7" name="Groupe 91">
            <a:extLst>
              <a:ext uri="{FF2B5EF4-FFF2-40B4-BE49-F238E27FC236}">
                <a16:creationId xmlns:a16="http://schemas.microsoft.com/office/drawing/2014/main" id="{6B7C4531-13A1-6BFE-3B19-E7BB59F654E6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8" name="Connecteur droit 92">
              <a:extLst>
                <a:ext uri="{FF2B5EF4-FFF2-40B4-BE49-F238E27FC236}">
                  <a16:creationId xmlns:a16="http://schemas.microsoft.com/office/drawing/2014/main" id="{EDC38C50-71D3-B289-47CF-85E86484E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osange 93">
              <a:extLst>
                <a:ext uri="{FF2B5EF4-FFF2-40B4-BE49-F238E27FC236}">
                  <a16:creationId xmlns:a16="http://schemas.microsoft.com/office/drawing/2014/main" id="{FFE6573D-6164-EF42-067C-73E57513DC4C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Losange 94">
              <a:extLst>
                <a:ext uri="{FF2B5EF4-FFF2-40B4-BE49-F238E27FC236}">
                  <a16:creationId xmlns:a16="http://schemas.microsoft.com/office/drawing/2014/main" id="{8671007D-8673-B41F-C39A-3E9E94A799D1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2" name="Picture 11" descr="A computer screen shot of a green tube&#10;&#10;Description automatically generated">
            <a:extLst>
              <a:ext uri="{FF2B5EF4-FFF2-40B4-BE49-F238E27FC236}">
                <a16:creationId xmlns:a16="http://schemas.microsoft.com/office/drawing/2014/main" id="{6BCD3F17-07EB-50D4-764B-7B74D75F01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1" y="2677039"/>
            <a:ext cx="5620497" cy="2985845"/>
          </a:xfrm>
          <a:prstGeom prst="rect">
            <a:avLst/>
          </a:prstGeom>
        </p:spPr>
      </p:pic>
      <p:pic>
        <p:nvPicPr>
          <p:cNvPr id="13" name="Picture 12" descr="A computer screen shot of a purple tube&#10;&#10;Description automatically generated">
            <a:extLst>
              <a:ext uri="{FF2B5EF4-FFF2-40B4-BE49-F238E27FC236}">
                <a16:creationId xmlns:a16="http://schemas.microsoft.com/office/drawing/2014/main" id="{09AABCFA-F904-8833-3003-2B75F9E78E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07" y="2653500"/>
            <a:ext cx="5644024" cy="29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133" b="1" dirty="0">
                <a:solidFill>
                  <a:srgbClr val="4472C4">
                    <a:lumMod val="50000"/>
                  </a:srgbClr>
                </a:solidFill>
                <a:latin typeface="GE Inspira Sans" panose="020B0503060000000003" pitchFamily="34" charset="0"/>
                <a:ea typeface="Kozuka Gothic Pro L" pitchFamily="34" charset="-128"/>
              </a:rPr>
              <a:t>Etude et Conception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1867" b="1" dirty="0">
                <a:solidFill>
                  <a:schemeClr val="tx2"/>
                </a:solidFill>
              </a:rPr>
              <a:t>La machine synchrone </a:t>
            </a:r>
            <a:endParaRPr lang="fr-FR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8128683" y="781403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733" b="1" dirty="0">
                <a:solidFill>
                  <a:schemeClr val="tx2"/>
                </a:solidFill>
              </a:rPr>
              <a:t>Conception</a:t>
            </a:r>
            <a:endParaRPr lang="fr-FR" sz="3733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BA6BD9-D307-4EE2-A382-8C22DEAC892D}"/>
              </a:ext>
            </a:extLst>
          </p:cNvPr>
          <p:cNvSpPr txBox="1"/>
          <p:nvPr/>
        </p:nvSpPr>
        <p:spPr>
          <a:xfrm>
            <a:off x="11631335" y="6362056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BA50-BF6F-A993-BF9B-A963C363E38A}"/>
              </a:ext>
            </a:extLst>
          </p:cNvPr>
          <p:cNvSpPr txBox="1"/>
          <p:nvPr/>
        </p:nvSpPr>
        <p:spPr>
          <a:xfrm>
            <a:off x="24474" y="3339868"/>
            <a:ext cx="5242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Le prototype general de l </a:t>
            </a:r>
            <a:r>
              <a:rPr lang="en-US" sz="2400" dirty="0" err="1"/>
              <a:t>electrolyseur</a:t>
            </a:r>
            <a:r>
              <a:rPr lang="en-US" sz="2400" dirty="0"/>
              <a:t> alkaline </a:t>
            </a:r>
            <a:r>
              <a:rPr lang="en-US" sz="2400" dirty="0" err="1"/>
              <a:t>realise</a:t>
            </a:r>
            <a:r>
              <a:rPr lang="en-US" sz="2400" dirty="0"/>
              <a:t> sur </a:t>
            </a:r>
            <a:r>
              <a:rPr lang="en-US" sz="2400" dirty="0" err="1"/>
              <a:t>logiciel</a:t>
            </a:r>
            <a:r>
              <a:rPr lang="en-US" sz="2400" dirty="0"/>
              <a:t> </a:t>
            </a:r>
            <a:r>
              <a:rPr lang="en-US" sz="2400" dirty="0" err="1"/>
              <a:t>catia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3d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A4127-D36A-8D61-7E07-37E66B922D72}"/>
              </a:ext>
            </a:extLst>
          </p:cNvPr>
          <p:cNvSpPr/>
          <p:nvPr/>
        </p:nvSpPr>
        <p:spPr>
          <a:xfrm>
            <a:off x="1344841" y="2283615"/>
            <a:ext cx="2703296" cy="451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ea typeface="Aptos" panose="020B0004020202020204" pitchFamily="34" charset="0"/>
              </a:rPr>
              <a:t>Electrolyseur alcaline réalisé</a:t>
            </a:r>
            <a:endParaRPr lang="en-US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5689D-7F42-E77C-D806-E8DC175B8D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80" y="2250622"/>
            <a:ext cx="6422416" cy="341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14">
            <a:extLst>
              <a:ext uri="{FF2B5EF4-FFF2-40B4-BE49-F238E27FC236}">
                <a16:creationId xmlns:a16="http://schemas.microsoft.com/office/drawing/2014/main" id="{B5B79114-DA38-44D8-9CC0-109AD02E2428}"/>
              </a:ext>
            </a:extLst>
          </p:cNvPr>
          <p:cNvCxnSpPr>
            <a:cxnSpLocks/>
          </p:cNvCxnSpPr>
          <p:nvPr/>
        </p:nvCxnSpPr>
        <p:spPr>
          <a:xfrm flipH="1">
            <a:off x="9115759" y="2883670"/>
            <a:ext cx="216027" cy="121218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F228A5-7593-49AB-83D9-83DF8F52B776}"/>
              </a:ext>
            </a:extLst>
          </p:cNvPr>
          <p:cNvSpPr/>
          <p:nvPr/>
        </p:nvSpPr>
        <p:spPr>
          <a:xfrm>
            <a:off x="1" y="6362195"/>
            <a:ext cx="450108" cy="4642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fr-F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86BC2-3E94-4EE2-B1F0-E7F93CCF65E4}"/>
              </a:ext>
            </a:extLst>
          </p:cNvPr>
          <p:cNvSpPr/>
          <p:nvPr/>
        </p:nvSpPr>
        <p:spPr>
          <a:xfrm>
            <a:off x="460381" y="5897960"/>
            <a:ext cx="450108" cy="464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fr-F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CE5EC-4D7C-4099-B9DC-17B90100945F}"/>
              </a:ext>
            </a:extLst>
          </p:cNvPr>
          <p:cNvSpPr/>
          <p:nvPr/>
        </p:nvSpPr>
        <p:spPr>
          <a:xfrm>
            <a:off x="11536710" y="180693"/>
            <a:ext cx="450108" cy="464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fr-FR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22A9D-AC57-44ED-89FE-4458CDDA9F89}"/>
              </a:ext>
            </a:extLst>
          </p:cNvPr>
          <p:cNvSpPr/>
          <p:nvPr/>
        </p:nvSpPr>
        <p:spPr>
          <a:xfrm>
            <a:off x="11075953" y="649759"/>
            <a:ext cx="450108" cy="4642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fr-F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8333B9-91CC-4B0E-8C7F-610FFD237D75}"/>
              </a:ext>
            </a:extLst>
          </p:cNvPr>
          <p:cNvSpPr txBox="1"/>
          <p:nvPr/>
        </p:nvSpPr>
        <p:spPr>
          <a:xfrm>
            <a:off x="704851" y="2615629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8000" b="1" dirty="0" err="1">
                <a:latin typeface="+mj-lt"/>
              </a:rPr>
              <a:t>Realisation</a:t>
            </a:r>
            <a:r>
              <a:rPr lang="en-US" sz="8000" b="1" dirty="0">
                <a:latin typeface="+mj-lt"/>
              </a:rPr>
              <a:t> et perspective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4AFD51-3D84-4E33-99F4-9D0F8F44C7DB}"/>
              </a:ext>
            </a:extLst>
          </p:cNvPr>
          <p:cNvSpPr txBox="1"/>
          <p:nvPr/>
        </p:nvSpPr>
        <p:spPr>
          <a:xfrm>
            <a:off x="3261983" y="2464383"/>
            <a:ext cx="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A5E6EE5-30DB-4FD8-9598-67F956EA3D01}"/>
              </a:ext>
            </a:extLst>
          </p:cNvPr>
          <p:cNvSpPr txBox="1"/>
          <p:nvPr/>
        </p:nvSpPr>
        <p:spPr>
          <a:xfrm>
            <a:off x="4866861" y="4281268"/>
            <a:ext cx="44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1CBAF95-2A8B-4BB6-9092-FD25E71600C5}"/>
              </a:ext>
            </a:extLst>
          </p:cNvPr>
          <p:cNvSpPr txBox="1"/>
          <p:nvPr/>
        </p:nvSpPr>
        <p:spPr>
          <a:xfrm>
            <a:off x="5304577" y="4910836"/>
            <a:ext cx="44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6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BA75ABF-99FC-4167-AD19-F44189813A16}"/>
              </a:ext>
            </a:extLst>
          </p:cNvPr>
          <p:cNvCxnSpPr/>
          <p:nvPr/>
        </p:nvCxnSpPr>
        <p:spPr>
          <a:xfrm flipH="1">
            <a:off x="1793209" y="3839912"/>
            <a:ext cx="79191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3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3.33333E-6 0.10625 C 3.33333E-6 0.15394 0.01211 0.21436 0.022 0.21436 L 0.0444 0.2143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3.75E-6 0.15231 C -3.75E-6 0.22106 0.01172 0.30648 0.02175 0.30648 L 0.0444 0.30648 " pathEditMode="relative" rAng="0" ptsTypes="AA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2.08333E-7 0.19977 C -2.08333E-7 0.28981 0.01146 0.40162 0.02175 0.40162 L 0.04466 0.40162 " pathEditMode="relative" rAng="0" ptsTypes="AA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648 L 1.66667E-6 0.23487 C 1.66667E-6 0.34321 0.01319 0.47716 0.0243 0.47716 L 0.04982 0.47716 " pathEditMode="relative" rAng="0" ptsTypes="AAAA">
                                      <p:cBhvr>
                                        <p:cTn id="2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sz="2400"/>
            </a:br>
            <a:r>
              <a:rPr lang="fr-FR" sz="2400"/>
              <a:t>     INTRODUCTION</a:t>
            </a:r>
          </a:p>
        </p:txBody>
      </p:sp>
      <p:sp>
        <p:nvSpPr>
          <p:cNvPr id="3" name="object 10"/>
          <p:cNvSpPr txBox="1"/>
          <p:nvPr/>
        </p:nvSpPr>
        <p:spPr>
          <a:xfrm>
            <a:off x="1028200" y="3654569"/>
            <a:ext cx="3424948" cy="3916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/>
          </a:solidFill>
        </p:spPr>
        <p:txBody>
          <a:bodyPr vert="horz" wrap="square" lIns="144000" tIns="72000" rIns="72000" bIns="72000" rtlCol="0">
            <a:spAutoFit/>
          </a:bodyPr>
          <a:lstStyle/>
          <a:p>
            <a:pPr marR="48895">
              <a:lnSpc>
                <a:spcPct val="100000"/>
              </a:lnSpc>
              <a:spcBef>
                <a:spcPts val="1655"/>
              </a:spcBef>
            </a:pPr>
            <a:r>
              <a:rPr lang="fr-FR" sz="1600" spc="-10">
                <a:solidFill>
                  <a:schemeClr val="bg1"/>
                </a:solidFill>
                <a:latin typeface="Arial Black"/>
                <a:cs typeface="Arial Black"/>
              </a:rPr>
              <a:t>Objectif de la formation</a:t>
            </a:r>
            <a:endParaRPr sz="16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7588294" y="1290877"/>
            <a:ext cx="3424948" cy="3916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/>
          </a:solidFill>
        </p:spPr>
        <p:txBody>
          <a:bodyPr vert="horz" wrap="square" lIns="144000" tIns="72000" rIns="72000" bIns="72000" rtlCol="0">
            <a:spAutoFit/>
          </a:bodyPr>
          <a:lstStyle/>
          <a:p>
            <a:pPr marR="48895">
              <a:lnSpc>
                <a:spcPct val="100000"/>
              </a:lnSpc>
              <a:spcBef>
                <a:spcPts val="1655"/>
              </a:spcBef>
            </a:pPr>
            <a:r>
              <a:rPr lang="fr-FR" sz="1600" spc="-10">
                <a:solidFill>
                  <a:schemeClr val="bg1"/>
                </a:solidFill>
                <a:latin typeface="Arial Black"/>
                <a:cs typeface="Arial Black"/>
              </a:rPr>
              <a:t>Prérequis</a:t>
            </a:r>
            <a:endParaRPr sz="16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7588294" y="1667105"/>
            <a:ext cx="3424948" cy="1352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91440" bIns="144000" rtlCol="0">
            <a:noAutofit/>
          </a:bodyPr>
          <a:lstStyle/>
          <a:p>
            <a:pPr marL="115888" indent="-1031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Char char="•"/>
            </a:pPr>
            <a:r>
              <a:rPr lang="fr-FR" sz="1400" spc="-10" dirty="0">
                <a:cs typeface="Arial"/>
              </a:rPr>
              <a:t>Cette formation nécessite des connaissances de base en PLM</a:t>
            </a:r>
          </a:p>
          <a:p>
            <a:pPr marL="115888" indent="-103188">
              <a:spcBef>
                <a:spcPts val="300"/>
              </a:spcBef>
              <a:buClr>
                <a:schemeClr val="tx2"/>
              </a:buClr>
              <a:buFontTx/>
              <a:buChar char="•"/>
            </a:pPr>
            <a:r>
              <a:rPr lang="fr-FR" sz="1400" spc="-10" dirty="0">
                <a:cs typeface="Arial"/>
              </a:rPr>
              <a:t>Cette formation nécessite des connaissances de base en BI4</a:t>
            </a:r>
          </a:p>
          <a:p>
            <a:pPr marL="115888" indent="-1031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Char char="•"/>
            </a:pPr>
            <a:endParaRPr lang="fr-FR" sz="1400" spc="-1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endParaRPr lang="en-US" sz="1200" spc="-10" dirty="0"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1028200" y="1287562"/>
            <a:ext cx="3424948" cy="3916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/>
          </a:solidFill>
        </p:spPr>
        <p:txBody>
          <a:bodyPr vert="horz" wrap="square" lIns="144000" tIns="72000" rIns="72000" bIns="72000" rtlCol="0">
            <a:spAutoFit/>
          </a:bodyPr>
          <a:lstStyle/>
          <a:p>
            <a:pPr marR="48895">
              <a:lnSpc>
                <a:spcPct val="100000"/>
              </a:lnSpc>
              <a:spcBef>
                <a:spcPts val="1655"/>
              </a:spcBef>
            </a:pPr>
            <a:r>
              <a:rPr lang="fr-FR" sz="1600" spc="-10">
                <a:solidFill>
                  <a:schemeClr val="bg1"/>
                </a:solidFill>
                <a:latin typeface="Arial Black"/>
                <a:cs typeface="Arial Black"/>
              </a:rPr>
              <a:t>Population cible</a:t>
            </a:r>
            <a:endParaRPr sz="16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1028200" y="1663789"/>
            <a:ext cx="3424948" cy="1567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91440" bIns="144000" rtlCol="0">
            <a:noAutofit/>
          </a:bodyPr>
          <a:lstStyle/>
          <a:p>
            <a:pPr marL="115888" indent="-1031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Char char="•"/>
            </a:pPr>
            <a:r>
              <a:rPr lang="fr-FR" sz="1400" spc="-10" dirty="0">
                <a:cs typeface="Arial"/>
              </a:rPr>
              <a:t>La formation s’adresse aux consultants de CAPGEMINI ENGINEERING qui seront amenés à produire des livrables ayant comme prérequis cette formation </a:t>
            </a:r>
          </a:p>
          <a:p>
            <a:pPr marL="115888" indent="-1031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Char char="•"/>
            </a:pPr>
            <a:endParaRPr lang="en-US" sz="1200" spc="-10" dirty="0">
              <a:cs typeface="Arial"/>
            </a:endParaRPr>
          </a:p>
        </p:txBody>
      </p:sp>
      <p:pic>
        <p:nvPicPr>
          <p:cNvPr id="11" name="Graphic 53">
            <a:extLst>
              <a:ext uri="{FF2B5EF4-FFF2-40B4-BE49-F238E27FC236}">
                <a16:creationId xmlns:a16="http://schemas.microsoft.com/office/drawing/2014/main" id="{9A3CA825-4B2F-4379-958E-78B21AF424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68" y="1322390"/>
            <a:ext cx="447273" cy="344714"/>
          </a:xfrm>
          <a:prstGeom prst="rect">
            <a:avLst/>
          </a:prstGeom>
        </p:spPr>
      </p:pic>
      <p:pic>
        <p:nvPicPr>
          <p:cNvPr id="13" name="Picture 60">
            <a:extLst>
              <a:ext uri="{FF2B5EF4-FFF2-40B4-BE49-F238E27FC236}">
                <a16:creationId xmlns:a16="http://schemas.microsoft.com/office/drawing/2014/main" id="{89EDD137-69BC-4E55-99A0-9F730CDCDC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0791" y="1250208"/>
            <a:ext cx="317938" cy="413581"/>
          </a:xfrm>
          <a:prstGeom prst="rect">
            <a:avLst/>
          </a:prstGeom>
          <a:noFill/>
        </p:spPr>
      </p:pic>
      <p:pic>
        <p:nvPicPr>
          <p:cNvPr id="15" name="Image 14" descr="Target And Arrow Vector Icon. Darts Dartboard, Business Aim Target Symbol  Stock Vector - Illustration of dart, hunting: 13915170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7"/>
          <a:stretch/>
        </p:blipFill>
        <p:spPr bwMode="auto">
          <a:xfrm>
            <a:off x="541488" y="3643493"/>
            <a:ext cx="423591" cy="3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11"/>
          <p:cNvSpPr txBox="1"/>
          <p:nvPr/>
        </p:nvSpPr>
        <p:spPr>
          <a:xfrm>
            <a:off x="1028200" y="4030795"/>
            <a:ext cx="9985042" cy="912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91440" bIns="14400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lang="fr-FR" sz="1400" spc="-10" dirty="0">
                <a:cs typeface="Arial"/>
              </a:rPr>
              <a:t>L’objectif principal de l’activité Gestion Des Modifications est de piloter les différentes demandes d’évolutions impactant notamment les pièces, BOM et process des</a:t>
            </a:r>
            <a:r>
              <a:rPr lang="fr-FR" sz="1400" b="1" spc="-10" dirty="0">
                <a:cs typeface="Arial"/>
              </a:rPr>
              <a:t> projets en phase de développement </a:t>
            </a:r>
            <a:r>
              <a:rPr lang="fr-FR" sz="1400" spc="-10" dirty="0">
                <a:cs typeface="Arial"/>
              </a:rPr>
              <a:t>(les projets en vie série ne sont pas portés par la GDM mais par un autre processus)</a:t>
            </a:r>
            <a:r>
              <a:rPr lang="fr-FR" sz="1400" b="1" spc="-10" dirty="0">
                <a:cs typeface="Arial"/>
              </a:rPr>
              <a:t>.</a:t>
            </a:r>
            <a:endParaRPr lang="fr-FR" sz="1000" b="1" dirty="0"/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fr-FR" sz="1200" spc="-1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endParaRPr lang="fr-FR" sz="1200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7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2133" b="1" dirty="0"/>
              <a:t>Réalisation</a:t>
            </a:r>
            <a:r>
              <a:rPr lang="fr-FR" sz="2133" dirty="0"/>
              <a:t> </a:t>
            </a:r>
            <a:endParaRPr lang="en-US" sz="2000" b="1" dirty="0">
              <a:solidFill>
                <a:srgbClr val="4472C4">
                  <a:lumMod val="50000"/>
                </a:srgbClr>
              </a:solidFill>
              <a:latin typeface="GE Inspira Sans" panose="020B0503060000000003" pitchFamily="34" charset="0"/>
              <a:ea typeface="Kozuka Gothic Pro L" pitchFamily="34" charset="-128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b="1" dirty="0">
                <a:solidFill>
                  <a:schemeClr val="tx2"/>
                </a:solidFill>
                <a:latin typeface="Kozuka Gothic Pro L" pitchFamily="34" charset="-128"/>
                <a:ea typeface="Kozuka Gothic Pro L" pitchFamily="34" charset="-128"/>
              </a:rPr>
              <a:t>Réalisation 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2536038" y="1197375"/>
            <a:ext cx="6459268" cy="1011924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b="1" dirty="0">
                <a:solidFill>
                  <a:schemeClr val="tx2"/>
                </a:solidFill>
              </a:rPr>
              <a:t>MATERIEL UTILISE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5729441-05B2-474C-BE61-4736A9619BF8}"/>
              </a:ext>
            </a:extLst>
          </p:cNvPr>
          <p:cNvSpPr txBox="1"/>
          <p:nvPr/>
        </p:nvSpPr>
        <p:spPr>
          <a:xfrm>
            <a:off x="11483071" y="6362056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58BCD-E9E3-21B8-9061-E31054439F8F}"/>
              </a:ext>
            </a:extLst>
          </p:cNvPr>
          <p:cNvSpPr txBox="1"/>
          <p:nvPr/>
        </p:nvSpPr>
        <p:spPr>
          <a:xfrm>
            <a:off x="394917" y="2509900"/>
            <a:ext cx="5391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Deux bouteilles en plastique avec leurs couvercles.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 Deux tuyaux.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Plaques en Fer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Deux tiges 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Un réservoir pour mesurer le volume réel d'hydrogène</a:t>
            </a:r>
            <a:endParaRPr lang="en-US" sz="2400" dirty="0"/>
          </a:p>
        </p:txBody>
      </p:sp>
      <p:pic>
        <p:nvPicPr>
          <p:cNvPr id="6" name="image70.jpeg">
            <a:extLst>
              <a:ext uri="{FF2B5EF4-FFF2-40B4-BE49-F238E27FC236}">
                <a16:creationId xmlns:a16="http://schemas.microsoft.com/office/drawing/2014/main" id="{FB8AD4DF-752A-74AE-22DF-6396828633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9740" y="2413488"/>
            <a:ext cx="4265504" cy="4136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60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2000" b="1" dirty="0" err="1">
                <a:solidFill>
                  <a:srgbClr val="4472C4">
                    <a:lumMod val="50000"/>
                  </a:srgbClr>
                </a:solidFill>
                <a:latin typeface="GE Inspira Sans" panose="020B0503060000000003" pitchFamily="34" charset="0"/>
                <a:ea typeface="Kozuka Gothic Pro L" pitchFamily="34" charset="-128"/>
              </a:rPr>
              <a:t>Realisation</a:t>
            </a:r>
            <a:r>
              <a:rPr lang="en-US" sz="2000" b="1" dirty="0">
                <a:solidFill>
                  <a:srgbClr val="4472C4">
                    <a:lumMod val="50000"/>
                  </a:srgbClr>
                </a:solidFill>
                <a:latin typeface="GE Inspira Sans" panose="020B0503060000000003" pitchFamily="34" charset="0"/>
                <a:ea typeface="Kozuka Gothic Pro L" pitchFamily="34" charset="-128"/>
              </a:rPr>
              <a:t> 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b="1" dirty="0">
                <a:solidFill>
                  <a:schemeClr val="tx2"/>
                </a:solidFill>
                <a:latin typeface="Kozuka Gothic Pro L" pitchFamily="34" charset="-128"/>
                <a:ea typeface="Kozuka Gothic Pro L" pitchFamily="34" charset="-128"/>
              </a:rPr>
              <a:t>Réalisation  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 rot="5400000">
            <a:off x="4085342" y="4013863"/>
            <a:ext cx="3837927" cy="377432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733" b="1" dirty="0">
                <a:solidFill>
                  <a:schemeClr val="tx2"/>
                </a:solidFill>
                <a:latin typeface="Kozuka Gothic Pro L" pitchFamily="34" charset="-128"/>
                <a:ea typeface="Kozuka Gothic Pro L" pitchFamily="34" charset="-128"/>
              </a:rPr>
              <a:t>Processus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BA6BD9-D307-4EE2-A382-8C22DEAC892D}"/>
              </a:ext>
            </a:extLst>
          </p:cNvPr>
          <p:cNvSpPr txBox="1"/>
          <p:nvPr/>
        </p:nvSpPr>
        <p:spPr>
          <a:xfrm>
            <a:off x="11483071" y="6362056"/>
            <a:ext cx="12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A4127-D36A-8D61-7E07-37E66B922D72}"/>
              </a:ext>
            </a:extLst>
          </p:cNvPr>
          <p:cNvSpPr/>
          <p:nvPr/>
        </p:nvSpPr>
        <p:spPr>
          <a:xfrm>
            <a:off x="1751631" y="5734087"/>
            <a:ext cx="2151581" cy="406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fr-FR" sz="1600" b="1" dirty="0"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Machine de </a:t>
            </a:r>
            <a:r>
              <a:rPr lang="fr-FR" sz="1600" b="1" dirty="0" err="1"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decoupe</a:t>
            </a:r>
            <a:endParaRPr lang="en-US" sz="1600" b="1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E567D-8ECD-7B2F-6399-BF5D3B3263D8}"/>
              </a:ext>
            </a:extLst>
          </p:cNvPr>
          <p:cNvSpPr/>
          <p:nvPr/>
        </p:nvSpPr>
        <p:spPr>
          <a:xfrm>
            <a:off x="8288789" y="5711780"/>
            <a:ext cx="1962859" cy="406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</a:rPr>
              <a:t>Machine de perceuse </a:t>
            </a:r>
            <a:endParaRPr lang="en-US" sz="1067" b="1" dirty="0"/>
          </a:p>
        </p:txBody>
      </p:sp>
      <p:grpSp>
        <p:nvGrpSpPr>
          <p:cNvPr id="7" name="Groupe 91">
            <a:extLst>
              <a:ext uri="{FF2B5EF4-FFF2-40B4-BE49-F238E27FC236}">
                <a16:creationId xmlns:a16="http://schemas.microsoft.com/office/drawing/2014/main" id="{6B7C4531-13A1-6BFE-3B19-E7BB59F654E6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8" name="Connecteur droit 92">
              <a:extLst>
                <a:ext uri="{FF2B5EF4-FFF2-40B4-BE49-F238E27FC236}">
                  <a16:creationId xmlns:a16="http://schemas.microsoft.com/office/drawing/2014/main" id="{EDC38C50-71D3-B289-47CF-85E86484E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osange 93">
              <a:extLst>
                <a:ext uri="{FF2B5EF4-FFF2-40B4-BE49-F238E27FC236}">
                  <a16:creationId xmlns:a16="http://schemas.microsoft.com/office/drawing/2014/main" id="{FFE6573D-6164-EF42-067C-73E57513DC4C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Losange 94">
              <a:extLst>
                <a:ext uri="{FF2B5EF4-FFF2-40B4-BE49-F238E27FC236}">
                  <a16:creationId xmlns:a16="http://schemas.microsoft.com/office/drawing/2014/main" id="{8671007D-8673-B41F-C39A-3E9E94A799D1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" name="Picture 1" descr="A person holding a sheet of metal&#10;&#10;Description automatically generated">
            <a:extLst>
              <a:ext uri="{FF2B5EF4-FFF2-40B4-BE49-F238E27FC236}">
                <a16:creationId xmlns:a16="http://schemas.microsoft.com/office/drawing/2014/main" id="{4EA85F89-9513-C57A-B30C-32514DD3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7" y="2694301"/>
            <a:ext cx="4391409" cy="2922283"/>
          </a:xfrm>
          <a:prstGeom prst="rect">
            <a:avLst/>
          </a:prstGeom>
        </p:spPr>
      </p:pic>
      <p:pic>
        <p:nvPicPr>
          <p:cNvPr id="3" name="Image 13" descr="Une image contenant machine, Outil-machine, outil, ingénierie&#10;&#10;Description générée automatiquement">
            <a:extLst>
              <a:ext uri="{FF2B5EF4-FFF2-40B4-BE49-F238E27FC236}">
                <a16:creationId xmlns:a16="http://schemas.microsoft.com/office/drawing/2014/main" id="{43092DB0-607F-93AF-9FF1-7D76BA26DB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5" y="2694301"/>
            <a:ext cx="4225420" cy="29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2133" dirty="0"/>
              <a:t>Généralités</a:t>
            </a:r>
            <a:endParaRPr lang="en-US" sz="2000" b="1" dirty="0">
              <a:solidFill>
                <a:srgbClr val="4472C4">
                  <a:lumMod val="50000"/>
                </a:srgbClr>
              </a:solidFill>
              <a:latin typeface="GE Inspira Sans" panose="020B0503060000000003" pitchFamily="34" charset="0"/>
              <a:ea typeface="Kozuka Gothic Pro L" pitchFamily="34" charset="-128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1867" b="1" dirty="0">
                <a:solidFill>
                  <a:schemeClr val="tx2"/>
                </a:solidFill>
              </a:rPr>
              <a:t>Généralités </a:t>
            </a:r>
            <a:endParaRPr lang="fr-FR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733" b="1" dirty="0">
                <a:solidFill>
                  <a:schemeClr val="tx2"/>
                </a:solidFill>
              </a:rPr>
              <a:t>Montage</a:t>
            </a:r>
            <a:endParaRPr lang="fr-FR" sz="3733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0BC22-E29E-4E8C-AB3A-222B6FC6A50E}"/>
              </a:ext>
            </a:extLst>
          </p:cNvPr>
          <p:cNvSpPr/>
          <p:nvPr/>
        </p:nvSpPr>
        <p:spPr>
          <a:xfrm>
            <a:off x="193784" y="2540367"/>
            <a:ext cx="6754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itchFamily="34" charset="0"/>
              <a:buChar char="•"/>
            </a:pPr>
            <a:r>
              <a:rPr lang="fr-FR" sz="2400" dirty="0"/>
              <a:t>Assemblage des différents composants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fr-FR" sz="2400" dirty="0"/>
              <a:t>Remplissage par l’eau distillée et NAOH 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fr-FR" sz="2400" dirty="0"/>
              <a:t>Alimentation par un générateur 12V 10 A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fr-FR" sz="2400" dirty="0"/>
              <a:t>On remarque l’apparition des bulles d’hydrogène et d’oxygène après </a:t>
            </a:r>
            <a:r>
              <a:rPr lang="fr-FR" sz="2400"/>
              <a:t>quelques minutes.</a:t>
            </a:r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89" y="2349232"/>
            <a:ext cx="4721036" cy="23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3D18B8F-1226-482C-B4B2-16891FFB5862}"/>
              </a:ext>
            </a:extLst>
          </p:cNvPr>
          <p:cNvSpPr txBox="1"/>
          <p:nvPr/>
        </p:nvSpPr>
        <p:spPr>
          <a:xfrm>
            <a:off x="2581033" y="3075057"/>
            <a:ext cx="953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143F6A"/>
                </a:solidFill>
              </a:rPr>
              <a:t>MERCI POUR VOTRE ATTENTION</a:t>
            </a:r>
            <a:endParaRPr lang="fr-FR" sz="40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5120D-1FCE-4D42-BEF0-479D004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B3AC-B443-4B66-A12A-FE212B68536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9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2FE3465-7E4D-4CA2-B523-EA05BB8C2E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2FE3465-7E4D-4CA2-B523-EA05BB8C2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1FCF4B2-AAE8-436B-AA12-21E2A0AB8A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indent="-355600"/>
            <a:br>
              <a:rPr lang="en-US" sz="2400"/>
            </a:br>
            <a:r>
              <a:rPr lang="en-US" sz="2400"/>
              <a:t>     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FC76-29C8-4951-8D30-743F276B8EB9}"/>
              </a:ext>
            </a:extLst>
          </p:cNvPr>
          <p:cNvSpPr/>
          <p:nvPr/>
        </p:nvSpPr>
        <p:spPr>
          <a:xfrm>
            <a:off x="2423592" y="1124744"/>
            <a:ext cx="8085077" cy="860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133" spc="400" dirty="0">
                <a:solidFill>
                  <a:prstClr val="black"/>
                </a:solidFill>
              </a:rPr>
              <a:t>GDM partie Théorique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39047-27A7-43DE-BD8E-F27AC8711606}"/>
              </a:ext>
            </a:extLst>
          </p:cNvPr>
          <p:cNvSpPr/>
          <p:nvPr/>
        </p:nvSpPr>
        <p:spPr>
          <a:xfrm>
            <a:off x="2423592" y="2188823"/>
            <a:ext cx="8085077" cy="860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133" spc="400" dirty="0">
                <a:solidFill>
                  <a:prstClr val="black"/>
                </a:solidFill>
              </a:rPr>
              <a:t>Golden Rules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2F880-9990-4B5E-90F7-9710203439EA}"/>
              </a:ext>
            </a:extLst>
          </p:cNvPr>
          <p:cNvSpPr/>
          <p:nvPr/>
        </p:nvSpPr>
        <p:spPr>
          <a:xfrm>
            <a:off x="2423592" y="3250455"/>
            <a:ext cx="8085077" cy="860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133" spc="400">
                <a:solidFill>
                  <a:prstClr val="black"/>
                </a:solidFill>
              </a:rPr>
              <a:t>GDM partie Pratique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C96B9-A71D-E721-56B1-FDF3487CFCA3}"/>
              </a:ext>
            </a:extLst>
          </p:cNvPr>
          <p:cNvSpPr/>
          <p:nvPr/>
        </p:nvSpPr>
        <p:spPr>
          <a:xfrm>
            <a:off x="2423592" y="4312087"/>
            <a:ext cx="8085077" cy="860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133" spc="400" dirty="0">
                <a:solidFill>
                  <a:prstClr val="black"/>
                </a:solidFill>
              </a:rPr>
              <a:t>Les Décisions Projet</a:t>
            </a:r>
          </a:p>
        </p:txBody>
      </p:sp>
    </p:spTree>
    <p:extLst>
      <p:ext uri="{BB962C8B-B14F-4D97-AF65-F5344CB8AC3E}">
        <p14:creationId xmlns:p14="http://schemas.microsoft.com/office/powerpoint/2010/main" val="3925301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2FE3465-7E4D-4CA2-B523-EA05BB8C2E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2FE3465-7E4D-4CA2-B523-EA05BB8C2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1FCF4B2-AAE8-436B-AA12-21E2A0AB8A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indent="-355600"/>
            <a:br>
              <a:rPr lang="en-US" sz="2400"/>
            </a:br>
            <a:r>
              <a:rPr lang="en-US" sz="2400"/>
              <a:t>     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FC76-29C8-4951-8D30-743F276B8EB9}"/>
              </a:ext>
            </a:extLst>
          </p:cNvPr>
          <p:cNvSpPr/>
          <p:nvPr/>
        </p:nvSpPr>
        <p:spPr>
          <a:xfrm>
            <a:off x="2478128" y="1590021"/>
            <a:ext cx="8085077" cy="860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133" spc="400" dirty="0">
                <a:solidFill>
                  <a:prstClr val="black"/>
                </a:solidFill>
              </a:rPr>
              <a:t>I- Introduction au processus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39047-27A7-43DE-BD8E-F27AC8711606}"/>
              </a:ext>
            </a:extLst>
          </p:cNvPr>
          <p:cNvSpPr/>
          <p:nvPr/>
        </p:nvSpPr>
        <p:spPr>
          <a:xfrm>
            <a:off x="2478128" y="2652877"/>
            <a:ext cx="8085077" cy="860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133" spc="400" dirty="0">
                <a:solidFill>
                  <a:prstClr val="black"/>
                </a:solidFill>
              </a:rPr>
              <a:t>II- Gestion Des Modifications avant Sync5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2F880-9990-4B5E-90F7-9710203439EA}"/>
              </a:ext>
            </a:extLst>
          </p:cNvPr>
          <p:cNvSpPr/>
          <p:nvPr/>
        </p:nvSpPr>
        <p:spPr>
          <a:xfrm>
            <a:off x="2478128" y="3715732"/>
            <a:ext cx="8085077" cy="860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133" spc="400" dirty="0">
                <a:solidFill>
                  <a:prstClr val="black"/>
                </a:solidFill>
              </a:rPr>
              <a:t>II- Gestion Des Modifications après Sync5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50531C-57DF-4A40-BD08-D083B7D5A6F6}"/>
              </a:ext>
            </a:extLst>
          </p:cNvPr>
          <p:cNvSpPr/>
          <p:nvPr/>
        </p:nvSpPr>
        <p:spPr>
          <a:xfrm>
            <a:off x="407368" y="908720"/>
            <a:ext cx="1368152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761704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I.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 PROCESSUS</a:t>
            </a:r>
          </a:p>
        </p:txBody>
      </p:sp>
    </p:spTree>
    <p:extLst>
      <p:ext uri="{BB962C8B-B14F-4D97-AF65-F5344CB8AC3E}">
        <p14:creationId xmlns:p14="http://schemas.microsoft.com/office/powerpoint/2010/main" val="35538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B42FA3-2828-B2D9-6BF2-7DB6B3783FD3}"/>
              </a:ext>
            </a:extLst>
          </p:cNvPr>
          <p:cNvSpPr txBox="1">
            <a:spLocks/>
          </p:cNvSpPr>
          <p:nvPr/>
        </p:nvSpPr>
        <p:spPr>
          <a:xfrm>
            <a:off x="155340" y="836712"/>
            <a:ext cx="11341260" cy="12879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PT"/>
            </a:defPPr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266700" lvl="1" indent="-1778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latin typeface="+mj-lt"/>
              </a:defRPr>
            </a:lvl2pPr>
            <a:lvl3pPr marL="444500" indent="-17780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latin typeface="+mj-lt"/>
              </a:defRPr>
            </a:lvl3pPr>
            <a:lvl4pPr marL="622300" indent="-17780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>
                <a:latin typeface="+mj-lt"/>
              </a:defRPr>
            </a:lvl4pPr>
            <a:lvl5pPr marL="812800" indent="-1905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>
                <a:latin typeface="+mj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Dans le secteur automobile, il est courant d’apporter des modifications aux véhicules soit pour résoudre des problèmes de qualité ou de sécurité, pour améliorer les performances, </a:t>
            </a:r>
            <a:r>
              <a:rPr lang="fr-FR" dirty="0" err="1"/>
              <a:t>iire</a:t>
            </a:r>
            <a:r>
              <a:rPr lang="fr-FR" dirty="0"/>
              <a:t> de </a:t>
            </a:r>
            <a:r>
              <a:rPr lang="fr-FR" dirty="0" err="1"/>
              <a:t>nntroduouvelles</a:t>
            </a:r>
            <a:r>
              <a:rPr lang="fr-FR" dirty="0"/>
              <a:t> fonctionnalités ou technologies, répondre aux exigences réglementaires ou optimiser les coûts de production, etc…</a:t>
            </a:r>
          </a:p>
          <a:p>
            <a:endParaRPr lang="fr-FR" dirty="0"/>
          </a:p>
          <a:p>
            <a:r>
              <a:rPr lang="fr-FR" dirty="0"/>
              <a:t>Afin de gérer correctement ces modifications, le processus GDM a été mis en place avec des règles bien définies permettant :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871657F-ABB6-A6E2-E7B5-C3192DCF5432}"/>
              </a:ext>
            </a:extLst>
          </p:cNvPr>
          <p:cNvSpPr txBox="1">
            <a:spLocks/>
          </p:cNvSpPr>
          <p:nvPr/>
        </p:nvSpPr>
        <p:spPr>
          <a:xfrm>
            <a:off x="689520" y="2197620"/>
            <a:ext cx="5843189" cy="51954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fr-FR" sz="1400" b="0" dirty="0">
                <a:solidFill>
                  <a:schemeClr val="tx1"/>
                </a:solidFill>
              </a:rPr>
              <a:t>De contrôler et suivre les demandes de modifications.</a:t>
            </a:r>
          </a:p>
          <a:p>
            <a:pPr algn="l">
              <a:spcBef>
                <a:spcPts val="0"/>
              </a:spcBef>
            </a:pP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F939E6F8-AADA-6776-0B68-4CB5F4D430D8}"/>
              </a:ext>
            </a:extLst>
          </p:cNvPr>
          <p:cNvSpPr txBox="1">
            <a:spLocks/>
          </p:cNvSpPr>
          <p:nvPr/>
        </p:nvSpPr>
        <p:spPr>
          <a:xfrm>
            <a:off x="693912" y="2861510"/>
            <a:ext cx="8391828" cy="31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De partager les modifications avec toutes les parties prenantes</a:t>
            </a:r>
          </a:p>
          <a:p>
            <a:endParaRPr lang="en-GB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869D146-B825-1846-97DA-AAB9A5D4AC77}"/>
              </a:ext>
            </a:extLst>
          </p:cNvPr>
          <p:cNvSpPr txBox="1">
            <a:spLocks/>
          </p:cNvSpPr>
          <p:nvPr/>
        </p:nvSpPr>
        <p:spPr>
          <a:xfrm>
            <a:off x="689520" y="3517185"/>
            <a:ext cx="5329356" cy="15087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fr-FR" sz="1400" b="0" dirty="0">
                <a:solidFill>
                  <a:schemeClr val="tx1"/>
                </a:solidFill>
              </a:rPr>
              <a:t>D’animer l’analyse des impacts </a:t>
            </a:r>
            <a:r>
              <a:rPr lang="fr-FR" dirty="0"/>
              <a:t>ces</a:t>
            </a:r>
            <a:r>
              <a:rPr lang="fr-FR" sz="1400" b="0" dirty="0">
                <a:solidFill>
                  <a:schemeClr val="tx1"/>
                </a:solidFill>
              </a:rPr>
              <a:t> modifications</a:t>
            </a:r>
            <a:endParaRPr lang="en-GB" sz="1400" b="0" dirty="0">
              <a:solidFill>
                <a:schemeClr val="tx1"/>
              </a:solidFill>
            </a:endParaRPr>
          </a:p>
          <a:p>
            <a:r>
              <a:rPr lang="en-US" dirty="0"/>
              <a:t>     • </a:t>
            </a:r>
            <a:r>
              <a:rPr lang="fr-FR" dirty="0"/>
              <a:t>Pièces</a:t>
            </a:r>
            <a:r>
              <a:rPr lang="en-US" dirty="0"/>
              <a:t> </a:t>
            </a:r>
            <a:r>
              <a:rPr lang="fr-FR" dirty="0"/>
              <a:t>impactées</a:t>
            </a:r>
          </a:p>
          <a:p>
            <a:r>
              <a:rPr lang="fr-FR" dirty="0"/>
              <a:t>     • Projets impactés</a:t>
            </a:r>
          </a:p>
          <a:p>
            <a:r>
              <a:rPr lang="fr-FR" dirty="0"/>
              <a:t>     • Faisabilité technique de l’évolution</a:t>
            </a:r>
          </a:p>
          <a:p>
            <a:r>
              <a:rPr lang="fr-FR" dirty="0"/>
              <a:t>     • Impact coût et délai</a:t>
            </a:r>
          </a:p>
          <a:p>
            <a:r>
              <a:rPr lang="fr-FR" dirty="0"/>
              <a:t>     • Robustesse</a:t>
            </a:r>
          </a:p>
          <a:p>
            <a:endParaRPr lang="en-GB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EB6A3C69-6336-8FEA-C660-C8DEEF88B4D2}"/>
              </a:ext>
            </a:extLst>
          </p:cNvPr>
          <p:cNvSpPr txBox="1">
            <a:spLocks/>
          </p:cNvSpPr>
          <p:nvPr/>
        </p:nvSpPr>
        <p:spPr>
          <a:xfrm>
            <a:off x="689520" y="5239321"/>
            <a:ext cx="8070776" cy="31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De piloter les officialisations et la planification de l’application de ces modifications</a:t>
            </a:r>
            <a:r>
              <a:rPr lang="en-US" dirty="0"/>
              <a:t>.</a:t>
            </a:r>
            <a:endParaRPr lang="en-GB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B3C428C-442E-4CE1-6132-526982FF8490}"/>
              </a:ext>
            </a:extLst>
          </p:cNvPr>
          <p:cNvGrpSpPr/>
          <p:nvPr/>
        </p:nvGrpSpPr>
        <p:grpSpPr>
          <a:xfrm>
            <a:off x="8466624" y="2129649"/>
            <a:ext cx="2093872" cy="709542"/>
            <a:chOff x="9908207" y="1039939"/>
            <a:chExt cx="2093872" cy="70954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9E4DAD8-B268-5C48-E3BA-C32E156FFE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5" t="16522" r="6633" b="14723"/>
            <a:stretch/>
          </p:blipFill>
          <p:spPr bwMode="auto">
            <a:xfrm>
              <a:off x="9908207" y="1099765"/>
              <a:ext cx="600074" cy="53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Icône Gui, tracker Gratuit - Icon-Icons.com">
              <a:extLst>
                <a:ext uri="{FF2B5EF4-FFF2-40B4-BE49-F238E27FC236}">
                  <a16:creationId xmlns:a16="http://schemas.microsoft.com/office/drawing/2014/main" id="{54C4B06B-228C-6144-A9EA-94FA7E042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5941" y="1039939"/>
              <a:ext cx="709542" cy="70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Partager - Icônes multimédia gratuites">
              <a:extLst>
                <a:ext uri="{FF2B5EF4-FFF2-40B4-BE49-F238E27FC236}">
                  <a16:creationId xmlns:a16="http://schemas.microsoft.com/office/drawing/2014/main" id="{B131CD75-32D3-17C5-E13E-26F5E8B0C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3144" y="1054737"/>
              <a:ext cx="568935" cy="56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2" descr="Notification - Icônes les communications gratuites">
            <a:extLst>
              <a:ext uri="{FF2B5EF4-FFF2-40B4-BE49-F238E27FC236}">
                <a16:creationId xmlns:a16="http://schemas.microsoft.com/office/drawing/2014/main" id="{5F8ACFD9-2221-6283-79B0-619F0F94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02" y="2759071"/>
            <a:ext cx="596565" cy="5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>
            <a:extLst>
              <a:ext uri="{FF2B5EF4-FFF2-40B4-BE49-F238E27FC236}">
                <a16:creationId xmlns:a16="http://schemas.microsoft.com/office/drawing/2014/main" id="{58CA6BD3-F56F-8938-3A11-AAA4F7F78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8" t="15058" r="25174" b="31234"/>
          <a:stretch/>
        </p:blipFill>
        <p:spPr bwMode="auto">
          <a:xfrm>
            <a:off x="8959982" y="3825852"/>
            <a:ext cx="686368" cy="76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itre 34">
            <a:extLst>
              <a:ext uri="{FF2B5EF4-FFF2-40B4-BE49-F238E27FC236}">
                <a16:creationId xmlns:a16="http://schemas.microsoft.com/office/drawing/2014/main" id="{5BE7F9A8-E9EF-F7D7-B5E9-586D4EE2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2" y="34262"/>
            <a:ext cx="11125236" cy="1104900"/>
          </a:xfrm>
        </p:spPr>
        <p:txBody>
          <a:bodyPr/>
          <a:lstStyle/>
          <a:p>
            <a:r>
              <a:rPr lang="fr-FR" sz="3200" u="sng" dirty="0"/>
              <a:t>Qu’est-ce que la GDM ?</a:t>
            </a:r>
            <a:br>
              <a:rPr lang="fr-FR" sz="3200" u="sng" dirty="0"/>
            </a:br>
            <a:endParaRPr lang="fr-FR" dirty="0"/>
          </a:p>
        </p:txBody>
      </p:sp>
      <p:pic>
        <p:nvPicPr>
          <p:cNvPr id="36" name="Picture 16" descr="icon management-bleu – ActionEfficient">
            <a:extLst>
              <a:ext uri="{FF2B5EF4-FFF2-40B4-BE49-F238E27FC236}">
                <a16:creationId xmlns:a16="http://schemas.microsoft.com/office/drawing/2014/main" id="{D7044506-0707-63FB-5664-5F697483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82" y="4761001"/>
            <a:ext cx="751404" cy="7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2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32" y="88818"/>
            <a:ext cx="11125236" cy="1104900"/>
          </a:xfrm>
        </p:spPr>
        <p:txBody>
          <a:bodyPr/>
          <a:lstStyle/>
          <a:p>
            <a:r>
              <a:rPr lang="fr-FR" u="sng" dirty="0"/>
              <a:t>Quand est-ce que le processus GDM est appliqué?</a:t>
            </a: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61888F10-1CBC-D666-42C2-D9AD8BBF2818}"/>
              </a:ext>
            </a:extLst>
          </p:cNvPr>
          <p:cNvSpPr/>
          <p:nvPr/>
        </p:nvSpPr>
        <p:spPr>
          <a:xfrm>
            <a:off x="407368" y="1082156"/>
            <a:ext cx="11206161" cy="555425"/>
          </a:xfrm>
          <a:prstGeom prst="flowChartAlternateProcess">
            <a:avLst/>
          </a:prstGeom>
          <a:gradFill flip="none" rotWithShape="1">
            <a:gsLst>
              <a:gs pos="0">
                <a:srgbClr val="008DC0"/>
              </a:gs>
              <a:gs pos="34000">
                <a:schemeClr val="accent5">
                  <a:lumMod val="75000"/>
                </a:schemeClr>
              </a:gs>
              <a:gs pos="75000">
                <a:srgbClr val="039857"/>
              </a:gs>
              <a:gs pos="48000">
                <a:srgbClr val="108191"/>
              </a:gs>
              <a:gs pos="99000">
                <a:srgbClr val="009E4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>
                <a:solidFill>
                  <a:schemeClr val="bg1"/>
                </a:solidFill>
              </a:rPr>
              <a:t>Projet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A312BA03-DF57-D1A3-6346-00272F733DA0}"/>
              </a:ext>
            </a:extLst>
          </p:cNvPr>
          <p:cNvGraphicFramePr/>
          <p:nvPr/>
        </p:nvGraphicFramePr>
        <p:xfrm>
          <a:off x="407368" y="1697880"/>
          <a:ext cx="8672100" cy="3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578D4D21-C5D0-4972-BDC9-0BB6BAEBB61F}"/>
              </a:ext>
            </a:extLst>
          </p:cNvPr>
          <p:cNvGraphicFramePr/>
          <p:nvPr/>
        </p:nvGraphicFramePr>
        <p:xfrm>
          <a:off x="9378812" y="1714902"/>
          <a:ext cx="2223510" cy="3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Circle: Hollow 3">
            <a:extLst>
              <a:ext uri="{FF2B5EF4-FFF2-40B4-BE49-F238E27FC236}">
                <a16:creationId xmlns:a16="http://schemas.microsoft.com/office/drawing/2014/main" id="{21D5770E-8CBB-566B-916D-27A109335FC3}"/>
              </a:ext>
            </a:extLst>
          </p:cNvPr>
          <p:cNvSpPr/>
          <p:nvPr/>
        </p:nvSpPr>
        <p:spPr>
          <a:xfrm>
            <a:off x="795049" y="2708920"/>
            <a:ext cx="1584176" cy="1440160"/>
          </a:xfrm>
          <a:prstGeom prst="donut">
            <a:avLst>
              <a:gd name="adj" fmla="val 12255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>
                <a:solidFill>
                  <a:schemeClr val="tx1"/>
                </a:solidFill>
                <a:latin typeface="Ubuntu" panose="020B0504030602030204" pitchFamily="34" charset="0"/>
              </a:rPr>
              <a:t>GDM avant Sync5</a:t>
            </a:r>
            <a:endParaRPr lang="en-US" sz="110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17" name="ZoneTexte 74">
            <a:extLst>
              <a:ext uri="{FF2B5EF4-FFF2-40B4-BE49-F238E27FC236}">
                <a16:creationId xmlns:a16="http://schemas.microsoft.com/office/drawing/2014/main" id="{A77C08BA-100E-73B8-8430-F57E6108617B}"/>
              </a:ext>
            </a:extLst>
          </p:cNvPr>
          <p:cNvSpPr txBox="1"/>
          <p:nvPr/>
        </p:nvSpPr>
        <p:spPr>
          <a:xfrm>
            <a:off x="3647728" y="2051155"/>
            <a:ext cx="257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/>
              <a:t>Processus GDM</a:t>
            </a:r>
          </a:p>
        </p:txBody>
      </p:sp>
      <p:sp>
        <p:nvSpPr>
          <p:cNvPr id="22" name="ZoneTexte 74">
            <a:extLst>
              <a:ext uri="{FF2B5EF4-FFF2-40B4-BE49-F238E27FC236}">
                <a16:creationId xmlns:a16="http://schemas.microsoft.com/office/drawing/2014/main" id="{04C7B445-83FA-D02B-818F-0A777770413A}"/>
              </a:ext>
            </a:extLst>
          </p:cNvPr>
          <p:cNvSpPr txBox="1"/>
          <p:nvPr/>
        </p:nvSpPr>
        <p:spPr>
          <a:xfrm>
            <a:off x="9402758" y="2116549"/>
            <a:ext cx="2211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/>
              <a:t>Processus Panoramas d’Evolutions Produit et Process (PEPP)</a:t>
            </a:r>
          </a:p>
        </p:txBody>
      </p:sp>
      <p:sp>
        <p:nvSpPr>
          <p:cNvPr id="2" name="Circle: Hollow 4">
            <a:extLst>
              <a:ext uri="{FF2B5EF4-FFF2-40B4-BE49-F238E27FC236}">
                <a16:creationId xmlns:a16="http://schemas.microsoft.com/office/drawing/2014/main" id="{8082496E-94B4-EB85-C04F-278AF5D23824}"/>
              </a:ext>
            </a:extLst>
          </p:cNvPr>
          <p:cNvSpPr/>
          <p:nvPr/>
        </p:nvSpPr>
        <p:spPr>
          <a:xfrm>
            <a:off x="4819595" y="3799846"/>
            <a:ext cx="1656184" cy="1376831"/>
          </a:xfrm>
          <a:prstGeom prst="donut">
            <a:avLst>
              <a:gd name="adj" fmla="val 12255"/>
            </a:avLst>
          </a:prstGeom>
          <a:solidFill>
            <a:srgbClr val="008D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>
                <a:solidFill>
                  <a:schemeClr val="tx1"/>
                </a:solidFill>
                <a:latin typeface="Ubuntu" panose="020B0504030602030204" pitchFamily="34" charset="0"/>
              </a:rPr>
              <a:t>GDM après Sync5</a:t>
            </a:r>
            <a:endParaRPr lang="en-US" sz="110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8" name="ZoneTexte 74">
            <a:extLst>
              <a:ext uri="{FF2B5EF4-FFF2-40B4-BE49-F238E27FC236}">
                <a16:creationId xmlns:a16="http://schemas.microsoft.com/office/drawing/2014/main" id="{0E89BFC3-713F-33D1-83D8-16BB57F1E185}"/>
              </a:ext>
            </a:extLst>
          </p:cNvPr>
          <p:cNvSpPr txBox="1"/>
          <p:nvPr/>
        </p:nvSpPr>
        <p:spPr>
          <a:xfrm>
            <a:off x="3384867" y="3228945"/>
            <a:ext cx="2224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b="1" i="1"/>
              <a:t>Pièces officialisées série pour la première fois pour réalisation Outillage     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2C3D433-FC89-2C56-B51E-335786353578}"/>
              </a:ext>
            </a:extLst>
          </p:cNvPr>
          <p:cNvCxnSpPr>
            <a:cxnSpLocks/>
          </p:cNvCxnSpPr>
          <p:nvPr/>
        </p:nvCxnSpPr>
        <p:spPr>
          <a:xfrm flipH="1">
            <a:off x="4527694" y="3122677"/>
            <a:ext cx="16236" cy="2586188"/>
          </a:xfrm>
          <a:prstGeom prst="line">
            <a:avLst/>
          </a:prstGeom>
          <a:ln w="9525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A87B0455-2F2F-9DB5-69F3-5F74ADFB37F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76" y="2458686"/>
            <a:ext cx="640080" cy="640080"/>
          </a:xfrm>
          <a:prstGeom prst="rect">
            <a:avLst/>
          </a:prstGeom>
        </p:spPr>
      </p:pic>
      <p:sp>
        <p:nvSpPr>
          <p:cNvPr id="12" name="ZoneTexte 43">
            <a:extLst>
              <a:ext uri="{FF2B5EF4-FFF2-40B4-BE49-F238E27FC236}">
                <a16:creationId xmlns:a16="http://schemas.microsoft.com/office/drawing/2014/main" id="{2B1141BB-CD13-3771-8971-1DA7A8979565}"/>
              </a:ext>
            </a:extLst>
          </p:cNvPr>
          <p:cNvSpPr txBox="1"/>
          <p:nvPr/>
        </p:nvSpPr>
        <p:spPr>
          <a:xfrm>
            <a:off x="3732539" y="2455062"/>
            <a:ext cx="124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>
                <a:latin typeface="Ubuntu" panose="020B0504030602030204" pitchFamily="34" charset="0"/>
              </a:rPr>
              <a:t>1</a:t>
            </a:r>
            <a:r>
              <a:rPr lang="fr-FR" sz="1100" b="1" baseline="30000">
                <a:latin typeface="Ubuntu" panose="020B0504030602030204" pitchFamily="34" charset="0"/>
              </a:rPr>
              <a:t>er</a:t>
            </a:r>
            <a:r>
              <a:rPr lang="fr-FR" sz="1100" b="1">
                <a:latin typeface="Ubuntu" panose="020B0504030602030204" pitchFamily="34" charset="0"/>
              </a:rPr>
              <a:t> TKO*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A9BE170-14FD-8ED5-44D0-54E2FE2C659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12" y="2579940"/>
            <a:ext cx="640080" cy="640080"/>
          </a:xfrm>
          <a:prstGeom prst="rect">
            <a:avLst/>
          </a:prstGeom>
        </p:spPr>
      </p:pic>
      <p:sp>
        <p:nvSpPr>
          <p:cNvPr id="18" name="ZoneTexte 46">
            <a:extLst>
              <a:ext uri="{FF2B5EF4-FFF2-40B4-BE49-F238E27FC236}">
                <a16:creationId xmlns:a16="http://schemas.microsoft.com/office/drawing/2014/main" id="{454FA9ED-5FE2-BCBB-764A-AB7CCF5FB139}"/>
              </a:ext>
            </a:extLst>
          </p:cNvPr>
          <p:cNvSpPr txBox="1"/>
          <p:nvPr/>
        </p:nvSpPr>
        <p:spPr>
          <a:xfrm>
            <a:off x="8403638" y="3447306"/>
            <a:ext cx="13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latin typeface="Ubuntu" panose="020B0504030602030204" pitchFamily="34" charset="0"/>
              </a:rPr>
              <a:t>Production </a:t>
            </a:r>
            <a:r>
              <a:rPr lang="en-US" sz="1200" b="1" err="1">
                <a:latin typeface="Ubuntu" panose="020B0504030602030204" pitchFamily="34" charset="0"/>
              </a:rPr>
              <a:t>en</a:t>
            </a:r>
            <a:r>
              <a:rPr lang="en-US" sz="1200" b="1">
                <a:latin typeface="Ubuntu" panose="020B0504030602030204" pitchFamily="34" charset="0"/>
              </a:rPr>
              <a:t> masse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E1F6DD3-FF75-161B-2038-14C7A7AF973C}"/>
              </a:ext>
            </a:extLst>
          </p:cNvPr>
          <p:cNvCxnSpPr>
            <a:cxnSpLocks/>
          </p:cNvCxnSpPr>
          <p:nvPr/>
        </p:nvCxnSpPr>
        <p:spPr>
          <a:xfrm flipH="1">
            <a:off x="9132952" y="3122677"/>
            <a:ext cx="16236" cy="2586188"/>
          </a:xfrm>
          <a:prstGeom prst="line">
            <a:avLst/>
          </a:prstGeom>
          <a:ln w="9525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CB2D0F0A-2EE8-C7AB-6F57-C7536742D0AC}"/>
              </a:ext>
            </a:extLst>
          </p:cNvPr>
          <p:cNvSpPr/>
          <p:nvPr/>
        </p:nvSpPr>
        <p:spPr>
          <a:xfrm>
            <a:off x="6103466" y="4951339"/>
            <a:ext cx="3045721" cy="4616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20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546D7A9-B25F-5045-C05E-A4BDD74862C3}"/>
              </a:ext>
            </a:extLst>
          </p:cNvPr>
          <p:cNvSpPr/>
          <p:nvPr/>
        </p:nvSpPr>
        <p:spPr>
          <a:xfrm>
            <a:off x="2272668" y="3797464"/>
            <a:ext cx="2880861" cy="36933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200"/>
          </a:p>
        </p:txBody>
      </p:sp>
      <p:sp>
        <p:nvSpPr>
          <p:cNvPr id="24" name="Circle: Hollow 4">
            <a:extLst>
              <a:ext uri="{FF2B5EF4-FFF2-40B4-BE49-F238E27FC236}">
                <a16:creationId xmlns:a16="http://schemas.microsoft.com/office/drawing/2014/main" id="{2136F689-6FF6-DD65-AE9B-E6C4507333AD}"/>
              </a:ext>
            </a:extLst>
          </p:cNvPr>
          <p:cNvSpPr/>
          <p:nvPr/>
        </p:nvSpPr>
        <p:spPr>
          <a:xfrm>
            <a:off x="9221569" y="4886008"/>
            <a:ext cx="1626583" cy="1428888"/>
          </a:xfrm>
          <a:prstGeom prst="donut">
            <a:avLst>
              <a:gd name="adj" fmla="val 12255"/>
            </a:avLst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>
                <a:solidFill>
                  <a:schemeClr val="tx1"/>
                </a:solidFill>
                <a:latin typeface="Ubuntu" panose="020B0504030602030204" pitchFamily="34" charset="0"/>
              </a:rPr>
              <a:t>PEPP</a:t>
            </a:r>
            <a:endParaRPr lang="en-US" sz="110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D11C4BBC-F16A-01ED-C09E-1DA2B6823065}"/>
              </a:ext>
            </a:extLst>
          </p:cNvPr>
          <p:cNvSpPr/>
          <p:nvPr/>
        </p:nvSpPr>
        <p:spPr>
          <a:xfrm>
            <a:off x="10543693" y="6021288"/>
            <a:ext cx="1626583" cy="33625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200"/>
          </a:p>
        </p:txBody>
      </p:sp>
      <p:sp>
        <p:nvSpPr>
          <p:cNvPr id="26" name="ZoneTexte 51">
            <a:extLst>
              <a:ext uri="{FF2B5EF4-FFF2-40B4-BE49-F238E27FC236}">
                <a16:creationId xmlns:a16="http://schemas.microsoft.com/office/drawing/2014/main" id="{A178AF4F-50B2-14E5-39F3-FFD6D9F5BE1E}"/>
              </a:ext>
            </a:extLst>
          </p:cNvPr>
          <p:cNvSpPr txBox="1"/>
          <p:nvPr/>
        </p:nvSpPr>
        <p:spPr>
          <a:xfrm>
            <a:off x="929860" y="4596712"/>
            <a:ext cx="363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>
                <a:latin typeface="+mj-lt"/>
              </a:rPr>
              <a:t>Demandes de modifications au niveau des : Produit de définition (</a:t>
            </a:r>
            <a:r>
              <a:rPr lang="fr-FR" sz="1200" b="1" err="1">
                <a:latin typeface="+mj-lt"/>
              </a:rPr>
              <a:t>Pdef</a:t>
            </a:r>
            <a:r>
              <a:rPr lang="fr-FR" sz="1200" b="1">
                <a:latin typeface="+mj-lt"/>
              </a:rPr>
              <a:t>), Produit de réalisation (</a:t>
            </a:r>
            <a:r>
              <a:rPr lang="fr-FR" sz="1200" b="1" err="1">
                <a:latin typeface="+mj-lt"/>
              </a:rPr>
              <a:t>Préa</a:t>
            </a:r>
            <a:r>
              <a:rPr lang="fr-FR" sz="1200" b="1">
                <a:latin typeface="+mj-lt"/>
              </a:rPr>
              <a:t>)…, dès le choix fournisseur.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EA44D5-ED80-1BAF-D2E6-8B9B5210ACA7}"/>
              </a:ext>
            </a:extLst>
          </p:cNvPr>
          <p:cNvSpPr txBox="1"/>
          <p:nvPr/>
        </p:nvSpPr>
        <p:spPr>
          <a:xfrm>
            <a:off x="10848152" y="5573288"/>
            <a:ext cx="3601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>
                <a:solidFill>
                  <a:srgbClr val="92D050"/>
                </a:solidFill>
                <a:latin typeface="+mj-lt"/>
              </a:rPr>
              <a:t>Piloté par PPM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AE1E301-4CAF-DAE6-3158-390186E6FAB9}"/>
              </a:ext>
            </a:extLst>
          </p:cNvPr>
          <p:cNvSpPr txBox="1"/>
          <p:nvPr/>
        </p:nvSpPr>
        <p:spPr>
          <a:xfrm>
            <a:off x="10358126" y="18413"/>
            <a:ext cx="1997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/>
              <a:t>TKO*: </a:t>
            </a:r>
            <a:r>
              <a:rPr lang="fr-FR" sz="800" b="1" i="1" dirty="0" err="1"/>
              <a:t>Tooling</a:t>
            </a:r>
            <a:r>
              <a:rPr lang="fr-FR" sz="800" b="1" i="1" dirty="0"/>
              <a:t> Kick off</a:t>
            </a:r>
          </a:p>
          <a:p>
            <a:r>
              <a:rPr lang="fr-FR" sz="800" b="1" i="1" dirty="0"/>
              <a:t>Sync5*: La Définition digitale finale est complète</a:t>
            </a:r>
          </a:p>
          <a:p>
            <a:r>
              <a:rPr lang="fr-FR" sz="800" b="1" i="1" dirty="0"/>
              <a:t>PPM: Pilote planning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D20345-61E0-32F9-DC35-64D77A77098E}"/>
              </a:ext>
            </a:extLst>
          </p:cNvPr>
          <p:cNvSpPr txBox="1"/>
          <p:nvPr/>
        </p:nvSpPr>
        <p:spPr>
          <a:xfrm>
            <a:off x="5702651" y="5573288"/>
            <a:ext cx="3601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>
                <a:latin typeface="+mj-lt"/>
              </a:rPr>
              <a:t>Demandes de modifications suite à un problème détecté (défaut) ou une demande d’évolution.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A716F-D994-E5EA-C110-C56F51BB880D}"/>
              </a:ext>
            </a:extLst>
          </p:cNvPr>
          <p:cNvSpPr/>
          <p:nvPr/>
        </p:nvSpPr>
        <p:spPr>
          <a:xfrm>
            <a:off x="228994" y="1671089"/>
            <a:ext cx="8937790" cy="5002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3" grpId="0">
        <p:bldAsOne/>
      </p:bldGraphic>
      <p:bldGraphic spid="14" grpId="0">
        <p:bldAsOne/>
      </p:bldGraphic>
      <p:bldP spid="15" grpId="0" animBg="1"/>
      <p:bldP spid="17" grpId="0"/>
      <p:bldP spid="22" grpId="0"/>
      <p:bldP spid="2" grpId="0" animBg="1"/>
      <p:bldP spid="8" grpId="0"/>
      <p:bldP spid="12" grpId="0"/>
      <p:bldP spid="18" grpId="0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2133" dirty="0"/>
              <a:t>Généralités</a:t>
            </a:r>
            <a:endParaRPr lang="en-US" sz="2000" b="1" dirty="0">
              <a:solidFill>
                <a:srgbClr val="4472C4">
                  <a:lumMod val="50000"/>
                </a:srgbClr>
              </a:solidFill>
              <a:latin typeface="GE Inspira Sans" panose="020B0503060000000003" pitchFamily="34" charset="0"/>
              <a:ea typeface="Kozuka Gothic Pro L" pitchFamily="34" charset="-128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1867" b="1" dirty="0">
                <a:solidFill>
                  <a:schemeClr val="tx2"/>
                </a:solidFill>
              </a:rPr>
              <a:t>Généralités </a:t>
            </a:r>
            <a:endParaRPr lang="fr-FR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2667" b="1" dirty="0">
                <a:solidFill>
                  <a:schemeClr val="tx2"/>
                </a:solidFill>
              </a:rPr>
              <a:t>Sources de production d’hydrogène</a:t>
            </a:r>
            <a:endParaRPr lang="fr-FR" sz="2667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70" y="2194559"/>
            <a:ext cx="6145697" cy="361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8F573C5-D3E2-4FFD-A3C4-89F49742625E}"/>
              </a:ext>
            </a:extLst>
          </p:cNvPr>
          <p:cNvSpPr/>
          <p:nvPr/>
        </p:nvSpPr>
        <p:spPr>
          <a:xfrm>
            <a:off x="11774559" y="6362056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93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">
            <a:extLst>
              <a:ext uri="{FF2B5EF4-FFF2-40B4-BE49-F238E27FC236}">
                <a16:creationId xmlns:a16="http://schemas.microsoft.com/office/drawing/2014/main" id="{32B4BE4A-060A-4CA3-80BB-0275955E6534}"/>
              </a:ext>
            </a:extLst>
          </p:cNvPr>
          <p:cNvSpPr/>
          <p:nvPr/>
        </p:nvSpPr>
        <p:spPr>
          <a:xfrm>
            <a:off x="-13717" y="0"/>
            <a:ext cx="920677" cy="4392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7D8BE96-DD90-421F-9F38-E91E84AD6984}"/>
              </a:ext>
            </a:extLst>
          </p:cNvPr>
          <p:cNvSpPr txBox="1"/>
          <p:nvPr/>
        </p:nvSpPr>
        <p:spPr>
          <a:xfrm>
            <a:off x="1309117" y="19545"/>
            <a:ext cx="44565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2133" dirty="0"/>
              <a:t>Généralités</a:t>
            </a:r>
            <a:endParaRPr lang="en-US" sz="2000" b="1" dirty="0">
              <a:solidFill>
                <a:srgbClr val="4472C4">
                  <a:lumMod val="50000"/>
                </a:srgbClr>
              </a:solidFill>
              <a:latin typeface="GE Inspira Sans" panose="020B0503060000000003" pitchFamily="34" charset="0"/>
              <a:ea typeface="Kozuka Gothic Pro L" pitchFamily="34" charset="-128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F32039C-5923-41B2-B2D4-71EB2613372A}"/>
              </a:ext>
            </a:extLst>
          </p:cNvPr>
          <p:cNvGrpSpPr/>
          <p:nvPr/>
        </p:nvGrpSpPr>
        <p:grpSpPr>
          <a:xfrm>
            <a:off x="975382" y="75980"/>
            <a:ext cx="358623" cy="287243"/>
            <a:chOff x="1118525" y="57510"/>
            <a:chExt cx="349234" cy="288000"/>
          </a:xfrm>
          <a:effectLst/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9E6D53E-33E8-497D-9A0A-BC904E775B62}"/>
                </a:ext>
              </a:extLst>
            </p:cNvPr>
            <p:cNvSpPr/>
            <p:nvPr/>
          </p:nvSpPr>
          <p:spPr>
            <a:xfrm>
              <a:off x="1118525" y="57510"/>
              <a:ext cx="288000" cy="28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fr-FR" dirty="0">
                  <a:ln w="18415" cmpd="sng">
                    <a:solidFill>
                      <a:prstClr val="whit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GE Inspira Sans" panose="020B0503060000000003" pitchFamily="34" charset="0"/>
                  <a:ea typeface="Kozuka Gothic Pro L" pitchFamily="34" charset="-128"/>
                </a:rPr>
                <a:t>1</a:t>
              </a:r>
              <a:endParaRPr lang="en-US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 Inspira Sans" panose="020B0503060000000003" pitchFamily="34" charset="0"/>
                <a:ea typeface="Kozuka Gothic Pro L" pitchFamily="34" charset="-128"/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822553B0-3467-4B43-943B-DE519A7798D4}"/>
                </a:ext>
              </a:extLst>
            </p:cNvPr>
            <p:cNvCxnSpPr/>
            <p:nvPr/>
          </p:nvCxnSpPr>
          <p:spPr>
            <a:xfrm>
              <a:off x="1467759" y="69185"/>
              <a:ext cx="0" cy="26780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hevron 48">
            <a:extLst>
              <a:ext uri="{FF2B5EF4-FFF2-40B4-BE49-F238E27FC236}">
                <a16:creationId xmlns:a16="http://schemas.microsoft.com/office/drawing/2014/main" id="{D73F2AAC-EF72-47D9-9621-41A4DD05563A}"/>
              </a:ext>
            </a:extLst>
          </p:cNvPr>
          <p:cNvSpPr/>
          <p:nvPr/>
        </p:nvSpPr>
        <p:spPr>
          <a:xfrm>
            <a:off x="7276778" y="657"/>
            <a:ext cx="1757327" cy="45196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hevron 49">
            <a:extLst>
              <a:ext uri="{FF2B5EF4-FFF2-40B4-BE49-F238E27FC236}">
                <a16:creationId xmlns:a16="http://schemas.microsoft.com/office/drawing/2014/main" id="{3DDD0CFD-C11F-4C59-A635-94AFE5EB101C}"/>
              </a:ext>
            </a:extLst>
          </p:cNvPr>
          <p:cNvSpPr/>
          <p:nvPr/>
        </p:nvSpPr>
        <p:spPr>
          <a:xfrm>
            <a:off x="8791133" y="-4285"/>
            <a:ext cx="2165859" cy="4569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Chevron 50">
            <a:extLst>
              <a:ext uri="{FF2B5EF4-FFF2-40B4-BE49-F238E27FC236}">
                <a16:creationId xmlns:a16="http://schemas.microsoft.com/office/drawing/2014/main" id="{D7F2D6E2-E998-49C8-99F4-13E0849DA1E0}"/>
              </a:ext>
            </a:extLst>
          </p:cNvPr>
          <p:cNvSpPr/>
          <p:nvPr/>
        </p:nvSpPr>
        <p:spPr>
          <a:xfrm>
            <a:off x="10393425" y="1309"/>
            <a:ext cx="1520571" cy="45130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Chevron 51">
            <a:extLst>
              <a:ext uri="{FF2B5EF4-FFF2-40B4-BE49-F238E27FC236}">
                <a16:creationId xmlns:a16="http://schemas.microsoft.com/office/drawing/2014/main" id="{DD841583-A4C1-49C4-8309-CB1BB5E3BD7F}"/>
              </a:ext>
            </a:extLst>
          </p:cNvPr>
          <p:cNvSpPr/>
          <p:nvPr/>
        </p:nvSpPr>
        <p:spPr>
          <a:xfrm>
            <a:off x="11483071" y="3503"/>
            <a:ext cx="985224" cy="44911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hevron 52">
            <a:extLst>
              <a:ext uri="{FF2B5EF4-FFF2-40B4-BE49-F238E27FC236}">
                <a16:creationId xmlns:a16="http://schemas.microsoft.com/office/drawing/2014/main" id="{4FC71C1A-BBF7-415F-BBC1-970F7EB1ECBC}"/>
              </a:ext>
            </a:extLst>
          </p:cNvPr>
          <p:cNvSpPr/>
          <p:nvPr/>
        </p:nvSpPr>
        <p:spPr>
          <a:xfrm>
            <a:off x="10835550" y="3503"/>
            <a:ext cx="1591572" cy="433487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hevron 13">
            <a:extLst>
              <a:ext uri="{FF2B5EF4-FFF2-40B4-BE49-F238E27FC236}">
                <a16:creationId xmlns:a16="http://schemas.microsoft.com/office/drawing/2014/main" id="{F9F55C12-457B-4865-9CA3-7F64F1EA6BF0}"/>
              </a:ext>
            </a:extLst>
          </p:cNvPr>
          <p:cNvSpPr/>
          <p:nvPr/>
        </p:nvSpPr>
        <p:spPr>
          <a:xfrm>
            <a:off x="5086441" y="-63451"/>
            <a:ext cx="2862387" cy="51388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31B3AD9-136E-4F91-B3D5-0EB912408237}"/>
              </a:ext>
            </a:extLst>
          </p:cNvPr>
          <p:cNvSpPr/>
          <p:nvPr/>
        </p:nvSpPr>
        <p:spPr>
          <a:xfrm>
            <a:off x="5536347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2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A9092C-C971-4BB0-B850-F90B9E40BCB8}"/>
              </a:ext>
            </a:extLst>
          </p:cNvPr>
          <p:cNvSpPr/>
          <p:nvPr/>
        </p:nvSpPr>
        <p:spPr>
          <a:xfrm>
            <a:off x="6000711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3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5" name="Oval 5">
            <a:extLst>
              <a:ext uri="{FF2B5EF4-FFF2-40B4-BE49-F238E27FC236}">
                <a16:creationId xmlns:a16="http://schemas.microsoft.com/office/drawing/2014/main" id="{C0D64DAF-EBBB-486B-9B66-B74E78458548}"/>
              </a:ext>
            </a:extLst>
          </p:cNvPr>
          <p:cNvSpPr/>
          <p:nvPr/>
        </p:nvSpPr>
        <p:spPr>
          <a:xfrm>
            <a:off x="6482792" y="75223"/>
            <a:ext cx="279243" cy="288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glow rad="38100">
              <a:schemeClr val="accent4">
                <a:lumMod val="20000"/>
                <a:lumOff val="80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fr-FR" sz="1600" dirty="0">
                <a:ln w="18415" cmpd="sng">
                  <a:solidFill>
                    <a:prstClr val="white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Kozuka Gothic Pro L" pitchFamily="34" charset="-128"/>
                <a:ea typeface="Kozuka Gothic Pro L" pitchFamily="34" charset="-128"/>
              </a:rPr>
              <a:t>4</a:t>
            </a:r>
            <a:endParaRPr lang="en-US" sz="1600" dirty="0">
              <a:ln w="18415" cmpd="sng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E1D0975-E0C0-427A-AF6E-7DC00D74C2FC}"/>
              </a:ext>
            </a:extLst>
          </p:cNvPr>
          <p:cNvSpPr txBox="1"/>
          <p:nvPr/>
        </p:nvSpPr>
        <p:spPr>
          <a:xfrm>
            <a:off x="566307" y="582816"/>
            <a:ext cx="45930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fr-FR" sz="1867" b="1" dirty="0">
                <a:solidFill>
                  <a:schemeClr val="tx2"/>
                </a:solidFill>
              </a:rPr>
              <a:t>Généralités </a:t>
            </a:r>
            <a:endParaRPr lang="fr-FR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95E5AB-5731-4DBE-A174-28FEF547F257}"/>
              </a:ext>
            </a:extLst>
          </p:cNvPr>
          <p:cNvGrpSpPr/>
          <p:nvPr/>
        </p:nvGrpSpPr>
        <p:grpSpPr>
          <a:xfrm>
            <a:off x="394917" y="913549"/>
            <a:ext cx="4597119" cy="204171"/>
            <a:chOff x="547315" y="1066274"/>
            <a:chExt cx="4597119" cy="204171"/>
          </a:xfrm>
          <a:solidFill>
            <a:srgbClr val="002060"/>
          </a:solidFill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D5F6CD00-C103-457F-BE8E-C0462FFD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5" cy="12877"/>
            </a:xfrm>
            <a:prstGeom prst="lin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osange 85">
              <a:extLst>
                <a:ext uri="{FF2B5EF4-FFF2-40B4-BE49-F238E27FC236}">
                  <a16:creationId xmlns:a16="http://schemas.microsoft.com/office/drawing/2014/main" id="{4A9FD323-9358-46E9-B5BA-134ABC2CCA9F}"/>
                </a:ext>
              </a:extLst>
            </p:cNvPr>
            <p:cNvSpPr/>
            <p:nvPr/>
          </p:nvSpPr>
          <p:spPr>
            <a:xfrm>
              <a:off x="547315" y="1087565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Losange 86">
              <a:extLst>
                <a:ext uri="{FF2B5EF4-FFF2-40B4-BE49-F238E27FC236}">
                  <a16:creationId xmlns:a16="http://schemas.microsoft.com/office/drawing/2014/main" id="{073AAD96-BA32-45FF-80E0-C3FC4237C8E3}"/>
                </a:ext>
              </a:extLst>
            </p:cNvPr>
            <p:cNvSpPr/>
            <p:nvPr/>
          </p:nvSpPr>
          <p:spPr>
            <a:xfrm>
              <a:off x="4961554" y="1066274"/>
              <a:ext cx="182880" cy="182880"/>
            </a:xfrm>
            <a:prstGeom prst="diamond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881541B-C349-485B-85C1-FBAD394881B5}"/>
              </a:ext>
            </a:extLst>
          </p:cNvPr>
          <p:cNvGrpSpPr/>
          <p:nvPr/>
        </p:nvGrpSpPr>
        <p:grpSpPr>
          <a:xfrm>
            <a:off x="8492085" y="806779"/>
            <a:ext cx="2189420" cy="185191"/>
            <a:chOff x="325890" y="990507"/>
            <a:chExt cx="5028775" cy="350571"/>
          </a:xfrm>
          <a:solidFill>
            <a:schemeClr val="bg2">
              <a:lumMod val="75000"/>
            </a:schemeClr>
          </a:solidFill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45AFEA2-D434-4FFB-9787-85715C8C6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06" y="1160867"/>
              <a:ext cx="4260366" cy="0"/>
            </a:xfrm>
            <a:prstGeom prst="line">
              <a:avLst/>
            </a:prstGeom>
            <a:grp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osange 93">
              <a:extLst>
                <a:ext uri="{FF2B5EF4-FFF2-40B4-BE49-F238E27FC236}">
                  <a16:creationId xmlns:a16="http://schemas.microsoft.com/office/drawing/2014/main" id="{82E86D28-6FE5-4AF6-B18B-655011177593}"/>
                </a:ext>
              </a:extLst>
            </p:cNvPr>
            <p:cNvSpPr/>
            <p:nvPr/>
          </p:nvSpPr>
          <p:spPr>
            <a:xfrm>
              <a:off x="325890" y="994882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Losange 94">
              <a:extLst>
                <a:ext uri="{FF2B5EF4-FFF2-40B4-BE49-F238E27FC236}">
                  <a16:creationId xmlns:a16="http://schemas.microsoft.com/office/drawing/2014/main" id="{310FC0AB-07B7-40E8-B96A-82629E5C729B}"/>
                </a:ext>
              </a:extLst>
            </p:cNvPr>
            <p:cNvSpPr/>
            <p:nvPr/>
          </p:nvSpPr>
          <p:spPr>
            <a:xfrm>
              <a:off x="4934617" y="990507"/>
              <a:ext cx="420048" cy="346196"/>
            </a:xfrm>
            <a:prstGeom prst="diamond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9" name="Espace réservé du contenu 25">
            <a:extLst>
              <a:ext uri="{FF2B5EF4-FFF2-40B4-BE49-F238E27FC236}">
                <a16:creationId xmlns:a16="http://schemas.microsoft.com/office/drawing/2014/main" id="{7B9C3FDF-4073-4DCE-998F-D260E19E8D06}"/>
              </a:ext>
            </a:extLst>
          </p:cNvPr>
          <p:cNvSpPr txBox="1">
            <a:spLocks/>
          </p:cNvSpPr>
          <p:nvPr/>
        </p:nvSpPr>
        <p:spPr>
          <a:xfrm>
            <a:off x="193783" y="1195116"/>
            <a:ext cx="5851988" cy="886568"/>
          </a:xfrm>
          <a:prstGeom prst="rect">
            <a:avLst/>
          </a:prstGeom>
          <a:solidFill>
            <a:srgbClr val="F9F9F9"/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3733" b="1" dirty="0">
                <a:solidFill>
                  <a:schemeClr val="tx2"/>
                </a:solidFill>
              </a:rPr>
              <a:t>L’électrolyse </a:t>
            </a:r>
            <a:endParaRPr lang="fr-FR" sz="3733" b="1" dirty="0">
              <a:solidFill>
                <a:schemeClr val="tx2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0BC22-E29E-4E8C-AB3A-222B6FC6A50E}"/>
              </a:ext>
            </a:extLst>
          </p:cNvPr>
          <p:cNvSpPr/>
          <p:nvPr/>
        </p:nvSpPr>
        <p:spPr>
          <a:xfrm>
            <a:off x="319185" y="3126168"/>
            <a:ext cx="6754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itchFamily="34" charset="0"/>
              <a:buChar char="•"/>
            </a:pPr>
            <a:r>
              <a:rPr lang="fr-FR" sz="2400" dirty="0"/>
              <a:t>Son principe repose sur l’utilisation d’un assemblage anode / cathode qui soumit à un courant électrique permet la dissociation de la molécule d’eau en électrons et ions d’où la production du dihydrogène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16" y="2278050"/>
            <a:ext cx="4239080" cy="366600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8D6DB1-E014-4AC5-90BB-DA356DB1EA4B}"/>
              </a:ext>
            </a:extLst>
          </p:cNvPr>
          <p:cNvSpPr/>
          <p:nvPr/>
        </p:nvSpPr>
        <p:spPr>
          <a:xfrm>
            <a:off x="11774559" y="6362056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39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_Capgemini-Engineering.pptx" id="{71036F69-CEE1-48F2-BE76-C6A2A2F53448}" vid="{EB1ED9C7-31C0-4F8C-9B19-DBDF5408FE8C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F1545D307DEB448649786669854F8F" ma:contentTypeVersion="11" ma:contentTypeDescription="Create a new document." ma:contentTypeScope="" ma:versionID="df78a3cf655e5995a15d3150aad905e3">
  <xsd:schema xmlns:xsd="http://www.w3.org/2001/XMLSchema" xmlns:xs="http://www.w3.org/2001/XMLSchema" xmlns:p="http://schemas.microsoft.com/office/2006/metadata/properties" xmlns:ns2="b9f2ac06-2821-4086-bf09-45bc5ccee902" xmlns:ns3="896d4156-2f5c-4da1-b7b6-d41976ee4146" targetNamespace="http://schemas.microsoft.com/office/2006/metadata/properties" ma:root="true" ma:fieldsID="d91fb684526cefe2bcd705369110a4f0" ns2:_="" ns3:_="">
    <xsd:import namespace="b9f2ac06-2821-4086-bf09-45bc5ccee902"/>
    <xsd:import namespace="896d4156-2f5c-4da1-b7b6-d41976ee4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2ac06-2821-4086-bf09-45bc5ccee9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4156-2f5c-4da1-b7b6-d41976ee4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496af10-9871-48e3-81f3-9d55268c4674}" ma:internalName="TaxCatchAll" ma:showField="CatchAllData" ma:web="896d4156-2f5c-4da1-b7b6-d41976ee41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f2ac06-2821-4086-bf09-45bc5ccee902">
      <Terms xmlns="http://schemas.microsoft.com/office/infopath/2007/PartnerControls"/>
    </lcf76f155ced4ddcb4097134ff3c332f>
    <TaxCatchAll xmlns="896d4156-2f5c-4da1-b7b6-d41976ee4146" xsi:nil="true"/>
    <SharedWithUsers xmlns="896d4156-2f5c-4da1-b7b6-d41976ee4146">
      <UserInfo>
        <DisplayName>KASSAMI, Sofia</DisplayName>
        <AccountId>69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94466B-0F59-4C8B-BCE8-A947C3F84368}">
  <ds:schemaRefs>
    <ds:schemaRef ds:uri="896d4156-2f5c-4da1-b7b6-d41976ee4146"/>
    <ds:schemaRef ds:uri="b9f2ac06-2821-4086-bf09-45bc5ccee9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37007C7-5284-4EA4-8828-B4216C673CF3}">
  <ds:schemaRefs>
    <ds:schemaRef ds:uri="896d4156-2f5c-4da1-b7b6-d41976ee4146"/>
    <ds:schemaRef ds:uri="b9f2ac06-2821-4086-bf09-45bc5ccee90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325D2-9242-490D-9E6C-B62ECD9538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ppt-template_Capgemini-Engineering (2)</Template>
  <TotalTime>20</TotalTime>
  <Words>929</Words>
  <Application>Microsoft Office PowerPoint</Application>
  <PresentationFormat>Grand écran</PresentationFormat>
  <Paragraphs>252</Paragraphs>
  <Slides>23</Slides>
  <Notes>18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6" baseType="lpstr">
      <vt:lpstr>Arial</vt:lpstr>
      <vt:lpstr>Arial Black</vt:lpstr>
      <vt:lpstr>Britannic Bold</vt:lpstr>
      <vt:lpstr>Calibri</vt:lpstr>
      <vt:lpstr>Cambria Math</vt:lpstr>
      <vt:lpstr>GE Inspira Sans</vt:lpstr>
      <vt:lpstr>Kozuka Gothic Pro L</vt:lpstr>
      <vt:lpstr>Times New Roman</vt:lpstr>
      <vt:lpstr>Ubuntu</vt:lpstr>
      <vt:lpstr>Verdana</vt:lpstr>
      <vt:lpstr>Wingdings</vt:lpstr>
      <vt:lpstr>Cover options</vt:lpstr>
      <vt:lpstr>think-cell Slide</vt:lpstr>
      <vt:lpstr>Présentation PowerPoint</vt:lpstr>
      <vt:lpstr>      INTRODUCTION</vt:lpstr>
      <vt:lpstr>      AGENDA</vt:lpstr>
      <vt:lpstr>      AGENDA</vt:lpstr>
      <vt:lpstr>I.</vt:lpstr>
      <vt:lpstr>Qu’est-ce que la GDM ? </vt:lpstr>
      <vt:lpstr>Quand est-ce que le processus GDM est appliqué?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ppt template</dc:subject>
  <dc:creator>SAIDI Hasna</dc:creator>
  <cp:lastModifiedBy>DAMEJ, MERIAME</cp:lastModifiedBy>
  <cp:revision>3</cp:revision>
  <dcterms:created xsi:type="dcterms:W3CDTF">2021-05-19T10:16:06Z</dcterms:created>
  <dcterms:modified xsi:type="dcterms:W3CDTF">2024-05-22T07:55:01Z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0x01010062F1545D307DEB448649786669854F8F</vt:lpwstr>
  </property>
  <property fmtid="{D5CDD505-2E9C-101B-9397-08002B2CF9AE}" pid="3" name="MediaServiceImageTags">
    <vt:lpwstr/>
  </property>
  <property fmtid="{D5CDD505-2E9C-101B-9397-08002B2CF9AE}" pid="4" name="_ExtendedDescription">
    <vt:lpwstr/>
  </property>
  <property fmtid="{D5CDD505-2E9C-101B-9397-08002B2CF9AE}" pid="5" name="MSIP_Label_2fd53d93-3f4c-4b90-b511-bd6bdbb4fba9_Enabled">
    <vt:lpwstr>true</vt:lpwstr>
  </property>
  <property fmtid="{D5CDD505-2E9C-101B-9397-08002B2CF9AE}" pid="6" name="MSIP_Label_2fd53d93-3f4c-4b90-b511-bd6bdbb4fba9_SetDate">
    <vt:lpwstr>2023-05-10T16:55:57Z</vt:lpwstr>
  </property>
  <property fmtid="{D5CDD505-2E9C-101B-9397-08002B2CF9AE}" pid="7" name="MSIP_Label_2fd53d93-3f4c-4b90-b511-bd6bdbb4fba9_Method">
    <vt:lpwstr>Standard</vt:lpwstr>
  </property>
  <property fmtid="{D5CDD505-2E9C-101B-9397-08002B2CF9AE}" pid="8" name="MSIP_Label_2fd53d93-3f4c-4b90-b511-bd6bdbb4fba9_Name">
    <vt:lpwstr>2fd53d93-3f4c-4b90-b511-bd6bdbb4fba9</vt:lpwstr>
  </property>
  <property fmtid="{D5CDD505-2E9C-101B-9397-08002B2CF9AE}" pid="9" name="MSIP_Label_2fd53d93-3f4c-4b90-b511-bd6bdbb4fba9_SiteId">
    <vt:lpwstr>d852d5cd-724c-4128-8812-ffa5db3f8507</vt:lpwstr>
  </property>
  <property fmtid="{D5CDD505-2E9C-101B-9397-08002B2CF9AE}" pid="10" name="MSIP_Label_2fd53d93-3f4c-4b90-b511-bd6bdbb4fba9_ActionId">
    <vt:lpwstr>75e9ed34-9f02-4d44-aadb-dd345d5399e2</vt:lpwstr>
  </property>
  <property fmtid="{D5CDD505-2E9C-101B-9397-08002B2CF9AE}" pid="11" name="MSIP_Label_2fd53d93-3f4c-4b90-b511-bd6bdbb4fba9_ContentBits">
    <vt:lpwstr>0</vt:lpwstr>
  </property>
</Properties>
</file>