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4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9" autoAdjust="0"/>
    <p:restoredTop sz="94660"/>
  </p:normalViewPr>
  <p:slideViewPr>
    <p:cSldViewPr snapToGrid="0">
      <p:cViewPr>
        <p:scale>
          <a:sx n="70" d="100"/>
          <a:sy n="70" d="100"/>
        </p:scale>
        <p:origin x="288" y="7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1T09:22:02.714"/>
    </inkml:context>
    <inkml:brush xml:id="br0">
      <inkml:brushProperty name="width" value="0.10583" units="cm"/>
      <inkml:brushProperty name="height" value="0.10583" units="cm"/>
      <inkml:brushProperty name="color" value="#548235"/>
    </inkml:brush>
  </inkml:definitions>
  <inkml:traceGroup>
    <inkml:annotationXML>
      <emma:emma xmlns:emma="http://www.w3.org/2003/04/emma" version="1.0">
        <emma:interpretation id="{B43356B7-5BA2-451B-AA2A-D97560A56471}" emma:medium="tactile" emma:mode="ink">
          <msink:context xmlns:msink="http://schemas.microsoft.com/ink/2010/main" type="inkDrawing" rotatedBoundingBox="10507,6032 20345,4300 21613,11507 11776,13238" shapeName="Other">
            <msink:destinationLink direction="with" ref="{B75386F5-7A50-4601-8FF0-323E459C1110}"/>
          </msink:context>
        </emma:interpretation>
      </emma:emma>
    </inkml:annotationXML>
    <inkml:trace contextRef="#ctx0" brushRef="#br0">12038 13801 4992,'0'-14'1920,"0"14"-1024,14-28-704,0 13 544,-14 1-384,14 0-32,0 0 0,29-14 128,-15 0-256,14-15-256,15 1-96,-15 0 64,15-15 96,-1 1 96,0-15 32,1 15-64,13-1-64,1 1 576,0-1 320,13 1-320,-13-15-64,-1 1-320,15-1-64,14 1-64,0-1-64,-1 1-64,1-15 32,0 0-128,-14 1 32,13-1 192,1 0 128,14 1 96,-14-1 160,-15-14-128,15 15 64,0-15-224,-14 14-32,-1 0-64,1 1-64,0-1 32,-15 0 32,15 1-32,-29-15-32,15 14 32,-1-13-32,15 13 0,-14 0 0,-1 1 0,-13-15 0,-1 0 0,1 0 64,-15 0-96,0 15 0,-14-1 96,1 0 32,-1 1-32,0-1-64,-14 15 32,0-15-32,0 0 0,-14 15 64,15-1-32,-15-14-32,0 15 32,0 13 32,0-13 32,-15 13 96,-13 1 32,0 0 32,0-15-65,-15 15-31,15 13 96,-14-13 96,0-1-192,-1 1-32,-27-1 0,13 15 0,1-14-160,-1 13-32,-13 1-64,-1 0 96,1-1-64,-29 15-32,0-14 0,0 14 0,1-1 96,-1 1 64,-28 14 0,14-14 64,-14 14 0,14-15 32,-14 15-64,0 0-64,0-14 96,14 0 0,14 0-32,15-1-64,-1-13 32,0 14-32,29-15-96,-29-13 64,29 14-32,13-15-64,15 1-64,0 13 32,28-27 96,28 13 32,-14-13-64,29-15 64,13 15-128,1-1 32,13 1 64,1-1 32,42 15-63,-1-15-1,1 15 64,14-1 0,29-13 32,-1 27 64,0-13-32,28 13-32,-13 1-64,13 0-32,29 14-32,0-1 96,-15 15 64,29 0 128,14 1 0,0-2 63,0 15-63,-1 15 0,1-2-192,0 15-32,14 15-64,14-1 96,-14 14 64,14-13 64,1 27-128,-15-13 32,-15 13 0,30 15 64,-44 0 160,1 13 128,0 15-192,-29 0-96,-13 14-32,13 14-32,-27 0 0,-1 1 0,-28 13 0,0 14 64,0 15-96,-28-1 0,0 15 32,-42-15 64,-1 29-32,-13-1 64,-43 1 64,0 14 64,-28-15-32,-14 15-32,-15 0-32,-27-14 0,-15-1 0,0 15 0,-27-28 0,-1-1 0,-14 1 128,0-15 96,-14-13 160,14-1 64,-15-28-96,15 0 32,15-28-224,13-14-96,0-29-96,28 1-96,29-1-256,0-27-160,28-15-1280,0 0-544,28-14-2111,0-28-2081,0-14 2208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1T09:22:27.596"/>
    </inkml:context>
    <inkml:brush xml:id="br0">
      <inkml:brushProperty name="width" value="0.10583" units="cm"/>
      <inkml:brushProperty name="height" value="0.10583" units="cm"/>
      <inkml:brushProperty name="color" value="#C00000"/>
    </inkml:brush>
  </inkml:definitions>
  <inkml:traceGroup>
    <inkml:annotationXML>
      <emma:emma xmlns:emma="http://www.w3.org/2003/04/emma" version="1.0">
        <emma:interpretation id="{B75386F5-7A50-4601-8FF0-323E459C1110}" emma:medium="tactile" emma:mode="ink">
          <msink:context xmlns:msink="http://schemas.microsoft.com/ink/2010/main" type="inkDrawing" rotatedBoundingBox="11725,3534 22553,4535 21774,12966 10945,11965" semanticType="callout" shapeName="Other">
            <msink:sourceLink direction="with" ref="{B43356B7-5BA2-451B-AA2A-D97560A56471}"/>
          </msink:context>
        </emma:interpretation>
      </emma:emma>
    </inkml:annotationXML>
    <inkml:trace contextRef="#ctx0" brushRef="#br0">20264 13351 3968,'14'0'1568,"-14"-14"-832,14 0-928,0 14 192,0-14-256,14 14-64,-13-28-288,13 14 0,1-15 96,-1 1 160,14-14 256,0 14 128,0-15 160,1 1 32,-1-14 320,1 13 128,-15 1 0,28-15-32,-14 1-256,15-15-160,-14 15-64,13-15-32,14 15-64,1-29-128,0 15 32,13-15-32,0-14 0,-12 15 128,12-15 32,0 0-128,-13 0 32,0 1 128,-1-15 160,1 14 32,0-14 128,-15 0-160,0 14-32,-14-28-64,1 14-32,14 0-32,-15 0 64,0 0 32,0-14 96,0 0-32,1 0 64,-14 0 0,13 0 32,-14 0-64,-14 0 32,14-28 0,-14 14 32,-14 0 0,0-1 0,0 1-128,-14 0 0,0 14-32,-14 0 96,0 0 32,-29-14 96,15 14-96,-1 14 32,-27-14-161,14 0 33,-15 14-96,0 0 64,1 0-128,-29-14 0,14 14-32,-13 28 32,-1-28 0,-14 15 96,0-1-32,-14 0 64,14 0-128,-28 15 0,0-1 32,0-14 0,-15 15-64,16-1-64,-16 0 32,1 1 32,0-1-96,-1 14 0,-12 1-32,-2-1 0,14 1 0,-26-1 0,12 15 64,0-1 64,-27 1-32,14-1-32,-1 15 32,-14 0-32,15-1 0,0 15 0,-29 0 0,28 0 64,-13 14-96,0-15 0,13 29 32,-14-14 64,15 14-32,-14-14-32,13 14-64,14 14 32,-12-14-32,12 14 0,0 0 64,16 15 64,-16-15-32,15 28-32,0-14 32,13 15-32,2 13 0,-2 1 64,30-1-32,-2 15 64,-12-1-64,-2 1-32,2 27-64,12-13 32,16 28-32,-15-14 0,0 0 128,0 28 96,14-15-128,1 15-96,13 0 96,0 0 32,15 0-160,-15 15 0,14-15 96,1 0 64,0 28 0,-1-14-64,14 0-64,15 1-32,-14 13 64,14-14 64,-1 14 0,-14 14-32,15-13 32,14-1-32,-14 14-96,0-14 64,13 15 32,1 0 0,-1-15 0,-13 14 0,14-14 0,0 29 64,0-15-32,14 1-32,0-1-64,0-14-32,14 0 64,-15 1 64,15 13-64,0-13 0,0-1 32,0 0 0,0 0 64,0-14 32,-14 0-32,14-14-64,0 0 32,0-14-32,0 0 128,0-28 160,-14-15 32,14-13 64,0 13-128,-14-13-96,14-15-160,0-14-64,0-13-480,0-1-128,0 0-1280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0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2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5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4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7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2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5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7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2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9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0AA99-36AE-4579-9809-446917AEEC33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7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Diagrams to Azure Networking Open Source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09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NVA routing and LB probes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90244" y="4639383"/>
            <a:ext cx="4525963" cy="304800"/>
            <a:chOff x="1722437" y="4945062"/>
            <a:chExt cx="4191000" cy="304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961456" y="4745035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.0/24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822742" y="4271307"/>
            <a:ext cx="2515" cy="51465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82522" y="4486291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.101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575335" y="4282323"/>
            <a:ext cx="1" cy="50827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11561" y="448011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89538" y="3960744"/>
            <a:ext cx="654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nva-1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22462" y="3970520"/>
            <a:ext cx="654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nva-2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590244" y="3143519"/>
            <a:ext cx="4525963" cy="304800"/>
            <a:chOff x="1722437" y="4945062"/>
            <a:chExt cx="4191000" cy="3048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7031306" y="3250384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.0/24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841792" y="3280707"/>
            <a:ext cx="2515" cy="51465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01572" y="3495691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.101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6594385" y="3291723"/>
            <a:ext cx="1" cy="50827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30611" y="348951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.102</a:t>
            </a:r>
          </a:p>
        </p:txBody>
      </p:sp>
      <p:pic>
        <p:nvPicPr>
          <p:cNvPr id="25" name="Picture 6" descr="https://azure.microsoft.com/svghandler/load-balancer/?width=600&amp;height=3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200" y="2308106"/>
            <a:ext cx="1580966" cy="83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26"/>
          <p:cNvCxnSpPr/>
          <p:nvPr/>
        </p:nvCxnSpPr>
        <p:spPr>
          <a:xfrm>
            <a:off x="5200692" y="4817407"/>
            <a:ext cx="2515" cy="51465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22372" y="4765691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.100</a:t>
            </a:r>
          </a:p>
        </p:txBody>
      </p:sp>
      <p:pic>
        <p:nvPicPr>
          <p:cNvPr id="26" name="Picture 6" descr="https://azure.microsoft.com/svghandler/load-balancer/?width=600&amp;height=3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410" y="5048266"/>
            <a:ext cx="1580966" cy="83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5642612" y="5293992"/>
            <a:ext cx="63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lb-int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29912" y="2525111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lb-ext</a:t>
            </a:r>
          </a:p>
        </p:txBody>
      </p:sp>
      <p:pic>
        <p:nvPicPr>
          <p:cNvPr id="1026" name="Picture 2" descr="http://www.powerframeworks.com/series/AV/025/av025_0301_v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538" y="5950936"/>
            <a:ext cx="2857500" cy="84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6616055" y="6371211"/>
            <a:ext cx="1602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accent1"/>
                </a:solidFill>
              </a:rPr>
              <a:t>Traffic from VMs</a:t>
            </a:r>
          </a:p>
        </p:txBody>
      </p:sp>
      <p:pic>
        <p:nvPicPr>
          <p:cNvPr id="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514034" y="3824293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6279005" y="3818121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://www.powerframeworks.com/series/AV/025/av025_0301_v1.jp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835442" y="1401695"/>
            <a:ext cx="2857500" cy="84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574294" y="1672702"/>
            <a:ext cx="1909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Traffic from Internet</a:t>
            </a:r>
          </a:p>
        </p:txBody>
      </p:sp>
      <p:cxnSp>
        <p:nvCxnSpPr>
          <p:cNvPr id="35" name="Straight Arrow Connector 34"/>
          <p:cNvCxnSpPr>
            <a:endCxn id="22" idx="3"/>
          </p:cNvCxnSpPr>
          <p:nvPr/>
        </p:nvCxnSpPr>
        <p:spPr>
          <a:xfrm flipH="1">
            <a:off x="4350120" y="3073400"/>
            <a:ext cx="666380" cy="59156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467720" y="3073400"/>
            <a:ext cx="666380" cy="59156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4267570" y="4616450"/>
            <a:ext cx="666380" cy="59156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461370" y="4622800"/>
            <a:ext cx="666380" cy="59156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2499855">
            <a:off x="4441745" y="4724566"/>
            <a:ext cx="624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accent6"/>
                </a:solidFill>
              </a:rPr>
              <a:t>Probe</a:t>
            </a:r>
          </a:p>
        </p:txBody>
      </p:sp>
      <p:sp>
        <p:nvSpPr>
          <p:cNvPr id="45" name="TextBox 44"/>
          <p:cNvSpPr txBox="1"/>
          <p:nvPr/>
        </p:nvSpPr>
        <p:spPr>
          <a:xfrm rot="2499855">
            <a:off x="5528307" y="3087158"/>
            <a:ext cx="624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accent6"/>
                </a:solidFill>
              </a:rPr>
              <a:t>Probe</a:t>
            </a:r>
          </a:p>
        </p:txBody>
      </p:sp>
      <p:sp>
        <p:nvSpPr>
          <p:cNvPr id="46" name="TextBox 45"/>
          <p:cNvSpPr txBox="1"/>
          <p:nvPr/>
        </p:nvSpPr>
        <p:spPr>
          <a:xfrm rot="19068247">
            <a:off x="4379953" y="3050871"/>
            <a:ext cx="624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accent6"/>
                </a:solidFill>
              </a:rPr>
              <a:t>Probe</a:t>
            </a:r>
          </a:p>
        </p:txBody>
      </p:sp>
      <p:sp>
        <p:nvSpPr>
          <p:cNvPr id="47" name="TextBox 46"/>
          <p:cNvSpPr txBox="1"/>
          <p:nvPr/>
        </p:nvSpPr>
        <p:spPr>
          <a:xfrm rot="19068247">
            <a:off x="5457376" y="4942706"/>
            <a:ext cx="624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accent6"/>
                </a:solidFill>
              </a:rPr>
              <a:t>Probe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2199" y="3480794"/>
            <a:ext cx="2487762" cy="9233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All LB probes (from both LBs) sourced from IP address </a:t>
            </a:r>
            <a:r>
              <a:rPr lang="en-US" b="1" dirty="0">
                <a:solidFill>
                  <a:schemeClr val="accent6"/>
                </a:solidFill>
              </a:rPr>
              <a:t>168.63.129.16</a:t>
            </a:r>
          </a:p>
        </p:txBody>
      </p:sp>
      <p:sp>
        <p:nvSpPr>
          <p:cNvPr id="48" name="Thought Bubble: Cloud 47"/>
          <p:cNvSpPr/>
          <p:nvPr/>
        </p:nvSpPr>
        <p:spPr>
          <a:xfrm>
            <a:off x="8217080" y="2433054"/>
            <a:ext cx="2901770" cy="1847758"/>
          </a:xfrm>
          <a:prstGeom prst="cloudCallout">
            <a:avLst>
              <a:gd name="adj1" fmla="val -74993"/>
              <a:gd name="adj2" fmla="val 3346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494847" y="2888400"/>
            <a:ext cx="2265439" cy="95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Should I send traffic back to 168.63.129.16 over eth0 or eth1?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324541" y="3476924"/>
            <a:ext cx="566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eth1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42138" y="4360153"/>
            <a:ext cx="566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eth0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12322" y="3520895"/>
            <a:ext cx="566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eth1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29919" y="4404124"/>
            <a:ext cx="566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eth0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483406" y="4616450"/>
            <a:ext cx="3541867" cy="147732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Answer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it depends on the interface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got the probe!</a:t>
            </a:r>
          </a:p>
          <a:p>
            <a:r>
              <a:rPr lang="en-US" b="1" dirty="0">
                <a:solidFill>
                  <a:srgbClr val="C00000"/>
                </a:solidFill>
              </a:rPr>
              <a:t>How do you do that?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Linux with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 route tables (similar to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Policy-Based Routing)</a:t>
            </a:r>
          </a:p>
        </p:txBody>
      </p:sp>
    </p:spTree>
    <p:extLst>
      <p:ext uri="{BB962C8B-B14F-4D97-AF65-F5344CB8AC3E}">
        <p14:creationId xmlns:p14="http://schemas.microsoft.com/office/powerpoint/2010/main" val="2742233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182593" y="1831235"/>
            <a:ext cx="1252829" cy="11599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Curved Right 45"/>
          <p:cNvSpPr/>
          <p:nvPr/>
        </p:nvSpPr>
        <p:spPr>
          <a:xfrm rot="16200000" flipH="1">
            <a:off x="4691155" y="2041558"/>
            <a:ext cx="1507000" cy="3258799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080" y="-3435"/>
            <a:ext cx="10515600" cy="1325563"/>
          </a:xfrm>
        </p:spPr>
        <p:txBody>
          <a:bodyPr/>
          <a:lstStyle/>
          <a:p>
            <a:r>
              <a:rPr lang="de-DE" dirty="0"/>
              <a:t>NVA VM Scale Set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3666434" y="3525449"/>
            <a:ext cx="3487633" cy="242161"/>
            <a:chOff x="1722437" y="4945062"/>
            <a:chExt cx="4191000" cy="3048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5255132" y="3506221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10.4.2.0/24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875286" y="3051401"/>
            <a:ext cx="4158" cy="5952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323990" y="2027048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4241938" y="4576694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74862" y="4586470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7723" y="5565315"/>
            <a:ext cx="5228034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accent1"/>
                </a:solidFill>
              </a:rPr>
              <a:t>UDR in vnet1-subnet1</a:t>
            </a:r>
            <a:r>
              <a:rPr lang="de-DE" sz="1600" dirty="0">
                <a:solidFill>
                  <a:schemeClr val="accent1"/>
                </a:solidFill>
              </a:rPr>
              <a:t>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10.1.1.0/24 -&gt; 10.4.2.100 (for intra-subnet traffic filtering)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10.2.0.0/16 -&gt; 10.4.2.100 (for inter-vnet traffic filtering)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0.0.0.0/0 -&gt; 10.4.2.100 (for Internet outgoing traffic filtering)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5725121" y="3057751"/>
            <a:ext cx="4158" cy="5952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37937" y="335965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.100</a:t>
            </a:r>
          </a:p>
        </p:txBody>
      </p:sp>
      <p:pic>
        <p:nvPicPr>
          <p:cNvPr id="50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515449" y="2168627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azure.microsoft.com/svghandler/load-balancer/?width=600&amp;height=31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9" r="23142"/>
          <a:stretch/>
        </p:blipFill>
        <p:spPr bwMode="auto">
          <a:xfrm>
            <a:off x="5262561" y="2494294"/>
            <a:ext cx="891178" cy="83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2593411" y="1301403"/>
            <a:ext cx="2552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VMSS with Linux-based NVAs (iptables)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12211" y="2445447"/>
            <a:ext cx="1079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Internal LB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56348" y="2556558"/>
            <a:ext cx="3876843" cy="181588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accent1"/>
                </a:solidFill>
              </a:rPr>
              <a:t>SNAT</a:t>
            </a:r>
            <a:r>
              <a:rPr lang="de-DE" sz="1600" dirty="0">
                <a:solidFill>
                  <a:schemeClr val="accent1"/>
                </a:solidFill>
              </a:rPr>
              <a:t>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each firewall source-nats the traffic to its own address, in order to attract return traffic and thus prevent asymmetric routing</a:t>
            </a:r>
          </a:p>
          <a:p>
            <a:r>
              <a:rPr lang="de-DE" sz="1600" b="1" dirty="0">
                <a:solidFill>
                  <a:schemeClr val="accent1"/>
                </a:solidFill>
              </a:rPr>
              <a:t>DSR: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DSR rules (today port-specific) forward traffic to one of the NVAs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20805" y="1772192"/>
            <a:ext cx="224989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accent1"/>
                </a:solidFill>
              </a:rPr>
              <a:t>Single-NIC</a:t>
            </a:r>
            <a:r>
              <a:rPr lang="de-DE" sz="1600" dirty="0">
                <a:solidFill>
                  <a:schemeClr val="accent1"/>
                </a:solidFill>
              </a:rPr>
              <a:t>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VM Scale Sets support only single-NIC VMs</a:t>
            </a: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55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692077" y="2311991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https://azure.microsoft.com/svghandler/load-balancer/?width=600&amp;height=31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9" r="23142"/>
          <a:stretch/>
        </p:blipFill>
        <p:spPr bwMode="auto">
          <a:xfrm>
            <a:off x="5283392" y="1530092"/>
            <a:ext cx="891178" cy="83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5927621" y="146764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External LB</a:t>
            </a:r>
          </a:p>
        </p:txBody>
      </p:sp>
      <p:cxnSp>
        <p:nvCxnSpPr>
          <p:cNvPr id="14" name="Straight Connector 13"/>
          <p:cNvCxnSpPr>
            <a:stCxn id="3078" idx="3"/>
            <a:endCxn id="53" idx="1"/>
          </p:cNvCxnSpPr>
          <p:nvPr/>
        </p:nvCxnSpPr>
        <p:spPr>
          <a:xfrm>
            <a:off x="6153739" y="2909298"/>
            <a:ext cx="1202609" cy="55520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080979" y="1233863"/>
            <a:ext cx="3691164" cy="107721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accent1"/>
                </a:solidFill>
              </a:rPr>
              <a:t>Incoming traffic</a:t>
            </a:r>
            <a:r>
              <a:rPr lang="de-DE" sz="1600" dirty="0">
                <a:solidFill>
                  <a:schemeClr val="accent1"/>
                </a:solidFill>
              </a:rPr>
              <a:t>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External LB used for incoming traffic from the internet over LB rules (today port-specific, cannot collide with ILB rules)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60" name="Straight Connector 59"/>
          <p:cNvCxnSpPr>
            <a:stCxn id="56" idx="3"/>
            <a:endCxn id="59" idx="1"/>
          </p:cNvCxnSpPr>
          <p:nvPr/>
        </p:nvCxnSpPr>
        <p:spPr>
          <a:xfrm flipV="1">
            <a:off x="6174570" y="1772472"/>
            <a:ext cx="1906409" cy="17262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40096" y="2784001"/>
            <a:ext cx="2249892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As a consequence, both LBs must be associated to the same NIC in the NVA. Today that can be done only using non-overlapping TCP ports.</a:t>
            </a:r>
            <a:endParaRPr lang="en-US" sz="1600" dirty="0">
              <a:solidFill>
                <a:schemeClr val="accent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774394" y="5172745"/>
            <a:ext cx="2011363" cy="304800"/>
            <a:chOff x="1722437" y="4945062"/>
            <a:chExt cx="4191000" cy="304800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4064622" y="5178917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10.1.1.0/24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941272" y="5019653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6539365" y="5166573"/>
            <a:ext cx="2011363" cy="304800"/>
            <a:chOff x="1722437" y="4945062"/>
            <a:chExt cx="4191000" cy="304800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6829593" y="5172745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10.2.1.0/24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706243" y="5013481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3985547" y="4715866"/>
            <a:ext cx="4158" cy="5952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6739918" y="4706253"/>
            <a:ext cx="4158" cy="5952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666434" y="4440243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6431405" y="4434071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6485626" y="5572571"/>
            <a:ext cx="5228034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accent1"/>
                </a:solidFill>
              </a:rPr>
              <a:t>UDR in vnet2-subnet1</a:t>
            </a:r>
            <a:r>
              <a:rPr lang="de-DE" sz="1600" dirty="0">
                <a:solidFill>
                  <a:schemeClr val="accent1"/>
                </a:solidFill>
              </a:rPr>
              <a:t>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10.2.1.0/24 -&gt; 10.4.2.100 (for intra-subnet traffic filtering)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10.1.0.0/16 -&gt; 10.4.2.100 (for inter-vnet traffic filtering)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0.0.0.0/0 -&gt; 10.4.2.100 (for Internet outgoing traffic filtering)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375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182593" y="2704694"/>
            <a:ext cx="1252829" cy="11599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Curved Right 45"/>
          <p:cNvSpPr/>
          <p:nvPr/>
        </p:nvSpPr>
        <p:spPr>
          <a:xfrm rot="16200000" flipH="1">
            <a:off x="4691155" y="2915017"/>
            <a:ext cx="1507000" cy="3258799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468" y="27595"/>
            <a:ext cx="6511119" cy="1325563"/>
          </a:xfrm>
        </p:spPr>
        <p:txBody>
          <a:bodyPr/>
          <a:lstStyle/>
          <a:p>
            <a:r>
              <a:rPr lang="de-DE" dirty="0"/>
              <a:t>NVA VM Scale Set: problem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3666434" y="4398908"/>
            <a:ext cx="3487633" cy="242161"/>
            <a:chOff x="1722437" y="4945062"/>
            <a:chExt cx="4191000" cy="3048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5255132" y="4379680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10.4.2.0/24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875286" y="3924860"/>
            <a:ext cx="4158" cy="5952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323990" y="2900507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4241938" y="5450153"/>
            <a:ext cx="580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74862" y="5459929"/>
            <a:ext cx="580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VM2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5725121" y="3931210"/>
            <a:ext cx="4158" cy="5952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37937" y="4233116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.100</a:t>
            </a:r>
          </a:p>
        </p:txBody>
      </p:sp>
      <p:pic>
        <p:nvPicPr>
          <p:cNvPr id="50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515449" y="3042086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azure.microsoft.com/svghandler/load-balancer/?width=600&amp;height=31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9" r="23142"/>
          <a:stretch/>
        </p:blipFill>
        <p:spPr bwMode="auto">
          <a:xfrm>
            <a:off x="5262561" y="3367753"/>
            <a:ext cx="891178" cy="83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2593411" y="2174862"/>
            <a:ext cx="2552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VMSS with Linux-based NVAs (iptables)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54100" y="3312082"/>
            <a:ext cx="115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Internal LB</a:t>
            </a:r>
          </a:p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DSR rule</a:t>
            </a:r>
          </a:p>
        </p:txBody>
      </p:sp>
      <p:pic>
        <p:nvPicPr>
          <p:cNvPr id="55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692077" y="3185450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Group 61"/>
          <p:cNvGrpSpPr/>
          <p:nvPr/>
        </p:nvGrpSpPr>
        <p:grpSpPr>
          <a:xfrm>
            <a:off x="3774394" y="6046204"/>
            <a:ext cx="2011363" cy="304800"/>
            <a:chOff x="1722437" y="4945062"/>
            <a:chExt cx="4191000" cy="304800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4064622" y="6052376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10.1.1.0/24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941272" y="5893112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6539365" y="6040032"/>
            <a:ext cx="2011363" cy="304800"/>
            <a:chOff x="1722437" y="4945062"/>
            <a:chExt cx="4191000" cy="304800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6829593" y="6046204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10.2.1.0/24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706243" y="5886940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3985547" y="5589325"/>
            <a:ext cx="4158" cy="5952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6739918" y="5579712"/>
            <a:ext cx="4158" cy="5952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666434" y="5313702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6431405" y="5307530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5638800" y="3845259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4201060" y="2768239"/>
              <a:ext cx="3383460" cy="265194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81981" y="2749160"/>
                <a:ext cx="3421258" cy="26897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/>
              <p14:cNvContentPartPr/>
              <p14:nvPr/>
            </p14:nvContentPartPr>
            <p14:xfrm>
              <a:off x="3997840" y="2295739"/>
              <a:ext cx="3998160" cy="296190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78760" y="2276662"/>
                <a:ext cx="4035960" cy="2999693"/>
              </a:xfrm>
              <a:prstGeom prst="rect">
                <a:avLst/>
              </a:prstGeom>
            </p:spPr>
          </p:pic>
        </mc:Fallback>
      </mc:AlternateContent>
      <p:cxnSp>
        <p:nvCxnSpPr>
          <p:cNvPr id="15" name="Straight Arrow Connector 14"/>
          <p:cNvCxnSpPr/>
          <p:nvPr/>
        </p:nvCxnSpPr>
        <p:spPr>
          <a:xfrm flipH="1">
            <a:off x="6825872" y="5147997"/>
            <a:ext cx="100899" cy="11351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3985519" y="5099400"/>
            <a:ext cx="19287" cy="1740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87936" y="4004077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8" name="Thought Bubble: Cloud 17"/>
          <p:cNvSpPr/>
          <p:nvPr/>
        </p:nvSpPr>
        <p:spPr>
          <a:xfrm>
            <a:off x="1243013" y="3452054"/>
            <a:ext cx="1990725" cy="1231401"/>
          </a:xfrm>
          <a:prstGeom prst="cloudCallout">
            <a:avLst>
              <a:gd name="adj1" fmla="val 75013"/>
              <a:gd name="adj2" fmla="val 4824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333557" y="3661435"/>
            <a:ext cx="1862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Packets disappear somewhere between the NVA and VM1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73881"/>
              </p:ext>
            </p:extLst>
          </p:nvPr>
        </p:nvGraphicFramePr>
        <p:xfrm>
          <a:off x="8410820" y="2174862"/>
          <a:ext cx="3609444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03148">
                  <a:extLst>
                    <a:ext uri="{9D8B030D-6E8A-4147-A177-3AD203B41FA5}">
                      <a16:colId xmlns:a16="http://schemas.microsoft.com/office/drawing/2014/main" val="3197029999"/>
                    </a:ext>
                  </a:extLst>
                </a:gridCol>
                <a:gridCol w="1203148">
                  <a:extLst>
                    <a:ext uri="{9D8B030D-6E8A-4147-A177-3AD203B41FA5}">
                      <a16:colId xmlns:a16="http://schemas.microsoft.com/office/drawing/2014/main" val="384455778"/>
                    </a:ext>
                  </a:extLst>
                </a:gridCol>
                <a:gridCol w="1203148">
                  <a:extLst>
                    <a:ext uri="{9D8B030D-6E8A-4147-A177-3AD203B41FA5}">
                      <a16:colId xmlns:a16="http://schemas.microsoft.com/office/drawing/2014/main" val="1502761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Src</a:t>
                      </a:r>
                      <a:r>
                        <a:rPr lang="en-US" sz="1400" dirty="0"/>
                        <a:t>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Dst</a:t>
                      </a:r>
                      <a:r>
                        <a:rPr lang="en-US" sz="1400" baseline="0" dirty="0"/>
                        <a:t> IP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27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10.1.1.4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10.2.1.4</a:t>
                      </a:r>
                      <a:endPara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240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10.1.1.4</a:t>
                      </a:r>
                      <a:endPara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10.2.1.4</a:t>
                      </a:r>
                      <a:endPara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9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NVA_SRC_IP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10.2.1.4</a:t>
                      </a:r>
                      <a:endPara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01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10.2.1.4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NVA_SRC_IP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29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10.2.1.4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10.1.1.4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994534"/>
                  </a:ext>
                </a:extLst>
              </a:tr>
            </a:tbl>
          </a:graphicData>
        </a:graphic>
      </p:graphicFrame>
      <p:grpSp>
        <p:nvGrpSpPr>
          <p:cNvPr id="76" name="Group 75"/>
          <p:cNvGrpSpPr/>
          <p:nvPr/>
        </p:nvGrpSpPr>
        <p:grpSpPr>
          <a:xfrm>
            <a:off x="4329433" y="4947175"/>
            <a:ext cx="344918" cy="461665"/>
            <a:chOff x="8696325" y="704345"/>
            <a:chExt cx="344918" cy="461665"/>
          </a:xfrm>
        </p:grpSpPr>
        <p:sp>
          <p:nvSpPr>
            <p:cNvPr id="77" name="Oval 76"/>
            <p:cNvSpPr/>
            <p:nvPr/>
          </p:nvSpPr>
          <p:spPr>
            <a:xfrm>
              <a:off x="8696325" y="767113"/>
              <a:ext cx="317310" cy="34858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701085" y="70434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873702" y="3191167"/>
            <a:ext cx="344918" cy="461665"/>
            <a:chOff x="8696325" y="704345"/>
            <a:chExt cx="344918" cy="461665"/>
          </a:xfrm>
        </p:grpSpPr>
        <p:sp>
          <p:nvSpPr>
            <p:cNvPr id="80" name="Oval 79"/>
            <p:cNvSpPr/>
            <p:nvPr/>
          </p:nvSpPr>
          <p:spPr>
            <a:xfrm>
              <a:off x="8696325" y="767113"/>
              <a:ext cx="317310" cy="34858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701085" y="70434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981280" y="2606331"/>
            <a:ext cx="344918" cy="461665"/>
            <a:chOff x="8696325" y="704345"/>
            <a:chExt cx="344918" cy="461665"/>
          </a:xfrm>
        </p:grpSpPr>
        <p:sp>
          <p:nvSpPr>
            <p:cNvPr id="83" name="Oval 82"/>
            <p:cNvSpPr/>
            <p:nvPr/>
          </p:nvSpPr>
          <p:spPr>
            <a:xfrm>
              <a:off x="8696325" y="767113"/>
              <a:ext cx="317310" cy="34858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701085" y="70434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372587" y="2640297"/>
            <a:ext cx="344918" cy="461665"/>
            <a:chOff x="8696325" y="704345"/>
            <a:chExt cx="344918" cy="461665"/>
          </a:xfrm>
          <a:solidFill>
            <a:srgbClr val="C00000"/>
          </a:solidFill>
        </p:grpSpPr>
        <p:sp>
          <p:nvSpPr>
            <p:cNvPr id="89" name="Oval 88"/>
            <p:cNvSpPr/>
            <p:nvPr/>
          </p:nvSpPr>
          <p:spPr>
            <a:xfrm>
              <a:off x="8696325" y="767113"/>
              <a:ext cx="317310" cy="3485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701085" y="704345"/>
              <a:ext cx="3401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865785" y="3882902"/>
            <a:ext cx="344919" cy="461665"/>
            <a:chOff x="8696325" y="704345"/>
            <a:chExt cx="344919" cy="461665"/>
          </a:xfrm>
          <a:solidFill>
            <a:srgbClr val="C00000"/>
          </a:solidFill>
        </p:grpSpPr>
        <p:sp>
          <p:nvSpPr>
            <p:cNvPr id="92" name="Oval 91"/>
            <p:cNvSpPr/>
            <p:nvPr/>
          </p:nvSpPr>
          <p:spPr>
            <a:xfrm>
              <a:off x="8696325" y="767113"/>
              <a:ext cx="317310" cy="3485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701085" y="704345"/>
              <a:ext cx="34015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406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Overall design</a:t>
            </a:r>
            <a:endParaRPr lang="en-US" dirty="0"/>
          </a:p>
        </p:txBody>
      </p:sp>
      <p:cxnSp>
        <p:nvCxnSpPr>
          <p:cNvPr id="3" name="Straight Connector 2"/>
          <p:cNvCxnSpPr>
            <a:stCxn id="9" idx="0"/>
            <a:endCxn id="18" idx="0"/>
          </p:cNvCxnSpPr>
          <p:nvPr/>
        </p:nvCxnSpPr>
        <p:spPr>
          <a:xfrm>
            <a:off x="3728463" y="2190977"/>
            <a:ext cx="2438400" cy="1748318"/>
          </a:xfrm>
          <a:prstGeom prst="line">
            <a:avLst/>
          </a:prstGeom>
          <a:ln w="254000">
            <a:solidFill>
              <a:schemeClr val="accent4">
                <a:lumMod val="40000"/>
                <a:lumOff val="60000"/>
              </a:schemeClr>
            </a:solidFill>
            <a:headEnd type="none"/>
            <a:tailEnd type="none"/>
          </a:ln>
          <a:scene3d>
            <a:camera prst="orthographicFront"/>
            <a:lightRig rig="threePt" dir="t"/>
          </a:scene3d>
          <a:sp3d>
            <a:bevelT w="139700" h="2540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6166863" y="2110495"/>
            <a:ext cx="0" cy="1900718"/>
          </a:xfrm>
          <a:prstGeom prst="line">
            <a:avLst/>
          </a:prstGeom>
          <a:ln w="254000">
            <a:solidFill>
              <a:schemeClr val="accent4">
                <a:lumMod val="40000"/>
                <a:lumOff val="60000"/>
              </a:schemeClr>
            </a:solidFill>
            <a:headEnd type="none"/>
            <a:tailEnd type="none"/>
          </a:ln>
          <a:scene3d>
            <a:camera prst="orthographicFront"/>
            <a:lightRig rig="threePt" dir="t"/>
          </a:scene3d>
          <a:sp3d>
            <a:bevelT w="139700" h="2540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232107" y="2219234"/>
            <a:ext cx="2438400" cy="1748318"/>
          </a:xfrm>
          <a:prstGeom prst="line">
            <a:avLst/>
          </a:prstGeom>
          <a:ln w="254000">
            <a:solidFill>
              <a:schemeClr val="accent4">
                <a:lumMod val="40000"/>
                <a:lumOff val="60000"/>
              </a:schemeClr>
            </a:solidFill>
            <a:headEnd type="none"/>
            <a:tailEnd type="none"/>
          </a:ln>
          <a:scene3d>
            <a:camera prst="orthographicFront"/>
            <a:lightRig rig="threePt" dir="t"/>
          </a:scene3d>
          <a:sp3d>
            <a:bevelT w="139700" h="2540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156545" y="3741374"/>
            <a:ext cx="10318" cy="2181815"/>
          </a:xfrm>
          <a:prstGeom prst="line">
            <a:avLst/>
          </a:prstGeom>
          <a:ln w="254000">
            <a:solidFill>
              <a:schemeClr val="bg1">
                <a:lumMod val="85000"/>
              </a:schemeClr>
            </a:solidFill>
            <a:headEnd type="none"/>
            <a:tailEnd type="none"/>
          </a:ln>
          <a:scene3d>
            <a:camera prst="orthographicFront"/>
            <a:lightRig rig="threePt" dir="t"/>
          </a:scene3d>
          <a:sp3d>
            <a:bevelT w="139700" h="2540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966463" y="1733777"/>
            <a:ext cx="1499174" cy="996951"/>
            <a:chOff x="1417637" y="4183062"/>
            <a:chExt cx="1499174" cy="996951"/>
          </a:xfrm>
        </p:grpSpPr>
        <p:pic>
          <p:nvPicPr>
            <p:cNvPr id="8" name="Picture 2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637" y="4183062"/>
              <a:ext cx="1499174" cy="996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https://azure.microsoft.com/svghandler/dns/?width=600&amp;height=315"/>
            <p:cNvPicPr>
              <a:picLocks noChangeAspect="1" noChangeArrowheads="1"/>
            </p:cNvPicPr>
            <p:nvPr/>
          </p:nvPicPr>
          <p:blipFill>
            <a:blip r:embed="rId4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837" y="4640262"/>
              <a:ext cx="60960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5446643" y="1733777"/>
            <a:ext cx="1499174" cy="996951"/>
            <a:chOff x="1417637" y="4183062"/>
            <a:chExt cx="1499174" cy="996951"/>
          </a:xfrm>
        </p:grpSpPr>
        <p:pic>
          <p:nvPicPr>
            <p:cNvPr id="11" name="Picture 2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637" y="4183062"/>
              <a:ext cx="1499174" cy="996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https://azure.microsoft.com/svghandler/dns/?width=600&amp;height=315"/>
            <p:cNvPicPr>
              <a:picLocks noChangeAspect="1" noChangeArrowheads="1"/>
            </p:cNvPicPr>
            <p:nvPr/>
          </p:nvPicPr>
          <p:blipFill>
            <a:blip r:embed="rId4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837" y="4640262"/>
              <a:ext cx="60960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8148063" y="1733777"/>
            <a:ext cx="1499174" cy="996951"/>
            <a:chOff x="1417637" y="4183062"/>
            <a:chExt cx="1499174" cy="996951"/>
          </a:xfrm>
        </p:grpSpPr>
        <p:pic>
          <p:nvPicPr>
            <p:cNvPr id="14" name="Picture 2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637" y="4183062"/>
              <a:ext cx="1499174" cy="996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https://azure.microsoft.com/svghandler/dns/?width=600&amp;height=315"/>
            <p:cNvPicPr>
              <a:picLocks noChangeAspect="1" noChangeArrowheads="1"/>
            </p:cNvPicPr>
            <p:nvPr/>
          </p:nvPicPr>
          <p:blipFill>
            <a:blip r:embed="rId4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837" y="4640262"/>
              <a:ext cx="60960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5404863" y="3482095"/>
            <a:ext cx="1499174" cy="996951"/>
            <a:chOff x="1417637" y="4183062"/>
            <a:chExt cx="1499174" cy="996951"/>
          </a:xfrm>
        </p:grpSpPr>
        <p:pic>
          <p:nvPicPr>
            <p:cNvPr id="17" name="Picture 2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637" y="4183062"/>
              <a:ext cx="1499174" cy="996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https://azure.microsoft.com/svghandler/dns/?width=600&amp;height=315"/>
            <p:cNvPicPr>
              <a:picLocks noChangeAspect="1" noChangeArrowheads="1"/>
            </p:cNvPicPr>
            <p:nvPr/>
          </p:nvPicPr>
          <p:blipFill>
            <a:blip r:embed="rId4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837" y="4640262"/>
              <a:ext cx="60960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5608637" y="4177580"/>
            <a:ext cx="1021340" cy="698502"/>
            <a:chOff x="645581" y="2817813"/>
            <a:chExt cx="1585430" cy="996951"/>
          </a:xfrm>
        </p:grpSpPr>
        <p:grpSp>
          <p:nvGrpSpPr>
            <p:cNvPr id="20" name="Group 19"/>
            <p:cNvGrpSpPr/>
            <p:nvPr/>
          </p:nvGrpSpPr>
          <p:grpSpPr>
            <a:xfrm>
              <a:off x="731837" y="2817813"/>
              <a:ext cx="1499174" cy="996951"/>
              <a:chOff x="1417637" y="4183062"/>
              <a:chExt cx="1499174" cy="996951"/>
            </a:xfrm>
          </p:grpSpPr>
          <p:pic>
            <p:nvPicPr>
              <p:cNvPr id="22" name="Picture 2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637" y="4183062"/>
                <a:ext cx="1499174" cy="9969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4" descr="https://azure.microsoft.com/svghandler/dns/?width=600&amp;height=315"/>
              <p:cNvPicPr>
                <a:picLocks noChangeAspect="1" noChangeArrowheads="1"/>
              </p:cNvPicPr>
              <p:nvPr/>
            </p:nvPicPr>
            <p:blipFill>
              <a:blip r:embed="rId4" cstate="screen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4837" y="4640262"/>
                <a:ext cx="609600" cy="32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" name="TextBox 20"/>
            <p:cNvSpPr txBox="1"/>
            <p:nvPr/>
          </p:nvSpPr>
          <p:spPr>
            <a:xfrm rot="867935">
              <a:off x="645581" y="3092935"/>
              <a:ext cx="899290" cy="629269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VPN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350435" y="5736937"/>
            <a:ext cx="1499174" cy="996951"/>
            <a:chOff x="1417637" y="4183062"/>
            <a:chExt cx="1499174" cy="996951"/>
          </a:xfrm>
        </p:grpSpPr>
        <p:pic>
          <p:nvPicPr>
            <p:cNvPr id="25" name="Picture 2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637" y="4183062"/>
              <a:ext cx="1499174" cy="996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https://azure.microsoft.com/svghandler/dns/?width=600&amp;height=315"/>
            <p:cNvPicPr>
              <a:picLocks noChangeAspect="1" noChangeArrowheads="1"/>
            </p:cNvPicPr>
            <p:nvPr/>
          </p:nvPicPr>
          <p:blipFill>
            <a:blip r:embed="rId4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837" y="4640262"/>
              <a:ext cx="60960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5562753" y="5398063"/>
            <a:ext cx="1021340" cy="698502"/>
            <a:chOff x="645581" y="2817813"/>
            <a:chExt cx="1585430" cy="996951"/>
          </a:xfrm>
        </p:grpSpPr>
        <p:grpSp>
          <p:nvGrpSpPr>
            <p:cNvPr id="28" name="Group 27"/>
            <p:cNvGrpSpPr/>
            <p:nvPr/>
          </p:nvGrpSpPr>
          <p:grpSpPr>
            <a:xfrm>
              <a:off x="731837" y="2817813"/>
              <a:ext cx="1499174" cy="996951"/>
              <a:chOff x="1417637" y="4183062"/>
              <a:chExt cx="1499174" cy="996951"/>
            </a:xfrm>
          </p:grpSpPr>
          <p:pic>
            <p:nvPicPr>
              <p:cNvPr id="30" name="Picture 2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637" y="4183062"/>
                <a:ext cx="1499174" cy="9969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4" descr="https://azure.microsoft.com/svghandler/dns/?width=600&amp;height=315"/>
              <p:cNvPicPr>
                <a:picLocks noChangeAspect="1" noChangeArrowheads="1"/>
              </p:cNvPicPr>
              <p:nvPr/>
            </p:nvPicPr>
            <p:blipFill>
              <a:blip r:embed="rId4" cstate="screen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4837" y="4640262"/>
                <a:ext cx="609600" cy="32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9" name="TextBox 28"/>
            <p:cNvSpPr txBox="1"/>
            <p:nvPr/>
          </p:nvSpPr>
          <p:spPr>
            <a:xfrm rot="867935">
              <a:off x="645581" y="3092935"/>
              <a:ext cx="899290" cy="629269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VPN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518939" y="1862920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myVnet3</a:t>
            </a:r>
            <a:b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(10.3.0.0/16)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48526" y="1859529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myVnet2</a:t>
            </a:r>
          </a:p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(10.2.0.0/16)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16896" y="1873260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myVnet1</a:t>
            </a:r>
          </a:p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(10.1.0.0/16)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92731" y="370323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myVnet4</a:t>
            </a:r>
          </a:p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(10.4.0.0/16)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92731" y="5954117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myVnet5</a:t>
            </a:r>
          </a:p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(10.5.0.0/16)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87614" y="5462387"/>
            <a:ext cx="1141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VPN gateway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76193" y="4280450"/>
            <a:ext cx="1141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VPN gateway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rot="2219185">
            <a:off x="4649525" y="2795666"/>
            <a:ext cx="1108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 peering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 rot="19402590">
            <a:off x="6925748" y="2657509"/>
            <a:ext cx="1108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 peering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38413" y="4901673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IPSec tunnel with BGP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2589801" y="1641086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930581" y="1766222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VM1-1</a:t>
            </a:r>
          </a:p>
          <a:p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(10.1.1.4)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4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5600333" y="1249753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4941113" y="1374889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VM2-1</a:t>
            </a:r>
          </a:p>
          <a:p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(10.2.1.4)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6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8342426" y="1249753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683206" y="1374889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VM3-1</a:t>
            </a:r>
          </a:p>
          <a:p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(10.3.1.4)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8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5006870" y="5983775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4347650" y="6108911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VM5-1</a:t>
            </a:r>
          </a:p>
          <a:p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(10.5.1.4)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0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4966346" y="3529586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3242380" y="3643474"/>
            <a:ext cx="183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ubuntu-based NVAs</a:t>
            </a:r>
          </a:p>
          <a:p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(10.4.2.101, .102)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5400000">
            <a:off x="5837869" y="2858465"/>
            <a:ext cx="1108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 peering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06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vnet internal design</a:t>
            </a:r>
            <a:endParaRPr lang="en-US" dirty="0"/>
          </a:p>
        </p:txBody>
      </p:sp>
      <p:sp>
        <p:nvSpPr>
          <p:cNvPr id="3" name="Rounded Rectangle 32"/>
          <p:cNvSpPr/>
          <p:nvPr/>
        </p:nvSpPr>
        <p:spPr bwMode="auto">
          <a:xfrm>
            <a:off x="1733323" y="2702604"/>
            <a:ext cx="8001000" cy="3382509"/>
          </a:xfrm>
          <a:prstGeom prst="roundRect">
            <a:avLst/>
          </a:prstGeom>
          <a:noFill/>
          <a:ln w="28575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381023" y="4388104"/>
            <a:ext cx="4191000" cy="304800"/>
            <a:chOff x="1722437" y="4945062"/>
            <a:chExt cx="4191000" cy="304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723923" y="4812428"/>
            <a:ext cx="4191000" cy="304800"/>
            <a:chOff x="1722437" y="4945062"/>
            <a:chExt cx="4191000" cy="3048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33523" y="5236751"/>
            <a:ext cx="4191000" cy="304800"/>
            <a:chOff x="1722437" y="4945062"/>
            <a:chExt cx="4191000" cy="3048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906062" y="1955039"/>
            <a:ext cx="2331407" cy="8710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vNet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“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MyVnet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”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IP space: 10.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.0.0/16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29492" y="4802468"/>
            <a:ext cx="2022028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Subnet 2: 10.</a:t>
            </a:r>
            <a:r>
              <a:rPr lang="en-US" sz="1400" dirty="0">
                <a:solidFill>
                  <a:srgbClr val="FF0000"/>
                </a:solidFill>
              </a:rPr>
              <a:t>X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.2.0/24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10723" y="5239487"/>
            <a:ext cx="2022028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Subnet 3: 10.</a:t>
            </a:r>
            <a:r>
              <a:rPr lang="en-US" sz="1400" dirty="0">
                <a:solidFill>
                  <a:srgbClr val="FF0000"/>
                </a:solidFill>
              </a:rPr>
              <a:t>X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.3.0/24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4058897" y="3731964"/>
            <a:ext cx="828113" cy="79584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09923" y="3427448"/>
            <a:ext cx="2948" cy="153738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8" idx="0"/>
          </p:cNvCxnSpPr>
          <p:nvPr/>
        </p:nvCxnSpPr>
        <p:spPr>
          <a:xfrm>
            <a:off x="5086123" y="3386173"/>
            <a:ext cx="958332" cy="199988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71251" y="4394276"/>
            <a:ext cx="194893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Subnet 1: 10.</a:t>
            </a:r>
            <a:r>
              <a:rPr lang="en-US" sz="1400" dirty="0">
                <a:solidFill>
                  <a:srgbClr val="FF0000"/>
                </a:solidFill>
              </a:rPr>
              <a:t>X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.1.0/24</a:t>
            </a:r>
          </a:p>
        </p:txBody>
      </p:sp>
      <p:grpSp>
        <p:nvGrpSpPr>
          <p:cNvPr id="30" name="Group 29"/>
          <p:cNvGrpSpPr/>
          <p:nvPr/>
        </p:nvGrpSpPr>
        <p:grpSpPr>
          <a:xfrm rot="5400000">
            <a:off x="7256155" y="3908689"/>
            <a:ext cx="1983432" cy="304800"/>
            <a:chOff x="1722437" y="4945062"/>
            <a:chExt cx="4191000" cy="3048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/>
          <p:cNvCxnSpPr/>
          <p:nvPr/>
        </p:nvCxnSpPr>
        <p:spPr>
          <a:xfrm>
            <a:off x="5454127" y="3433425"/>
            <a:ext cx="2802623" cy="21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256750" y="4672701"/>
            <a:ext cx="1610505" cy="7602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GatewaySubnet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10.</a:t>
            </a:r>
            <a:r>
              <a:rPr lang="en-US" sz="1400" dirty="0">
                <a:solidFill>
                  <a:srgbClr val="FF0000"/>
                </a:solidFill>
              </a:rPr>
              <a:t>X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.0.0/24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324123" y="2928973"/>
            <a:ext cx="1499174" cy="996951"/>
            <a:chOff x="1417637" y="4183062"/>
            <a:chExt cx="1499174" cy="996951"/>
          </a:xfrm>
        </p:grpSpPr>
        <p:pic>
          <p:nvPicPr>
            <p:cNvPr id="27" name="Picture 2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637" y="4183062"/>
              <a:ext cx="1499174" cy="996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https://azure.microsoft.com/svghandler/dns/?width=600&amp;height=315"/>
            <p:cNvPicPr>
              <a:picLocks noChangeAspect="1" noChangeArrowheads="1"/>
            </p:cNvPicPr>
            <p:nvPr/>
          </p:nvPicPr>
          <p:blipFill>
            <a:blip r:embed="rId4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837" y="4640262"/>
              <a:ext cx="60960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/>
          <p:cNvSpPr txBox="1"/>
          <p:nvPr/>
        </p:nvSpPr>
        <p:spPr>
          <a:xfrm>
            <a:off x="3217652" y="3706213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2969820" y="3812409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2626849" y="3578457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2901687" y="4240455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pic>
        <p:nvPicPr>
          <p:cNvPr id="2050" name="Picture 2" descr="http://www.cloudinspired.com/wp-content/uploads/2016/02/azurevnet-185x16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158" y="5483271"/>
            <a:ext cx="633687" cy="55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4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Curved Right 10"/>
          <p:cNvSpPr/>
          <p:nvPr/>
        </p:nvSpPr>
        <p:spPr>
          <a:xfrm rot="16200000" flipH="1">
            <a:off x="4691155" y="1304958"/>
            <a:ext cx="1507000" cy="3258799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 1: spoke-to-spoke over the VPN gateway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774394" y="4518733"/>
            <a:ext cx="2011363" cy="304800"/>
            <a:chOff x="1722437" y="4945062"/>
            <a:chExt cx="4191000" cy="304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064622" y="4524905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10.1.1.0/24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009405" y="3937595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666434" y="3703643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41272" y="4365641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539365" y="4512561"/>
            <a:ext cx="2011363" cy="304800"/>
            <a:chOff x="1722437" y="4945062"/>
            <a:chExt cx="4191000" cy="3048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6829593" y="4518733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10.2.1.0/24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6774376" y="3931423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6431405" y="3697471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6706243" y="4359469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326854" y="2763449"/>
            <a:ext cx="2011363" cy="304800"/>
            <a:chOff x="1722437" y="4945062"/>
            <a:chExt cx="4191000" cy="3048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5261230" y="2769621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10.4.0.0/24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5561865" y="2182311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241938" y="3840094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74862" y="3849870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94400" y="1988000"/>
            <a:ext cx="2276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 gateway in mzVnet4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497642" y="5192247"/>
            <a:ext cx="308892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UDR: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10.1.1.0/24 -&gt; vnet gw‘s internal IP</a:t>
            </a:r>
            <a:endParaRPr lang="en-US" sz="1600" dirty="0">
              <a:solidFill>
                <a:schemeClr val="accent1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074660" y="1860525"/>
            <a:ext cx="1021340" cy="698502"/>
            <a:chOff x="645581" y="2817813"/>
            <a:chExt cx="1585430" cy="996951"/>
          </a:xfrm>
        </p:grpSpPr>
        <p:grpSp>
          <p:nvGrpSpPr>
            <p:cNvPr id="47" name="Group 46"/>
            <p:cNvGrpSpPr/>
            <p:nvPr/>
          </p:nvGrpSpPr>
          <p:grpSpPr>
            <a:xfrm>
              <a:off x="731837" y="2817813"/>
              <a:ext cx="1499174" cy="996951"/>
              <a:chOff x="1417637" y="4183062"/>
              <a:chExt cx="1499174" cy="996951"/>
            </a:xfrm>
          </p:grpSpPr>
          <p:pic>
            <p:nvPicPr>
              <p:cNvPr id="49" name="Picture 2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637" y="4183062"/>
                <a:ext cx="1499174" cy="9969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4" descr="https://azure.microsoft.com/svghandler/dns/?width=600&amp;height=315"/>
              <p:cNvPicPr>
                <a:picLocks noChangeAspect="1" noChangeArrowheads="1"/>
              </p:cNvPicPr>
              <p:nvPr/>
            </p:nvPicPr>
            <p:blipFill>
              <a:blip r:embed="rId5" cstate="screen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4837" y="4640262"/>
                <a:ext cx="609600" cy="32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8" name="TextBox 47"/>
            <p:cNvSpPr txBox="1"/>
            <p:nvPr/>
          </p:nvSpPr>
          <p:spPr>
            <a:xfrm rot="867935">
              <a:off x="645581" y="3092935"/>
              <a:ext cx="899290" cy="629269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VPN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140933" y="5176030"/>
            <a:ext cx="308892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UDR: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10.2.1.0/24 -&gt; vnet gw‘s internal IP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50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rrow: Curved Right 45"/>
          <p:cNvSpPr/>
          <p:nvPr/>
        </p:nvSpPr>
        <p:spPr>
          <a:xfrm rot="16200000" flipH="1">
            <a:off x="4691155" y="1304958"/>
            <a:ext cx="1507000" cy="3258799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 1: inter-vnet firewalling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774394" y="4518733"/>
            <a:ext cx="2011363" cy="304800"/>
            <a:chOff x="1722437" y="4945062"/>
            <a:chExt cx="4191000" cy="304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064622" y="4524905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10.1.1.0/24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009405" y="3937595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666434" y="3703643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41272" y="4365641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539365" y="4512561"/>
            <a:ext cx="2011363" cy="304800"/>
            <a:chOff x="1722437" y="4945062"/>
            <a:chExt cx="4191000" cy="3048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6829593" y="4518733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10.2.1.0/24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6774376" y="3931423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6431405" y="3697471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6706243" y="4359469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142704" y="2763449"/>
            <a:ext cx="2011363" cy="304800"/>
            <a:chOff x="1722437" y="4945062"/>
            <a:chExt cx="4191000" cy="3048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5210682" y="2769621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10.4.2.0/24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5377715" y="2182311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5034744" y="1948359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309582" y="261035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41938" y="3840094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74862" y="3849870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37040" y="1856644"/>
            <a:ext cx="1658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Firewall (iptables)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87249" y="5013105"/>
            <a:ext cx="228780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UDR: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10.2.1.0/24 -&gt; 10.4.2.101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01143" y="5017021"/>
            <a:ext cx="228780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UDR: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10.1.1.0/24 -&gt; 10.4.2.101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5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rrow: Curved Right 45"/>
          <p:cNvSpPr/>
          <p:nvPr/>
        </p:nvSpPr>
        <p:spPr>
          <a:xfrm rot="16200000" flipH="1">
            <a:off x="4691155" y="1304958"/>
            <a:ext cx="1507000" cy="3258799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 2: microsegmentation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774394" y="4518733"/>
            <a:ext cx="4525963" cy="304800"/>
            <a:chOff x="1722437" y="4945062"/>
            <a:chExt cx="4191000" cy="304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064622" y="4524905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10.1.1.0/24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009405" y="3937595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666434" y="3703643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41272" y="4365641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6774376" y="3931423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6431405" y="3697471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6706243" y="4359469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.5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142704" y="2763449"/>
            <a:ext cx="2011363" cy="304800"/>
            <a:chOff x="1722437" y="4945062"/>
            <a:chExt cx="4191000" cy="3048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5255132" y="2769621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10.4.2.0/24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5377715" y="2182311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5034744" y="1948359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309582" y="261035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41938" y="3840094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74862" y="3849870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37040" y="1837594"/>
            <a:ext cx="1658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Firewall (iptables)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49287" y="4998882"/>
            <a:ext cx="228780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UDR: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10.1.1.0/24 -&gt; 10.4.2.101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054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/>
          <p:cNvCxnSpPr/>
          <p:nvPr/>
        </p:nvCxnSpPr>
        <p:spPr>
          <a:xfrm flipH="1">
            <a:off x="4445313" y="3896060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733977" y="4005275"/>
            <a:ext cx="2455855" cy="6071"/>
          </a:xfrm>
          <a:prstGeom prst="line">
            <a:avLst/>
          </a:prstGeom>
          <a:ln w="254000">
            <a:solidFill>
              <a:schemeClr val="accent4">
                <a:lumMod val="40000"/>
                <a:lumOff val="60000"/>
              </a:schemeClr>
            </a:solidFill>
            <a:headEnd type="none"/>
            <a:tailEnd type="none"/>
          </a:ln>
          <a:scene3d>
            <a:camera prst="orthographicFront"/>
            <a:lightRig rig="threePt" dir="t"/>
          </a:scene3d>
          <a:sp3d>
            <a:bevelT w="139700" h="2540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loud 39"/>
          <p:cNvSpPr/>
          <p:nvPr/>
        </p:nvSpPr>
        <p:spPr>
          <a:xfrm>
            <a:off x="6131239" y="3245218"/>
            <a:ext cx="3449042" cy="2099594"/>
          </a:xfrm>
          <a:prstGeom prst="cloud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VPN connection without NVA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96627" y="4512561"/>
            <a:ext cx="1744264" cy="304800"/>
            <a:chOff x="1722437" y="4945062"/>
            <a:chExt cx="4191000" cy="304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 flipH="1">
            <a:off x="1531637" y="3931423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1188666" y="3697471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18885" y="4344493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63691" y="4536465"/>
            <a:ext cx="2011363" cy="304800"/>
            <a:chOff x="1722437" y="4945062"/>
            <a:chExt cx="4191000" cy="3048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 flipH="1">
            <a:off x="7198702" y="3955327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6855731" y="3721375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130569" y="4383373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34391" y="3399060"/>
            <a:ext cx="117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99188" y="3873774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338861" y="3950539"/>
            <a:ext cx="1929605" cy="1"/>
          </a:xfrm>
          <a:prstGeom prst="line">
            <a:avLst/>
          </a:prstGeom>
          <a:ln w="254000">
            <a:solidFill>
              <a:schemeClr val="bg1">
                <a:lumMod val="85000"/>
              </a:schemeClr>
            </a:solidFill>
            <a:headEnd type="none"/>
            <a:tailEnd type="none"/>
          </a:ln>
          <a:scene3d>
            <a:camera prst="orthographicFront"/>
            <a:lightRig rig="threePt" dir="t"/>
          </a:scene3d>
          <a:sp3d>
            <a:bevelT w="139700" h="2540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893089" y="3699542"/>
            <a:ext cx="1021340" cy="698502"/>
            <a:chOff x="645581" y="2817813"/>
            <a:chExt cx="1585430" cy="996951"/>
          </a:xfrm>
        </p:grpSpPr>
        <p:grpSp>
          <p:nvGrpSpPr>
            <p:cNvPr id="21" name="Group 20"/>
            <p:cNvGrpSpPr/>
            <p:nvPr/>
          </p:nvGrpSpPr>
          <p:grpSpPr>
            <a:xfrm>
              <a:off x="731837" y="2817813"/>
              <a:ext cx="1499174" cy="996951"/>
              <a:chOff x="1417637" y="4183062"/>
              <a:chExt cx="1499174" cy="996951"/>
            </a:xfrm>
          </p:grpSpPr>
          <p:pic>
            <p:nvPicPr>
              <p:cNvPr id="23" name="Picture 2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637" y="4183062"/>
                <a:ext cx="1499174" cy="9969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 descr="https://azure.microsoft.com/svghandler/dns/?width=600&amp;height=315"/>
              <p:cNvPicPr>
                <a:picLocks noChangeAspect="1" noChangeArrowheads="1"/>
              </p:cNvPicPr>
              <p:nvPr/>
            </p:nvPicPr>
            <p:blipFill>
              <a:blip r:embed="rId5" cstate="screen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4837" y="4640262"/>
                <a:ext cx="609600" cy="32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2" name="TextBox 21"/>
            <p:cNvSpPr txBox="1"/>
            <p:nvPr/>
          </p:nvSpPr>
          <p:spPr>
            <a:xfrm rot="867935">
              <a:off x="645581" y="3092935"/>
              <a:ext cx="899290" cy="629269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VPN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94077" y="3697471"/>
            <a:ext cx="1021340" cy="698502"/>
            <a:chOff x="645581" y="2817813"/>
            <a:chExt cx="1585430" cy="996951"/>
          </a:xfrm>
        </p:grpSpPr>
        <p:grpSp>
          <p:nvGrpSpPr>
            <p:cNvPr id="26" name="Group 25"/>
            <p:cNvGrpSpPr/>
            <p:nvPr/>
          </p:nvGrpSpPr>
          <p:grpSpPr>
            <a:xfrm>
              <a:off x="731837" y="2817813"/>
              <a:ext cx="1499174" cy="996951"/>
              <a:chOff x="1417637" y="4183062"/>
              <a:chExt cx="1499174" cy="996951"/>
            </a:xfrm>
          </p:grpSpPr>
          <p:pic>
            <p:nvPicPr>
              <p:cNvPr id="28" name="Picture 2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637" y="4183062"/>
                <a:ext cx="1499174" cy="9969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4" descr="https://azure.microsoft.com/svghandler/dns/?width=600&amp;height=315"/>
              <p:cNvPicPr>
                <a:picLocks noChangeAspect="1" noChangeArrowheads="1"/>
              </p:cNvPicPr>
              <p:nvPr/>
            </p:nvPicPr>
            <p:blipFill>
              <a:blip r:embed="rId5" cstate="screen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4837" y="4640262"/>
                <a:ext cx="609600" cy="32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7" name="TextBox 26"/>
            <p:cNvSpPr txBox="1"/>
            <p:nvPr/>
          </p:nvSpPr>
          <p:spPr>
            <a:xfrm rot="867935">
              <a:off x="645581" y="3092935"/>
              <a:ext cx="899290" cy="629269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VPN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755578" y="4496641"/>
            <a:ext cx="1351928" cy="304800"/>
            <a:chOff x="1722437" y="4945062"/>
            <a:chExt cx="4191000" cy="30480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7830676" y="4596582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10.5.1.0/24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64622" y="4524905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10.4.0.0/24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851941" y="4561626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10.1.1.0/24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26423" y="3598091"/>
            <a:ext cx="1108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 peering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5833" y="352723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IPSec VPN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01611" y="2910760"/>
            <a:ext cx="929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</a:t>
            </a:r>
          </a:p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Gateway</a:t>
            </a:r>
          </a:p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(Vnet4)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599604" y="2894288"/>
            <a:ext cx="929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</a:t>
            </a:r>
          </a:p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Gateway</a:t>
            </a:r>
          </a:p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(Vnet5)</a:t>
            </a:r>
          </a:p>
        </p:txBody>
      </p:sp>
    </p:spTree>
    <p:extLst>
      <p:ext uri="{BB962C8B-B14F-4D97-AF65-F5344CB8AC3E}">
        <p14:creationId xmlns:p14="http://schemas.microsoft.com/office/powerpoint/2010/main" val="324962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Arrow: Curved Right 44"/>
          <p:cNvSpPr/>
          <p:nvPr/>
        </p:nvSpPr>
        <p:spPr>
          <a:xfrm rot="16200000" flipH="1">
            <a:off x="2246405" y="1304958"/>
            <a:ext cx="1507000" cy="3258799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4445313" y="3896060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733977" y="4005275"/>
            <a:ext cx="2455855" cy="6071"/>
          </a:xfrm>
          <a:prstGeom prst="line">
            <a:avLst/>
          </a:prstGeom>
          <a:ln w="254000">
            <a:solidFill>
              <a:schemeClr val="accent4">
                <a:lumMod val="40000"/>
                <a:lumOff val="60000"/>
              </a:schemeClr>
            </a:solidFill>
            <a:headEnd type="none"/>
            <a:tailEnd type="none"/>
          </a:ln>
          <a:scene3d>
            <a:camera prst="orthographicFront"/>
            <a:lightRig rig="threePt" dir="t"/>
          </a:scene3d>
          <a:sp3d>
            <a:bevelT w="139700" h="2540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loud 39"/>
          <p:cNvSpPr/>
          <p:nvPr/>
        </p:nvSpPr>
        <p:spPr>
          <a:xfrm>
            <a:off x="6131239" y="3245218"/>
            <a:ext cx="3449042" cy="2099594"/>
          </a:xfrm>
          <a:prstGeom prst="cloud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VPN connection with NVA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96627" y="4512561"/>
            <a:ext cx="1744264" cy="304800"/>
            <a:chOff x="1722437" y="4945062"/>
            <a:chExt cx="4191000" cy="304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 flipH="1">
            <a:off x="1531637" y="3931423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1188666" y="3697471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18885" y="4344493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63691" y="4536465"/>
            <a:ext cx="2011363" cy="304800"/>
            <a:chOff x="1722437" y="4945062"/>
            <a:chExt cx="4191000" cy="3048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 flipH="1">
            <a:off x="7198702" y="3955327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6855731" y="3721375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130569" y="4383373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34391" y="3399060"/>
            <a:ext cx="117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99188" y="3873774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338861" y="3950539"/>
            <a:ext cx="1929605" cy="1"/>
          </a:xfrm>
          <a:prstGeom prst="line">
            <a:avLst/>
          </a:prstGeom>
          <a:ln w="254000">
            <a:solidFill>
              <a:schemeClr val="bg1">
                <a:lumMod val="85000"/>
              </a:schemeClr>
            </a:solidFill>
            <a:headEnd type="none"/>
            <a:tailEnd type="none"/>
          </a:ln>
          <a:scene3d>
            <a:camera prst="orthographicFront"/>
            <a:lightRig rig="threePt" dir="t"/>
          </a:scene3d>
          <a:sp3d>
            <a:bevelT w="139700" h="2540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893089" y="3699542"/>
            <a:ext cx="1021340" cy="698502"/>
            <a:chOff x="645581" y="2817813"/>
            <a:chExt cx="1585430" cy="996951"/>
          </a:xfrm>
        </p:grpSpPr>
        <p:grpSp>
          <p:nvGrpSpPr>
            <p:cNvPr id="21" name="Group 20"/>
            <p:cNvGrpSpPr/>
            <p:nvPr/>
          </p:nvGrpSpPr>
          <p:grpSpPr>
            <a:xfrm>
              <a:off x="731837" y="2817813"/>
              <a:ext cx="1499174" cy="996951"/>
              <a:chOff x="1417637" y="4183062"/>
              <a:chExt cx="1499174" cy="996951"/>
            </a:xfrm>
          </p:grpSpPr>
          <p:pic>
            <p:nvPicPr>
              <p:cNvPr id="23" name="Picture 2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637" y="4183062"/>
                <a:ext cx="1499174" cy="9969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 descr="https://azure.microsoft.com/svghandler/dns/?width=600&amp;height=315"/>
              <p:cNvPicPr>
                <a:picLocks noChangeAspect="1" noChangeArrowheads="1"/>
              </p:cNvPicPr>
              <p:nvPr/>
            </p:nvPicPr>
            <p:blipFill>
              <a:blip r:embed="rId5" cstate="screen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4837" y="4640262"/>
                <a:ext cx="609600" cy="32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2" name="TextBox 21"/>
            <p:cNvSpPr txBox="1"/>
            <p:nvPr/>
          </p:nvSpPr>
          <p:spPr>
            <a:xfrm rot="867935">
              <a:off x="645581" y="3092935"/>
              <a:ext cx="899290" cy="629269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VPN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94077" y="3697471"/>
            <a:ext cx="1021340" cy="698502"/>
            <a:chOff x="645581" y="2817813"/>
            <a:chExt cx="1585430" cy="996951"/>
          </a:xfrm>
        </p:grpSpPr>
        <p:grpSp>
          <p:nvGrpSpPr>
            <p:cNvPr id="26" name="Group 25"/>
            <p:cNvGrpSpPr/>
            <p:nvPr/>
          </p:nvGrpSpPr>
          <p:grpSpPr>
            <a:xfrm>
              <a:off x="731837" y="2817813"/>
              <a:ext cx="1499174" cy="996951"/>
              <a:chOff x="1417637" y="4183062"/>
              <a:chExt cx="1499174" cy="996951"/>
            </a:xfrm>
          </p:grpSpPr>
          <p:pic>
            <p:nvPicPr>
              <p:cNvPr id="28" name="Picture 2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637" y="4183062"/>
                <a:ext cx="1499174" cy="9969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4" descr="https://azure.microsoft.com/svghandler/dns/?width=600&amp;height=315"/>
              <p:cNvPicPr>
                <a:picLocks noChangeAspect="1" noChangeArrowheads="1"/>
              </p:cNvPicPr>
              <p:nvPr/>
            </p:nvPicPr>
            <p:blipFill>
              <a:blip r:embed="rId5" cstate="screen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4837" y="4640262"/>
                <a:ext cx="609600" cy="32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7" name="TextBox 26"/>
            <p:cNvSpPr txBox="1"/>
            <p:nvPr/>
          </p:nvSpPr>
          <p:spPr>
            <a:xfrm rot="867935">
              <a:off x="645581" y="3092935"/>
              <a:ext cx="899290" cy="629269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VPN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755578" y="4496641"/>
            <a:ext cx="1351928" cy="304800"/>
            <a:chOff x="1722437" y="4945062"/>
            <a:chExt cx="4191000" cy="30480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7830676" y="4596582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10.5.1.0/24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64622" y="4524905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10.4.0.0/24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851941" y="4561626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10.1.1.0/24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26423" y="3598091"/>
            <a:ext cx="1108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 peering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5833" y="352723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IPSec VPN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01611" y="2910760"/>
            <a:ext cx="929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</a:t>
            </a:r>
          </a:p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Gateway</a:t>
            </a:r>
          </a:p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(Vnet4)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599604" y="2894288"/>
            <a:ext cx="929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</a:t>
            </a:r>
          </a:p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Gateway</a:t>
            </a:r>
          </a:p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(Vnet5)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697954" y="2763449"/>
            <a:ext cx="2011363" cy="304800"/>
            <a:chOff x="1722437" y="4945062"/>
            <a:chExt cx="4191000" cy="304800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810382" y="2769621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10.4.2.0/24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2932965" y="2182311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2589994" y="1948359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2864832" y="261035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92290" y="1837594"/>
            <a:ext cx="1658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Firewall (iptables)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19835" y="4975025"/>
            <a:ext cx="228780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UDR: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10.5.0.0/16 -&gt; 10.4.2.101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742297" y="4984378"/>
            <a:ext cx="228780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UDR: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10.1.1.0/24 -&gt; 10.4.2.101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083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rrow: Curved Right 45"/>
          <p:cNvSpPr/>
          <p:nvPr/>
        </p:nvSpPr>
        <p:spPr>
          <a:xfrm rot="16200000" flipH="1">
            <a:off x="4691155" y="2041558"/>
            <a:ext cx="1507000" cy="3258799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NVA Scale out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774394" y="5255333"/>
            <a:ext cx="4525963" cy="304800"/>
            <a:chOff x="1722437" y="4945062"/>
            <a:chExt cx="4191000" cy="304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064622" y="5261505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10.1.1.0/24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006892" y="4887257"/>
            <a:ext cx="2515" cy="51465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666434" y="4440243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66672" y="5102241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759485" y="4898273"/>
            <a:ext cx="1" cy="50827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6431405" y="4434071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6816411" y="5096069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.5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666434" y="3525449"/>
            <a:ext cx="3487633" cy="242161"/>
            <a:chOff x="1722437" y="4945062"/>
            <a:chExt cx="4191000" cy="3048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5255132" y="3506221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10.4.2.0/24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4710966" y="3051401"/>
            <a:ext cx="4158" cy="5952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4387044" y="2684959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4655532" y="335330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41938" y="4576694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74862" y="4586470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110521" y="2510856"/>
            <a:ext cx="963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Firewall</a:t>
            </a:r>
          </a:p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(iptables)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49287" y="5735482"/>
            <a:ext cx="228780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accent1"/>
                </a:solidFill>
              </a:rPr>
              <a:t>UDR</a:t>
            </a:r>
            <a:r>
              <a:rPr lang="de-DE" sz="1600" dirty="0">
                <a:solidFill>
                  <a:schemeClr val="accent1"/>
                </a:solidFill>
              </a:rPr>
              <a:t>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10.1.1.0/24 -&gt; 10.4.2.100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5295166" y="3057751"/>
            <a:ext cx="4158" cy="5952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5853966" y="3038701"/>
            <a:ext cx="4158" cy="5952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76490" y="336600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207982" y="335965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.100</a:t>
            </a:r>
          </a:p>
        </p:txBody>
      </p:sp>
      <p:pic>
        <p:nvPicPr>
          <p:cNvPr id="50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5517344" y="2678609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azure.microsoft.com/svghandler/load-balancer/?width=600&amp;height=31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9" r="23142"/>
          <a:stretch/>
        </p:blipFill>
        <p:spPr bwMode="auto">
          <a:xfrm>
            <a:off x="4832606" y="2494294"/>
            <a:ext cx="891178" cy="83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3545150" y="2575173"/>
            <a:ext cx="963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Firewall</a:t>
            </a:r>
          </a:p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(iptables)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742190" y="1913382"/>
            <a:ext cx="1110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Load</a:t>
            </a:r>
          </a:p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Balancer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56349" y="2556558"/>
            <a:ext cx="3044172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accent1"/>
                </a:solidFill>
              </a:rPr>
              <a:t>SNAT</a:t>
            </a:r>
            <a:r>
              <a:rPr lang="de-DE" sz="1600" dirty="0">
                <a:solidFill>
                  <a:schemeClr val="accent1"/>
                </a:solidFill>
              </a:rPr>
              <a:t>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each firewall source-nats the traffic to its own address, in order to attract return traffic and thus prevent asymmetric routing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810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</TotalTime>
  <Words>698</Words>
  <Application>Microsoft Office PowerPoint</Application>
  <PresentationFormat>Widescreen</PresentationFormat>
  <Paragraphs>234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Impact</vt:lpstr>
      <vt:lpstr>Segoe UI</vt:lpstr>
      <vt:lpstr>Office Theme</vt:lpstr>
      <vt:lpstr>Diagrams to Azure Networking Open Source Lab</vt:lpstr>
      <vt:lpstr>Overall design</vt:lpstr>
      <vt:lpstr>vnet internal design</vt:lpstr>
      <vt:lpstr>lab 1: spoke-to-spoke over the VPN gateway</vt:lpstr>
      <vt:lpstr>lab 1: inter-vnet firewalling</vt:lpstr>
      <vt:lpstr>lab 2: microsegmentation</vt:lpstr>
      <vt:lpstr>VPN connection without NVA</vt:lpstr>
      <vt:lpstr>VPN connection with NVA</vt:lpstr>
      <vt:lpstr>NVA Scale out</vt:lpstr>
      <vt:lpstr>NVA routing and LB probes</vt:lpstr>
      <vt:lpstr>NVA VM Scale Set</vt:lpstr>
      <vt:lpstr>NVA VM Scale Set: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Moreno</dc:creator>
  <cp:lastModifiedBy>Jose Moreno</cp:lastModifiedBy>
  <cp:revision>27</cp:revision>
  <dcterms:created xsi:type="dcterms:W3CDTF">2017-03-23T09:55:34Z</dcterms:created>
  <dcterms:modified xsi:type="dcterms:W3CDTF">2017-04-11T09:56:51Z</dcterms:modified>
</cp:coreProperties>
</file>