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Poppins"/>
      <p:regular r:id="rId44"/>
      <p:bold r:id="rId45"/>
      <p:italic r:id="rId46"/>
      <p:boldItalic r:id="rId47"/>
    </p:embeddedFont>
    <p:embeddedFont>
      <p:font typeface="Merriweather"/>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Poppins-regular.fntdata"/><Relationship Id="rId43" Type="http://schemas.openxmlformats.org/officeDocument/2006/relationships/font" Target="fonts/Roboto-boldItalic.fntdata"/><Relationship Id="rId46" Type="http://schemas.openxmlformats.org/officeDocument/2006/relationships/font" Target="fonts/Poppins-italic.fntdata"/><Relationship Id="rId45"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regular.fntdata"/><Relationship Id="rId47" Type="http://schemas.openxmlformats.org/officeDocument/2006/relationships/font" Target="fonts/Poppins-boldItalic.fntdata"/><Relationship Id="rId49"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boldItalic.fntdata"/><Relationship Id="rId5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pple.com/iphone-13-pro/"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ouadelamrani/Responsive-Landingpage-Brief" TargetMode="External"/><Relationship Id="rId3" Type="http://schemas.openxmlformats.org/officeDocument/2006/relationships/hyperlink" Target="https://drive.google.com/drive/folders/1NboPZdJ_4_l0fM0B-sjJw71LuX_WRqdN?usp=sharing"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ouadelamrani/Responsive-Landingpage-Brief" TargetMode="External"/><Relationship Id="rId3" Type="http://schemas.openxmlformats.org/officeDocument/2006/relationships/hyperlink" Target="https://drive.google.com/drive/folders/1NboPZdJ_4_l0fM0B-sjJw71LuX_WRqdN?usp=sharing"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ouadelamrani/Responsive-Landingpage-Brief" TargetMode="External"/><Relationship Id="rId3" Type="http://schemas.openxmlformats.org/officeDocument/2006/relationships/hyperlink" Target="https://drive.google.com/drive/folders/1NboPZdJ_4_l0fM0B-sjJw71LuX_WRqdN?usp=sharing"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OUDI is a oud making shop. They make </a:t>
            </a:r>
            <a:r>
              <a:rPr lang="en" sz="1200">
                <a:latin typeface="Poppins"/>
                <a:ea typeface="Poppins"/>
                <a:cs typeface="Poppins"/>
                <a:sym typeface="Poppins"/>
              </a:rPr>
              <a:t>handmade</a:t>
            </a:r>
            <a:r>
              <a:rPr lang="en" sz="1200">
                <a:latin typeface="Poppins"/>
                <a:ea typeface="Poppins"/>
                <a:cs typeface="Poppins"/>
                <a:sym typeface="Poppins"/>
              </a:rPr>
              <a:t> ouds </a:t>
            </a:r>
            <a:r>
              <a:rPr lang="en" sz="1200">
                <a:latin typeface="Poppins"/>
                <a:ea typeface="Poppins"/>
                <a:cs typeface="Poppins"/>
                <a:sym typeface="Poppins"/>
              </a:rPr>
              <a:t>under</a:t>
            </a:r>
            <a:r>
              <a:rPr lang="en" sz="1200">
                <a:latin typeface="Poppins"/>
                <a:ea typeface="Poppins"/>
                <a:cs typeface="Poppins"/>
                <a:sym typeface="Poppins"/>
              </a:rPr>
              <a:t> demand. It has strong presence in reality, and wants to expand to reach more customer.</a:t>
            </a:r>
            <a:endParaRPr sz="1200">
              <a:latin typeface="Poppins"/>
              <a:ea typeface="Poppins"/>
              <a:cs typeface="Poppins"/>
              <a:sym typeface="Poppi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0fe079c8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0fe079c8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0fe079c8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0fe079c8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0fe079c8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0fe079c8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0fe079c8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0fe079c8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0fe079c8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0fe079c8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0fe079c8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0fe079c8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0fb20bb7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0fb20bb7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latin typeface="Poppins"/>
                <a:ea typeface="Poppins"/>
                <a:cs typeface="Poppins"/>
                <a:sym typeface="Poppins"/>
              </a:rPr>
              <a:t>All the latter answers helped deduce that brand personality of my </a:t>
            </a:r>
            <a:r>
              <a:rPr lang="en" sz="1200">
                <a:latin typeface="Poppins"/>
                <a:ea typeface="Poppins"/>
                <a:cs typeface="Poppins"/>
                <a:sym typeface="Poppins"/>
              </a:rPr>
              <a:t>client is based on </a:t>
            </a:r>
            <a:r>
              <a:rPr b="1" lang="en" sz="1200">
                <a:latin typeface="Poppins"/>
                <a:ea typeface="Poppins"/>
                <a:cs typeface="Poppins"/>
                <a:sym typeface="Poppins"/>
              </a:rPr>
              <a:t>Simple and Elegant</a:t>
            </a:r>
            <a:r>
              <a:rPr lang="en" sz="1200">
                <a:latin typeface="Poppins"/>
                <a:ea typeface="Poppins"/>
                <a:cs typeface="Poppins"/>
                <a:sym typeface="Poppins"/>
              </a:rPr>
              <a:t> and easy to access. </a:t>
            </a:r>
            <a:endParaRPr sz="1200">
              <a:latin typeface="Poppins"/>
              <a:ea typeface="Poppins"/>
              <a:cs typeface="Poppins"/>
              <a:sym typeface="Poppins"/>
            </a:endParaRPr>
          </a:p>
          <a:p>
            <a:pPr indent="0" lvl="0" marL="0" rtl="0" algn="l">
              <a:lnSpc>
                <a:spcPct val="200000"/>
              </a:lnSpc>
              <a:spcBef>
                <a:spcPts val="0"/>
              </a:spcBef>
              <a:spcAft>
                <a:spcPts val="0"/>
              </a:spcAft>
              <a:buNone/>
            </a:pPr>
            <a:r>
              <a:t/>
            </a:r>
            <a:endParaRPr sz="1200">
              <a:latin typeface="Poppins"/>
              <a:ea typeface="Poppins"/>
              <a:cs typeface="Poppins"/>
              <a:sym typeface="Poppins"/>
            </a:endParaRPr>
          </a:p>
          <a:p>
            <a:pPr indent="0" lvl="0" marL="0" rtl="0" algn="l">
              <a:lnSpc>
                <a:spcPct val="200000"/>
              </a:lnSpc>
              <a:spcBef>
                <a:spcPts val="0"/>
              </a:spcBef>
              <a:spcAft>
                <a:spcPts val="0"/>
              </a:spcAft>
              <a:buNone/>
            </a:pPr>
            <a:r>
              <a:rPr lang="en" sz="1200">
                <a:latin typeface="Poppins"/>
                <a:ea typeface="Poppins"/>
                <a:cs typeface="Poppins"/>
                <a:sym typeface="Poppins"/>
              </a:rPr>
              <a:t>The page he wants doesn’t perform any actions, just a simple page that presents the process of making the handmade ouds, and at the end a form through which the interested client can order his/her oud, and discuss the specifications even further.</a:t>
            </a:r>
            <a:endParaRPr sz="1200">
              <a:latin typeface="Poppins"/>
              <a:ea typeface="Poppins"/>
              <a:cs typeface="Poppins"/>
              <a:sym typeface="Poppi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0fb20bb7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0fb20bb7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400">
                <a:latin typeface="Poppins"/>
                <a:ea typeface="Poppins"/>
                <a:cs typeface="Poppins"/>
                <a:sym typeface="Poppins"/>
              </a:rPr>
              <a:t>Therefore, we tried to come up with a simple and strong idea for his landing page product presentation. The idea was to make a very..</a:t>
            </a:r>
            <a:endParaRPr sz="1400">
              <a:latin typeface="Poppins"/>
              <a:ea typeface="Poppins"/>
              <a:cs typeface="Poppins"/>
              <a:sym typeface="Poppi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0fe079c8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0fe079c8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 sz="1400">
                <a:solidFill>
                  <a:schemeClr val="dk1"/>
                </a:solidFill>
                <a:latin typeface="Poppins"/>
                <a:ea typeface="Poppins"/>
                <a:cs typeface="Poppins"/>
                <a:sym typeface="Poppins"/>
              </a:rPr>
              <a:t>simple, traditional, luxurious, responsive, clear, simple, and concise</a:t>
            </a:r>
            <a:r>
              <a:rPr lang="en" sz="1400">
                <a:solidFill>
                  <a:schemeClr val="dk1"/>
                </a:solidFill>
                <a:latin typeface="Poppins"/>
                <a:ea typeface="Poppins"/>
                <a:cs typeface="Poppins"/>
                <a:sym typeface="Poppins"/>
              </a:rPr>
              <a:t> design that meets the clients standards and the customers standards. </a:t>
            </a:r>
            <a:endParaRPr sz="1400">
              <a:solidFill>
                <a:schemeClr val="dk1"/>
              </a:solidFill>
              <a:latin typeface="Poppins"/>
              <a:ea typeface="Poppins"/>
              <a:cs typeface="Poppins"/>
              <a:sym typeface="Poppins"/>
            </a:endParaRPr>
          </a:p>
          <a:p>
            <a:pPr indent="0" lvl="0" marL="0" rtl="0" algn="l">
              <a:lnSpc>
                <a:spcPct val="200000"/>
              </a:lnSpc>
              <a:spcBef>
                <a:spcPts val="0"/>
              </a:spcBef>
              <a:spcAft>
                <a:spcPts val="0"/>
              </a:spcAft>
              <a:buNone/>
            </a:pPr>
            <a:r>
              <a:t/>
            </a:r>
            <a:endParaRPr sz="1400">
              <a:latin typeface="Poppins"/>
              <a:ea typeface="Poppins"/>
              <a:cs typeface="Poppins"/>
              <a:sym typeface="Poppins"/>
            </a:endParaRPr>
          </a:p>
          <a:p>
            <a:pPr indent="0" lvl="0" marL="0" rtl="0" algn="l">
              <a:lnSpc>
                <a:spcPct val="200000"/>
              </a:lnSpc>
              <a:spcBef>
                <a:spcPts val="0"/>
              </a:spcBef>
              <a:spcAft>
                <a:spcPts val="0"/>
              </a:spcAft>
              <a:buNone/>
            </a:pPr>
            <a:r>
              <a:rPr lang="en" sz="1400">
                <a:latin typeface="Poppins"/>
                <a:ea typeface="Poppins"/>
                <a:cs typeface="Poppins"/>
                <a:sym typeface="Poppins"/>
              </a:rPr>
              <a:t>These were the main </a:t>
            </a:r>
            <a:r>
              <a:rPr lang="en" sz="1400">
                <a:latin typeface="Poppins"/>
                <a:ea typeface="Poppins"/>
                <a:cs typeface="Poppins"/>
                <a:sym typeface="Poppins"/>
              </a:rPr>
              <a:t>principles</a:t>
            </a:r>
            <a:r>
              <a:rPr lang="en" sz="1400">
                <a:latin typeface="Poppins"/>
                <a:ea typeface="Poppins"/>
                <a:cs typeface="Poppins"/>
                <a:sym typeface="Poppins"/>
              </a:rPr>
              <a:t> that we deduced from our client’s answers</a:t>
            </a:r>
            <a:endParaRPr sz="1400">
              <a:latin typeface="Poppins"/>
              <a:ea typeface="Poppins"/>
              <a:cs typeface="Poppins"/>
              <a:sym typeface="Poppi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0fb20bb7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0fb20bb7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0fb20bb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0fb20bb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First, </a:t>
            </a:r>
            <a:r>
              <a:rPr lang="en" sz="1200">
                <a:solidFill>
                  <a:schemeClr val="dk1"/>
                </a:solidFill>
                <a:latin typeface="Poppins"/>
                <a:ea typeface="Poppins"/>
                <a:cs typeface="Poppins"/>
                <a:sym typeface="Poppins"/>
              </a:rPr>
              <a:t>I met my client and we had a very long conversation about his </a:t>
            </a:r>
            <a:r>
              <a:rPr b="1" lang="en" sz="1200">
                <a:solidFill>
                  <a:schemeClr val="dk1"/>
                </a:solidFill>
                <a:latin typeface="Poppins"/>
                <a:ea typeface="Poppins"/>
                <a:cs typeface="Poppins"/>
                <a:sym typeface="Poppins"/>
              </a:rPr>
              <a:t>brand personality</a:t>
            </a:r>
            <a:r>
              <a:rPr lang="en" sz="1200">
                <a:solidFill>
                  <a:schemeClr val="dk1"/>
                </a:solidFill>
                <a:latin typeface="Poppins"/>
                <a:ea typeface="Poppins"/>
                <a:cs typeface="Poppins"/>
                <a:sym typeface="Poppins"/>
              </a:rPr>
              <a:t>, and his target people. </a:t>
            </a:r>
            <a:endParaRPr sz="1200">
              <a:solidFill>
                <a:schemeClr val="dk1"/>
              </a:solidFill>
              <a:latin typeface="Poppins"/>
              <a:ea typeface="Poppins"/>
              <a:cs typeface="Poppins"/>
              <a:sym typeface="Poppins"/>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Poppins"/>
              <a:ea typeface="Poppins"/>
              <a:cs typeface="Poppins"/>
              <a:sym typeface="Poppins"/>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Poppins"/>
                <a:ea typeface="Poppins"/>
                <a:cs typeface="Poppins"/>
                <a:sym typeface="Poppins"/>
              </a:rPr>
              <a:t>My client is a traditional oud maker. He has built a strong identity in his country, and now he wants to expand his project to include the rest of the world through creating a landing page that makes easy for people to discover what he makes</a:t>
            </a:r>
            <a:endParaRPr sz="1200">
              <a:latin typeface="Poppins"/>
              <a:ea typeface="Poppins"/>
              <a:cs typeface="Poppins"/>
              <a:sym typeface="Poppi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0fb20bb7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0fb20bb7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The first stage was scripting the process through which the oud gets made. The making of an oud takes more than 40 stages to produce, but we made sure to reduce the number of steps into </a:t>
            </a:r>
            <a:r>
              <a:rPr b="1" lang="en" sz="1200">
                <a:latin typeface="Poppins"/>
                <a:ea typeface="Poppins"/>
                <a:cs typeface="Poppins"/>
                <a:sym typeface="Poppins"/>
              </a:rPr>
              <a:t>8 major </a:t>
            </a:r>
            <a:r>
              <a:rPr lang="en" sz="1200">
                <a:latin typeface="Poppins"/>
                <a:ea typeface="Poppins"/>
                <a:cs typeface="Poppins"/>
                <a:sym typeface="Poppins"/>
              </a:rPr>
              <a:t>steps so that it is not long for the customer to leaf through.</a:t>
            </a:r>
            <a:endParaRPr sz="1200">
              <a:latin typeface="Poppins"/>
              <a:ea typeface="Poppins"/>
              <a:cs typeface="Poppins"/>
              <a:sym typeface="Poppi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0fe079c81_0_1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0fe079c81_0_1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0fe079c81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0fe079c81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Based on the data collected, we made the first sketch that is inspired from </a:t>
            </a:r>
            <a:r>
              <a:rPr lang="en" sz="1200" u="sng">
                <a:solidFill>
                  <a:schemeClr val="hlink"/>
                </a:solidFill>
                <a:latin typeface="Poppins"/>
                <a:ea typeface="Poppins"/>
                <a:cs typeface="Poppins"/>
                <a:sym typeface="Poppins"/>
                <a:hlinkClick r:id="rId2"/>
              </a:rPr>
              <a:t>https://www.apple.com/iphone-13-pro/</a:t>
            </a:r>
            <a:r>
              <a:rPr lang="en" sz="1200">
                <a:latin typeface="Poppins"/>
                <a:ea typeface="Poppins"/>
                <a:cs typeface="Poppins"/>
                <a:sym typeface="Poppins"/>
              </a:rPr>
              <a:t> </a:t>
            </a:r>
            <a:r>
              <a:rPr lang="en" sz="1200">
                <a:latin typeface="Poppins"/>
                <a:ea typeface="Poppins"/>
                <a:cs typeface="Poppins"/>
                <a:sym typeface="Poppins"/>
              </a:rPr>
              <a:t>because</a:t>
            </a:r>
            <a:r>
              <a:rPr lang="en" sz="1200">
                <a:latin typeface="Poppins"/>
                <a:ea typeface="Poppins"/>
                <a:cs typeface="Poppins"/>
                <a:sym typeface="Poppins"/>
              </a:rPr>
              <a:t> it is the very very </a:t>
            </a:r>
            <a:r>
              <a:rPr lang="en" sz="1200">
                <a:latin typeface="Poppins"/>
                <a:ea typeface="Poppins"/>
                <a:cs typeface="Poppins"/>
                <a:sym typeface="Poppins"/>
              </a:rPr>
              <a:t>popular</a:t>
            </a:r>
            <a:r>
              <a:rPr lang="en" sz="1200">
                <a:latin typeface="Poppins"/>
                <a:ea typeface="Poppins"/>
                <a:cs typeface="Poppins"/>
                <a:sym typeface="Poppins"/>
              </a:rPr>
              <a:t> </a:t>
            </a:r>
            <a:r>
              <a:rPr lang="en" sz="1200">
                <a:latin typeface="Poppins"/>
                <a:ea typeface="Poppins"/>
                <a:cs typeface="Poppins"/>
                <a:sym typeface="Poppins"/>
              </a:rPr>
              <a:t>that</a:t>
            </a:r>
            <a:r>
              <a:rPr lang="en" sz="1200">
                <a:latin typeface="Poppins"/>
                <a:ea typeface="Poppins"/>
                <a:cs typeface="Poppins"/>
                <a:sym typeface="Poppins"/>
              </a:rPr>
              <a:t> is known of being basic. </a:t>
            </a:r>
            <a:br>
              <a:rPr lang="en" sz="1200">
                <a:latin typeface="Poppins"/>
                <a:ea typeface="Poppins"/>
                <a:cs typeface="Poppins"/>
                <a:sym typeface="Poppins"/>
              </a:rPr>
            </a:br>
            <a:br>
              <a:rPr lang="en" sz="1200">
                <a:latin typeface="Poppins"/>
                <a:ea typeface="Poppins"/>
                <a:cs typeface="Poppins"/>
                <a:sym typeface="Poppins"/>
              </a:rPr>
            </a:br>
            <a:r>
              <a:rPr lang="en" sz="1200">
                <a:latin typeface="Poppins"/>
                <a:ea typeface="Poppins"/>
                <a:cs typeface="Poppins"/>
                <a:sym typeface="Poppins"/>
              </a:rPr>
              <a:t>So based on their presentation of iPhone 13, we tried to make a grid-like presentation of the product. Which comes like this.</a:t>
            </a:r>
            <a:endParaRPr sz="1200">
              <a:latin typeface="Poppins"/>
              <a:ea typeface="Poppins"/>
              <a:cs typeface="Poppins"/>
              <a:sym typeface="Poppi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0fe079c81_0_1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0fe079c81_0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0fe079c81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0fe079c81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0fe079c81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0fe079c81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Then, we made sure to </a:t>
            </a:r>
            <a:r>
              <a:rPr b="1" lang="en" sz="1200">
                <a:latin typeface="Poppins"/>
                <a:ea typeface="Poppins"/>
                <a:cs typeface="Poppins"/>
                <a:sym typeface="Poppins"/>
              </a:rPr>
              <a:t>visually present how the landing page would look</a:t>
            </a:r>
            <a:r>
              <a:rPr lang="en" sz="1200">
                <a:latin typeface="Poppins"/>
                <a:ea typeface="Poppins"/>
                <a:cs typeface="Poppins"/>
                <a:sym typeface="Poppins"/>
              </a:rPr>
              <a:t>, and so we made a prototype in </a:t>
            </a:r>
            <a:r>
              <a:rPr b="1" lang="en" sz="1200">
                <a:latin typeface="Poppins"/>
                <a:ea typeface="Poppins"/>
                <a:cs typeface="Poppins"/>
                <a:sym typeface="Poppins"/>
              </a:rPr>
              <a:t>Figma</a:t>
            </a:r>
            <a:r>
              <a:rPr lang="en" sz="1200">
                <a:latin typeface="Poppins"/>
                <a:ea typeface="Poppins"/>
                <a:cs typeface="Poppins"/>
                <a:sym typeface="Poppins"/>
              </a:rPr>
              <a:t>. With the sketch in mind, we made a simple page. We started by the mobile sketch, because 64% of people in the world access sites through their mobiles. So, after we finished prototyping the mobile version, it was not hard to transform it into the desktop version, or </a:t>
            </a:r>
            <a:r>
              <a:rPr lang="en" sz="1200">
                <a:latin typeface="Poppins"/>
                <a:ea typeface="Poppins"/>
                <a:cs typeface="Poppins"/>
                <a:sym typeface="Poppins"/>
              </a:rPr>
              <a:t>widescreen</a:t>
            </a:r>
            <a:r>
              <a:rPr lang="en" sz="1200">
                <a:latin typeface="Poppins"/>
                <a:ea typeface="Poppins"/>
                <a:cs typeface="Poppins"/>
                <a:sym typeface="Poppins"/>
              </a:rPr>
              <a:t> version.</a:t>
            </a:r>
            <a:endParaRPr sz="1200">
              <a:latin typeface="Poppins"/>
              <a:ea typeface="Poppins"/>
              <a:cs typeface="Poppins"/>
              <a:sym typeface="Poppi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0fe079c81_0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0fe079c81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0fe079c81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0fe079c81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0fb20bb7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0fb20bb7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Then we moved to coding the landing page with HTML and CSS. With the right references in hand, the coding part was not hard. We had all the data available: images, fonts, colours, logos, and the prototype.</a:t>
            </a:r>
            <a:endParaRPr sz="1200">
              <a:latin typeface="Poppins"/>
              <a:ea typeface="Poppins"/>
              <a:cs typeface="Poppins"/>
              <a:sym typeface="Poppi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0fe079c81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0fe079c81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0fb20bb7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0fb20bb7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0fe079c81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0fe079c81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0fe079c81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0fe079c81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latin typeface="Poppins"/>
                <a:ea typeface="Poppins"/>
                <a:cs typeface="Poppins"/>
                <a:sym typeface="Poppins"/>
              </a:rPr>
              <a:t>GitHub:  </a:t>
            </a:r>
            <a:r>
              <a:rPr lang="en" sz="1200" u="sng">
                <a:solidFill>
                  <a:schemeClr val="hlink"/>
                </a:solidFill>
                <a:latin typeface="Poppins"/>
                <a:ea typeface="Poppins"/>
                <a:cs typeface="Poppins"/>
                <a:sym typeface="Poppins"/>
                <a:hlinkClick r:id="rId2"/>
              </a:rPr>
              <a:t>https://github.com/mouadelamrani/Responsive-Landingpage-Brief</a:t>
            </a:r>
            <a:r>
              <a:rPr lang="en" sz="1200">
                <a:latin typeface="Poppins"/>
                <a:ea typeface="Poppins"/>
                <a:cs typeface="Poppins"/>
                <a:sym typeface="Poppins"/>
              </a:rPr>
              <a:t> </a:t>
            </a:r>
            <a:endParaRPr sz="1200">
              <a:latin typeface="Poppins"/>
              <a:ea typeface="Poppins"/>
              <a:cs typeface="Poppins"/>
              <a:sym typeface="Poppins"/>
            </a:endParaRPr>
          </a:p>
          <a:p>
            <a:pPr indent="0" lvl="0" marL="0" rtl="0" algn="l">
              <a:lnSpc>
                <a:spcPct val="150000"/>
              </a:lnSpc>
              <a:spcBef>
                <a:spcPts val="0"/>
              </a:spcBef>
              <a:spcAft>
                <a:spcPts val="0"/>
              </a:spcAft>
              <a:buClr>
                <a:schemeClr val="dk1"/>
              </a:buClr>
              <a:buSzPts val="1100"/>
              <a:buFont typeface="Arial"/>
              <a:buNone/>
            </a:pPr>
            <a:r>
              <a:t/>
            </a:r>
            <a:endParaRPr sz="1200">
              <a:latin typeface="Poppins"/>
              <a:ea typeface="Poppins"/>
              <a:cs typeface="Poppins"/>
              <a:sym typeface="Poppins"/>
            </a:endParaRPr>
          </a:p>
          <a:p>
            <a:pPr indent="0" lvl="0" marL="0" rtl="0" algn="l">
              <a:lnSpc>
                <a:spcPct val="150000"/>
              </a:lnSpc>
              <a:spcBef>
                <a:spcPts val="0"/>
              </a:spcBef>
              <a:spcAft>
                <a:spcPts val="0"/>
              </a:spcAft>
              <a:buNone/>
            </a:pPr>
            <a:r>
              <a:rPr lang="en" sz="1200">
                <a:latin typeface="Poppins"/>
                <a:ea typeface="Poppins"/>
                <a:cs typeface="Poppins"/>
                <a:sym typeface="Poppins"/>
              </a:rPr>
              <a:t>Google Drive:  </a:t>
            </a:r>
            <a:r>
              <a:rPr lang="en" sz="1200" u="sng">
                <a:solidFill>
                  <a:schemeClr val="hlink"/>
                </a:solidFill>
                <a:latin typeface="Poppins"/>
                <a:ea typeface="Poppins"/>
                <a:cs typeface="Poppins"/>
                <a:sym typeface="Poppins"/>
                <a:hlinkClick r:id="rId3"/>
              </a:rPr>
              <a:t>https://drive.google.com/drive/folders/1NboPZdJ_4_l0fM0B-sjJw71LuX_WRqdN?usp=sharing</a:t>
            </a:r>
            <a:r>
              <a:rPr lang="en" sz="1200">
                <a:latin typeface="Poppins"/>
                <a:ea typeface="Poppins"/>
                <a:cs typeface="Poppins"/>
                <a:sym typeface="Poppins"/>
              </a:rPr>
              <a:t> </a:t>
            </a:r>
            <a:endParaRPr sz="1200">
              <a:latin typeface="Poppins"/>
              <a:ea typeface="Poppins"/>
              <a:cs typeface="Poppins"/>
              <a:sym typeface="Poppi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0fe079c81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0fe079c81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GitHub:  </a:t>
            </a:r>
            <a:r>
              <a:rPr lang="en" sz="1200" u="sng">
                <a:solidFill>
                  <a:schemeClr val="hlink"/>
                </a:solidFill>
                <a:latin typeface="Poppins"/>
                <a:ea typeface="Poppins"/>
                <a:cs typeface="Poppins"/>
                <a:sym typeface="Poppins"/>
                <a:hlinkClick r:id="rId2"/>
              </a:rPr>
              <a:t>https://github.com/mouadelamrani/Responsive-Landingpage-Brief</a:t>
            </a:r>
            <a:r>
              <a:rPr lang="en" sz="1200">
                <a:latin typeface="Poppins"/>
                <a:ea typeface="Poppins"/>
                <a:cs typeface="Poppins"/>
                <a:sym typeface="Poppins"/>
              </a:rPr>
              <a:t> </a:t>
            </a:r>
            <a:endParaRPr sz="1200">
              <a:latin typeface="Poppins"/>
              <a:ea typeface="Poppins"/>
              <a:cs typeface="Poppins"/>
              <a:sym typeface="Poppins"/>
            </a:endParaRPr>
          </a:p>
          <a:p>
            <a:pPr indent="0" lvl="0" marL="0" rtl="0" algn="l">
              <a:lnSpc>
                <a:spcPct val="150000"/>
              </a:lnSpc>
              <a:spcBef>
                <a:spcPts val="0"/>
              </a:spcBef>
              <a:spcAft>
                <a:spcPts val="0"/>
              </a:spcAft>
              <a:buNone/>
            </a:pPr>
            <a:r>
              <a:t/>
            </a:r>
            <a:endParaRPr sz="1200">
              <a:latin typeface="Poppins"/>
              <a:ea typeface="Poppins"/>
              <a:cs typeface="Poppins"/>
              <a:sym typeface="Poppins"/>
            </a:endParaRPr>
          </a:p>
          <a:p>
            <a:pPr indent="0" lvl="0" marL="0" rtl="0" algn="l">
              <a:lnSpc>
                <a:spcPct val="150000"/>
              </a:lnSpc>
              <a:spcBef>
                <a:spcPts val="0"/>
              </a:spcBef>
              <a:spcAft>
                <a:spcPts val="0"/>
              </a:spcAft>
              <a:buNone/>
            </a:pPr>
            <a:r>
              <a:rPr lang="en" sz="1200">
                <a:latin typeface="Poppins"/>
                <a:ea typeface="Poppins"/>
                <a:cs typeface="Poppins"/>
                <a:sym typeface="Poppins"/>
              </a:rPr>
              <a:t>Google Drive:  </a:t>
            </a:r>
            <a:r>
              <a:rPr lang="en" sz="1200" u="sng">
                <a:solidFill>
                  <a:schemeClr val="hlink"/>
                </a:solidFill>
                <a:latin typeface="Poppins"/>
                <a:ea typeface="Poppins"/>
                <a:cs typeface="Poppins"/>
                <a:sym typeface="Poppins"/>
                <a:hlinkClick r:id="rId3"/>
              </a:rPr>
              <a:t>https://drive.google.com/drive/folders/1NboPZdJ_4_l0fM0B-sjJw71LuX_WRqdN?usp=sharing</a:t>
            </a:r>
            <a:r>
              <a:rPr lang="en" sz="1200">
                <a:latin typeface="Poppins"/>
                <a:ea typeface="Poppins"/>
                <a:cs typeface="Poppins"/>
                <a:sym typeface="Poppins"/>
              </a:rPr>
              <a:t> </a:t>
            </a:r>
            <a:endParaRPr sz="1200">
              <a:latin typeface="Poppins"/>
              <a:ea typeface="Poppins"/>
              <a:cs typeface="Poppins"/>
              <a:sym typeface="Poppi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0fe079c81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0fe079c81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GitHub:  </a:t>
            </a:r>
            <a:r>
              <a:rPr lang="en" sz="1200" u="sng">
                <a:solidFill>
                  <a:schemeClr val="hlink"/>
                </a:solidFill>
                <a:latin typeface="Poppins"/>
                <a:ea typeface="Poppins"/>
                <a:cs typeface="Poppins"/>
                <a:sym typeface="Poppins"/>
                <a:hlinkClick r:id="rId2"/>
              </a:rPr>
              <a:t>https://github.com/mouadelamrani/Responsive-Landingpage-Brief</a:t>
            </a:r>
            <a:r>
              <a:rPr lang="en" sz="1200">
                <a:latin typeface="Poppins"/>
                <a:ea typeface="Poppins"/>
                <a:cs typeface="Poppins"/>
                <a:sym typeface="Poppins"/>
              </a:rPr>
              <a:t> </a:t>
            </a:r>
            <a:endParaRPr sz="1200">
              <a:latin typeface="Poppins"/>
              <a:ea typeface="Poppins"/>
              <a:cs typeface="Poppins"/>
              <a:sym typeface="Poppins"/>
            </a:endParaRPr>
          </a:p>
          <a:p>
            <a:pPr indent="0" lvl="0" marL="0" rtl="0" algn="l">
              <a:lnSpc>
                <a:spcPct val="150000"/>
              </a:lnSpc>
              <a:spcBef>
                <a:spcPts val="0"/>
              </a:spcBef>
              <a:spcAft>
                <a:spcPts val="0"/>
              </a:spcAft>
              <a:buNone/>
            </a:pPr>
            <a:r>
              <a:t/>
            </a:r>
            <a:endParaRPr sz="1200">
              <a:latin typeface="Poppins"/>
              <a:ea typeface="Poppins"/>
              <a:cs typeface="Poppins"/>
              <a:sym typeface="Poppins"/>
            </a:endParaRPr>
          </a:p>
          <a:p>
            <a:pPr indent="0" lvl="0" marL="0" rtl="0" algn="l">
              <a:lnSpc>
                <a:spcPct val="150000"/>
              </a:lnSpc>
              <a:spcBef>
                <a:spcPts val="0"/>
              </a:spcBef>
              <a:spcAft>
                <a:spcPts val="0"/>
              </a:spcAft>
              <a:buNone/>
            </a:pPr>
            <a:r>
              <a:rPr lang="en" sz="1200">
                <a:latin typeface="Poppins"/>
                <a:ea typeface="Poppins"/>
                <a:cs typeface="Poppins"/>
                <a:sym typeface="Poppins"/>
              </a:rPr>
              <a:t>Google Drive:  </a:t>
            </a:r>
            <a:r>
              <a:rPr lang="en" sz="1200" u="sng">
                <a:solidFill>
                  <a:schemeClr val="hlink"/>
                </a:solidFill>
                <a:latin typeface="Poppins"/>
                <a:ea typeface="Poppins"/>
                <a:cs typeface="Poppins"/>
                <a:sym typeface="Poppins"/>
                <a:hlinkClick r:id="rId3"/>
              </a:rPr>
              <a:t>https://drive.google.com/drive/folders/1NboPZdJ_4_l0fM0B-sjJw71LuX_WRqdN?usp=sharing</a:t>
            </a:r>
            <a:r>
              <a:rPr lang="en" sz="1200">
                <a:latin typeface="Poppins"/>
                <a:ea typeface="Poppins"/>
                <a:cs typeface="Poppins"/>
                <a:sym typeface="Poppins"/>
              </a:rPr>
              <a:t> </a:t>
            </a:r>
            <a:endParaRPr sz="1200">
              <a:latin typeface="Poppins"/>
              <a:ea typeface="Poppins"/>
              <a:cs typeface="Poppins"/>
              <a:sym typeface="Poppi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0fe079c81_0_1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0fe079c81_0_1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OUDI is a oud making shop. They make handmade ouds under demand. It has strong presence in reality, and wants to expand to reach more customer.</a:t>
            </a:r>
            <a:endParaRPr sz="1200">
              <a:latin typeface="Poppins"/>
              <a:ea typeface="Poppins"/>
              <a:cs typeface="Poppins"/>
              <a:sym typeface="Poppi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0fb20bb7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0fb20bb7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0fb20bb7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0fb20bb7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The example we have arrived at is this page….</a:t>
            </a:r>
            <a:endParaRPr sz="1200">
              <a:latin typeface="Poppins"/>
              <a:ea typeface="Poppins"/>
              <a:cs typeface="Poppins"/>
              <a:sym typeface="Poppi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0fb20bb7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0fb20bb7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In which the call to action is the focus of our landing page. It calls the visitor to order his/her oud through sending an email.</a:t>
            </a:r>
            <a:endParaRPr sz="1200">
              <a:latin typeface="Poppins"/>
              <a:ea typeface="Poppins"/>
              <a:cs typeface="Poppins"/>
              <a:sym typeface="Poppi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0fb20bb7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0fb20bb7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Well, before all.. I would like to talk to you about the process that we went through in order to come up with the final design of the site.</a:t>
            </a:r>
            <a:endParaRPr sz="1200">
              <a:latin typeface="Poppins"/>
              <a:ea typeface="Poppins"/>
              <a:cs typeface="Poppins"/>
              <a:sym typeface="Poppi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0fe079c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0fe079c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0fe079c8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0fe079c8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Poppins"/>
                <a:ea typeface="Poppins"/>
                <a:cs typeface="Poppins"/>
                <a:sym typeface="Poppins"/>
              </a:rPr>
              <a:t>I made sure that I get as much information as I could from him through asking various questions to my client</a:t>
            </a:r>
            <a:endParaRPr sz="1200">
              <a:latin typeface="Poppins"/>
              <a:ea typeface="Poppins"/>
              <a:cs typeface="Poppins"/>
              <a:sym typeface="Poppins"/>
            </a:endParaRPr>
          </a:p>
          <a:p>
            <a:pPr indent="0" lvl="0" marL="0" rtl="0" algn="l">
              <a:lnSpc>
                <a:spcPct val="150000"/>
              </a:lnSpc>
              <a:spcBef>
                <a:spcPts val="0"/>
              </a:spcBef>
              <a:spcAft>
                <a:spcPts val="0"/>
              </a:spcAft>
              <a:buNone/>
            </a:pPr>
            <a:r>
              <a:t/>
            </a:r>
            <a:endParaRPr sz="1200">
              <a:latin typeface="Poppins"/>
              <a:ea typeface="Poppins"/>
              <a:cs typeface="Poppins"/>
              <a:sym typeface="Poppi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www.figma.com/file/0oj3gF9K7yP8u5kkI22htJ/Responsive-site-UI?node-id=0%3A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www.figma.com/file/0oj3gF9K7yP8u5kkI22htJ/Responsive-site-UI?node-id=0%3A1" TargetMode="External"/><Relationship Id="rId4" Type="http://schemas.openxmlformats.org/officeDocument/2006/relationships/hyperlink" Target="https://github.com/mouadelamrani/Responsive-Landingpage-Brief" TargetMode="External"/><Relationship Id="rId5" Type="http://schemas.openxmlformats.org/officeDocument/2006/relationships/hyperlink" Target="https://drive.google.com/drive/folders/1NboPZdJ_4_l0fM0B-sjJw71LuX_WRqdN?usp=shar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9600" y="1995300"/>
            <a:ext cx="9134400" cy="115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8C5535"/>
                </a:solidFill>
                <a:latin typeface="Merriweather"/>
                <a:ea typeface="Merriweather"/>
                <a:cs typeface="Merriweather"/>
                <a:sym typeface="Merriweather"/>
              </a:rPr>
              <a:t>OUDI</a:t>
            </a:r>
            <a:endParaRPr>
              <a:solidFill>
                <a:srgbClr val="8C5535"/>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21" name="Shape 121"/>
        <p:cNvGrpSpPr/>
        <p:nvPr/>
      </p:nvGrpSpPr>
      <p:grpSpPr>
        <a:xfrm>
          <a:off x="0" y="0"/>
          <a:ext cx="0" cy="0"/>
          <a:chOff x="0" y="0"/>
          <a:chExt cx="0" cy="0"/>
        </a:xfrm>
      </p:grpSpPr>
      <p:sp>
        <p:nvSpPr>
          <p:cNvPr id="122" name="Google Shape;122;p22"/>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23" name="Google Shape;123;p22"/>
          <p:cNvSpPr txBox="1"/>
          <p:nvPr>
            <p:ph type="ctrTitle"/>
          </p:nvPr>
        </p:nvSpPr>
        <p:spPr>
          <a:xfrm>
            <a:off x="179450" y="1453800"/>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24" name="Google Shape;124;p22"/>
          <p:cNvSpPr txBox="1"/>
          <p:nvPr>
            <p:ph type="ctrTitle"/>
          </p:nvPr>
        </p:nvSpPr>
        <p:spPr>
          <a:xfrm>
            <a:off x="179450" y="2926825"/>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25" name="Google Shape;125;p22"/>
          <p:cNvSpPr txBox="1"/>
          <p:nvPr>
            <p:ph type="ctrTitle"/>
          </p:nvPr>
        </p:nvSpPr>
        <p:spPr>
          <a:xfrm>
            <a:off x="2200625" y="1453800"/>
            <a:ext cx="6637200" cy="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solidFill>
                  <a:srgbClr val="403027"/>
                </a:solidFill>
                <a:latin typeface="Merriweather"/>
                <a:ea typeface="Merriweather"/>
                <a:cs typeface="Merriweather"/>
                <a:sym typeface="Merriweather"/>
              </a:rPr>
              <a:t>When did it start?</a:t>
            </a:r>
            <a:endParaRPr sz="1700">
              <a:solidFill>
                <a:srgbClr val="403027"/>
              </a:solidFill>
              <a:latin typeface="Merriweather"/>
              <a:ea typeface="Merriweather"/>
              <a:cs typeface="Merriweather"/>
              <a:sym typeface="Merriweather"/>
            </a:endParaRPr>
          </a:p>
        </p:txBody>
      </p:sp>
      <p:sp>
        <p:nvSpPr>
          <p:cNvPr id="126" name="Google Shape;126;p22"/>
          <p:cNvSpPr txBox="1"/>
          <p:nvPr>
            <p:ph type="ctrTitle"/>
          </p:nvPr>
        </p:nvSpPr>
        <p:spPr>
          <a:xfrm>
            <a:off x="2200625" y="2926825"/>
            <a:ext cx="6637200" cy="12741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0"/>
              </a:spcAft>
              <a:buNone/>
            </a:pPr>
            <a:r>
              <a:rPr lang="en" sz="1700">
                <a:solidFill>
                  <a:srgbClr val="403027"/>
                </a:solidFill>
                <a:latin typeface="Merriweather"/>
                <a:ea typeface="Merriweather"/>
                <a:cs typeface="Merriweather"/>
                <a:sym typeface="Merriweather"/>
              </a:rPr>
              <a:t>The problem starts with the spread of musical tools made by machines. High competition in my local area, and low prices.</a:t>
            </a:r>
            <a:endParaRPr sz="1700">
              <a:solidFill>
                <a:srgbClr val="403027"/>
              </a:solidFill>
              <a:latin typeface="Merriweather"/>
              <a:ea typeface="Merriweather"/>
              <a:cs typeface="Merriweather"/>
              <a:sym typeface="Merriweather"/>
            </a:endParaRPr>
          </a:p>
        </p:txBody>
      </p:sp>
      <p:sp>
        <p:nvSpPr>
          <p:cNvPr id="127" name="Google Shape;127;p22"/>
          <p:cNvSpPr txBox="1"/>
          <p:nvPr>
            <p:ph type="ctrTitle"/>
          </p:nvPr>
        </p:nvSpPr>
        <p:spPr>
          <a:xfrm>
            <a:off x="4800" y="-19225"/>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31" name="Shape 131"/>
        <p:cNvGrpSpPr/>
        <p:nvPr/>
      </p:nvGrpSpPr>
      <p:grpSpPr>
        <a:xfrm>
          <a:off x="0" y="0"/>
          <a:ext cx="0" cy="0"/>
          <a:chOff x="0" y="0"/>
          <a:chExt cx="0" cy="0"/>
        </a:xfrm>
      </p:grpSpPr>
      <p:sp>
        <p:nvSpPr>
          <p:cNvPr id="132" name="Google Shape;132;p23"/>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33" name="Google Shape;133;p23"/>
          <p:cNvSpPr txBox="1"/>
          <p:nvPr>
            <p:ph type="ctrTitle"/>
          </p:nvPr>
        </p:nvSpPr>
        <p:spPr>
          <a:xfrm>
            <a:off x="179450" y="1453800"/>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34" name="Google Shape;134;p23"/>
          <p:cNvSpPr txBox="1"/>
          <p:nvPr>
            <p:ph type="ctrTitle"/>
          </p:nvPr>
        </p:nvSpPr>
        <p:spPr>
          <a:xfrm>
            <a:off x="179450" y="2926825"/>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35" name="Google Shape;135;p23"/>
          <p:cNvSpPr txBox="1"/>
          <p:nvPr>
            <p:ph type="ctrTitle"/>
          </p:nvPr>
        </p:nvSpPr>
        <p:spPr>
          <a:xfrm>
            <a:off x="2200625" y="1453800"/>
            <a:ext cx="6637200" cy="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solidFill>
                  <a:srgbClr val="403027"/>
                </a:solidFill>
                <a:latin typeface="Merriweather"/>
                <a:ea typeface="Merriweather"/>
                <a:cs typeface="Merriweather"/>
                <a:sym typeface="Merriweather"/>
              </a:rPr>
              <a:t>Why other solutions did not work?</a:t>
            </a:r>
            <a:endParaRPr sz="1700">
              <a:solidFill>
                <a:srgbClr val="403027"/>
              </a:solidFill>
              <a:latin typeface="Merriweather"/>
              <a:ea typeface="Merriweather"/>
              <a:cs typeface="Merriweather"/>
              <a:sym typeface="Merriweather"/>
            </a:endParaRPr>
          </a:p>
        </p:txBody>
      </p:sp>
      <p:sp>
        <p:nvSpPr>
          <p:cNvPr id="136" name="Google Shape;136;p23"/>
          <p:cNvSpPr txBox="1"/>
          <p:nvPr>
            <p:ph type="ctrTitle"/>
          </p:nvPr>
        </p:nvSpPr>
        <p:spPr>
          <a:xfrm>
            <a:off x="2200625" y="2926825"/>
            <a:ext cx="6637200" cy="12741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0"/>
              </a:spcAft>
              <a:buNone/>
            </a:pPr>
            <a:r>
              <a:rPr lang="en" sz="1700">
                <a:solidFill>
                  <a:srgbClr val="403027"/>
                </a:solidFill>
                <a:latin typeface="Merriweather"/>
                <a:ea typeface="Merriweather"/>
                <a:cs typeface="Merriweather"/>
                <a:sym typeface="Merriweather"/>
              </a:rPr>
              <a:t>They have become outdated, and not professional enough for my brand.</a:t>
            </a:r>
            <a:endParaRPr sz="1700">
              <a:solidFill>
                <a:srgbClr val="403027"/>
              </a:solidFill>
              <a:latin typeface="Merriweather"/>
              <a:ea typeface="Merriweather"/>
              <a:cs typeface="Merriweather"/>
              <a:sym typeface="Merriweather"/>
            </a:endParaRPr>
          </a:p>
        </p:txBody>
      </p:sp>
      <p:sp>
        <p:nvSpPr>
          <p:cNvPr id="137" name="Google Shape;137;p23"/>
          <p:cNvSpPr txBox="1"/>
          <p:nvPr>
            <p:ph type="ctrTitle"/>
          </p:nvPr>
        </p:nvSpPr>
        <p:spPr>
          <a:xfrm>
            <a:off x="4800" y="-19225"/>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41" name="Shape 141"/>
        <p:cNvGrpSpPr/>
        <p:nvPr/>
      </p:nvGrpSpPr>
      <p:grpSpPr>
        <a:xfrm>
          <a:off x="0" y="0"/>
          <a:ext cx="0" cy="0"/>
          <a:chOff x="0" y="0"/>
          <a:chExt cx="0" cy="0"/>
        </a:xfrm>
      </p:grpSpPr>
      <p:sp>
        <p:nvSpPr>
          <p:cNvPr id="142" name="Google Shape;142;p24"/>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43" name="Google Shape;143;p24"/>
          <p:cNvSpPr txBox="1"/>
          <p:nvPr>
            <p:ph type="ctrTitle"/>
          </p:nvPr>
        </p:nvSpPr>
        <p:spPr>
          <a:xfrm>
            <a:off x="179450" y="1453800"/>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44" name="Google Shape;144;p24"/>
          <p:cNvSpPr txBox="1"/>
          <p:nvPr>
            <p:ph type="ctrTitle"/>
          </p:nvPr>
        </p:nvSpPr>
        <p:spPr>
          <a:xfrm>
            <a:off x="179450" y="2926825"/>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45" name="Google Shape;145;p24"/>
          <p:cNvSpPr txBox="1"/>
          <p:nvPr>
            <p:ph type="ctrTitle"/>
          </p:nvPr>
        </p:nvSpPr>
        <p:spPr>
          <a:xfrm>
            <a:off x="2200625" y="1453800"/>
            <a:ext cx="6637200" cy="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solidFill>
                  <a:srgbClr val="403027"/>
                </a:solidFill>
                <a:latin typeface="Merriweather"/>
                <a:ea typeface="Merriweather"/>
                <a:cs typeface="Merriweather"/>
                <a:sym typeface="Merriweather"/>
              </a:rPr>
              <a:t>What do you need?</a:t>
            </a:r>
            <a:endParaRPr sz="1700">
              <a:solidFill>
                <a:srgbClr val="403027"/>
              </a:solidFill>
              <a:latin typeface="Merriweather"/>
              <a:ea typeface="Merriweather"/>
              <a:cs typeface="Merriweather"/>
              <a:sym typeface="Merriweather"/>
            </a:endParaRPr>
          </a:p>
        </p:txBody>
      </p:sp>
      <p:sp>
        <p:nvSpPr>
          <p:cNvPr id="146" name="Google Shape;146;p24"/>
          <p:cNvSpPr txBox="1"/>
          <p:nvPr>
            <p:ph type="ctrTitle"/>
          </p:nvPr>
        </p:nvSpPr>
        <p:spPr>
          <a:xfrm>
            <a:off x="2200625" y="2926825"/>
            <a:ext cx="6637200" cy="12741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0"/>
              </a:spcAft>
              <a:buNone/>
            </a:pPr>
            <a:r>
              <a:rPr lang="en" sz="1700">
                <a:solidFill>
                  <a:srgbClr val="403027"/>
                </a:solidFill>
                <a:latin typeface="Merriweather"/>
                <a:ea typeface="Merriweather"/>
                <a:cs typeface="Merriweather"/>
                <a:sym typeface="Merriweather"/>
              </a:rPr>
              <a:t> A professional landing page that represents my brand’s identity.</a:t>
            </a:r>
            <a:endParaRPr sz="1700">
              <a:solidFill>
                <a:srgbClr val="403027"/>
              </a:solidFill>
              <a:latin typeface="Merriweather"/>
              <a:ea typeface="Merriweather"/>
              <a:cs typeface="Merriweather"/>
              <a:sym typeface="Merriweather"/>
            </a:endParaRPr>
          </a:p>
        </p:txBody>
      </p:sp>
      <p:sp>
        <p:nvSpPr>
          <p:cNvPr id="147" name="Google Shape;147;p24"/>
          <p:cNvSpPr txBox="1"/>
          <p:nvPr>
            <p:ph type="ctrTitle"/>
          </p:nvPr>
        </p:nvSpPr>
        <p:spPr>
          <a:xfrm>
            <a:off x="4800" y="-19225"/>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51" name="Shape 151"/>
        <p:cNvGrpSpPr/>
        <p:nvPr/>
      </p:nvGrpSpPr>
      <p:grpSpPr>
        <a:xfrm>
          <a:off x="0" y="0"/>
          <a:ext cx="0" cy="0"/>
          <a:chOff x="0" y="0"/>
          <a:chExt cx="0" cy="0"/>
        </a:xfrm>
      </p:grpSpPr>
      <p:sp>
        <p:nvSpPr>
          <p:cNvPr id="152" name="Google Shape;152;p25"/>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53" name="Google Shape;153;p25"/>
          <p:cNvSpPr txBox="1"/>
          <p:nvPr>
            <p:ph type="ctrTitle"/>
          </p:nvPr>
        </p:nvSpPr>
        <p:spPr>
          <a:xfrm>
            <a:off x="179450" y="1453800"/>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54" name="Google Shape;154;p25"/>
          <p:cNvSpPr txBox="1"/>
          <p:nvPr>
            <p:ph type="ctrTitle"/>
          </p:nvPr>
        </p:nvSpPr>
        <p:spPr>
          <a:xfrm>
            <a:off x="179450" y="2926825"/>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55" name="Google Shape;155;p25"/>
          <p:cNvSpPr txBox="1"/>
          <p:nvPr>
            <p:ph type="ctrTitle"/>
          </p:nvPr>
        </p:nvSpPr>
        <p:spPr>
          <a:xfrm>
            <a:off x="2200625" y="1453800"/>
            <a:ext cx="6637200" cy="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solidFill>
                  <a:srgbClr val="403027"/>
                </a:solidFill>
                <a:latin typeface="Merriweather"/>
                <a:ea typeface="Merriweather"/>
                <a:cs typeface="Merriweather"/>
                <a:sym typeface="Merriweather"/>
              </a:rPr>
              <a:t>What do you need?</a:t>
            </a:r>
            <a:endParaRPr sz="1700">
              <a:solidFill>
                <a:srgbClr val="403027"/>
              </a:solidFill>
              <a:latin typeface="Merriweather"/>
              <a:ea typeface="Merriweather"/>
              <a:cs typeface="Merriweather"/>
              <a:sym typeface="Merriweather"/>
            </a:endParaRPr>
          </a:p>
        </p:txBody>
      </p:sp>
      <p:sp>
        <p:nvSpPr>
          <p:cNvPr id="156" name="Google Shape;156;p25"/>
          <p:cNvSpPr txBox="1"/>
          <p:nvPr>
            <p:ph type="ctrTitle"/>
          </p:nvPr>
        </p:nvSpPr>
        <p:spPr>
          <a:xfrm>
            <a:off x="2200625" y="2926825"/>
            <a:ext cx="6637200" cy="12741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0"/>
              </a:spcAft>
              <a:buNone/>
            </a:pPr>
            <a:r>
              <a:rPr lang="en" sz="1700">
                <a:solidFill>
                  <a:srgbClr val="403027"/>
                </a:solidFill>
                <a:latin typeface="Merriweather"/>
                <a:ea typeface="Merriweather"/>
                <a:cs typeface="Merriweather"/>
                <a:sym typeface="Merriweather"/>
              </a:rPr>
              <a:t> A professional landing page that represents my brand’s identity.</a:t>
            </a:r>
            <a:endParaRPr sz="1700">
              <a:solidFill>
                <a:srgbClr val="403027"/>
              </a:solidFill>
              <a:latin typeface="Merriweather"/>
              <a:ea typeface="Merriweather"/>
              <a:cs typeface="Merriweather"/>
              <a:sym typeface="Merriweather"/>
            </a:endParaRPr>
          </a:p>
        </p:txBody>
      </p:sp>
      <p:sp>
        <p:nvSpPr>
          <p:cNvPr id="157" name="Google Shape;157;p25"/>
          <p:cNvSpPr txBox="1"/>
          <p:nvPr>
            <p:ph type="ctrTitle"/>
          </p:nvPr>
        </p:nvSpPr>
        <p:spPr>
          <a:xfrm>
            <a:off x="4800" y="-19225"/>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61" name="Shape 161"/>
        <p:cNvGrpSpPr/>
        <p:nvPr/>
      </p:nvGrpSpPr>
      <p:grpSpPr>
        <a:xfrm>
          <a:off x="0" y="0"/>
          <a:ext cx="0" cy="0"/>
          <a:chOff x="0" y="0"/>
          <a:chExt cx="0" cy="0"/>
        </a:xfrm>
      </p:grpSpPr>
      <p:sp>
        <p:nvSpPr>
          <p:cNvPr id="162" name="Google Shape;162;p26"/>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63" name="Google Shape;163;p26"/>
          <p:cNvSpPr txBox="1"/>
          <p:nvPr>
            <p:ph type="ctrTitle"/>
          </p:nvPr>
        </p:nvSpPr>
        <p:spPr>
          <a:xfrm>
            <a:off x="179450" y="1453800"/>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64" name="Google Shape;164;p26"/>
          <p:cNvSpPr txBox="1"/>
          <p:nvPr>
            <p:ph type="ctrTitle"/>
          </p:nvPr>
        </p:nvSpPr>
        <p:spPr>
          <a:xfrm>
            <a:off x="179450" y="2926825"/>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65" name="Google Shape;165;p26"/>
          <p:cNvSpPr txBox="1"/>
          <p:nvPr>
            <p:ph type="ctrTitle"/>
          </p:nvPr>
        </p:nvSpPr>
        <p:spPr>
          <a:xfrm>
            <a:off x="2200625" y="1453800"/>
            <a:ext cx="6637200" cy="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solidFill>
                  <a:srgbClr val="403027"/>
                </a:solidFill>
                <a:latin typeface="Merriweather"/>
                <a:ea typeface="Merriweather"/>
                <a:cs typeface="Merriweather"/>
                <a:sym typeface="Merriweather"/>
              </a:rPr>
              <a:t>How do you want it?</a:t>
            </a:r>
            <a:endParaRPr sz="1700">
              <a:solidFill>
                <a:srgbClr val="403027"/>
              </a:solidFill>
              <a:latin typeface="Merriweather"/>
              <a:ea typeface="Merriweather"/>
              <a:cs typeface="Merriweather"/>
              <a:sym typeface="Merriweather"/>
            </a:endParaRPr>
          </a:p>
        </p:txBody>
      </p:sp>
      <p:sp>
        <p:nvSpPr>
          <p:cNvPr id="166" name="Google Shape;166;p26"/>
          <p:cNvSpPr txBox="1"/>
          <p:nvPr>
            <p:ph type="ctrTitle"/>
          </p:nvPr>
        </p:nvSpPr>
        <p:spPr>
          <a:xfrm>
            <a:off x="2200625" y="2926825"/>
            <a:ext cx="6637200" cy="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solidFill>
                  <a:srgbClr val="403027"/>
                </a:solidFill>
                <a:latin typeface="Merriweather"/>
                <a:ea typeface="Merriweather"/>
                <a:cs typeface="Merriweather"/>
                <a:sym typeface="Merriweather"/>
              </a:rPr>
              <a:t>Simple and elegant as my ouds</a:t>
            </a:r>
            <a:endParaRPr sz="1700">
              <a:solidFill>
                <a:srgbClr val="403027"/>
              </a:solidFill>
              <a:latin typeface="Merriweather"/>
              <a:ea typeface="Merriweather"/>
              <a:cs typeface="Merriweather"/>
              <a:sym typeface="Merriweather"/>
            </a:endParaRPr>
          </a:p>
        </p:txBody>
      </p:sp>
      <p:sp>
        <p:nvSpPr>
          <p:cNvPr id="167" name="Google Shape;167;p26"/>
          <p:cNvSpPr txBox="1"/>
          <p:nvPr>
            <p:ph type="ctrTitle"/>
          </p:nvPr>
        </p:nvSpPr>
        <p:spPr>
          <a:xfrm>
            <a:off x="4800" y="-19225"/>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71" name="Shape 171"/>
        <p:cNvGrpSpPr/>
        <p:nvPr/>
      </p:nvGrpSpPr>
      <p:grpSpPr>
        <a:xfrm>
          <a:off x="0" y="0"/>
          <a:ext cx="0" cy="0"/>
          <a:chOff x="0" y="0"/>
          <a:chExt cx="0" cy="0"/>
        </a:xfrm>
      </p:grpSpPr>
      <p:sp>
        <p:nvSpPr>
          <p:cNvPr id="172" name="Google Shape;172;p27"/>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73" name="Google Shape;173;p27"/>
          <p:cNvSpPr txBox="1"/>
          <p:nvPr>
            <p:ph type="ctrTitle"/>
          </p:nvPr>
        </p:nvSpPr>
        <p:spPr>
          <a:xfrm>
            <a:off x="179450" y="1453800"/>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74" name="Google Shape;174;p27"/>
          <p:cNvSpPr txBox="1"/>
          <p:nvPr>
            <p:ph type="ctrTitle"/>
          </p:nvPr>
        </p:nvSpPr>
        <p:spPr>
          <a:xfrm>
            <a:off x="179450" y="2926825"/>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75" name="Google Shape;175;p27"/>
          <p:cNvSpPr txBox="1"/>
          <p:nvPr>
            <p:ph type="ctrTitle"/>
          </p:nvPr>
        </p:nvSpPr>
        <p:spPr>
          <a:xfrm>
            <a:off x="2200625" y="1453800"/>
            <a:ext cx="6637200" cy="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solidFill>
                  <a:srgbClr val="403027"/>
                </a:solidFill>
                <a:latin typeface="Merriweather"/>
                <a:ea typeface="Merriweather"/>
                <a:cs typeface="Merriweather"/>
                <a:sym typeface="Merriweather"/>
              </a:rPr>
              <a:t>Who are your potential customers? </a:t>
            </a:r>
            <a:endParaRPr sz="1700">
              <a:solidFill>
                <a:srgbClr val="403027"/>
              </a:solidFill>
              <a:latin typeface="Merriweather"/>
              <a:ea typeface="Merriweather"/>
              <a:cs typeface="Merriweather"/>
              <a:sym typeface="Merriweather"/>
            </a:endParaRPr>
          </a:p>
        </p:txBody>
      </p:sp>
      <p:sp>
        <p:nvSpPr>
          <p:cNvPr id="176" name="Google Shape;176;p27"/>
          <p:cNvSpPr txBox="1"/>
          <p:nvPr>
            <p:ph type="ctrTitle"/>
          </p:nvPr>
        </p:nvSpPr>
        <p:spPr>
          <a:xfrm>
            <a:off x="2200625" y="2926825"/>
            <a:ext cx="6637200" cy="1806600"/>
          </a:xfrm>
          <a:prstGeom prst="rect">
            <a:avLst/>
          </a:prstGeom>
        </p:spPr>
        <p:txBody>
          <a:bodyPr anchorCtr="0" anchor="ctr" bIns="91425" lIns="91425" spcFirstLastPara="1" rIns="91425" wrap="square" tIns="91425">
            <a:normAutofit/>
          </a:bodyPr>
          <a:lstStyle/>
          <a:p>
            <a:pPr indent="0" lvl="0" marL="0" rtl="0" algn="l">
              <a:lnSpc>
                <a:spcPct val="200000"/>
              </a:lnSpc>
              <a:spcBef>
                <a:spcPts val="0"/>
              </a:spcBef>
              <a:spcAft>
                <a:spcPts val="0"/>
              </a:spcAft>
              <a:buNone/>
            </a:pPr>
            <a:r>
              <a:rPr lang="en" sz="1700">
                <a:solidFill>
                  <a:srgbClr val="403027"/>
                </a:solidFill>
                <a:latin typeface="Merriweather"/>
                <a:ea typeface="Merriweather"/>
                <a:cs typeface="Merriweather"/>
                <a:sym typeface="Merriweather"/>
              </a:rPr>
              <a:t>Musicians, music lovers, artists, traditional goods collectors. 🡺 In other words, those who are interested music and appreciate it.</a:t>
            </a:r>
            <a:endParaRPr sz="1700">
              <a:solidFill>
                <a:srgbClr val="403027"/>
              </a:solidFill>
              <a:latin typeface="Merriweather"/>
              <a:ea typeface="Merriweather"/>
              <a:cs typeface="Merriweather"/>
              <a:sym typeface="Merriweather"/>
            </a:endParaRPr>
          </a:p>
        </p:txBody>
      </p:sp>
      <p:sp>
        <p:nvSpPr>
          <p:cNvPr id="177" name="Google Shape;177;p27"/>
          <p:cNvSpPr txBox="1"/>
          <p:nvPr>
            <p:ph type="ctrTitle"/>
          </p:nvPr>
        </p:nvSpPr>
        <p:spPr>
          <a:xfrm>
            <a:off x="4800" y="-19225"/>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81" name="Shape 181"/>
        <p:cNvGrpSpPr/>
        <p:nvPr/>
      </p:nvGrpSpPr>
      <p:grpSpPr>
        <a:xfrm>
          <a:off x="0" y="0"/>
          <a:ext cx="0" cy="0"/>
          <a:chOff x="0" y="0"/>
          <a:chExt cx="0" cy="0"/>
        </a:xfrm>
      </p:grpSpPr>
      <p:sp>
        <p:nvSpPr>
          <p:cNvPr id="182" name="Google Shape;182;p28"/>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83" name="Google Shape;183;p28"/>
          <p:cNvSpPr txBox="1"/>
          <p:nvPr>
            <p:ph type="ctrTitle"/>
          </p:nvPr>
        </p:nvSpPr>
        <p:spPr>
          <a:xfrm>
            <a:off x="4800" y="219030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700">
                <a:solidFill>
                  <a:srgbClr val="403027"/>
                </a:solidFill>
                <a:latin typeface="Merriweather"/>
                <a:ea typeface="Merriweather"/>
                <a:cs typeface="Merriweather"/>
                <a:sym typeface="Merriweather"/>
              </a:rPr>
              <a:t>S i m p l e</a:t>
            </a:r>
            <a:r>
              <a:rPr lang="en" sz="2700">
                <a:solidFill>
                  <a:srgbClr val="000000"/>
                </a:solidFill>
                <a:latin typeface="Merriweather"/>
                <a:ea typeface="Merriweather"/>
                <a:cs typeface="Merriweather"/>
                <a:sym typeface="Merriweather"/>
              </a:rPr>
              <a:t>   </a:t>
            </a:r>
            <a:r>
              <a:rPr lang="en" sz="2700">
                <a:solidFill>
                  <a:srgbClr val="B7B7B7"/>
                </a:solidFill>
                <a:latin typeface="Merriweather"/>
                <a:ea typeface="Merriweather"/>
                <a:cs typeface="Merriweather"/>
                <a:sym typeface="Merriweather"/>
              </a:rPr>
              <a:t>a n d</a:t>
            </a:r>
            <a:r>
              <a:rPr lang="en" sz="2700">
                <a:solidFill>
                  <a:srgbClr val="000000"/>
                </a:solidFill>
                <a:latin typeface="Merriweather"/>
                <a:ea typeface="Merriweather"/>
                <a:cs typeface="Merriweather"/>
                <a:sym typeface="Merriweather"/>
              </a:rPr>
              <a:t>   </a:t>
            </a:r>
            <a:r>
              <a:rPr b="1" lang="en" sz="2700">
                <a:solidFill>
                  <a:srgbClr val="403027"/>
                </a:solidFill>
                <a:latin typeface="Merriweather"/>
                <a:ea typeface="Merriweather"/>
                <a:cs typeface="Merriweather"/>
                <a:sym typeface="Merriweather"/>
              </a:rPr>
              <a:t>E l e g a n t</a:t>
            </a:r>
            <a:endParaRPr b="1" sz="2700">
              <a:solidFill>
                <a:srgbClr val="403027"/>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87" name="Shape 187"/>
        <p:cNvGrpSpPr/>
        <p:nvPr/>
      </p:nvGrpSpPr>
      <p:grpSpPr>
        <a:xfrm>
          <a:off x="0" y="0"/>
          <a:ext cx="0" cy="0"/>
          <a:chOff x="0" y="0"/>
          <a:chExt cx="0" cy="0"/>
        </a:xfrm>
      </p:grpSpPr>
      <p:sp>
        <p:nvSpPr>
          <p:cNvPr id="188" name="Google Shape;188;p29"/>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89" name="Google Shape;189;p29"/>
          <p:cNvSpPr txBox="1"/>
          <p:nvPr>
            <p:ph type="ctrTitle"/>
          </p:nvPr>
        </p:nvSpPr>
        <p:spPr>
          <a:xfrm>
            <a:off x="4800" y="219030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403027"/>
                </a:solidFill>
                <a:latin typeface="Merriweather"/>
                <a:ea typeface="Merriweather"/>
                <a:cs typeface="Merriweather"/>
                <a:sym typeface="Merriweather"/>
              </a:rPr>
              <a:t>Brainstorming</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93" name="Shape 193"/>
        <p:cNvGrpSpPr/>
        <p:nvPr/>
      </p:nvGrpSpPr>
      <p:grpSpPr>
        <a:xfrm>
          <a:off x="0" y="0"/>
          <a:ext cx="0" cy="0"/>
          <a:chOff x="0" y="0"/>
          <a:chExt cx="0" cy="0"/>
        </a:xfrm>
      </p:grpSpPr>
      <p:sp>
        <p:nvSpPr>
          <p:cNvPr id="194" name="Google Shape;194;p30"/>
          <p:cNvSpPr txBox="1"/>
          <p:nvPr>
            <p:ph type="ctrTitle"/>
          </p:nvPr>
        </p:nvSpPr>
        <p:spPr>
          <a:xfrm>
            <a:off x="3353750" y="973075"/>
            <a:ext cx="20355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300">
                <a:latin typeface="Merriweather"/>
                <a:ea typeface="Merriweather"/>
                <a:cs typeface="Merriweather"/>
                <a:sym typeface="Merriweather"/>
              </a:rPr>
              <a:t>C</a:t>
            </a:r>
            <a:r>
              <a:rPr lang="en" sz="2300">
                <a:latin typeface="Merriweather"/>
                <a:ea typeface="Merriweather"/>
                <a:cs typeface="Merriweather"/>
                <a:sym typeface="Merriweather"/>
              </a:rPr>
              <a:t>lear</a:t>
            </a:r>
            <a:endParaRPr sz="2300">
              <a:latin typeface="Merriweather"/>
              <a:ea typeface="Merriweather"/>
              <a:cs typeface="Merriweather"/>
              <a:sym typeface="Merriweather"/>
            </a:endParaRPr>
          </a:p>
        </p:txBody>
      </p:sp>
      <p:sp>
        <p:nvSpPr>
          <p:cNvPr id="195" name="Google Shape;195;p30"/>
          <p:cNvSpPr txBox="1"/>
          <p:nvPr>
            <p:ph type="ctrTitle"/>
          </p:nvPr>
        </p:nvSpPr>
        <p:spPr>
          <a:xfrm>
            <a:off x="3554250" y="2676838"/>
            <a:ext cx="2583600" cy="76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930">
                <a:latin typeface="Merriweather"/>
                <a:ea typeface="Merriweather"/>
                <a:cs typeface="Merriweather"/>
                <a:sym typeface="Merriweather"/>
              </a:rPr>
              <a:t>Responsive</a:t>
            </a:r>
            <a:endParaRPr b="1" sz="2930">
              <a:latin typeface="Merriweather"/>
              <a:ea typeface="Merriweather"/>
              <a:cs typeface="Merriweather"/>
              <a:sym typeface="Merriweather"/>
            </a:endParaRPr>
          </a:p>
        </p:txBody>
      </p:sp>
      <p:sp>
        <p:nvSpPr>
          <p:cNvPr id="196" name="Google Shape;196;p30"/>
          <p:cNvSpPr txBox="1"/>
          <p:nvPr>
            <p:ph type="ctrTitle"/>
          </p:nvPr>
        </p:nvSpPr>
        <p:spPr>
          <a:xfrm>
            <a:off x="571875" y="3862125"/>
            <a:ext cx="20355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100">
                <a:latin typeface="Merriweather"/>
                <a:ea typeface="Merriweather"/>
                <a:cs typeface="Merriweather"/>
                <a:sym typeface="Merriweather"/>
              </a:rPr>
              <a:t>L</a:t>
            </a:r>
            <a:r>
              <a:rPr lang="en" sz="2100">
                <a:latin typeface="Merriweather"/>
                <a:ea typeface="Merriweather"/>
                <a:cs typeface="Merriweather"/>
                <a:sym typeface="Merriweather"/>
              </a:rPr>
              <a:t>uxurious</a:t>
            </a:r>
            <a:endParaRPr sz="2100">
              <a:solidFill>
                <a:srgbClr val="000000"/>
              </a:solidFill>
              <a:latin typeface="Merriweather"/>
              <a:ea typeface="Merriweather"/>
              <a:cs typeface="Merriweather"/>
              <a:sym typeface="Merriweather"/>
            </a:endParaRPr>
          </a:p>
        </p:txBody>
      </p:sp>
      <p:sp>
        <p:nvSpPr>
          <p:cNvPr id="197" name="Google Shape;197;p30"/>
          <p:cNvSpPr txBox="1"/>
          <p:nvPr>
            <p:ph type="ctrTitle"/>
          </p:nvPr>
        </p:nvSpPr>
        <p:spPr>
          <a:xfrm>
            <a:off x="343250" y="1810275"/>
            <a:ext cx="20355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2029">
                <a:solidFill>
                  <a:srgbClr val="000000"/>
                </a:solidFill>
                <a:latin typeface="Merriweather"/>
                <a:ea typeface="Merriweather"/>
                <a:cs typeface="Merriweather"/>
                <a:sym typeface="Merriweather"/>
              </a:rPr>
              <a:t>Traditional</a:t>
            </a:r>
            <a:endParaRPr sz="2029">
              <a:solidFill>
                <a:srgbClr val="000000"/>
              </a:solidFill>
              <a:latin typeface="Merriweather"/>
              <a:ea typeface="Merriweather"/>
              <a:cs typeface="Merriweather"/>
              <a:sym typeface="Merriweather"/>
            </a:endParaRPr>
          </a:p>
        </p:txBody>
      </p:sp>
      <p:sp>
        <p:nvSpPr>
          <p:cNvPr id="198" name="Google Shape;198;p30"/>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99" name="Google Shape;199;p30"/>
          <p:cNvSpPr txBox="1"/>
          <p:nvPr>
            <p:ph type="ctrTitle"/>
          </p:nvPr>
        </p:nvSpPr>
        <p:spPr>
          <a:xfrm>
            <a:off x="6886600" y="1735963"/>
            <a:ext cx="20355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100">
                <a:latin typeface="Merriweather"/>
                <a:ea typeface="Merriweather"/>
                <a:cs typeface="Merriweather"/>
                <a:sym typeface="Merriweather"/>
              </a:rPr>
              <a:t>Simple</a:t>
            </a:r>
            <a:endParaRPr sz="2100">
              <a:latin typeface="Merriweather"/>
              <a:ea typeface="Merriweather"/>
              <a:cs typeface="Merriweather"/>
              <a:sym typeface="Merriweather"/>
            </a:endParaRPr>
          </a:p>
        </p:txBody>
      </p:sp>
      <p:sp>
        <p:nvSpPr>
          <p:cNvPr id="200" name="Google Shape;200;p30"/>
          <p:cNvSpPr txBox="1"/>
          <p:nvPr>
            <p:ph type="ctrTitle"/>
          </p:nvPr>
        </p:nvSpPr>
        <p:spPr>
          <a:xfrm>
            <a:off x="3554250" y="4380600"/>
            <a:ext cx="20355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latin typeface="Merriweather"/>
                <a:ea typeface="Merriweather"/>
                <a:cs typeface="Merriweather"/>
                <a:sym typeface="Merriweather"/>
              </a:rPr>
              <a:t>Clean</a:t>
            </a:r>
            <a:endParaRPr sz="2000">
              <a:latin typeface="Merriweather"/>
              <a:ea typeface="Merriweather"/>
              <a:cs typeface="Merriweather"/>
              <a:sym typeface="Merriweather"/>
            </a:endParaRPr>
          </a:p>
        </p:txBody>
      </p:sp>
      <p:sp>
        <p:nvSpPr>
          <p:cNvPr id="201" name="Google Shape;201;p30"/>
          <p:cNvSpPr txBox="1"/>
          <p:nvPr>
            <p:ph type="ctrTitle"/>
          </p:nvPr>
        </p:nvSpPr>
        <p:spPr>
          <a:xfrm>
            <a:off x="4800" y="-19225"/>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Brainstorming</a:t>
            </a:r>
            <a:endParaRPr sz="1200">
              <a:solidFill>
                <a:srgbClr val="666666"/>
              </a:solidFill>
              <a:latin typeface="Merriweather"/>
              <a:ea typeface="Merriweather"/>
              <a:cs typeface="Merriweather"/>
              <a:sym typeface="Merriweather"/>
            </a:endParaRPr>
          </a:p>
        </p:txBody>
      </p:sp>
      <p:sp>
        <p:nvSpPr>
          <p:cNvPr id="202" name="Google Shape;202;p30"/>
          <p:cNvSpPr txBox="1"/>
          <p:nvPr>
            <p:ph type="ctrTitle"/>
          </p:nvPr>
        </p:nvSpPr>
        <p:spPr>
          <a:xfrm>
            <a:off x="7108500" y="3471938"/>
            <a:ext cx="20355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000">
                <a:latin typeface="Merriweather"/>
                <a:ea typeface="Merriweather"/>
                <a:cs typeface="Merriweather"/>
                <a:sym typeface="Merriweather"/>
              </a:rPr>
              <a:t>Concise</a:t>
            </a:r>
            <a:endParaRPr sz="2000">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06" name="Shape 206"/>
        <p:cNvGrpSpPr/>
        <p:nvPr/>
      </p:nvGrpSpPr>
      <p:grpSpPr>
        <a:xfrm>
          <a:off x="0" y="0"/>
          <a:ext cx="0" cy="0"/>
          <a:chOff x="0" y="0"/>
          <a:chExt cx="0" cy="0"/>
        </a:xfrm>
      </p:grpSpPr>
      <p:sp>
        <p:nvSpPr>
          <p:cNvPr id="207" name="Google Shape;207;p31"/>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08" name="Google Shape;208;p31"/>
          <p:cNvSpPr txBox="1"/>
          <p:nvPr>
            <p:ph type="ctrTitle"/>
          </p:nvPr>
        </p:nvSpPr>
        <p:spPr>
          <a:xfrm>
            <a:off x="4800" y="219030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403027"/>
                </a:solidFill>
                <a:latin typeface="Merriweather"/>
                <a:ea typeface="Merriweather"/>
                <a:cs typeface="Merriweather"/>
                <a:sym typeface="Merriweather"/>
              </a:rPr>
              <a:t>Scripting</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pic>
        <p:nvPicPr>
          <p:cNvPr id="60" name="Google Shape;60;p14"/>
          <p:cNvPicPr preferRelativeResize="0"/>
          <p:nvPr/>
        </p:nvPicPr>
        <p:blipFill>
          <a:blip r:embed="rId3">
            <a:alphaModFix/>
          </a:blip>
          <a:stretch>
            <a:fillRect/>
          </a:stretch>
        </p:blipFill>
        <p:spPr>
          <a:xfrm>
            <a:off x="2381700" y="762900"/>
            <a:ext cx="4380600" cy="4380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12" name="Shape 212"/>
        <p:cNvGrpSpPr/>
        <p:nvPr/>
      </p:nvGrpSpPr>
      <p:grpSpPr>
        <a:xfrm>
          <a:off x="0" y="0"/>
          <a:ext cx="0" cy="0"/>
          <a:chOff x="0" y="0"/>
          <a:chExt cx="0" cy="0"/>
        </a:xfrm>
      </p:grpSpPr>
      <p:sp>
        <p:nvSpPr>
          <p:cNvPr id="213" name="Google Shape;213;p32"/>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14" name="Google Shape;214;p32"/>
          <p:cNvSpPr txBox="1"/>
          <p:nvPr>
            <p:ph type="ctrTitle"/>
          </p:nvPr>
        </p:nvSpPr>
        <p:spPr>
          <a:xfrm>
            <a:off x="0" y="-9600"/>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Scripting</a:t>
            </a:r>
            <a:endParaRPr sz="1200">
              <a:solidFill>
                <a:srgbClr val="666666"/>
              </a:solidFill>
              <a:latin typeface="Merriweather"/>
              <a:ea typeface="Merriweather"/>
              <a:cs typeface="Merriweather"/>
              <a:sym typeface="Merriweather"/>
            </a:endParaRPr>
          </a:p>
        </p:txBody>
      </p:sp>
      <p:grpSp>
        <p:nvGrpSpPr>
          <p:cNvPr id="215" name="Google Shape;215;p32"/>
          <p:cNvGrpSpPr/>
          <p:nvPr/>
        </p:nvGrpSpPr>
        <p:grpSpPr>
          <a:xfrm>
            <a:off x="0" y="2304150"/>
            <a:ext cx="9144005" cy="535201"/>
            <a:chOff x="4800" y="1940975"/>
            <a:chExt cx="9144005" cy="535201"/>
          </a:xfrm>
        </p:grpSpPr>
        <p:sp>
          <p:nvSpPr>
            <p:cNvPr id="216" name="Google Shape;216;p32"/>
            <p:cNvSpPr/>
            <p:nvPr/>
          </p:nvSpPr>
          <p:spPr>
            <a:xfrm>
              <a:off x="711705"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17" name="Google Shape;217;p32"/>
            <p:cNvSpPr/>
            <p:nvPr/>
          </p:nvSpPr>
          <p:spPr>
            <a:xfrm>
              <a:off x="4800"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18" name="Google Shape;218;p32"/>
            <p:cNvSpPr txBox="1"/>
            <p:nvPr/>
          </p:nvSpPr>
          <p:spPr>
            <a:xfrm>
              <a:off x="75725" y="1940975"/>
              <a:ext cx="3933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980000"/>
                  </a:solidFill>
                  <a:latin typeface="Roboto"/>
                  <a:ea typeface="Roboto"/>
                  <a:cs typeface="Roboto"/>
                  <a:sym typeface="Roboto"/>
                </a:rPr>
                <a:t>1</a:t>
              </a:r>
              <a:endParaRPr b="1" sz="1800">
                <a:solidFill>
                  <a:srgbClr val="980000"/>
                </a:solidFill>
                <a:latin typeface="Roboto"/>
                <a:ea typeface="Roboto"/>
                <a:cs typeface="Roboto"/>
                <a:sym typeface="Roboto"/>
              </a:endParaRPr>
            </a:p>
          </p:txBody>
        </p:sp>
        <p:sp>
          <p:nvSpPr>
            <p:cNvPr id="219" name="Google Shape;219;p32"/>
            <p:cNvSpPr/>
            <p:nvPr/>
          </p:nvSpPr>
          <p:spPr>
            <a:xfrm>
              <a:off x="1201667"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20" name="Google Shape;220;p32"/>
            <p:cNvSpPr txBox="1"/>
            <p:nvPr/>
          </p:nvSpPr>
          <p:spPr>
            <a:xfrm>
              <a:off x="1272593" y="1940975"/>
              <a:ext cx="3933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980000"/>
                  </a:solidFill>
                  <a:latin typeface="Roboto"/>
                  <a:ea typeface="Roboto"/>
                  <a:cs typeface="Roboto"/>
                  <a:sym typeface="Roboto"/>
                </a:rPr>
                <a:t>2</a:t>
              </a:r>
              <a:endParaRPr b="1" sz="1800">
                <a:solidFill>
                  <a:srgbClr val="980000"/>
                </a:solidFill>
                <a:latin typeface="Roboto"/>
                <a:ea typeface="Roboto"/>
                <a:cs typeface="Roboto"/>
                <a:sym typeface="Roboto"/>
              </a:endParaRPr>
            </a:p>
          </p:txBody>
        </p:sp>
        <p:sp>
          <p:nvSpPr>
            <p:cNvPr id="221" name="Google Shape;221;p32"/>
            <p:cNvSpPr/>
            <p:nvPr/>
          </p:nvSpPr>
          <p:spPr>
            <a:xfrm>
              <a:off x="2420861"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22" name="Google Shape;222;p32"/>
            <p:cNvSpPr txBox="1"/>
            <p:nvPr/>
          </p:nvSpPr>
          <p:spPr>
            <a:xfrm>
              <a:off x="2491788" y="1940975"/>
              <a:ext cx="3933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980000"/>
                  </a:solidFill>
                  <a:latin typeface="Roboto"/>
                  <a:ea typeface="Roboto"/>
                  <a:cs typeface="Roboto"/>
                  <a:sym typeface="Roboto"/>
                </a:rPr>
                <a:t>3</a:t>
              </a:r>
              <a:endParaRPr b="1" sz="1800">
                <a:solidFill>
                  <a:srgbClr val="980000"/>
                </a:solidFill>
                <a:latin typeface="Roboto"/>
                <a:ea typeface="Roboto"/>
                <a:cs typeface="Roboto"/>
                <a:sym typeface="Roboto"/>
              </a:endParaRPr>
            </a:p>
          </p:txBody>
        </p:sp>
        <p:sp>
          <p:nvSpPr>
            <p:cNvPr id="223" name="Google Shape;223;p32"/>
            <p:cNvSpPr/>
            <p:nvPr/>
          </p:nvSpPr>
          <p:spPr>
            <a:xfrm>
              <a:off x="3640991"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24" name="Google Shape;224;p32"/>
            <p:cNvSpPr txBox="1"/>
            <p:nvPr/>
          </p:nvSpPr>
          <p:spPr>
            <a:xfrm>
              <a:off x="3711919" y="1940975"/>
              <a:ext cx="3933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980000"/>
                  </a:solidFill>
                  <a:latin typeface="Roboto"/>
                  <a:ea typeface="Roboto"/>
                  <a:cs typeface="Roboto"/>
                  <a:sym typeface="Roboto"/>
                </a:rPr>
                <a:t>4</a:t>
              </a:r>
              <a:endParaRPr b="1" sz="1800">
                <a:solidFill>
                  <a:srgbClr val="980000"/>
                </a:solidFill>
                <a:latin typeface="Roboto"/>
                <a:ea typeface="Roboto"/>
                <a:cs typeface="Roboto"/>
                <a:sym typeface="Roboto"/>
              </a:endParaRPr>
            </a:p>
          </p:txBody>
        </p:sp>
        <p:sp>
          <p:nvSpPr>
            <p:cNvPr id="225" name="Google Shape;225;p32"/>
            <p:cNvSpPr/>
            <p:nvPr/>
          </p:nvSpPr>
          <p:spPr>
            <a:xfrm>
              <a:off x="4861146"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26" name="Google Shape;226;p32"/>
            <p:cNvSpPr txBox="1"/>
            <p:nvPr/>
          </p:nvSpPr>
          <p:spPr>
            <a:xfrm>
              <a:off x="4932074" y="1940975"/>
              <a:ext cx="393300" cy="535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980000"/>
                  </a:solidFill>
                  <a:latin typeface="Roboto"/>
                  <a:ea typeface="Roboto"/>
                  <a:cs typeface="Roboto"/>
                  <a:sym typeface="Roboto"/>
                </a:rPr>
                <a:t>5</a:t>
              </a:r>
              <a:endParaRPr b="1" sz="1800">
                <a:solidFill>
                  <a:srgbClr val="980000"/>
                </a:solidFill>
                <a:latin typeface="Roboto"/>
                <a:ea typeface="Roboto"/>
                <a:cs typeface="Roboto"/>
                <a:sym typeface="Roboto"/>
              </a:endParaRPr>
            </a:p>
          </p:txBody>
        </p:sp>
        <p:sp>
          <p:nvSpPr>
            <p:cNvPr id="227" name="Google Shape;227;p32"/>
            <p:cNvSpPr/>
            <p:nvPr/>
          </p:nvSpPr>
          <p:spPr>
            <a:xfrm>
              <a:off x="6100671"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28" name="Google Shape;228;p32"/>
            <p:cNvSpPr txBox="1"/>
            <p:nvPr/>
          </p:nvSpPr>
          <p:spPr>
            <a:xfrm>
              <a:off x="6171600" y="1940975"/>
              <a:ext cx="393300" cy="535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980000"/>
                  </a:solidFill>
                  <a:latin typeface="Roboto"/>
                  <a:ea typeface="Roboto"/>
                  <a:cs typeface="Roboto"/>
                  <a:sym typeface="Roboto"/>
                </a:rPr>
                <a:t>6</a:t>
              </a:r>
              <a:endParaRPr b="1" sz="1300">
                <a:solidFill>
                  <a:srgbClr val="980000"/>
                </a:solidFill>
                <a:latin typeface="Roboto"/>
                <a:ea typeface="Roboto"/>
                <a:cs typeface="Roboto"/>
                <a:sym typeface="Roboto"/>
              </a:endParaRPr>
            </a:p>
          </p:txBody>
        </p:sp>
        <p:sp>
          <p:nvSpPr>
            <p:cNvPr id="229" name="Google Shape;229;p32"/>
            <p:cNvSpPr/>
            <p:nvPr/>
          </p:nvSpPr>
          <p:spPr>
            <a:xfrm>
              <a:off x="1919734"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30" name="Google Shape;230;p32"/>
            <p:cNvSpPr/>
            <p:nvPr/>
          </p:nvSpPr>
          <p:spPr>
            <a:xfrm>
              <a:off x="3139402"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31" name="Google Shape;231;p32"/>
            <p:cNvSpPr/>
            <p:nvPr/>
          </p:nvSpPr>
          <p:spPr>
            <a:xfrm>
              <a:off x="4359531"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32" name="Google Shape;232;p32"/>
            <p:cNvSpPr/>
            <p:nvPr/>
          </p:nvSpPr>
          <p:spPr>
            <a:xfrm>
              <a:off x="5589375"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33" name="Google Shape;233;p32"/>
            <p:cNvSpPr/>
            <p:nvPr/>
          </p:nvSpPr>
          <p:spPr>
            <a:xfrm>
              <a:off x="7374079"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34" name="Google Shape;234;p32"/>
            <p:cNvSpPr txBox="1"/>
            <p:nvPr/>
          </p:nvSpPr>
          <p:spPr>
            <a:xfrm>
              <a:off x="7445000" y="1940975"/>
              <a:ext cx="393300" cy="535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980000"/>
                  </a:solidFill>
                  <a:latin typeface="Roboto"/>
                  <a:ea typeface="Roboto"/>
                  <a:cs typeface="Roboto"/>
                  <a:sym typeface="Roboto"/>
                </a:rPr>
                <a:t>7</a:t>
              </a:r>
              <a:endParaRPr b="1" sz="1300">
                <a:solidFill>
                  <a:srgbClr val="980000"/>
                </a:solidFill>
                <a:latin typeface="Roboto"/>
                <a:ea typeface="Roboto"/>
                <a:cs typeface="Roboto"/>
                <a:sym typeface="Roboto"/>
              </a:endParaRPr>
            </a:p>
          </p:txBody>
        </p:sp>
        <p:sp>
          <p:nvSpPr>
            <p:cNvPr id="235" name="Google Shape;235;p32"/>
            <p:cNvSpPr/>
            <p:nvPr/>
          </p:nvSpPr>
          <p:spPr>
            <a:xfrm>
              <a:off x="8613604" y="1940976"/>
              <a:ext cx="535200" cy="535200"/>
            </a:xfrm>
            <a:prstGeom prst="ellipse">
              <a:avLst/>
            </a:prstGeom>
            <a:noFill/>
            <a:ln cap="flat" cmpd="sng" w="38100">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36" name="Google Shape;236;p32"/>
            <p:cNvSpPr txBox="1"/>
            <p:nvPr/>
          </p:nvSpPr>
          <p:spPr>
            <a:xfrm>
              <a:off x="8684525" y="1940975"/>
              <a:ext cx="393300" cy="535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980000"/>
                  </a:solidFill>
                  <a:latin typeface="Roboto"/>
                  <a:ea typeface="Roboto"/>
                  <a:cs typeface="Roboto"/>
                  <a:sym typeface="Roboto"/>
                </a:rPr>
                <a:t>8</a:t>
              </a:r>
              <a:endParaRPr b="1" sz="1800">
                <a:solidFill>
                  <a:srgbClr val="980000"/>
                </a:solidFill>
                <a:latin typeface="Roboto"/>
                <a:ea typeface="Roboto"/>
                <a:cs typeface="Roboto"/>
                <a:sym typeface="Roboto"/>
              </a:endParaRPr>
            </a:p>
          </p:txBody>
        </p:sp>
        <p:sp>
          <p:nvSpPr>
            <p:cNvPr id="237" name="Google Shape;237;p32"/>
            <p:cNvSpPr/>
            <p:nvPr/>
          </p:nvSpPr>
          <p:spPr>
            <a:xfrm>
              <a:off x="6872464"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sp>
          <p:nvSpPr>
            <p:cNvPr id="238" name="Google Shape;238;p32"/>
            <p:cNvSpPr/>
            <p:nvPr/>
          </p:nvSpPr>
          <p:spPr>
            <a:xfrm>
              <a:off x="8102308" y="2214044"/>
              <a:ext cx="318300" cy="33300"/>
            </a:xfrm>
            <a:prstGeom prst="roundRect">
              <a:avLst>
                <a:gd fmla="val 50000" name="adj"/>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980000"/>
                </a:solidFill>
              </a:endParaRPr>
            </a:p>
          </p:txBody>
        </p:sp>
      </p:grpSp>
      <p:sp>
        <p:nvSpPr>
          <p:cNvPr id="239" name="Google Shape;239;p32"/>
          <p:cNvSpPr txBox="1"/>
          <p:nvPr>
            <p:ph type="ctrTitle"/>
          </p:nvPr>
        </p:nvSpPr>
        <p:spPr>
          <a:xfrm>
            <a:off x="4800" y="1152075"/>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300">
                <a:solidFill>
                  <a:srgbClr val="403027"/>
                </a:solidFill>
                <a:latin typeface="Merriweather"/>
                <a:ea typeface="Merriweather"/>
                <a:cs typeface="Merriweather"/>
                <a:sym typeface="Merriweather"/>
              </a:rPr>
              <a:t>Stages of making a oud</a:t>
            </a:r>
            <a:endParaRPr sz="2300">
              <a:solidFill>
                <a:srgbClr val="403027"/>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43" name="Shape 243"/>
        <p:cNvGrpSpPr/>
        <p:nvPr/>
      </p:nvGrpSpPr>
      <p:grpSpPr>
        <a:xfrm>
          <a:off x="0" y="0"/>
          <a:ext cx="0" cy="0"/>
          <a:chOff x="0" y="0"/>
          <a:chExt cx="0" cy="0"/>
        </a:xfrm>
      </p:grpSpPr>
      <p:sp>
        <p:nvSpPr>
          <p:cNvPr id="244" name="Google Shape;244;p33"/>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45" name="Google Shape;245;p33"/>
          <p:cNvSpPr txBox="1"/>
          <p:nvPr>
            <p:ph type="ctrTitle"/>
          </p:nvPr>
        </p:nvSpPr>
        <p:spPr>
          <a:xfrm>
            <a:off x="4800" y="219030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403027"/>
                </a:solidFill>
                <a:latin typeface="Merriweather"/>
                <a:ea typeface="Merriweather"/>
                <a:cs typeface="Merriweather"/>
                <a:sym typeface="Merriweather"/>
              </a:rPr>
              <a:t>Sketching</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49" name="Shape 249"/>
        <p:cNvGrpSpPr/>
        <p:nvPr/>
      </p:nvGrpSpPr>
      <p:grpSpPr>
        <a:xfrm>
          <a:off x="0" y="0"/>
          <a:ext cx="0" cy="0"/>
          <a:chOff x="0" y="0"/>
          <a:chExt cx="0" cy="0"/>
        </a:xfrm>
      </p:grpSpPr>
      <p:sp>
        <p:nvSpPr>
          <p:cNvPr id="250" name="Google Shape;250;p34"/>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51" name="Google Shape;251;p34"/>
          <p:cNvSpPr txBox="1"/>
          <p:nvPr>
            <p:ph type="ctrTitle"/>
          </p:nvPr>
        </p:nvSpPr>
        <p:spPr>
          <a:xfrm>
            <a:off x="0" y="-9600"/>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Sketching</a:t>
            </a:r>
            <a:endParaRPr sz="1200">
              <a:solidFill>
                <a:srgbClr val="666666"/>
              </a:solidFill>
              <a:latin typeface="Merriweather"/>
              <a:ea typeface="Merriweather"/>
              <a:cs typeface="Merriweather"/>
              <a:sym typeface="Merriweather"/>
            </a:endParaRPr>
          </a:p>
        </p:txBody>
      </p:sp>
      <p:pic>
        <p:nvPicPr>
          <p:cNvPr id="252" name="Google Shape;252;p34"/>
          <p:cNvPicPr preferRelativeResize="0"/>
          <p:nvPr/>
        </p:nvPicPr>
        <p:blipFill>
          <a:blip r:embed="rId3">
            <a:alphaModFix/>
          </a:blip>
          <a:stretch>
            <a:fillRect/>
          </a:stretch>
        </p:blipFill>
        <p:spPr>
          <a:xfrm>
            <a:off x="2929277" y="762900"/>
            <a:ext cx="3285447" cy="4380600"/>
          </a:xfrm>
          <a:prstGeom prst="rect">
            <a:avLst/>
          </a:prstGeom>
          <a:noFill/>
          <a:ln>
            <a:noFill/>
          </a:ln>
        </p:spPr>
      </p:pic>
      <p:sp>
        <p:nvSpPr>
          <p:cNvPr id="253" name="Google Shape;253;p34"/>
          <p:cNvSpPr txBox="1"/>
          <p:nvPr>
            <p:ph type="ctrTitle"/>
          </p:nvPr>
        </p:nvSpPr>
        <p:spPr>
          <a:xfrm>
            <a:off x="234975" y="2571750"/>
            <a:ext cx="26943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200">
                <a:solidFill>
                  <a:srgbClr val="403027"/>
                </a:solidFill>
                <a:latin typeface="Merriweather"/>
                <a:ea typeface="Merriweather"/>
                <a:cs typeface="Merriweather"/>
                <a:sym typeface="Merriweather"/>
              </a:rPr>
              <a:t>First Page:</a:t>
            </a:r>
            <a:endParaRPr sz="2200">
              <a:solidFill>
                <a:srgbClr val="403027"/>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57" name="Shape 257"/>
        <p:cNvGrpSpPr/>
        <p:nvPr/>
      </p:nvGrpSpPr>
      <p:grpSpPr>
        <a:xfrm>
          <a:off x="0" y="0"/>
          <a:ext cx="0" cy="0"/>
          <a:chOff x="0" y="0"/>
          <a:chExt cx="0" cy="0"/>
        </a:xfrm>
      </p:grpSpPr>
      <p:sp>
        <p:nvSpPr>
          <p:cNvPr id="258" name="Google Shape;258;p35"/>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59" name="Google Shape;259;p35"/>
          <p:cNvSpPr txBox="1"/>
          <p:nvPr>
            <p:ph type="ctrTitle"/>
          </p:nvPr>
        </p:nvSpPr>
        <p:spPr>
          <a:xfrm>
            <a:off x="0" y="-9600"/>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Sketching</a:t>
            </a:r>
            <a:endParaRPr sz="1200">
              <a:solidFill>
                <a:srgbClr val="666666"/>
              </a:solidFill>
              <a:latin typeface="Merriweather"/>
              <a:ea typeface="Merriweather"/>
              <a:cs typeface="Merriweather"/>
              <a:sym typeface="Merriweather"/>
            </a:endParaRPr>
          </a:p>
        </p:txBody>
      </p:sp>
      <p:pic>
        <p:nvPicPr>
          <p:cNvPr id="260" name="Google Shape;260;p35"/>
          <p:cNvPicPr preferRelativeResize="0"/>
          <p:nvPr/>
        </p:nvPicPr>
        <p:blipFill>
          <a:blip r:embed="rId3">
            <a:alphaModFix/>
          </a:blip>
          <a:stretch>
            <a:fillRect/>
          </a:stretch>
        </p:blipFill>
        <p:spPr>
          <a:xfrm>
            <a:off x="2929277" y="762900"/>
            <a:ext cx="3285447" cy="4380600"/>
          </a:xfrm>
          <a:prstGeom prst="rect">
            <a:avLst/>
          </a:prstGeom>
          <a:noFill/>
          <a:ln>
            <a:noFill/>
          </a:ln>
        </p:spPr>
      </p:pic>
      <p:sp>
        <p:nvSpPr>
          <p:cNvPr id="261" name="Google Shape;261;p35"/>
          <p:cNvSpPr txBox="1"/>
          <p:nvPr>
            <p:ph type="ctrTitle"/>
          </p:nvPr>
        </p:nvSpPr>
        <p:spPr>
          <a:xfrm>
            <a:off x="234975" y="2571750"/>
            <a:ext cx="26943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200">
                <a:solidFill>
                  <a:srgbClr val="403027"/>
                </a:solidFill>
                <a:latin typeface="Merriweather"/>
                <a:ea typeface="Merriweather"/>
                <a:cs typeface="Merriweather"/>
                <a:sym typeface="Merriweather"/>
              </a:rPr>
              <a:t>Main and Nav:</a:t>
            </a:r>
            <a:endParaRPr sz="2200">
              <a:solidFill>
                <a:srgbClr val="403027"/>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65" name="Shape 265"/>
        <p:cNvGrpSpPr/>
        <p:nvPr/>
      </p:nvGrpSpPr>
      <p:grpSpPr>
        <a:xfrm>
          <a:off x="0" y="0"/>
          <a:ext cx="0" cy="0"/>
          <a:chOff x="0" y="0"/>
          <a:chExt cx="0" cy="0"/>
        </a:xfrm>
      </p:grpSpPr>
      <p:sp>
        <p:nvSpPr>
          <p:cNvPr id="266" name="Google Shape;266;p36"/>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67" name="Google Shape;267;p36"/>
          <p:cNvSpPr txBox="1"/>
          <p:nvPr>
            <p:ph type="ctrTitle"/>
          </p:nvPr>
        </p:nvSpPr>
        <p:spPr>
          <a:xfrm>
            <a:off x="0" y="-9600"/>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Sketching</a:t>
            </a:r>
            <a:endParaRPr sz="1200">
              <a:solidFill>
                <a:srgbClr val="666666"/>
              </a:solidFill>
              <a:latin typeface="Merriweather"/>
              <a:ea typeface="Merriweather"/>
              <a:cs typeface="Merriweather"/>
              <a:sym typeface="Merriweather"/>
            </a:endParaRPr>
          </a:p>
        </p:txBody>
      </p:sp>
      <p:pic>
        <p:nvPicPr>
          <p:cNvPr id="268" name="Google Shape;268;p36"/>
          <p:cNvPicPr preferRelativeResize="0"/>
          <p:nvPr/>
        </p:nvPicPr>
        <p:blipFill>
          <a:blip r:embed="rId3">
            <a:alphaModFix/>
          </a:blip>
          <a:stretch>
            <a:fillRect/>
          </a:stretch>
        </p:blipFill>
        <p:spPr>
          <a:xfrm>
            <a:off x="2929277" y="762900"/>
            <a:ext cx="3285447" cy="4380600"/>
          </a:xfrm>
          <a:prstGeom prst="rect">
            <a:avLst/>
          </a:prstGeom>
          <a:noFill/>
          <a:ln>
            <a:noFill/>
          </a:ln>
        </p:spPr>
      </p:pic>
      <p:sp>
        <p:nvSpPr>
          <p:cNvPr id="269" name="Google Shape;269;p36"/>
          <p:cNvSpPr txBox="1"/>
          <p:nvPr>
            <p:ph type="ctrTitle"/>
          </p:nvPr>
        </p:nvSpPr>
        <p:spPr>
          <a:xfrm>
            <a:off x="234975" y="2571750"/>
            <a:ext cx="26943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200">
                <a:solidFill>
                  <a:srgbClr val="403027"/>
                </a:solidFill>
                <a:latin typeface="Merriweather"/>
                <a:ea typeface="Merriweather"/>
                <a:cs typeface="Merriweather"/>
                <a:sym typeface="Merriweather"/>
              </a:rPr>
              <a:t>Footer:</a:t>
            </a:r>
            <a:endParaRPr sz="2200">
              <a:solidFill>
                <a:srgbClr val="403027"/>
              </a:solidFill>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73" name="Shape 273"/>
        <p:cNvGrpSpPr/>
        <p:nvPr/>
      </p:nvGrpSpPr>
      <p:grpSpPr>
        <a:xfrm>
          <a:off x="0" y="0"/>
          <a:ext cx="0" cy="0"/>
          <a:chOff x="0" y="0"/>
          <a:chExt cx="0" cy="0"/>
        </a:xfrm>
      </p:grpSpPr>
      <p:sp>
        <p:nvSpPr>
          <p:cNvPr id="274" name="Google Shape;274;p37"/>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75" name="Google Shape;275;p37"/>
          <p:cNvSpPr txBox="1"/>
          <p:nvPr>
            <p:ph type="ctrTitle"/>
          </p:nvPr>
        </p:nvSpPr>
        <p:spPr>
          <a:xfrm>
            <a:off x="4800" y="219030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403027"/>
                </a:solidFill>
                <a:latin typeface="Merriweather"/>
                <a:ea typeface="Merriweather"/>
                <a:cs typeface="Merriweather"/>
                <a:sym typeface="Merriweather"/>
              </a:rPr>
              <a:t>Prototype</a:t>
            </a:r>
            <a:endParaRPr sz="2700">
              <a:solidFill>
                <a:srgbClr val="403027"/>
              </a:solidFill>
              <a:latin typeface="Merriweather"/>
              <a:ea typeface="Merriweather"/>
              <a:cs typeface="Merriweather"/>
              <a:sym typeface="Merriweather"/>
            </a:endParaRPr>
          </a:p>
        </p:txBody>
      </p:sp>
      <p:sp>
        <p:nvSpPr>
          <p:cNvPr id="276" name="Google Shape;276;p37"/>
          <p:cNvSpPr txBox="1"/>
          <p:nvPr>
            <p:ph type="ctrTitle"/>
          </p:nvPr>
        </p:nvSpPr>
        <p:spPr>
          <a:xfrm>
            <a:off x="4800" y="295320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600">
                <a:solidFill>
                  <a:schemeClr val="hlink"/>
                </a:solidFill>
                <a:uFill>
                  <a:noFill/>
                </a:uFill>
                <a:latin typeface="Merriweather"/>
                <a:ea typeface="Merriweather"/>
                <a:cs typeface="Merriweather"/>
                <a:sym typeface="Merriweather"/>
                <a:hlinkClick r:id="rId3"/>
              </a:rPr>
              <a:t>See here</a:t>
            </a:r>
            <a:endParaRPr sz="2600">
              <a:solidFill>
                <a:srgbClr val="000000"/>
              </a:solidFill>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80" name="Shape 280"/>
        <p:cNvGrpSpPr/>
        <p:nvPr/>
      </p:nvGrpSpPr>
      <p:grpSpPr>
        <a:xfrm>
          <a:off x="0" y="0"/>
          <a:ext cx="0" cy="0"/>
          <a:chOff x="0" y="0"/>
          <a:chExt cx="0" cy="0"/>
        </a:xfrm>
      </p:grpSpPr>
      <p:sp>
        <p:nvSpPr>
          <p:cNvPr id="281" name="Google Shape;281;p38"/>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82" name="Google Shape;282;p38"/>
          <p:cNvSpPr txBox="1"/>
          <p:nvPr>
            <p:ph type="ctrTitle"/>
          </p:nvPr>
        </p:nvSpPr>
        <p:spPr>
          <a:xfrm>
            <a:off x="4800" y="219030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403027"/>
                </a:solidFill>
                <a:latin typeface="Merriweather"/>
                <a:ea typeface="Merriweather"/>
                <a:cs typeface="Merriweather"/>
                <a:sym typeface="Merriweather"/>
              </a:rPr>
              <a:t>Colours</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86" name="Shape 286"/>
        <p:cNvGrpSpPr/>
        <p:nvPr/>
      </p:nvGrpSpPr>
      <p:grpSpPr>
        <a:xfrm>
          <a:off x="0" y="0"/>
          <a:ext cx="0" cy="0"/>
          <a:chOff x="0" y="0"/>
          <a:chExt cx="0" cy="0"/>
        </a:xfrm>
      </p:grpSpPr>
      <p:sp>
        <p:nvSpPr>
          <p:cNvPr id="287" name="Google Shape;287;p39"/>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88" name="Google Shape;288;p39"/>
          <p:cNvSpPr txBox="1"/>
          <p:nvPr>
            <p:ph type="ctrTitle"/>
          </p:nvPr>
        </p:nvSpPr>
        <p:spPr>
          <a:xfrm>
            <a:off x="0" y="-9600"/>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Colours</a:t>
            </a:r>
            <a:endParaRPr sz="1200">
              <a:solidFill>
                <a:srgbClr val="666666"/>
              </a:solidFill>
              <a:latin typeface="Merriweather"/>
              <a:ea typeface="Merriweather"/>
              <a:cs typeface="Merriweather"/>
              <a:sym typeface="Merriweather"/>
            </a:endParaRPr>
          </a:p>
        </p:txBody>
      </p:sp>
      <p:pic>
        <p:nvPicPr>
          <p:cNvPr id="289" name="Google Shape;289;p39"/>
          <p:cNvPicPr preferRelativeResize="0"/>
          <p:nvPr/>
        </p:nvPicPr>
        <p:blipFill>
          <a:blip r:embed="rId3">
            <a:alphaModFix/>
          </a:blip>
          <a:stretch>
            <a:fillRect/>
          </a:stretch>
        </p:blipFill>
        <p:spPr>
          <a:xfrm>
            <a:off x="1000125" y="1952625"/>
            <a:ext cx="7143750" cy="12382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93" name="Shape 293"/>
        <p:cNvGrpSpPr/>
        <p:nvPr/>
      </p:nvGrpSpPr>
      <p:grpSpPr>
        <a:xfrm>
          <a:off x="0" y="0"/>
          <a:ext cx="0" cy="0"/>
          <a:chOff x="0" y="0"/>
          <a:chExt cx="0" cy="0"/>
        </a:xfrm>
      </p:grpSpPr>
      <p:sp>
        <p:nvSpPr>
          <p:cNvPr id="294" name="Google Shape;294;p40"/>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295" name="Google Shape;295;p40"/>
          <p:cNvSpPr txBox="1"/>
          <p:nvPr>
            <p:ph type="ctrTitle"/>
          </p:nvPr>
        </p:nvSpPr>
        <p:spPr>
          <a:xfrm>
            <a:off x="4800" y="219030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403027"/>
                </a:solidFill>
                <a:latin typeface="Merriweather"/>
                <a:ea typeface="Merriweather"/>
                <a:cs typeface="Merriweather"/>
                <a:sym typeface="Merriweather"/>
              </a:rPr>
              <a:t>Coding</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299" name="Shape 299"/>
        <p:cNvGrpSpPr/>
        <p:nvPr/>
      </p:nvGrpSpPr>
      <p:grpSpPr>
        <a:xfrm>
          <a:off x="0" y="0"/>
          <a:ext cx="0" cy="0"/>
          <a:chOff x="0" y="0"/>
          <a:chExt cx="0" cy="0"/>
        </a:xfrm>
      </p:grpSpPr>
      <p:sp>
        <p:nvSpPr>
          <p:cNvPr id="300" name="Google Shape;300;p41"/>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301" name="Google Shape;301;p41"/>
          <p:cNvSpPr txBox="1"/>
          <p:nvPr>
            <p:ph type="ctrTitle"/>
          </p:nvPr>
        </p:nvSpPr>
        <p:spPr>
          <a:xfrm>
            <a:off x="0" y="-9600"/>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Coding</a:t>
            </a:r>
            <a:endParaRPr sz="1200">
              <a:solidFill>
                <a:srgbClr val="666666"/>
              </a:solidFill>
              <a:latin typeface="Merriweather"/>
              <a:ea typeface="Merriweather"/>
              <a:cs typeface="Merriweather"/>
              <a:sym typeface="Merriweather"/>
            </a:endParaRPr>
          </a:p>
        </p:txBody>
      </p:sp>
      <p:sp>
        <p:nvSpPr>
          <p:cNvPr id="302" name="Google Shape;302;p41"/>
          <p:cNvSpPr txBox="1"/>
          <p:nvPr>
            <p:ph type="ctrTitle"/>
          </p:nvPr>
        </p:nvSpPr>
        <p:spPr>
          <a:xfrm>
            <a:off x="2247300" y="1323750"/>
            <a:ext cx="4954200" cy="2953200"/>
          </a:xfrm>
          <a:prstGeom prst="rect">
            <a:avLst/>
          </a:prstGeom>
        </p:spPr>
        <p:txBody>
          <a:bodyPr anchorCtr="0" anchor="ctr" bIns="91425" lIns="91425" spcFirstLastPara="1" rIns="91425" wrap="square" tIns="91425">
            <a:noAutofit/>
          </a:bodyPr>
          <a:lstStyle/>
          <a:p>
            <a:pPr indent="-347980" lvl="0" marL="457200" rtl="0" algn="l">
              <a:lnSpc>
                <a:spcPct val="200000"/>
              </a:lnSpc>
              <a:spcBef>
                <a:spcPts val="0"/>
              </a:spcBef>
              <a:spcAft>
                <a:spcPts val="0"/>
              </a:spcAft>
              <a:buClr>
                <a:srgbClr val="403027"/>
              </a:buClr>
              <a:buSzPts val="1880"/>
              <a:buFont typeface="Merriweather"/>
              <a:buAutoNum type="arabicPeriod"/>
            </a:pPr>
            <a:r>
              <a:rPr lang="en" sz="1879">
                <a:solidFill>
                  <a:srgbClr val="403027"/>
                </a:solidFill>
                <a:latin typeface="Merriweather"/>
                <a:ea typeface="Merriweather"/>
                <a:cs typeface="Merriweather"/>
                <a:sym typeface="Merriweather"/>
              </a:rPr>
              <a:t>The first page</a:t>
            </a:r>
            <a:endParaRPr sz="1879">
              <a:solidFill>
                <a:srgbClr val="403027"/>
              </a:solidFill>
              <a:latin typeface="Merriweather"/>
              <a:ea typeface="Merriweather"/>
              <a:cs typeface="Merriweather"/>
              <a:sym typeface="Merriweather"/>
            </a:endParaRPr>
          </a:p>
          <a:p>
            <a:pPr indent="0" lvl="0" marL="914400" rtl="0" algn="l">
              <a:lnSpc>
                <a:spcPct val="200000"/>
              </a:lnSpc>
              <a:spcBef>
                <a:spcPts val="0"/>
              </a:spcBef>
              <a:spcAft>
                <a:spcPts val="0"/>
              </a:spcAft>
              <a:buSzPts val="990"/>
              <a:buNone/>
            </a:pPr>
            <a:r>
              <a:rPr lang="en" sz="1879">
                <a:solidFill>
                  <a:srgbClr val="403027"/>
                </a:solidFill>
                <a:latin typeface="Merriweather"/>
                <a:ea typeface="Merriweather"/>
                <a:cs typeface="Merriweather"/>
                <a:sym typeface="Merriweather"/>
              </a:rPr>
              <a:t>Two Call-to-actions</a:t>
            </a:r>
            <a:endParaRPr sz="1879">
              <a:solidFill>
                <a:srgbClr val="403027"/>
              </a:solidFill>
              <a:latin typeface="Merriweather"/>
              <a:ea typeface="Merriweather"/>
              <a:cs typeface="Merriweather"/>
              <a:sym typeface="Merriweather"/>
            </a:endParaRPr>
          </a:p>
          <a:p>
            <a:pPr indent="-347980" lvl="0" marL="457200" rtl="0" algn="l">
              <a:lnSpc>
                <a:spcPct val="200000"/>
              </a:lnSpc>
              <a:spcBef>
                <a:spcPts val="0"/>
              </a:spcBef>
              <a:spcAft>
                <a:spcPts val="0"/>
              </a:spcAft>
              <a:buClr>
                <a:srgbClr val="403027"/>
              </a:buClr>
              <a:buSzPts val="1880"/>
              <a:buFont typeface="Merriweather"/>
              <a:buAutoNum type="arabicPeriod"/>
            </a:pPr>
            <a:r>
              <a:rPr lang="en" sz="1879">
                <a:solidFill>
                  <a:srgbClr val="403027"/>
                </a:solidFill>
                <a:latin typeface="Merriweather"/>
                <a:ea typeface="Merriweather"/>
                <a:cs typeface="Merriweather"/>
                <a:sym typeface="Merriweather"/>
              </a:rPr>
              <a:t>The main part and navigation</a:t>
            </a:r>
            <a:endParaRPr sz="1879">
              <a:solidFill>
                <a:srgbClr val="403027"/>
              </a:solidFill>
              <a:latin typeface="Merriweather"/>
              <a:ea typeface="Merriweather"/>
              <a:cs typeface="Merriweather"/>
              <a:sym typeface="Merriweather"/>
            </a:endParaRPr>
          </a:p>
          <a:p>
            <a:pPr indent="-347980" lvl="0" marL="457200" rtl="0" algn="l">
              <a:lnSpc>
                <a:spcPct val="200000"/>
              </a:lnSpc>
              <a:spcBef>
                <a:spcPts val="0"/>
              </a:spcBef>
              <a:spcAft>
                <a:spcPts val="0"/>
              </a:spcAft>
              <a:buClr>
                <a:srgbClr val="403027"/>
              </a:buClr>
              <a:buSzPts val="1880"/>
              <a:buFont typeface="Merriweather"/>
              <a:buAutoNum type="arabicPeriod"/>
            </a:pPr>
            <a:r>
              <a:rPr lang="en" sz="1879">
                <a:solidFill>
                  <a:srgbClr val="403027"/>
                </a:solidFill>
                <a:latin typeface="Merriweather"/>
                <a:ea typeface="Merriweather"/>
                <a:cs typeface="Merriweather"/>
                <a:sym typeface="Merriweather"/>
              </a:rPr>
              <a:t>Dropdown menu</a:t>
            </a:r>
            <a:endParaRPr sz="1879">
              <a:solidFill>
                <a:srgbClr val="403027"/>
              </a:solidFill>
              <a:latin typeface="Merriweather"/>
              <a:ea typeface="Merriweather"/>
              <a:cs typeface="Merriweather"/>
              <a:sym typeface="Merriweather"/>
            </a:endParaRPr>
          </a:p>
          <a:p>
            <a:pPr indent="-347980" lvl="0" marL="457200" rtl="0" algn="l">
              <a:lnSpc>
                <a:spcPct val="200000"/>
              </a:lnSpc>
              <a:spcBef>
                <a:spcPts val="0"/>
              </a:spcBef>
              <a:spcAft>
                <a:spcPts val="0"/>
              </a:spcAft>
              <a:buClr>
                <a:srgbClr val="403027"/>
              </a:buClr>
              <a:buSzPts val="1880"/>
              <a:buFont typeface="Merriweather"/>
              <a:buAutoNum type="arabicPeriod"/>
            </a:pPr>
            <a:r>
              <a:rPr lang="en" sz="1879">
                <a:solidFill>
                  <a:srgbClr val="403027"/>
                </a:solidFill>
                <a:latin typeface="Merriweather"/>
                <a:ea typeface="Merriweather"/>
                <a:cs typeface="Merriweather"/>
                <a:sym typeface="Merriweather"/>
              </a:rPr>
              <a:t>The footer</a:t>
            </a:r>
            <a:endParaRPr sz="1879">
              <a:solidFill>
                <a:srgbClr val="403027"/>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66" name="Google Shape;66;p15"/>
          <p:cNvSpPr txBox="1"/>
          <p:nvPr>
            <p:ph type="ctrTitle"/>
          </p:nvPr>
        </p:nvSpPr>
        <p:spPr>
          <a:xfrm>
            <a:off x="4800" y="219030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403027"/>
                </a:solidFill>
                <a:latin typeface="Merriweather"/>
                <a:ea typeface="Merriweather"/>
                <a:cs typeface="Merriweather"/>
                <a:sym typeface="Merriweather"/>
              </a:rPr>
              <a:t>What is a landing page?</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306" name="Shape 306"/>
        <p:cNvGrpSpPr/>
        <p:nvPr/>
      </p:nvGrpSpPr>
      <p:grpSpPr>
        <a:xfrm>
          <a:off x="0" y="0"/>
          <a:ext cx="0" cy="0"/>
          <a:chOff x="0" y="0"/>
          <a:chExt cx="0" cy="0"/>
        </a:xfrm>
      </p:grpSpPr>
      <p:sp>
        <p:nvSpPr>
          <p:cNvPr id="307" name="Google Shape;307;p42"/>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308" name="Google Shape;308;p42"/>
          <p:cNvSpPr txBox="1"/>
          <p:nvPr>
            <p:ph type="ctrTitle"/>
          </p:nvPr>
        </p:nvSpPr>
        <p:spPr>
          <a:xfrm>
            <a:off x="0" y="-9600"/>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Coding</a:t>
            </a:r>
            <a:endParaRPr sz="1200">
              <a:solidFill>
                <a:srgbClr val="666666"/>
              </a:solidFill>
              <a:latin typeface="Merriweather"/>
              <a:ea typeface="Merriweather"/>
              <a:cs typeface="Merriweather"/>
              <a:sym typeface="Merriweather"/>
            </a:endParaRPr>
          </a:p>
        </p:txBody>
      </p:sp>
      <p:sp>
        <p:nvSpPr>
          <p:cNvPr id="309" name="Google Shape;309;p42"/>
          <p:cNvSpPr txBox="1"/>
          <p:nvPr>
            <p:ph type="ctrTitle"/>
          </p:nvPr>
        </p:nvSpPr>
        <p:spPr>
          <a:xfrm>
            <a:off x="306900" y="1095150"/>
            <a:ext cx="8530200" cy="29532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2450">
                <a:solidFill>
                  <a:srgbClr val="AF00DB"/>
                </a:solidFill>
                <a:latin typeface="Courier New"/>
                <a:ea typeface="Courier New"/>
                <a:cs typeface="Courier New"/>
                <a:sym typeface="Courier New"/>
              </a:rPr>
              <a:t>@media</a:t>
            </a:r>
            <a:r>
              <a:rPr lang="en" sz="2450">
                <a:latin typeface="Courier New"/>
                <a:ea typeface="Courier New"/>
                <a:cs typeface="Courier New"/>
                <a:sym typeface="Courier New"/>
              </a:rPr>
              <a:t> only </a:t>
            </a:r>
            <a:r>
              <a:rPr lang="en" sz="2450">
                <a:solidFill>
                  <a:srgbClr val="0451A5"/>
                </a:solidFill>
                <a:latin typeface="Courier New"/>
                <a:ea typeface="Courier New"/>
                <a:cs typeface="Courier New"/>
                <a:sym typeface="Courier New"/>
              </a:rPr>
              <a:t>screen</a:t>
            </a:r>
            <a:r>
              <a:rPr lang="en" sz="2450">
                <a:latin typeface="Courier New"/>
                <a:ea typeface="Courier New"/>
                <a:cs typeface="Courier New"/>
                <a:sym typeface="Courier New"/>
              </a:rPr>
              <a:t> and (</a:t>
            </a:r>
            <a:r>
              <a:rPr lang="en" sz="2450">
                <a:solidFill>
                  <a:srgbClr val="FF0000"/>
                </a:solidFill>
                <a:latin typeface="Courier New"/>
                <a:ea typeface="Courier New"/>
                <a:cs typeface="Courier New"/>
                <a:sym typeface="Courier New"/>
              </a:rPr>
              <a:t>max-width</a:t>
            </a:r>
            <a:r>
              <a:rPr lang="en" sz="2450">
                <a:latin typeface="Courier New"/>
                <a:ea typeface="Courier New"/>
                <a:cs typeface="Courier New"/>
                <a:sym typeface="Courier New"/>
              </a:rPr>
              <a:t>: </a:t>
            </a:r>
            <a:r>
              <a:rPr lang="en" sz="2450">
                <a:solidFill>
                  <a:srgbClr val="098658"/>
                </a:solidFill>
                <a:latin typeface="Courier New"/>
                <a:ea typeface="Courier New"/>
                <a:cs typeface="Courier New"/>
                <a:sym typeface="Courier New"/>
              </a:rPr>
              <a:t>900px</a:t>
            </a:r>
            <a:r>
              <a:rPr lang="en" sz="2450">
                <a:latin typeface="Courier New"/>
                <a:ea typeface="Courier New"/>
                <a:cs typeface="Courier New"/>
                <a:sym typeface="Courier New"/>
              </a:rPr>
              <a:t>) {</a:t>
            </a:r>
            <a:endParaRPr sz="2450">
              <a:latin typeface="Courier New"/>
              <a:ea typeface="Courier New"/>
              <a:cs typeface="Courier New"/>
              <a:sym typeface="Courier New"/>
            </a:endParaRPr>
          </a:p>
          <a:p>
            <a:pPr indent="457200" lvl="0" marL="0" rtl="0" algn="l">
              <a:lnSpc>
                <a:spcPct val="135714"/>
              </a:lnSpc>
              <a:spcBef>
                <a:spcPts val="0"/>
              </a:spcBef>
              <a:spcAft>
                <a:spcPts val="0"/>
              </a:spcAft>
              <a:buNone/>
            </a:pPr>
            <a:r>
              <a:rPr lang="en" sz="2450">
                <a:latin typeface="Courier New"/>
                <a:ea typeface="Courier New"/>
                <a:cs typeface="Courier New"/>
                <a:sym typeface="Courier New"/>
              </a:rPr>
              <a:t>MyStyles</a:t>
            </a:r>
            <a:endParaRPr sz="2450">
              <a:latin typeface="Courier New"/>
              <a:ea typeface="Courier New"/>
              <a:cs typeface="Courier New"/>
              <a:sym typeface="Courier New"/>
            </a:endParaRPr>
          </a:p>
          <a:p>
            <a:pPr indent="0" lvl="0" marL="0" rtl="0" algn="l">
              <a:lnSpc>
                <a:spcPct val="135714"/>
              </a:lnSpc>
              <a:spcBef>
                <a:spcPts val="0"/>
              </a:spcBef>
              <a:spcAft>
                <a:spcPts val="0"/>
              </a:spcAft>
              <a:buNone/>
            </a:pPr>
            <a:r>
              <a:rPr lang="en" sz="2450">
                <a:latin typeface="Courier New"/>
                <a:ea typeface="Courier New"/>
                <a:cs typeface="Courier New"/>
                <a:sym typeface="Courier New"/>
              </a:rPr>
              <a:t>}</a:t>
            </a:r>
            <a:endParaRPr sz="1879">
              <a:solidFill>
                <a:srgbClr val="000000"/>
              </a:solidFill>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313" name="Shape 313"/>
        <p:cNvGrpSpPr/>
        <p:nvPr/>
      </p:nvGrpSpPr>
      <p:grpSpPr>
        <a:xfrm>
          <a:off x="0" y="0"/>
          <a:ext cx="0" cy="0"/>
          <a:chOff x="0" y="0"/>
          <a:chExt cx="0" cy="0"/>
        </a:xfrm>
      </p:grpSpPr>
      <p:sp>
        <p:nvSpPr>
          <p:cNvPr id="314" name="Google Shape;314;p43"/>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315" name="Google Shape;315;p43"/>
          <p:cNvSpPr txBox="1"/>
          <p:nvPr>
            <p:ph type="ctrTitle"/>
          </p:nvPr>
        </p:nvSpPr>
        <p:spPr>
          <a:xfrm>
            <a:off x="0" y="-9600"/>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Coding</a:t>
            </a:r>
            <a:endParaRPr sz="1200">
              <a:solidFill>
                <a:srgbClr val="666666"/>
              </a:solidFill>
              <a:latin typeface="Merriweather"/>
              <a:ea typeface="Merriweather"/>
              <a:cs typeface="Merriweather"/>
              <a:sym typeface="Merriweather"/>
            </a:endParaRPr>
          </a:p>
        </p:txBody>
      </p:sp>
      <p:sp>
        <p:nvSpPr>
          <p:cNvPr id="316" name="Google Shape;316;p43"/>
          <p:cNvSpPr txBox="1"/>
          <p:nvPr>
            <p:ph type="ctrTitle"/>
          </p:nvPr>
        </p:nvSpPr>
        <p:spPr>
          <a:xfrm>
            <a:off x="1885950" y="2089050"/>
            <a:ext cx="5372100" cy="965400"/>
          </a:xfrm>
          <a:prstGeom prst="rect">
            <a:avLst/>
          </a:prstGeom>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lang="en" sz="1879">
                <a:solidFill>
                  <a:srgbClr val="403027"/>
                </a:solidFill>
                <a:latin typeface="Merriweather"/>
                <a:ea typeface="Merriweather"/>
                <a:cs typeface="Merriweather"/>
                <a:sym typeface="Merriweather"/>
              </a:rPr>
              <a:t>Scroll Snap              </a:t>
            </a:r>
            <a:r>
              <a:rPr lang="en" sz="2780">
                <a:solidFill>
                  <a:srgbClr val="403027"/>
                </a:solidFill>
                <a:latin typeface="Merriweather"/>
                <a:ea typeface="Merriweather"/>
                <a:cs typeface="Merriweather"/>
                <a:sym typeface="Merriweather"/>
              </a:rPr>
              <a:t>&amp;</a:t>
            </a:r>
            <a:r>
              <a:rPr lang="en" sz="1879">
                <a:solidFill>
                  <a:srgbClr val="403027"/>
                </a:solidFill>
                <a:latin typeface="Merriweather"/>
                <a:ea typeface="Merriweather"/>
                <a:cs typeface="Merriweather"/>
                <a:sym typeface="Merriweather"/>
              </a:rPr>
              <a:t>              </a:t>
            </a:r>
            <a:r>
              <a:rPr lang="en" sz="1879">
                <a:solidFill>
                  <a:srgbClr val="403027"/>
                </a:solidFill>
                <a:latin typeface="Merriweather"/>
                <a:ea typeface="Merriweather"/>
                <a:cs typeface="Merriweather"/>
                <a:sym typeface="Merriweather"/>
              </a:rPr>
              <a:t>Scroll-Behavior</a:t>
            </a:r>
            <a:endParaRPr sz="1879">
              <a:solidFill>
                <a:srgbClr val="403027"/>
              </a:solidFill>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320" name="Shape 320"/>
        <p:cNvGrpSpPr/>
        <p:nvPr/>
      </p:nvGrpSpPr>
      <p:grpSpPr>
        <a:xfrm>
          <a:off x="0" y="0"/>
          <a:ext cx="0" cy="0"/>
          <a:chOff x="0" y="0"/>
          <a:chExt cx="0" cy="0"/>
        </a:xfrm>
      </p:grpSpPr>
      <p:sp>
        <p:nvSpPr>
          <p:cNvPr id="321" name="Google Shape;321;p44"/>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322" name="Google Shape;322;p44"/>
          <p:cNvSpPr txBox="1"/>
          <p:nvPr>
            <p:ph type="ctrTitle"/>
          </p:nvPr>
        </p:nvSpPr>
        <p:spPr>
          <a:xfrm>
            <a:off x="0" y="-9600"/>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Coding</a:t>
            </a:r>
            <a:endParaRPr sz="1200">
              <a:solidFill>
                <a:srgbClr val="666666"/>
              </a:solidFill>
              <a:latin typeface="Merriweather"/>
              <a:ea typeface="Merriweather"/>
              <a:cs typeface="Merriweather"/>
              <a:sym typeface="Merriweather"/>
            </a:endParaRPr>
          </a:p>
        </p:txBody>
      </p:sp>
      <p:sp>
        <p:nvSpPr>
          <p:cNvPr id="323" name="Google Shape;323;p44"/>
          <p:cNvSpPr txBox="1"/>
          <p:nvPr>
            <p:ph type="ctrTitle"/>
          </p:nvPr>
        </p:nvSpPr>
        <p:spPr>
          <a:xfrm>
            <a:off x="1885950" y="2089050"/>
            <a:ext cx="5372100" cy="965400"/>
          </a:xfrm>
          <a:prstGeom prst="rect">
            <a:avLst/>
          </a:prstGeom>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lang="en" sz="1879">
                <a:solidFill>
                  <a:srgbClr val="403027"/>
                </a:solidFill>
                <a:latin typeface="Merriweather"/>
                <a:ea typeface="Merriweather"/>
                <a:cs typeface="Merriweather"/>
                <a:sym typeface="Merriweather"/>
              </a:rPr>
              <a:t>Interactivity</a:t>
            </a:r>
            <a:endParaRPr sz="1879">
              <a:solidFill>
                <a:srgbClr val="403027"/>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327" name="Shape 327"/>
        <p:cNvGrpSpPr/>
        <p:nvPr/>
      </p:nvGrpSpPr>
      <p:grpSpPr>
        <a:xfrm>
          <a:off x="0" y="0"/>
          <a:ext cx="0" cy="0"/>
          <a:chOff x="0" y="0"/>
          <a:chExt cx="0" cy="0"/>
        </a:xfrm>
      </p:grpSpPr>
      <p:sp>
        <p:nvSpPr>
          <p:cNvPr id="328" name="Google Shape;328;p45"/>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329" name="Google Shape;329;p45"/>
          <p:cNvSpPr txBox="1"/>
          <p:nvPr>
            <p:ph type="ctrTitle"/>
          </p:nvPr>
        </p:nvSpPr>
        <p:spPr>
          <a:xfrm>
            <a:off x="0" y="-9600"/>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Coding</a:t>
            </a:r>
            <a:endParaRPr sz="1200">
              <a:solidFill>
                <a:srgbClr val="666666"/>
              </a:solidFill>
              <a:latin typeface="Merriweather"/>
              <a:ea typeface="Merriweather"/>
              <a:cs typeface="Merriweather"/>
              <a:sym typeface="Merriweather"/>
            </a:endParaRPr>
          </a:p>
        </p:txBody>
      </p:sp>
      <p:sp>
        <p:nvSpPr>
          <p:cNvPr id="330" name="Google Shape;330;p45"/>
          <p:cNvSpPr txBox="1"/>
          <p:nvPr>
            <p:ph type="ctrTitle"/>
          </p:nvPr>
        </p:nvSpPr>
        <p:spPr>
          <a:xfrm>
            <a:off x="0" y="1282650"/>
            <a:ext cx="9144000" cy="2578200"/>
          </a:xfrm>
          <a:prstGeom prst="rect">
            <a:avLst/>
          </a:prstGeom>
        </p:spPr>
        <p:txBody>
          <a:bodyPr anchorCtr="0" anchor="ctr" bIns="91425" lIns="91425" spcFirstLastPara="1" rIns="91425" wrap="square" tIns="91425">
            <a:noAutofit/>
          </a:bodyPr>
          <a:lstStyle/>
          <a:p>
            <a:pPr indent="0" lvl="0" marL="0" rtl="0" algn="ctr">
              <a:lnSpc>
                <a:spcPct val="300000"/>
              </a:lnSpc>
              <a:spcBef>
                <a:spcPts val="0"/>
              </a:spcBef>
              <a:spcAft>
                <a:spcPts val="0"/>
              </a:spcAft>
              <a:buClr>
                <a:schemeClr val="dk1"/>
              </a:buClr>
              <a:buSzPts val="1100"/>
              <a:buFont typeface="Arial"/>
              <a:buNone/>
            </a:pPr>
            <a:r>
              <a:rPr lang="en" sz="1380">
                <a:solidFill>
                  <a:srgbClr val="403027"/>
                </a:solidFill>
                <a:latin typeface="Merriweather"/>
                <a:ea typeface="Merriweather"/>
                <a:cs typeface="Merriweather"/>
                <a:sym typeface="Merriweather"/>
              </a:rPr>
              <a:t>Figma:</a:t>
            </a:r>
            <a:r>
              <a:rPr lang="en" sz="1380">
                <a:solidFill>
                  <a:srgbClr val="000000"/>
                </a:solidFill>
                <a:latin typeface="Merriweather"/>
                <a:ea typeface="Merriweather"/>
                <a:cs typeface="Merriweather"/>
                <a:sym typeface="Merriweather"/>
              </a:rPr>
              <a:t> </a:t>
            </a:r>
            <a:r>
              <a:rPr lang="en" sz="1380" u="sng">
                <a:solidFill>
                  <a:schemeClr val="hlink"/>
                </a:solidFill>
                <a:latin typeface="Merriweather"/>
                <a:ea typeface="Merriweather"/>
                <a:cs typeface="Merriweather"/>
                <a:sym typeface="Merriweather"/>
                <a:hlinkClick r:id="rId3"/>
              </a:rPr>
              <a:t>figma.com/file/0oj3gF9K7yP8u5kkI22htJ/Responsive-site-UI?node-id=0%3A1</a:t>
            </a:r>
            <a:r>
              <a:rPr lang="en" sz="1380">
                <a:solidFill>
                  <a:srgbClr val="000000"/>
                </a:solidFill>
                <a:latin typeface="Merriweather"/>
                <a:ea typeface="Merriweather"/>
                <a:cs typeface="Merriweather"/>
                <a:sym typeface="Merriweather"/>
              </a:rPr>
              <a:t> </a:t>
            </a:r>
            <a:endParaRPr sz="1380">
              <a:solidFill>
                <a:srgbClr val="000000"/>
              </a:solidFill>
              <a:latin typeface="Merriweather"/>
              <a:ea typeface="Merriweather"/>
              <a:cs typeface="Merriweather"/>
              <a:sym typeface="Merriweather"/>
            </a:endParaRPr>
          </a:p>
          <a:p>
            <a:pPr indent="0" lvl="0" marL="0" rtl="0" algn="ctr">
              <a:lnSpc>
                <a:spcPct val="300000"/>
              </a:lnSpc>
              <a:spcBef>
                <a:spcPts val="0"/>
              </a:spcBef>
              <a:spcAft>
                <a:spcPts val="0"/>
              </a:spcAft>
              <a:buClr>
                <a:schemeClr val="dk1"/>
              </a:buClr>
              <a:buSzPts val="1100"/>
              <a:buFont typeface="Arial"/>
              <a:buNone/>
            </a:pPr>
            <a:r>
              <a:rPr lang="en" sz="1380">
                <a:solidFill>
                  <a:srgbClr val="403027"/>
                </a:solidFill>
                <a:latin typeface="Merriweather"/>
                <a:ea typeface="Merriweather"/>
                <a:cs typeface="Merriweather"/>
                <a:sym typeface="Merriweather"/>
              </a:rPr>
              <a:t>GitHub:</a:t>
            </a:r>
            <a:r>
              <a:rPr lang="en" sz="1380">
                <a:solidFill>
                  <a:srgbClr val="000000"/>
                </a:solidFill>
                <a:latin typeface="Merriweather"/>
                <a:ea typeface="Merriweather"/>
                <a:cs typeface="Merriweather"/>
                <a:sym typeface="Merriweather"/>
              </a:rPr>
              <a:t>  </a:t>
            </a:r>
            <a:r>
              <a:rPr lang="en" sz="1380" u="sng">
                <a:solidFill>
                  <a:schemeClr val="hlink"/>
                </a:solidFill>
                <a:latin typeface="Merriweather"/>
                <a:ea typeface="Merriweather"/>
                <a:cs typeface="Merriweather"/>
                <a:sym typeface="Merriweather"/>
                <a:hlinkClick r:id="rId4"/>
              </a:rPr>
              <a:t>github.com/mouadelamrani/Responsive-Landingpage-Brief</a:t>
            </a:r>
            <a:r>
              <a:rPr lang="en" sz="1380">
                <a:solidFill>
                  <a:srgbClr val="000000"/>
                </a:solidFill>
                <a:latin typeface="Merriweather"/>
                <a:ea typeface="Merriweather"/>
                <a:cs typeface="Merriweather"/>
                <a:sym typeface="Merriweather"/>
              </a:rPr>
              <a:t> </a:t>
            </a:r>
            <a:endParaRPr sz="1380">
              <a:solidFill>
                <a:srgbClr val="000000"/>
              </a:solidFill>
              <a:latin typeface="Merriweather"/>
              <a:ea typeface="Merriweather"/>
              <a:cs typeface="Merriweather"/>
              <a:sym typeface="Merriweather"/>
            </a:endParaRPr>
          </a:p>
          <a:p>
            <a:pPr indent="0" lvl="0" marL="0" rtl="0" algn="ctr">
              <a:lnSpc>
                <a:spcPct val="300000"/>
              </a:lnSpc>
              <a:spcBef>
                <a:spcPts val="0"/>
              </a:spcBef>
              <a:spcAft>
                <a:spcPts val="0"/>
              </a:spcAft>
              <a:buNone/>
            </a:pPr>
            <a:r>
              <a:rPr lang="en" sz="1380">
                <a:solidFill>
                  <a:srgbClr val="403027"/>
                </a:solidFill>
                <a:latin typeface="Merriweather"/>
                <a:ea typeface="Merriweather"/>
                <a:cs typeface="Merriweather"/>
                <a:sym typeface="Merriweather"/>
              </a:rPr>
              <a:t>Google Drive: </a:t>
            </a:r>
            <a:r>
              <a:rPr lang="en" sz="1380">
                <a:solidFill>
                  <a:srgbClr val="000000"/>
                </a:solidFill>
                <a:latin typeface="Merriweather"/>
                <a:ea typeface="Merriweather"/>
                <a:cs typeface="Merriweather"/>
                <a:sym typeface="Merriweather"/>
              </a:rPr>
              <a:t> </a:t>
            </a:r>
            <a:r>
              <a:rPr lang="en" sz="1380" u="sng">
                <a:solidFill>
                  <a:schemeClr val="hlink"/>
                </a:solidFill>
                <a:latin typeface="Merriweather"/>
                <a:ea typeface="Merriweather"/>
                <a:cs typeface="Merriweather"/>
                <a:sym typeface="Merriweather"/>
                <a:hlinkClick r:id="rId5"/>
              </a:rPr>
              <a:t>drive.google.com/drive/folders/1NboPZdJ_4_l0fM0B-sjJw71LuX_WRqdN?usp=sharing</a:t>
            </a:r>
            <a:r>
              <a:rPr lang="en" sz="1380">
                <a:solidFill>
                  <a:srgbClr val="000000"/>
                </a:solidFill>
                <a:latin typeface="Merriweather"/>
                <a:ea typeface="Merriweather"/>
                <a:cs typeface="Merriweather"/>
                <a:sym typeface="Merriweather"/>
              </a:rPr>
              <a:t> </a:t>
            </a:r>
            <a:endParaRPr sz="1380">
              <a:solidFill>
                <a:srgbClr val="000000"/>
              </a:solidFill>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334" name="Shape 334"/>
        <p:cNvGrpSpPr/>
        <p:nvPr/>
      </p:nvGrpSpPr>
      <p:grpSpPr>
        <a:xfrm>
          <a:off x="0" y="0"/>
          <a:ext cx="0" cy="0"/>
          <a:chOff x="0" y="0"/>
          <a:chExt cx="0" cy="0"/>
        </a:xfrm>
      </p:grpSpPr>
      <p:sp>
        <p:nvSpPr>
          <p:cNvPr id="335" name="Google Shape;335;p46"/>
          <p:cNvSpPr txBox="1"/>
          <p:nvPr>
            <p:ph type="ctrTitle"/>
          </p:nvPr>
        </p:nvSpPr>
        <p:spPr>
          <a:xfrm>
            <a:off x="9600" y="1995300"/>
            <a:ext cx="9134400" cy="115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8C5535"/>
                </a:solidFill>
                <a:latin typeface="Merriweather"/>
                <a:ea typeface="Merriweather"/>
                <a:cs typeface="Merriweather"/>
                <a:sym typeface="Merriweather"/>
              </a:rPr>
              <a:t>Any question!!</a:t>
            </a:r>
            <a:endParaRPr>
              <a:solidFill>
                <a:srgbClr val="8C5535"/>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70" name="Shape 70"/>
        <p:cNvGrpSpPr/>
        <p:nvPr/>
      </p:nvGrpSpPr>
      <p:grpSpPr>
        <a:xfrm>
          <a:off x="0" y="0"/>
          <a:ext cx="0" cy="0"/>
          <a:chOff x="0" y="0"/>
          <a:chExt cx="0" cy="0"/>
        </a:xfrm>
      </p:grpSpPr>
      <p:sp>
        <p:nvSpPr>
          <p:cNvPr id="71" name="Google Shape;71;p16"/>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72" name="Google Shape;72;p16"/>
          <p:cNvSpPr txBox="1"/>
          <p:nvPr>
            <p:ph type="ctrTitle"/>
          </p:nvPr>
        </p:nvSpPr>
        <p:spPr>
          <a:xfrm>
            <a:off x="4800" y="1915350"/>
            <a:ext cx="9134400" cy="131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100">
                <a:solidFill>
                  <a:srgbClr val="403027"/>
                </a:solidFill>
                <a:latin typeface="Merriweather"/>
                <a:ea typeface="Merriweather"/>
                <a:cs typeface="Merriweather"/>
                <a:sym typeface="Merriweather"/>
              </a:rPr>
              <a:t>A landing page is a page that has a  </a:t>
            </a:r>
            <a:r>
              <a:rPr b="1" lang="en" sz="3400">
                <a:solidFill>
                  <a:srgbClr val="403027"/>
                </a:solidFill>
                <a:latin typeface="Merriweather"/>
                <a:ea typeface="Merriweather"/>
                <a:cs typeface="Merriweather"/>
                <a:sym typeface="Merriweather"/>
              </a:rPr>
              <a:t>FOCUSED</a:t>
            </a:r>
            <a:r>
              <a:rPr lang="en" sz="2100">
                <a:solidFill>
                  <a:srgbClr val="403027"/>
                </a:solidFill>
                <a:latin typeface="Merriweather"/>
                <a:ea typeface="Merriweather"/>
                <a:cs typeface="Merriweather"/>
                <a:sym typeface="Merriweather"/>
              </a:rPr>
              <a:t>  call to </a:t>
            </a:r>
            <a:r>
              <a:rPr lang="en" sz="2100">
                <a:solidFill>
                  <a:srgbClr val="403027"/>
                </a:solidFill>
                <a:latin typeface="Merriweather"/>
                <a:ea typeface="Merriweather"/>
                <a:cs typeface="Merriweather"/>
                <a:sym typeface="Merriweather"/>
              </a:rPr>
              <a:t>action</a:t>
            </a:r>
            <a:r>
              <a:rPr lang="en" sz="2100">
                <a:solidFill>
                  <a:srgbClr val="403027"/>
                </a:solidFill>
                <a:latin typeface="Merriweather"/>
                <a:ea typeface="Merriweather"/>
                <a:cs typeface="Merriweather"/>
                <a:sym typeface="Merriweather"/>
              </a:rPr>
              <a:t>.</a:t>
            </a:r>
            <a:endParaRPr sz="2100">
              <a:solidFill>
                <a:srgbClr val="403027"/>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76" name="Shape 76"/>
        <p:cNvGrpSpPr/>
        <p:nvPr/>
      </p:nvGrpSpPr>
      <p:grpSpPr>
        <a:xfrm>
          <a:off x="0" y="0"/>
          <a:ext cx="0" cy="0"/>
          <a:chOff x="0" y="0"/>
          <a:chExt cx="0" cy="0"/>
        </a:xfrm>
      </p:grpSpPr>
      <p:sp>
        <p:nvSpPr>
          <p:cNvPr id="77" name="Google Shape;77;p17"/>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pic>
        <p:nvPicPr>
          <p:cNvPr id="78" name="Google Shape;78;p17"/>
          <p:cNvPicPr preferRelativeResize="0"/>
          <p:nvPr/>
        </p:nvPicPr>
        <p:blipFill>
          <a:blip r:embed="rId3">
            <a:alphaModFix/>
          </a:blip>
          <a:stretch>
            <a:fillRect/>
          </a:stretch>
        </p:blipFill>
        <p:spPr>
          <a:xfrm>
            <a:off x="4800" y="183638"/>
            <a:ext cx="9134400" cy="47762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mt="46000"/>
          </a:blip>
          <a:stretch>
            <a:fillRect/>
          </a:stretch>
        </p:blipFill>
        <p:spPr>
          <a:xfrm>
            <a:off x="4800" y="183638"/>
            <a:ext cx="9134400" cy="4776215"/>
          </a:xfrm>
          <a:prstGeom prst="rect">
            <a:avLst/>
          </a:prstGeom>
          <a:noFill/>
          <a:ln>
            <a:noFill/>
          </a:ln>
        </p:spPr>
      </p:pic>
      <p:pic>
        <p:nvPicPr>
          <p:cNvPr id="84" name="Google Shape;84;p18"/>
          <p:cNvPicPr preferRelativeResize="0"/>
          <p:nvPr/>
        </p:nvPicPr>
        <p:blipFill rotWithShape="1">
          <a:blip r:embed="rId3">
            <a:alphaModFix/>
          </a:blip>
          <a:srcRect b="29132" l="17123" r="56800" t="58156"/>
          <a:stretch/>
        </p:blipFill>
        <p:spPr>
          <a:xfrm>
            <a:off x="1569425" y="2961325"/>
            <a:ext cx="2381749" cy="607100"/>
          </a:xfrm>
          <a:prstGeom prst="rect">
            <a:avLst/>
          </a:prstGeom>
          <a:noFill/>
          <a:ln>
            <a:noFill/>
          </a:ln>
        </p:spPr>
      </p:pic>
      <p:pic>
        <p:nvPicPr>
          <p:cNvPr id="85" name="Google Shape;85;p18"/>
          <p:cNvPicPr preferRelativeResize="0"/>
          <p:nvPr/>
        </p:nvPicPr>
        <p:blipFill>
          <a:blip r:embed="rId4">
            <a:alphaModFix/>
          </a:blip>
          <a:stretch>
            <a:fillRect/>
          </a:stretch>
        </p:blipFill>
        <p:spPr>
          <a:xfrm>
            <a:off x="1662799" y="2962500"/>
            <a:ext cx="2327214" cy="607100"/>
          </a:xfrm>
          <a:prstGeom prst="rect">
            <a:avLst/>
          </a:prstGeom>
          <a:noFill/>
          <a:ln>
            <a:noFill/>
          </a:ln>
        </p:spPr>
      </p:pic>
      <p:grpSp>
        <p:nvGrpSpPr>
          <p:cNvPr id="86" name="Google Shape;86;p18"/>
          <p:cNvGrpSpPr/>
          <p:nvPr/>
        </p:nvGrpSpPr>
        <p:grpSpPr>
          <a:xfrm>
            <a:off x="521375" y="1756625"/>
            <a:ext cx="4457675" cy="3018850"/>
            <a:chOff x="521375" y="1756625"/>
            <a:chExt cx="4457675" cy="3018850"/>
          </a:xfrm>
        </p:grpSpPr>
        <p:cxnSp>
          <p:nvCxnSpPr>
            <p:cNvPr id="87" name="Google Shape;87;p18"/>
            <p:cNvCxnSpPr/>
            <p:nvPr/>
          </p:nvCxnSpPr>
          <p:spPr>
            <a:xfrm flipH="1">
              <a:off x="3857350" y="1756625"/>
              <a:ext cx="1121700" cy="1269000"/>
            </a:xfrm>
            <a:prstGeom prst="straightConnector1">
              <a:avLst/>
            </a:prstGeom>
            <a:noFill/>
            <a:ln cap="flat" cmpd="sng" w="38100">
              <a:solidFill>
                <a:srgbClr val="CC0000"/>
              </a:solidFill>
              <a:prstDash val="solid"/>
              <a:round/>
              <a:headEnd len="med" w="med" type="none"/>
              <a:tailEnd len="med" w="med" type="triangle"/>
            </a:ln>
          </p:spPr>
        </p:cxnSp>
        <p:cxnSp>
          <p:nvCxnSpPr>
            <p:cNvPr id="88" name="Google Shape;88;p18"/>
            <p:cNvCxnSpPr/>
            <p:nvPr/>
          </p:nvCxnSpPr>
          <p:spPr>
            <a:xfrm rot="10800000">
              <a:off x="3857350" y="3506475"/>
              <a:ext cx="1121700" cy="1269000"/>
            </a:xfrm>
            <a:prstGeom prst="straightConnector1">
              <a:avLst/>
            </a:prstGeom>
            <a:noFill/>
            <a:ln cap="flat" cmpd="sng" w="38100">
              <a:solidFill>
                <a:srgbClr val="CC0000"/>
              </a:solidFill>
              <a:prstDash val="solid"/>
              <a:round/>
              <a:headEnd len="med" w="med" type="none"/>
              <a:tailEnd len="med" w="med" type="triangle"/>
            </a:ln>
          </p:spPr>
        </p:cxnSp>
        <p:cxnSp>
          <p:nvCxnSpPr>
            <p:cNvPr id="89" name="Google Shape;89;p18"/>
            <p:cNvCxnSpPr/>
            <p:nvPr/>
          </p:nvCxnSpPr>
          <p:spPr>
            <a:xfrm>
              <a:off x="554350" y="1756625"/>
              <a:ext cx="1121700" cy="1269000"/>
            </a:xfrm>
            <a:prstGeom prst="straightConnector1">
              <a:avLst/>
            </a:prstGeom>
            <a:noFill/>
            <a:ln cap="flat" cmpd="sng" w="38100">
              <a:solidFill>
                <a:srgbClr val="CC0000"/>
              </a:solidFill>
              <a:prstDash val="solid"/>
              <a:round/>
              <a:headEnd len="med" w="med" type="none"/>
              <a:tailEnd len="med" w="med" type="triangle"/>
            </a:ln>
          </p:spPr>
        </p:cxnSp>
        <p:cxnSp>
          <p:nvCxnSpPr>
            <p:cNvPr id="90" name="Google Shape;90;p18"/>
            <p:cNvCxnSpPr/>
            <p:nvPr/>
          </p:nvCxnSpPr>
          <p:spPr>
            <a:xfrm flipH="1" rot="10800000">
              <a:off x="521375" y="3506475"/>
              <a:ext cx="1121700" cy="1269000"/>
            </a:xfrm>
            <a:prstGeom prst="straightConnector1">
              <a:avLst/>
            </a:prstGeom>
            <a:noFill/>
            <a:ln cap="flat" cmpd="sng" w="38100">
              <a:solidFill>
                <a:srgbClr val="CC0000"/>
              </a:solidFill>
              <a:prstDash val="solid"/>
              <a:round/>
              <a:headEnd len="med" w="med" type="none"/>
              <a:tailEnd len="med" w="med" type="triangle"/>
            </a:ln>
          </p:spPr>
        </p:cxnSp>
      </p:grpSp>
      <p:pic>
        <p:nvPicPr>
          <p:cNvPr id="91" name="Google Shape;91;p18"/>
          <p:cNvPicPr preferRelativeResize="0"/>
          <p:nvPr/>
        </p:nvPicPr>
        <p:blipFill>
          <a:blip r:embed="rId5">
            <a:alphaModFix/>
          </a:blip>
          <a:stretch>
            <a:fillRect/>
          </a:stretch>
        </p:blipFill>
        <p:spPr>
          <a:xfrm>
            <a:off x="2823875" y="3367575"/>
            <a:ext cx="213600" cy="249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95" name="Shape 95"/>
        <p:cNvGrpSpPr/>
        <p:nvPr/>
      </p:nvGrpSpPr>
      <p:grpSpPr>
        <a:xfrm>
          <a:off x="0" y="0"/>
          <a:ext cx="0" cy="0"/>
          <a:chOff x="0" y="0"/>
          <a:chExt cx="0" cy="0"/>
        </a:xfrm>
      </p:grpSpPr>
      <p:sp>
        <p:nvSpPr>
          <p:cNvPr id="96" name="Google Shape;96;p19"/>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97" name="Google Shape;97;p19"/>
          <p:cNvSpPr txBox="1"/>
          <p:nvPr>
            <p:ph type="ctrTitle"/>
          </p:nvPr>
        </p:nvSpPr>
        <p:spPr>
          <a:xfrm>
            <a:off x="4800" y="219030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403027"/>
                </a:solidFill>
                <a:latin typeface="Merriweather"/>
                <a:ea typeface="Merriweather"/>
                <a:cs typeface="Merriweather"/>
                <a:sym typeface="Merriweather"/>
              </a:rPr>
              <a:t>The process</a:t>
            </a:r>
            <a:endParaRPr sz="2700">
              <a:solidFill>
                <a:srgbClr val="403027"/>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01" name="Shape 101"/>
        <p:cNvGrpSpPr/>
        <p:nvPr/>
      </p:nvGrpSpPr>
      <p:grpSpPr>
        <a:xfrm>
          <a:off x="0" y="0"/>
          <a:ext cx="0" cy="0"/>
          <a:chOff x="0" y="0"/>
          <a:chExt cx="0" cy="0"/>
        </a:xfrm>
      </p:grpSpPr>
      <p:sp>
        <p:nvSpPr>
          <p:cNvPr id="102" name="Google Shape;102;p20"/>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03" name="Google Shape;103;p20"/>
          <p:cNvSpPr txBox="1"/>
          <p:nvPr>
            <p:ph type="ctrTitle"/>
          </p:nvPr>
        </p:nvSpPr>
        <p:spPr>
          <a:xfrm>
            <a:off x="179450" y="1453800"/>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04" name="Google Shape;104;p20"/>
          <p:cNvSpPr txBox="1"/>
          <p:nvPr>
            <p:ph type="ctrTitle"/>
          </p:nvPr>
        </p:nvSpPr>
        <p:spPr>
          <a:xfrm>
            <a:off x="179450" y="2926825"/>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Answer</a:t>
            </a:r>
            <a:r>
              <a:rPr b="1" lang="en" sz="1700">
                <a:solidFill>
                  <a:srgbClr val="403027"/>
                </a:solidFill>
                <a:latin typeface="Merriweather"/>
                <a:ea typeface="Merriweather"/>
                <a:cs typeface="Merriweather"/>
                <a:sym typeface="Merriweather"/>
              </a:rPr>
              <a:t>:</a:t>
            </a:r>
            <a:endParaRPr b="1" sz="1700">
              <a:solidFill>
                <a:srgbClr val="403027"/>
              </a:solidFill>
              <a:latin typeface="Merriweather"/>
              <a:ea typeface="Merriweather"/>
              <a:cs typeface="Merriweather"/>
              <a:sym typeface="Merriweather"/>
            </a:endParaRPr>
          </a:p>
        </p:txBody>
      </p:sp>
      <p:sp>
        <p:nvSpPr>
          <p:cNvPr id="105" name="Google Shape;105;p20"/>
          <p:cNvSpPr txBox="1"/>
          <p:nvPr>
            <p:ph type="ctrTitle"/>
          </p:nvPr>
        </p:nvSpPr>
        <p:spPr>
          <a:xfrm>
            <a:off x="2200625" y="1453800"/>
            <a:ext cx="6637200" cy="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solidFill>
                  <a:srgbClr val="403027"/>
                </a:solidFill>
                <a:latin typeface="Merriweather"/>
                <a:ea typeface="Merriweather"/>
                <a:cs typeface="Merriweather"/>
                <a:sym typeface="Merriweather"/>
              </a:rPr>
              <a:t>What do you offer people?</a:t>
            </a:r>
            <a:endParaRPr sz="1700">
              <a:solidFill>
                <a:srgbClr val="403027"/>
              </a:solidFill>
              <a:latin typeface="Merriweather"/>
              <a:ea typeface="Merriweather"/>
              <a:cs typeface="Merriweather"/>
              <a:sym typeface="Merriweather"/>
            </a:endParaRPr>
          </a:p>
        </p:txBody>
      </p:sp>
      <p:sp>
        <p:nvSpPr>
          <p:cNvPr id="106" name="Google Shape;106;p20"/>
          <p:cNvSpPr txBox="1"/>
          <p:nvPr>
            <p:ph type="ctrTitle"/>
          </p:nvPr>
        </p:nvSpPr>
        <p:spPr>
          <a:xfrm>
            <a:off x="2200625" y="2926825"/>
            <a:ext cx="6637200" cy="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solidFill>
                  <a:srgbClr val="403027"/>
                </a:solidFill>
                <a:latin typeface="Merriweather"/>
                <a:ea typeface="Merriweather"/>
                <a:cs typeface="Merriweather"/>
                <a:sym typeface="Merriweather"/>
              </a:rPr>
              <a:t>Handmade ouds</a:t>
            </a:r>
            <a:endParaRPr sz="1700">
              <a:solidFill>
                <a:srgbClr val="403027"/>
              </a:solidFill>
              <a:latin typeface="Merriweather"/>
              <a:ea typeface="Merriweather"/>
              <a:cs typeface="Merriweather"/>
              <a:sym typeface="Merriweather"/>
            </a:endParaRPr>
          </a:p>
        </p:txBody>
      </p:sp>
      <p:sp>
        <p:nvSpPr>
          <p:cNvPr id="107" name="Google Shape;107;p20"/>
          <p:cNvSpPr txBox="1"/>
          <p:nvPr>
            <p:ph type="ctrTitle"/>
          </p:nvPr>
        </p:nvSpPr>
        <p:spPr>
          <a:xfrm>
            <a:off x="4800" y="-19225"/>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0E6"/>
        </a:solidFill>
      </p:bgPr>
    </p:bg>
    <p:spTree>
      <p:nvGrpSpPr>
        <p:cNvPr id="111" name="Shape 111"/>
        <p:cNvGrpSpPr/>
        <p:nvPr/>
      </p:nvGrpSpPr>
      <p:grpSpPr>
        <a:xfrm>
          <a:off x="0" y="0"/>
          <a:ext cx="0" cy="0"/>
          <a:chOff x="0" y="0"/>
          <a:chExt cx="0" cy="0"/>
        </a:xfrm>
      </p:grpSpPr>
      <p:sp>
        <p:nvSpPr>
          <p:cNvPr id="112" name="Google Shape;112;p21"/>
          <p:cNvSpPr txBox="1"/>
          <p:nvPr>
            <p:ph type="ctrTitle"/>
          </p:nvPr>
        </p:nvSpPr>
        <p:spPr>
          <a:xfrm>
            <a:off x="2200625" y="2926825"/>
            <a:ext cx="6637200" cy="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solidFill>
                  <a:srgbClr val="403027"/>
                </a:solidFill>
                <a:latin typeface="Merriweather"/>
                <a:ea typeface="Merriweather"/>
                <a:cs typeface="Merriweather"/>
                <a:sym typeface="Merriweather"/>
              </a:rPr>
              <a:t>Limited in my </a:t>
            </a:r>
            <a:r>
              <a:rPr lang="en" sz="1700">
                <a:solidFill>
                  <a:srgbClr val="403027"/>
                </a:solidFill>
                <a:latin typeface="Merriweather"/>
                <a:ea typeface="Merriweather"/>
                <a:cs typeface="Merriweather"/>
                <a:sym typeface="Merriweather"/>
              </a:rPr>
              <a:t>locally</a:t>
            </a:r>
            <a:r>
              <a:rPr lang="en" sz="1700">
                <a:solidFill>
                  <a:srgbClr val="403027"/>
                </a:solidFill>
                <a:latin typeface="Merriweather"/>
                <a:ea typeface="Merriweather"/>
                <a:cs typeface="Merriweather"/>
                <a:sym typeface="Merriweather"/>
              </a:rPr>
              <a:t>. I want to reach more customers.</a:t>
            </a:r>
            <a:endParaRPr sz="1700">
              <a:solidFill>
                <a:srgbClr val="403027"/>
              </a:solidFill>
              <a:latin typeface="Merriweather"/>
              <a:ea typeface="Merriweather"/>
              <a:cs typeface="Merriweather"/>
              <a:sym typeface="Merriweather"/>
            </a:endParaRPr>
          </a:p>
        </p:txBody>
      </p:sp>
      <p:sp>
        <p:nvSpPr>
          <p:cNvPr id="113" name="Google Shape;113;p21"/>
          <p:cNvSpPr txBox="1"/>
          <p:nvPr>
            <p:ph type="ctrTitle"/>
          </p:nvPr>
        </p:nvSpPr>
        <p:spPr>
          <a:xfrm>
            <a:off x="4800" y="0"/>
            <a:ext cx="91344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rgbClr val="D9D9D9"/>
                </a:solidFill>
                <a:latin typeface="Merriweather"/>
                <a:ea typeface="Merriweather"/>
                <a:cs typeface="Merriweather"/>
                <a:sym typeface="Merriweather"/>
              </a:rPr>
              <a:t>OUDI</a:t>
            </a:r>
            <a:endParaRPr sz="2700">
              <a:solidFill>
                <a:srgbClr val="D9D9D9"/>
              </a:solidFill>
              <a:latin typeface="Merriweather"/>
              <a:ea typeface="Merriweather"/>
              <a:cs typeface="Merriweather"/>
              <a:sym typeface="Merriweather"/>
            </a:endParaRPr>
          </a:p>
        </p:txBody>
      </p:sp>
      <p:sp>
        <p:nvSpPr>
          <p:cNvPr id="114" name="Google Shape;114;p21"/>
          <p:cNvSpPr txBox="1"/>
          <p:nvPr>
            <p:ph type="ctrTitle"/>
          </p:nvPr>
        </p:nvSpPr>
        <p:spPr>
          <a:xfrm>
            <a:off x="179450" y="1453800"/>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Question:</a:t>
            </a:r>
            <a:endParaRPr b="1" sz="1700">
              <a:solidFill>
                <a:srgbClr val="403027"/>
              </a:solidFill>
              <a:latin typeface="Merriweather"/>
              <a:ea typeface="Merriweather"/>
              <a:cs typeface="Merriweather"/>
              <a:sym typeface="Merriweather"/>
            </a:endParaRPr>
          </a:p>
        </p:txBody>
      </p:sp>
      <p:sp>
        <p:nvSpPr>
          <p:cNvPr id="115" name="Google Shape;115;p21"/>
          <p:cNvSpPr txBox="1"/>
          <p:nvPr>
            <p:ph type="ctrTitle"/>
          </p:nvPr>
        </p:nvSpPr>
        <p:spPr>
          <a:xfrm>
            <a:off x="179450" y="2926825"/>
            <a:ext cx="2021100" cy="76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700">
                <a:solidFill>
                  <a:srgbClr val="403027"/>
                </a:solidFill>
                <a:latin typeface="Merriweather"/>
                <a:ea typeface="Merriweather"/>
                <a:cs typeface="Merriweather"/>
                <a:sym typeface="Merriweather"/>
              </a:rPr>
              <a:t>Answer:</a:t>
            </a:r>
            <a:endParaRPr b="1" sz="1700">
              <a:solidFill>
                <a:srgbClr val="403027"/>
              </a:solidFill>
              <a:latin typeface="Merriweather"/>
              <a:ea typeface="Merriweather"/>
              <a:cs typeface="Merriweather"/>
              <a:sym typeface="Merriweather"/>
            </a:endParaRPr>
          </a:p>
        </p:txBody>
      </p:sp>
      <p:sp>
        <p:nvSpPr>
          <p:cNvPr id="116" name="Google Shape;116;p21"/>
          <p:cNvSpPr txBox="1"/>
          <p:nvPr>
            <p:ph type="ctrTitle"/>
          </p:nvPr>
        </p:nvSpPr>
        <p:spPr>
          <a:xfrm>
            <a:off x="2200625" y="1453800"/>
            <a:ext cx="6637200" cy="76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00">
                <a:solidFill>
                  <a:srgbClr val="403027"/>
                </a:solidFill>
                <a:latin typeface="Merriweather"/>
                <a:ea typeface="Merriweather"/>
                <a:cs typeface="Merriweather"/>
                <a:sym typeface="Merriweather"/>
              </a:rPr>
              <a:t>What is your problem?</a:t>
            </a:r>
            <a:endParaRPr sz="1700">
              <a:solidFill>
                <a:srgbClr val="403027"/>
              </a:solidFill>
              <a:latin typeface="Merriweather"/>
              <a:ea typeface="Merriweather"/>
              <a:cs typeface="Merriweather"/>
              <a:sym typeface="Merriweather"/>
            </a:endParaRPr>
          </a:p>
        </p:txBody>
      </p:sp>
      <p:sp>
        <p:nvSpPr>
          <p:cNvPr id="117" name="Google Shape;117;p21"/>
          <p:cNvSpPr txBox="1"/>
          <p:nvPr>
            <p:ph type="ctrTitle"/>
          </p:nvPr>
        </p:nvSpPr>
        <p:spPr>
          <a:xfrm>
            <a:off x="4800" y="-19225"/>
            <a:ext cx="1768200" cy="782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solidFill>
                  <a:srgbClr val="666666"/>
                </a:solidFill>
                <a:latin typeface="Merriweather"/>
                <a:ea typeface="Merriweather"/>
                <a:cs typeface="Merriweather"/>
                <a:sym typeface="Merriweather"/>
              </a:rPr>
              <a:t>The process</a:t>
            </a:r>
            <a:endParaRPr sz="1200">
              <a:solidFill>
                <a:srgbClr val="666666"/>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