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9" r:id="rId8"/>
    <p:sldId id="268" r:id="rId9"/>
    <p:sldId id="267" r:id="rId10"/>
    <p:sldId id="262" r:id="rId11"/>
    <p:sldId id="271" r:id="rId12"/>
    <p:sldId id="263" r:id="rId13"/>
    <p:sldId id="264"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62" y="6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EF8-92BB-47CC-8947-435ED8BDAF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6A7BD3-964E-49DE-AAF4-3582877E9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76213C-9EAB-451E-BC67-62B61843BB7B}"/>
              </a:ext>
            </a:extLst>
          </p:cNvPr>
          <p:cNvSpPr>
            <a:spLocks noGrp="1"/>
          </p:cNvSpPr>
          <p:nvPr>
            <p:ph type="dt" sz="half" idx="10"/>
          </p:nvPr>
        </p:nvSpPr>
        <p:spPr/>
        <p:txBody>
          <a:bodyPr/>
          <a:lstStyle/>
          <a:p>
            <a:fld id="{FC3E51E2-A6D2-4991-84B5-13A233BDCE94}" type="datetimeFigureOut">
              <a:rPr lang="en-US" smtClean="0"/>
              <a:t>3/22/2021</a:t>
            </a:fld>
            <a:endParaRPr lang="en-US" dirty="0"/>
          </a:p>
        </p:txBody>
      </p:sp>
      <p:sp>
        <p:nvSpPr>
          <p:cNvPr id="5" name="Footer Placeholder 4">
            <a:extLst>
              <a:ext uri="{FF2B5EF4-FFF2-40B4-BE49-F238E27FC236}">
                <a16:creationId xmlns:a16="http://schemas.microsoft.com/office/drawing/2014/main" id="{26B42D7B-8497-43FC-90C8-07DD929D26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A36C1E-BE19-42CA-92D8-75A862A69A74}"/>
              </a:ext>
            </a:extLst>
          </p:cNvPr>
          <p:cNvSpPr>
            <a:spLocks noGrp="1"/>
          </p:cNvSpPr>
          <p:nvPr>
            <p:ph type="sldNum" sz="quarter" idx="12"/>
          </p:nvPr>
        </p:nvSpPr>
        <p:spPr/>
        <p:txBody>
          <a:bodyPr/>
          <a:lstStyle/>
          <a:p>
            <a:fld id="{81E71F1B-449A-42C0-AEA3-42116DD217D6}" type="slidenum">
              <a:rPr lang="en-US" smtClean="0"/>
              <a:t>‹#›</a:t>
            </a:fld>
            <a:endParaRPr lang="en-US" dirty="0"/>
          </a:p>
        </p:txBody>
      </p:sp>
    </p:spTree>
    <p:extLst>
      <p:ext uri="{BB962C8B-B14F-4D97-AF65-F5344CB8AC3E}">
        <p14:creationId xmlns:p14="http://schemas.microsoft.com/office/powerpoint/2010/main" val="295212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48F5-B894-4426-945E-FC4747910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B52716-1C9B-4CBC-90E7-4CE763AE0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0AFB0-E4EB-4A84-B59A-59A200CA9140}"/>
              </a:ext>
            </a:extLst>
          </p:cNvPr>
          <p:cNvSpPr>
            <a:spLocks noGrp="1"/>
          </p:cNvSpPr>
          <p:nvPr>
            <p:ph type="dt" sz="half" idx="10"/>
          </p:nvPr>
        </p:nvSpPr>
        <p:spPr/>
        <p:txBody>
          <a:bodyPr/>
          <a:lstStyle/>
          <a:p>
            <a:fld id="{FC3E51E2-A6D2-4991-84B5-13A233BDCE94}" type="datetimeFigureOut">
              <a:rPr lang="en-US" smtClean="0"/>
              <a:t>3/22/2021</a:t>
            </a:fld>
            <a:endParaRPr lang="en-US" dirty="0"/>
          </a:p>
        </p:txBody>
      </p:sp>
      <p:sp>
        <p:nvSpPr>
          <p:cNvPr id="5" name="Footer Placeholder 4">
            <a:extLst>
              <a:ext uri="{FF2B5EF4-FFF2-40B4-BE49-F238E27FC236}">
                <a16:creationId xmlns:a16="http://schemas.microsoft.com/office/drawing/2014/main" id="{BD269815-FC8E-4A89-952D-3DD4B8197C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C983ED-6DA9-450B-BB4C-D2394E497B36}"/>
              </a:ext>
            </a:extLst>
          </p:cNvPr>
          <p:cNvSpPr>
            <a:spLocks noGrp="1"/>
          </p:cNvSpPr>
          <p:nvPr>
            <p:ph type="sldNum" sz="quarter" idx="12"/>
          </p:nvPr>
        </p:nvSpPr>
        <p:spPr/>
        <p:txBody>
          <a:bodyPr/>
          <a:lstStyle/>
          <a:p>
            <a:fld id="{81E71F1B-449A-42C0-AEA3-42116DD217D6}" type="slidenum">
              <a:rPr lang="en-US" smtClean="0"/>
              <a:t>‹#›</a:t>
            </a:fld>
            <a:endParaRPr lang="en-US" dirty="0"/>
          </a:p>
        </p:txBody>
      </p:sp>
    </p:spTree>
    <p:extLst>
      <p:ext uri="{BB962C8B-B14F-4D97-AF65-F5344CB8AC3E}">
        <p14:creationId xmlns:p14="http://schemas.microsoft.com/office/powerpoint/2010/main" val="30976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038A54-DA0F-45F4-B0FB-8395B8343F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52232D-9C16-4F43-9B2D-D6029DC0C4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70EF1-7130-4241-8F3D-FA6A2144F3DC}"/>
              </a:ext>
            </a:extLst>
          </p:cNvPr>
          <p:cNvSpPr>
            <a:spLocks noGrp="1"/>
          </p:cNvSpPr>
          <p:nvPr>
            <p:ph type="dt" sz="half" idx="10"/>
          </p:nvPr>
        </p:nvSpPr>
        <p:spPr/>
        <p:txBody>
          <a:bodyPr/>
          <a:lstStyle/>
          <a:p>
            <a:fld id="{FC3E51E2-A6D2-4991-84B5-13A233BDCE94}" type="datetimeFigureOut">
              <a:rPr lang="en-US" smtClean="0"/>
              <a:t>3/22/2021</a:t>
            </a:fld>
            <a:endParaRPr lang="en-US" dirty="0"/>
          </a:p>
        </p:txBody>
      </p:sp>
      <p:sp>
        <p:nvSpPr>
          <p:cNvPr id="5" name="Footer Placeholder 4">
            <a:extLst>
              <a:ext uri="{FF2B5EF4-FFF2-40B4-BE49-F238E27FC236}">
                <a16:creationId xmlns:a16="http://schemas.microsoft.com/office/drawing/2014/main" id="{2AEC175E-9DC1-490A-9087-39CC9A1641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25D5A6-8435-4FE0-949F-EACBE32B0E2D}"/>
              </a:ext>
            </a:extLst>
          </p:cNvPr>
          <p:cNvSpPr>
            <a:spLocks noGrp="1"/>
          </p:cNvSpPr>
          <p:nvPr>
            <p:ph type="sldNum" sz="quarter" idx="12"/>
          </p:nvPr>
        </p:nvSpPr>
        <p:spPr/>
        <p:txBody>
          <a:bodyPr/>
          <a:lstStyle/>
          <a:p>
            <a:fld id="{81E71F1B-449A-42C0-AEA3-42116DD217D6}" type="slidenum">
              <a:rPr lang="en-US" smtClean="0"/>
              <a:t>‹#›</a:t>
            </a:fld>
            <a:endParaRPr lang="en-US" dirty="0"/>
          </a:p>
        </p:txBody>
      </p:sp>
    </p:spTree>
    <p:extLst>
      <p:ext uri="{BB962C8B-B14F-4D97-AF65-F5344CB8AC3E}">
        <p14:creationId xmlns:p14="http://schemas.microsoft.com/office/powerpoint/2010/main" val="299008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2BEEB-36CD-477E-8326-B2495C557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E10F0E-D2AF-4760-9AD7-8C054A9FD1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B8568-1EC2-44C0-9A93-D922F68A6ACF}"/>
              </a:ext>
            </a:extLst>
          </p:cNvPr>
          <p:cNvSpPr>
            <a:spLocks noGrp="1"/>
          </p:cNvSpPr>
          <p:nvPr>
            <p:ph type="dt" sz="half" idx="10"/>
          </p:nvPr>
        </p:nvSpPr>
        <p:spPr/>
        <p:txBody>
          <a:bodyPr/>
          <a:lstStyle/>
          <a:p>
            <a:fld id="{FC3E51E2-A6D2-4991-84B5-13A233BDCE94}" type="datetimeFigureOut">
              <a:rPr lang="en-US" smtClean="0"/>
              <a:t>3/22/2021</a:t>
            </a:fld>
            <a:endParaRPr lang="en-US" dirty="0"/>
          </a:p>
        </p:txBody>
      </p:sp>
      <p:sp>
        <p:nvSpPr>
          <p:cNvPr id="5" name="Footer Placeholder 4">
            <a:extLst>
              <a:ext uri="{FF2B5EF4-FFF2-40B4-BE49-F238E27FC236}">
                <a16:creationId xmlns:a16="http://schemas.microsoft.com/office/drawing/2014/main" id="{6AE65384-AB8C-49C2-BB05-3079CC33B8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578CE7-40A9-4D53-965A-DB69DC4C2A6D}"/>
              </a:ext>
            </a:extLst>
          </p:cNvPr>
          <p:cNvSpPr>
            <a:spLocks noGrp="1"/>
          </p:cNvSpPr>
          <p:nvPr>
            <p:ph type="sldNum" sz="quarter" idx="12"/>
          </p:nvPr>
        </p:nvSpPr>
        <p:spPr/>
        <p:txBody>
          <a:bodyPr/>
          <a:lstStyle/>
          <a:p>
            <a:fld id="{81E71F1B-449A-42C0-AEA3-42116DD217D6}" type="slidenum">
              <a:rPr lang="en-US" smtClean="0"/>
              <a:t>‹#›</a:t>
            </a:fld>
            <a:endParaRPr lang="en-US" dirty="0"/>
          </a:p>
        </p:txBody>
      </p:sp>
    </p:spTree>
    <p:extLst>
      <p:ext uri="{BB962C8B-B14F-4D97-AF65-F5344CB8AC3E}">
        <p14:creationId xmlns:p14="http://schemas.microsoft.com/office/powerpoint/2010/main" val="254299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7294F-2080-4371-94EB-77D55D8E79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232A9A-C9A5-4907-83F5-4501A8535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B5F77-1673-4772-AF9B-E8FBD37CE3D1}"/>
              </a:ext>
            </a:extLst>
          </p:cNvPr>
          <p:cNvSpPr>
            <a:spLocks noGrp="1"/>
          </p:cNvSpPr>
          <p:nvPr>
            <p:ph type="dt" sz="half" idx="10"/>
          </p:nvPr>
        </p:nvSpPr>
        <p:spPr/>
        <p:txBody>
          <a:bodyPr/>
          <a:lstStyle/>
          <a:p>
            <a:fld id="{FC3E51E2-A6D2-4991-84B5-13A233BDCE94}" type="datetimeFigureOut">
              <a:rPr lang="en-US" smtClean="0"/>
              <a:t>3/22/2021</a:t>
            </a:fld>
            <a:endParaRPr lang="en-US" dirty="0"/>
          </a:p>
        </p:txBody>
      </p:sp>
      <p:sp>
        <p:nvSpPr>
          <p:cNvPr id="5" name="Footer Placeholder 4">
            <a:extLst>
              <a:ext uri="{FF2B5EF4-FFF2-40B4-BE49-F238E27FC236}">
                <a16:creationId xmlns:a16="http://schemas.microsoft.com/office/drawing/2014/main" id="{42C5C78C-2CAC-4C77-8404-C1B507B220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CA19B0-CEDE-48A7-9449-400935C5D751}"/>
              </a:ext>
            </a:extLst>
          </p:cNvPr>
          <p:cNvSpPr>
            <a:spLocks noGrp="1"/>
          </p:cNvSpPr>
          <p:nvPr>
            <p:ph type="sldNum" sz="quarter" idx="12"/>
          </p:nvPr>
        </p:nvSpPr>
        <p:spPr/>
        <p:txBody>
          <a:bodyPr/>
          <a:lstStyle/>
          <a:p>
            <a:fld id="{81E71F1B-449A-42C0-AEA3-42116DD217D6}" type="slidenum">
              <a:rPr lang="en-US" smtClean="0"/>
              <a:t>‹#›</a:t>
            </a:fld>
            <a:endParaRPr lang="en-US" dirty="0"/>
          </a:p>
        </p:txBody>
      </p:sp>
    </p:spTree>
    <p:extLst>
      <p:ext uri="{BB962C8B-B14F-4D97-AF65-F5344CB8AC3E}">
        <p14:creationId xmlns:p14="http://schemas.microsoft.com/office/powerpoint/2010/main" val="3125052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0F97-4488-46CF-A3AB-A91835FE6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3F127E-7893-4B6D-8B3C-882938B441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E7AB2F-AA66-468C-9A14-CF055941F1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52B274-8919-4655-B672-618A228111AE}"/>
              </a:ext>
            </a:extLst>
          </p:cNvPr>
          <p:cNvSpPr>
            <a:spLocks noGrp="1"/>
          </p:cNvSpPr>
          <p:nvPr>
            <p:ph type="dt" sz="half" idx="10"/>
          </p:nvPr>
        </p:nvSpPr>
        <p:spPr/>
        <p:txBody>
          <a:bodyPr/>
          <a:lstStyle/>
          <a:p>
            <a:fld id="{FC3E51E2-A6D2-4991-84B5-13A233BDCE94}" type="datetimeFigureOut">
              <a:rPr lang="en-US" smtClean="0"/>
              <a:t>3/22/2021</a:t>
            </a:fld>
            <a:endParaRPr lang="en-US" dirty="0"/>
          </a:p>
        </p:txBody>
      </p:sp>
      <p:sp>
        <p:nvSpPr>
          <p:cNvPr id="6" name="Footer Placeholder 5">
            <a:extLst>
              <a:ext uri="{FF2B5EF4-FFF2-40B4-BE49-F238E27FC236}">
                <a16:creationId xmlns:a16="http://schemas.microsoft.com/office/drawing/2014/main" id="{E61870D8-1892-4D58-BBE4-39A957025D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B983EE-1D86-48B7-AF35-95A067F26542}"/>
              </a:ext>
            </a:extLst>
          </p:cNvPr>
          <p:cNvSpPr>
            <a:spLocks noGrp="1"/>
          </p:cNvSpPr>
          <p:nvPr>
            <p:ph type="sldNum" sz="quarter" idx="12"/>
          </p:nvPr>
        </p:nvSpPr>
        <p:spPr/>
        <p:txBody>
          <a:bodyPr/>
          <a:lstStyle/>
          <a:p>
            <a:fld id="{81E71F1B-449A-42C0-AEA3-42116DD217D6}" type="slidenum">
              <a:rPr lang="en-US" smtClean="0"/>
              <a:t>‹#›</a:t>
            </a:fld>
            <a:endParaRPr lang="en-US" dirty="0"/>
          </a:p>
        </p:txBody>
      </p:sp>
    </p:spTree>
    <p:extLst>
      <p:ext uri="{BB962C8B-B14F-4D97-AF65-F5344CB8AC3E}">
        <p14:creationId xmlns:p14="http://schemas.microsoft.com/office/powerpoint/2010/main" val="343547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1FEF-E4D8-4D72-B4A7-4DED9CE72A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7FDDC3-3F0C-40E1-B07E-F22874C4FC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F628A5-3814-4539-9A7A-BFDE4E3EE6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B05B-2C24-4E4E-86BA-BFD4B8125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CA9938-1729-4E64-A038-6D8AD71FF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81112B-28E8-486E-A141-6B98328B02B7}"/>
              </a:ext>
            </a:extLst>
          </p:cNvPr>
          <p:cNvSpPr>
            <a:spLocks noGrp="1"/>
          </p:cNvSpPr>
          <p:nvPr>
            <p:ph type="dt" sz="half" idx="10"/>
          </p:nvPr>
        </p:nvSpPr>
        <p:spPr/>
        <p:txBody>
          <a:bodyPr/>
          <a:lstStyle/>
          <a:p>
            <a:fld id="{FC3E51E2-A6D2-4991-84B5-13A233BDCE94}" type="datetimeFigureOut">
              <a:rPr lang="en-US" smtClean="0"/>
              <a:t>3/22/2021</a:t>
            </a:fld>
            <a:endParaRPr lang="en-US" dirty="0"/>
          </a:p>
        </p:txBody>
      </p:sp>
      <p:sp>
        <p:nvSpPr>
          <p:cNvPr id="8" name="Footer Placeholder 7">
            <a:extLst>
              <a:ext uri="{FF2B5EF4-FFF2-40B4-BE49-F238E27FC236}">
                <a16:creationId xmlns:a16="http://schemas.microsoft.com/office/drawing/2014/main" id="{01C4D7EB-73C1-4D28-916C-80B5A20FA9F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3CDBB3C-D64D-4157-AA4A-7FC9ADF14623}"/>
              </a:ext>
            </a:extLst>
          </p:cNvPr>
          <p:cNvSpPr>
            <a:spLocks noGrp="1"/>
          </p:cNvSpPr>
          <p:nvPr>
            <p:ph type="sldNum" sz="quarter" idx="12"/>
          </p:nvPr>
        </p:nvSpPr>
        <p:spPr/>
        <p:txBody>
          <a:bodyPr/>
          <a:lstStyle/>
          <a:p>
            <a:fld id="{81E71F1B-449A-42C0-AEA3-42116DD217D6}" type="slidenum">
              <a:rPr lang="en-US" smtClean="0"/>
              <a:t>‹#›</a:t>
            </a:fld>
            <a:endParaRPr lang="en-US" dirty="0"/>
          </a:p>
        </p:txBody>
      </p:sp>
    </p:spTree>
    <p:extLst>
      <p:ext uri="{BB962C8B-B14F-4D97-AF65-F5344CB8AC3E}">
        <p14:creationId xmlns:p14="http://schemas.microsoft.com/office/powerpoint/2010/main" val="233048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3521-F3A8-42DA-953D-564B343B4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E5DE67-FF40-44FB-804F-D50D02FEB0A7}"/>
              </a:ext>
            </a:extLst>
          </p:cNvPr>
          <p:cNvSpPr>
            <a:spLocks noGrp="1"/>
          </p:cNvSpPr>
          <p:nvPr>
            <p:ph type="dt" sz="half" idx="10"/>
          </p:nvPr>
        </p:nvSpPr>
        <p:spPr/>
        <p:txBody>
          <a:bodyPr/>
          <a:lstStyle/>
          <a:p>
            <a:fld id="{FC3E51E2-A6D2-4991-84B5-13A233BDCE94}" type="datetimeFigureOut">
              <a:rPr lang="en-US" smtClean="0"/>
              <a:t>3/22/2021</a:t>
            </a:fld>
            <a:endParaRPr lang="en-US" dirty="0"/>
          </a:p>
        </p:txBody>
      </p:sp>
      <p:sp>
        <p:nvSpPr>
          <p:cNvPr id="4" name="Footer Placeholder 3">
            <a:extLst>
              <a:ext uri="{FF2B5EF4-FFF2-40B4-BE49-F238E27FC236}">
                <a16:creationId xmlns:a16="http://schemas.microsoft.com/office/drawing/2014/main" id="{397AE7BB-7A70-4451-8DEB-D193BFFC1F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D44B44-C07E-4AA4-9882-96B38C22D6CC}"/>
              </a:ext>
            </a:extLst>
          </p:cNvPr>
          <p:cNvSpPr>
            <a:spLocks noGrp="1"/>
          </p:cNvSpPr>
          <p:nvPr>
            <p:ph type="sldNum" sz="quarter" idx="12"/>
          </p:nvPr>
        </p:nvSpPr>
        <p:spPr/>
        <p:txBody>
          <a:bodyPr/>
          <a:lstStyle/>
          <a:p>
            <a:fld id="{81E71F1B-449A-42C0-AEA3-42116DD217D6}" type="slidenum">
              <a:rPr lang="en-US" smtClean="0"/>
              <a:t>‹#›</a:t>
            </a:fld>
            <a:endParaRPr lang="en-US" dirty="0"/>
          </a:p>
        </p:txBody>
      </p:sp>
    </p:spTree>
    <p:extLst>
      <p:ext uri="{BB962C8B-B14F-4D97-AF65-F5344CB8AC3E}">
        <p14:creationId xmlns:p14="http://schemas.microsoft.com/office/powerpoint/2010/main" val="303165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EE1DE-D845-489A-B385-7CF28542A802}"/>
              </a:ext>
            </a:extLst>
          </p:cNvPr>
          <p:cNvSpPr>
            <a:spLocks noGrp="1"/>
          </p:cNvSpPr>
          <p:nvPr>
            <p:ph type="dt" sz="half" idx="10"/>
          </p:nvPr>
        </p:nvSpPr>
        <p:spPr/>
        <p:txBody>
          <a:bodyPr/>
          <a:lstStyle/>
          <a:p>
            <a:fld id="{FC3E51E2-A6D2-4991-84B5-13A233BDCE94}" type="datetimeFigureOut">
              <a:rPr lang="en-US" smtClean="0"/>
              <a:t>3/22/2021</a:t>
            </a:fld>
            <a:endParaRPr lang="en-US" dirty="0"/>
          </a:p>
        </p:txBody>
      </p:sp>
      <p:sp>
        <p:nvSpPr>
          <p:cNvPr id="3" name="Footer Placeholder 2">
            <a:extLst>
              <a:ext uri="{FF2B5EF4-FFF2-40B4-BE49-F238E27FC236}">
                <a16:creationId xmlns:a16="http://schemas.microsoft.com/office/drawing/2014/main" id="{102EBD71-883B-4814-A64A-8C9E518410B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ABB55D6-A0C0-46B2-837B-6354E8B97C02}"/>
              </a:ext>
            </a:extLst>
          </p:cNvPr>
          <p:cNvSpPr>
            <a:spLocks noGrp="1"/>
          </p:cNvSpPr>
          <p:nvPr>
            <p:ph type="sldNum" sz="quarter" idx="12"/>
          </p:nvPr>
        </p:nvSpPr>
        <p:spPr/>
        <p:txBody>
          <a:bodyPr/>
          <a:lstStyle/>
          <a:p>
            <a:fld id="{81E71F1B-449A-42C0-AEA3-42116DD217D6}" type="slidenum">
              <a:rPr lang="en-US" smtClean="0"/>
              <a:t>‹#›</a:t>
            </a:fld>
            <a:endParaRPr lang="en-US" dirty="0"/>
          </a:p>
        </p:txBody>
      </p:sp>
    </p:spTree>
    <p:extLst>
      <p:ext uri="{BB962C8B-B14F-4D97-AF65-F5344CB8AC3E}">
        <p14:creationId xmlns:p14="http://schemas.microsoft.com/office/powerpoint/2010/main" val="982343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8C0A-0420-45E1-B493-00132B9AF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7AE7B-78D8-445D-8E83-A12EDDDC0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42DB4C-0475-431D-9DCB-1C2B07A34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CEAC3-74D6-4BBF-B783-3412F2C03280}"/>
              </a:ext>
            </a:extLst>
          </p:cNvPr>
          <p:cNvSpPr>
            <a:spLocks noGrp="1"/>
          </p:cNvSpPr>
          <p:nvPr>
            <p:ph type="dt" sz="half" idx="10"/>
          </p:nvPr>
        </p:nvSpPr>
        <p:spPr/>
        <p:txBody>
          <a:bodyPr/>
          <a:lstStyle/>
          <a:p>
            <a:fld id="{FC3E51E2-A6D2-4991-84B5-13A233BDCE94}" type="datetimeFigureOut">
              <a:rPr lang="en-US" smtClean="0"/>
              <a:t>3/22/2021</a:t>
            </a:fld>
            <a:endParaRPr lang="en-US" dirty="0"/>
          </a:p>
        </p:txBody>
      </p:sp>
      <p:sp>
        <p:nvSpPr>
          <p:cNvPr id="6" name="Footer Placeholder 5">
            <a:extLst>
              <a:ext uri="{FF2B5EF4-FFF2-40B4-BE49-F238E27FC236}">
                <a16:creationId xmlns:a16="http://schemas.microsoft.com/office/drawing/2014/main" id="{6C8D3A02-EAD6-48D3-A8DB-965DB8662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E36BE9-0C6F-4ABE-92C3-2FE7E00966E1}"/>
              </a:ext>
            </a:extLst>
          </p:cNvPr>
          <p:cNvSpPr>
            <a:spLocks noGrp="1"/>
          </p:cNvSpPr>
          <p:nvPr>
            <p:ph type="sldNum" sz="quarter" idx="12"/>
          </p:nvPr>
        </p:nvSpPr>
        <p:spPr/>
        <p:txBody>
          <a:bodyPr/>
          <a:lstStyle/>
          <a:p>
            <a:fld id="{81E71F1B-449A-42C0-AEA3-42116DD217D6}" type="slidenum">
              <a:rPr lang="en-US" smtClean="0"/>
              <a:t>‹#›</a:t>
            </a:fld>
            <a:endParaRPr lang="en-US" dirty="0"/>
          </a:p>
        </p:txBody>
      </p:sp>
    </p:spTree>
    <p:extLst>
      <p:ext uri="{BB962C8B-B14F-4D97-AF65-F5344CB8AC3E}">
        <p14:creationId xmlns:p14="http://schemas.microsoft.com/office/powerpoint/2010/main" val="350876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0EBC-A92F-40F0-87B8-9456C519A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CA4A9A-BDBE-44BB-8F42-DB51078479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BC485B0-C479-4EC8-878A-BDCA3EB84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CC2FC-5A0D-4CA3-84A5-99F9D0898DAD}"/>
              </a:ext>
            </a:extLst>
          </p:cNvPr>
          <p:cNvSpPr>
            <a:spLocks noGrp="1"/>
          </p:cNvSpPr>
          <p:nvPr>
            <p:ph type="dt" sz="half" idx="10"/>
          </p:nvPr>
        </p:nvSpPr>
        <p:spPr/>
        <p:txBody>
          <a:bodyPr/>
          <a:lstStyle/>
          <a:p>
            <a:fld id="{FC3E51E2-A6D2-4991-84B5-13A233BDCE94}" type="datetimeFigureOut">
              <a:rPr lang="en-US" smtClean="0"/>
              <a:t>3/22/2021</a:t>
            </a:fld>
            <a:endParaRPr lang="en-US" dirty="0"/>
          </a:p>
        </p:txBody>
      </p:sp>
      <p:sp>
        <p:nvSpPr>
          <p:cNvPr id="6" name="Footer Placeholder 5">
            <a:extLst>
              <a:ext uri="{FF2B5EF4-FFF2-40B4-BE49-F238E27FC236}">
                <a16:creationId xmlns:a16="http://schemas.microsoft.com/office/drawing/2014/main" id="{0E13E7F0-83E5-4D71-97B7-2A1DF4BDEC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C3D509-B0C2-4A2E-908B-357B32F4145E}"/>
              </a:ext>
            </a:extLst>
          </p:cNvPr>
          <p:cNvSpPr>
            <a:spLocks noGrp="1"/>
          </p:cNvSpPr>
          <p:nvPr>
            <p:ph type="sldNum" sz="quarter" idx="12"/>
          </p:nvPr>
        </p:nvSpPr>
        <p:spPr/>
        <p:txBody>
          <a:bodyPr/>
          <a:lstStyle/>
          <a:p>
            <a:fld id="{81E71F1B-449A-42C0-AEA3-42116DD217D6}" type="slidenum">
              <a:rPr lang="en-US" smtClean="0"/>
              <a:t>‹#›</a:t>
            </a:fld>
            <a:endParaRPr lang="en-US" dirty="0"/>
          </a:p>
        </p:txBody>
      </p:sp>
    </p:spTree>
    <p:extLst>
      <p:ext uri="{BB962C8B-B14F-4D97-AF65-F5344CB8AC3E}">
        <p14:creationId xmlns:p14="http://schemas.microsoft.com/office/powerpoint/2010/main" val="482936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68FC9F-D302-4DC7-A80B-534477A27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594D2B-548D-4D88-8A4C-25CB4212B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8698F-7F83-4C4E-9827-071A69236C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E51E2-A6D2-4991-84B5-13A233BDCE94}" type="datetimeFigureOut">
              <a:rPr lang="en-US" smtClean="0"/>
              <a:t>3/22/2021</a:t>
            </a:fld>
            <a:endParaRPr lang="en-US" dirty="0"/>
          </a:p>
        </p:txBody>
      </p:sp>
      <p:sp>
        <p:nvSpPr>
          <p:cNvPr id="5" name="Footer Placeholder 4">
            <a:extLst>
              <a:ext uri="{FF2B5EF4-FFF2-40B4-BE49-F238E27FC236}">
                <a16:creationId xmlns:a16="http://schemas.microsoft.com/office/drawing/2014/main" id="{A3B408F9-11D0-4497-B5B8-59BE018DF9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3C90449-001A-41E9-9675-2EB507833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71F1B-449A-42C0-AEA3-42116DD217D6}" type="slidenum">
              <a:rPr lang="en-US" smtClean="0"/>
              <a:t>‹#›</a:t>
            </a:fld>
            <a:endParaRPr lang="en-US" dirty="0"/>
          </a:p>
        </p:txBody>
      </p:sp>
    </p:spTree>
    <p:extLst>
      <p:ext uri="{BB962C8B-B14F-4D97-AF65-F5344CB8AC3E}">
        <p14:creationId xmlns:p14="http://schemas.microsoft.com/office/powerpoint/2010/main" val="374222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0FBA30-88DF-465B-BA97-D45BE46961EF}"/>
              </a:ext>
            </a:extLst>
          </p:cNvPr>
          <p:cNvSpPr>
            <a:spLocks noGrp="1"/>
          </p:cNvSpPr>
          <p:nvPr>
            <p:ph type="ctrTitle"/>
          </p:nvPr>
        </p:nvSpPr>
        <p:spPr>
          <a:xfrm>
            <a:off x="2100078" y="1758392"/>
            <a:ext cx="7991538" cy="2387918"/>
          </a:xfrm>
        </p:spPr>
        <p:txBody>
          <a:bodyPr anchor="b">
            <a:normAutofit/>
          </a:bodyPr>
          <a:lstStyle/>
          <a:p>
            <a:r>
              <a:rPr lang="en-US" sz="5200" dirty="0">
                <a:solidFill>
                  <a:schemeClr val="tx2"/>
                </a:solidFill>
              </a:rPr>
              <a:t>Automated Guided Vehicle (AGV)</a:t>
            </a:r>
          </a:p>
        </p:txBody>
      </p:sp>
      <p:sp>
        <p:nvSpPr>
          <p:cNvPr id="3" name="Subtitle 2">
            <a:extLst>
              <a:ext uri="{FF2B5EF4-FFF2-40B4-BE49-F238E27FC236}">
                <a16:creationId xmlns:a16="http://schemas.microsoft.com/office/drawing/2014/main" id="{154BEF08-DA13-4859-980D-7E72CD44EBAA}"/>
              </a:ext>
            </a:extLst>
          </p:cNvPr>
          <p:cNvSpPr>
            <a:spLocks noGrp="1"/>
          </p:cNvSpPr>
          <p:nvPr>
            <p:ph type="subTitle" idx="1"/>
          </p:nvPr>
        </p:nvSpPr>
        <p:spPr>
          <a:xfrm>
            <a:off x="3370856" y="4820038"/>
            <a:ext cx="5449982" cy="682079"/>
          </a:xfrm>
        </p:spPr>
        <p:txBody>
          <a:bodyPr>
            <a:normAutofit/>
          </a:bodyPr>
          <a:lstStyle/>
          <a:p>
            <a:r>
              <a:rPr lang="en-US" dirty="0">
                <a:solidFill>
                  <a:schemeClr val="tx2"/>
                </a:solidFill>
              </a:rPr>
              <a:t>Robotic Hardware Systems</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9161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CB26-A0AB-40A6-A613-0F7083360A1A}"/>
              </a:ext>
            </a:extLst>
          </p:cNvPr>
          <p:cNvSpPr>
            <a:spLocks noGrp="1"/>
          </p:cNvSpPr>
          <p:nvPr>
            <p:ph type="title"/>
          </p:nvPr>
        </p:nvSpPr>
        <p:spPr/>
        <p:txBody>
          <a:bodyPr/>
          <a:lstStyle/>
          <a:p>
            <a:r>
              <a:rPr lang="en-US" dirty="0">
                <a:solidFill>
                  <a:schemeClr val="tx2"/>
                </a:solidFill>
              </a:rPr>
              <a:t>Locomotion System &amp; Actuators</a:t>
            </a:r>
            <a:endParaRPr lang="en-US" dirty="0"/>
          </a:p>
        </p:txBody>
      </p:sp>
      <p:sp>
        <p:nvSpPr>
          <p:cNvPr id="3" name="Content Placeholder 2">
            <a:extLst>
              <a:ext uri="{FF2B5EF4-FFF2-40B4-BE49-F238E27FC236}">
                <a16:creationId xmlns:a16="http://schemas.microsoft.com/office/drawing/2014/main" id="{204FF92B-88FC-48B5-9BE0-60098E9837BD}"/>
              </a:ext>
            </a:extLst>
          </p:cNvPr>
          <p:cNvSpPr>
            <a:spLocks noGrp="1"/>
          </p:cNvSpPr>
          <p:nvPr>
            <p:ph idx="1"/>
          </p:nvPr>
        </p:nvSpPr>
        <p:spPr>
          <a:xfrm>
            <a:off x="838200" y="1825625"/>
            <a:ext cx="6507480" cy="4351338"/>
          </a:xfrm>
        </p:spPr>
        <p:txBody>
          <a:bodyPr>
            <a:normAutofit fontScale="85000" lnSpcReduction="10000"/>
          </a:bodyPr>
          <a:lstStyle/>
          <a:p>
            <a:r>
              <a:rPr lang="en-US" dirty="0"/>
              <a:t>The motion module of a AGV consists of motors, motor control units, and drive circuits.</a:t>
            </a:r>
          </a:p>
          <a:p>
            <a:r>
              <a:rPr lang="en-US" dirty="0"/>
              <a:t>Vehicle speed is calculated by processor. The direction of vehicles varies when the motors on either side are rotating at different speeds. </a:t>
            </a:r>
          </a:p>
          <a:p>
            <a:r>
              <a:rPr lang="en-US" dirty="0"/>
              <a:t>While in motion, the AGV relies on an ultrasonic or infrared sensor to detect obstacles in its path.</a:t>
            </a:r>
          </a:p>
          <a:p>
            <a:r>
              <a:rPr lang="en-US" dirty="0"/>
              <a:t>Accelerometer is used to detect the inclination of the ground in order to prevent the falling of the transported products. The AGV load/unload module is used to load and unload products by controlling a motor driving a fork.</a:t>
            </a:r>
          </a:p>
        </p:txBody>
      </p:sp>
      <p:pic>
        <p:nvPicPr>
          <p:cNvPr id="5" name="Picture 4">
            <a:extLst>
              <a:ext uri="{FF2B5EF4-FFF2-40B4-BE49-F238E27FC236}">
                <a16:creationId xmlns:a16="http://schemas.microsoft.com/office/drawing/2014/main" id="{C21D3DED-04E9-4BD1-A04D-623ED6AF3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906" y="2020537"/>
            <a:ext cx="4603873" cy="2816925"/>
          </a:xfrm>
          <a:prstGeom prst="rect">
            <a:avLst/>
          </a:prstGeom>
        </p:spPr>
      </p:pic>
      <p:sp>
        <p:nvSpPr>
          <p:cNvPr id="8" name="TextBox 7">
            <a:extLst>
              <a:ext uri="{FF2B5EF4-FFF2-40B4-BE49-F238E27FC236}">
                <a16:creationId xmlns:a16="http://schemas.microsoft.com/office/drawing/2014/main" id="{F72C79E4-EE26-4A8D-93BF-2BA280C1D9E5}"/>
              </a:ext>
            </a:extLst>
          </p:cNvPr>
          <p:cNvSpPr txBox="1"/>
          <p:nvPr/>
        </p:nvSpPr>
        <p:spPr>
          <a:xfrm>
            <a:off x="7516906" y="4727133"/>
            <a:ext cx="4554071" cy="369332"/>
          </a:xfrm>
          <a:prstGeom prst="rect">
            <a:avLst/>
          </a:prstGeom>
          <a:noFill/>
        </p:spPr>
        <p:txBody>
          <a:bodyPr wrap="square" rtlCol="0">
            <a:spAutoFit/>
          </a:bodyPr>
          <a:lstStyle/>
          <a:p>
            <a:r>
              <a:rPr lang="en-US" i="1" dirty="0"/>
              <a:t>The Allied Motion EPS steering motor actuator </a:t>
            </a:r>
            <a:endParaRPr lang="en-US" dirty="0"/>
          </a:p>
        </p:txBody>
      </p:sp>
    </p:spTree>
    <p:extLst>
      <p:ext uri="{BB962C8B-B14F-4D97-AF65-F5344CB8AC3E}">
        <p14:creationId xmlns:p14="http://schemas.microsoft.com/office/powerpoint/2010/main" val="145780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CB26-A0AB-40A6-A613-0F7083360A1A}"/>
              </a:ext>
            </a:extLst>
          </p:cNvPr>
          <p:cNvSpPr>
            <a:spLocks noGrp="1"/>
          </p:cNvSpPr>
          <p:nvPr>
            <p:ph type="title"/>
          </p:nvPr>
        </p:nvSpPr>
        <p:spPr/>
        <p:txBody>
          <a:bodyPr/>
          <a:lstStyle/>
          <a:p>
            <a:r>
              <a:rPr lang="en-US" dirty="0">
                <a:solidFill>
                  <a:schemeClr val="tx2"/>
                </a:solidFill>
              </a:rPr>
              <a:t>Locomotion System &amp; Actuators</a:t>
            </a:r>
            <a:endParaRPr lang="en-US" dirty="0"/>
          </a:p>
        </p:txBody>
      </p:sp>
      <p:sp>
        <p:nvSpPr>
          <p:cNvPr id="3" name="Content Placeholder 2">
            <a:extLst>
              <a:ext uri="{FF2B5EF4-FFF2-40B4-BE49-F238E27FC236}">
                <a16:creationId xmlns:a16="http://schemas.microsoft.com/office/drawing/2014/main" id="{204FF92B-88FC-48B5-9BE0-60098E9837BD}"/>
              </a:ext>
            </a:extLst>
          </p:cNvPr>
          <p:cNvSpPr>
            <a:spLocks noGrp="1"/>
          </p:cNvSpPr>
          <p:nvPr>
            <p:ph idx="1"/>
          </p:nvPr>
        </p:nvSpPr>
        <p:spPr>
          <a:xfrm>
            <a:off x="838200" y="1825625"/>
            <a:ext cx="5745480" cy="4351338"/>
          </a:xfrm>
        </p:spPr>
        <p:txBody>
          <a:bodyPr/>
          <a:lstStyle/>
          <a:p>
            <a:r>
              <a:rPr lang="en-US" dirty="0"/>
              <a:t>The AGV is powered by a battery. If the power goes low, the control system orders the vehicle to drive to a specific location to be automatically recharged.</a:t>
            </a:r>
          </a:p>
          <a:p>
            <a:r>
              <a:rPr lang="en-US" dirty="0"/>
              <a:t>With developments in sensor technology, it should be possible to combine multiple navigation and obstacle detection methods to make AGVs smarter and more accurate. </a:t>
            </a:r>
          </a:p>
        </p:txBody>
      </p:sp>
      <p:pic>
        <p:nvPicPr>
          <p:cNvPr id="5" name="Picture 4">
            <a:extLst>
              <a:ext uri="{FF2B5EF4-FFF2-40B4-BE49-F238E27FC236}">
                <a16:creationId xmlns:a16="http://schemas.microsoft.com/office/drawing/2014/main" id="{7C6517BC-BE23-4BE3-8906-5276F902D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800" y="1998345"/>
            <a:ext cx="4947920" cy="3697800"/>
          </a:xfrm>
          <a:prstGeom prst="rect">
            <a:avLst/>
          </a:prstGeom>
        </p:spPr>
      </p:pic>
    </p:spTree>
    <p:extLst>
      <p:ext uri="{BB962C8B-B14F-4D97-AF65-F5344CB8AC3E}">
        <p14:creationId xmlns:p14="http://schemas.microsoft.com/office/powerpoint/2010/main" val="2636683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0C-1902-4F8D-B6A1-0202A620D0FC}"/>
              </a:ext>
            </a:extLst>
          </p:cNvPr>
          <p:cNvSpPr>
            <a:spLocks noGrp="1"/>
          </p:cNvSpPr>
          <p:nvPr>
            <p:ph type="title"/>
          </p:nvPr>
        </p:nvSpPr>
        <p:spPr/>
        <p:txBody>
          <a:bodyPr/>
          <a:lstStyle/>
          <a:p>
            <a:r>
              <a:rPr lang="en-US" dirty="0">
                <a:solidFill>
                  <a:schemeClr val="tx2"/>
                </a:solidFill>
              </a:rPr>
              <a:t>Navigation System (Sensors) &amp; Control</a:t>
            </a:r>
            <a:endParaRPr lang="en-US" dirty="0"/>
          </a:p>
        </p:txBody>
      </p:sp>
      <p:sp>
        <p:nvSpPr>
          <p:cNvPr id="3" name="Content Placeholder 2">
            <a:extLst>
              <a:ext uri="{FF2B5EF4-FFF2-40B4-BE49-F238E27FC236}">
                <a16:creationId xmlns:a16="http://schemas.microsoft.com/office/drawing/2014/main" id="{D6AC958B-C055-4071-B7B8-C7E372956C3D}"/>
              </a:ext>
            </a:extLst>
          </p:cNvPr>
          <p:cNvSpPr>
            <a:spLocks noGrp="1"/>
          </p:cNvSpPr>
          <p:nvPr>
            <p:ph idx="1"/>
          </p:nvPr>
        </p:nvSpPr>
        <p:spPr>
          <a:xfrm>
            <a:off x="838200" y="1825625"/>
            <a:ext cx="5549153" cy="4351338"/>
          </a:xfrm>
        </p:spPr>
        <p:txBody>
          <a:bodyPr>
            <a:normAutofit fontScale="77500" lnSpcReduction="20000"/>
          </a:bodyPr>
          <a:lstStyle/>
          <a:p>
            <a:r>
              <a:rPr lang="en-US" dirty="0"/>
              <a:t>Navigation is certainly the key function of AGVs</a:t>
            </a:r>
          </a:p>
          <a:p>
            <a:r>
              <a:rPr lang="en-US" dirty="0"/>
              <a:t>Navigation methods currently adopted in AGVs include navigation by: Electromagnetic, magnetic stripe, optical, infrared, laser and visual.</a:t>
            </a:r>
          </a:p>
          <a:p>
            <a:r>
              <a:rPr lang="en-US" dirty="0"/>
              <a:t>Laser navigation is a popular method used for AGVs due to the great agility and precise control it provides.</a:t>
            </a:r>
          </a:p>
          <a:p>
            <a:r>
              <a:rPr lang="en-US" dirty="0"/>
              <a:t>The implementation of a laser navigation requires the fixing on the walls and obstacles of a large number of rectangular prisms reflecting the light towards the vehicles, as well as that of transceivers which can rotate horizontally at the top of the vehicles. </a:t>
            </a:r>
          </a:p>
        </p:txBody>
      </p:sp>
      <p:pic>
        <p:nvPicPr>
          <p:cNvPr id="5" name="Picture 4" descr="A picture containing outdoor&#10;&#10;Description automatically generated">
            <a:extLst>
              <a:ext uri="{FF2B5EF4-FFF2-40B4-BE49-F238E27FC236}">
                <a16:creationId xmlns:a16="http://schemas.microsoft.com/office/drawing/2014/main" id="{EC23F7D9-8B51-4764-8D32-4D22288FE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579" y="2201415"/>
            <a:ext cx="5363136" cy="2681568"/>
          </a:xfrm>
          <a:prstGeom prst="rect">
            <a:avLst/>
          </a:prstGeom>
        </p:spPr>
      </p:pic>
      <p:sp>
        <p:nvSpPr>
          <p:cNvPr id="6" name="TextBox 5">
            <a:extLst>
              <a:ext uri="{FF2B5EF4-FFF2-40B4-BE49-F238E27FC236}">
                <a16:creationId xmlns:a16="http://schemas.microsoft.com/office/drawing/2014/main" id="{CAABFF45-6AF3-4418-B715-2D73367523A6}"/>
              </a:ext>
            </a:extLst>
          </p:cNvPr>
          <p:cNvSpPr txBox="1"/>
          <p:nvPr/>
        </p:nvSpPr>
        <p:spPr>
          <a:xfrm>
            <a:off x="6461759" y="4921624"/>
            <a:ext cx="5237181" cy="584775"/>
          </a:xfrm>
          <a:prstGeom prst="rect">
            <a:avLst/>
          </a:prstGeom>
          <a:noFill/>
        </p:spPr>
        <p:txBody>
          <a:bodyPr wrap="square" rtlCol="0">
            <a:spAutoFit/>
          </a:bodyPr>
          <a:lstStyle/>
          <a:p>
            <a:pPr algn="ctr"/>
            <a:r>
              <a:rPr lang="en-US" sz="1600" i="1" dirty="0"/>
              <a:t>Navigation and safety monitoring of the transportation path with the RSL 400 safety laser scanner</a:t>
            </a:r>
            <a:endParaRPr lang="en-US" sz="1600" dirty="0"/>
          </a:p>
        </p:txBody>
      </p:sp>
    </p:spTree>
    <p:extLst>
      <p:ext uri="{BB962C8B-B14F-4D97-AF65-F5344CB8AC3E}">
        <p14:creationId xmlns:p14="http://schemas.microsoft.com/office/powerpoint/2010/main" val="80313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F233-66EC-497D-B703-AC2A3760D02F}"/>
              </a:ext>
            </a:extLst>
          </p:cNvPr>
          <p:cNvSpPr>
            <a:spLocks noGrp="1"/>
          </p:cNvSpPr>
          <p:nvPr>
            <p:ph type="title"/>
          </p:nvPr>
        </p:nvSpPr>
        <p:spPr/>
        <p:txBody>
          <a:bodyPr/>
          <a:lstStyle/>
          <a:p>
            <a:r>
              <a:rPr lang="en-US" dirty="0">
                <a:solidFill>
                  <a:schemeClr val="tx2"/>
                </a:solidFill>
              </a:rPr>
              <a:t>Data Collection and Transmission</a:t>
            </a:r>
            <a:endParaRPr lang="en-US" dirty="0"/>
          </a:p>
        </p:txBody>
      </p:sp>
      <p:sp>
        <p:nvSpPr>
          <p:cNvPr id="3" name="Content Placeholder 2">
            <a:extLst>
              <a:ext uri="{FF2B5EF4-FFF2-40B4-BE49-F238E27FC236}">
                <a16:creationId xmlns:a16="http://schemas.microsoft.com/office/drawing/2014/main" id="{4022231E-9EF1-4195-8AD8-A52B1B9C1A18}"/>
              </a:ext>
            </a:extLst>
          </p:cNvPr>
          <p:cNvSpPr>
            <a:spLocks noGrp="1"/>
          </p:cNvSpPr>
          <p:nvPr>
            <p:ph idx="1"/>
          </p:nvPr>
        </p:nvSpPr>
        <p:spPr/>
        <p:txBody>
          <a:bodyPr>
            <a:normAutofit fontScale="92500" lnSpcReduction="20000"/>
          </a:bodyPr>
          <a:lstStyle/>
          <a:p>
            <a:r>
              <a:rPr lang="en-US" dirty="0"/>
              <a:t>Data is collected by sensors and cameras mostly and transmitted by GPS, Wi-Fi, Bluetooth or electrically to an indicator.</a:t>
            </a:r>
          </a:p>
          <a:p>
            <a:r>
              <a:rPr lang="en-US" dirty="0"/>
              <a:t>The sensors will sense a various type of environment, such as a line to be followed or obstacles for navigation, bar codes or equipment on shelves for arranging purposes.</a:t>
            </a:r>
          </a:p>
          <a:p>
            <a:r>
              <a:rPr lang="en-US" dirty="0"/>
              <a:t>In navigation, a LiDAR sensor transmits a collection of laser pulses that measure the range between objects and the vehicle itself. This compiled data creates a full 360° environmental map of the operational area, and the subsequent mapping enables the AGV to navigate throughout the facility without any additional infrastructure.</a:t>
            </a:r>
          </a:p>
          <a:p>
            <a:r>
              <a:rPr lang="en-US" dirty="0"/>
              <a:t>The information read by the sensors will be then either sent to the human user or directly to the robot if it has a program ready to deal with the situation</a:t>
            </a:r>
          </a:p>
        </p:txBody>
      </p:sp>
    </p:spTree>
    <p:extLst>
      <p:ext uri="{BB962C8B-B14F-4D97-AF65-F5344CB8AC3E}">
        <p14:creationId xmlns:p14="http://schemas.microsoft.com/office/powerpoint/2010/main" val="197144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BD2E-8F73-4C8F-8985-FE03608319BC}"/>
              </a:ext>
            </a:extLst>
          </p:cNvPr>
          <p:cNvSpPr>
            <a:spLocks noGrp="1"/>
          </p:cNvSpPr>
          <p:nvPr>
            <p:ph type="title"/>
          </p:nvPr>
        </p:nvSpPr>
        <p:spPr/>
        <p:txBody>
          <a:bodyPr>
            <a:normAutofit/>
          </a:bodyPr>
          <a:lstStyle/>
          <a:p>
            <a:r>
              <a:rPr lang="en-US" dirty="0">
                <a:solidFill>
                  <a:schemeClr val="tx2"/>
                </a:solidFill>
              </a:rPr>
              <a:t>Power Management</a:t>
            </a:r>
            <a:endParaRPr lang="en-US" dirty="0"/>
          </a:p>
        </p:txBody>
      </p:sp>
      <p:sp>
        <p:nvSpPr>
          <p:cNvPr id="3" name="Content Placeholder 2">
            <a:extLst>
              <a:ext uri="{FF2B5EF4-FFF2-40B4-BE49-F238E27FC236}">
                <a16:creationId xmlns:a16="http://schemas.microsoft.com/office/drawing/2014/main" id="{5992FF57-62B1-4B35-8B0D-AF0EB3B4102B}"/>
              </a:ext>
            </a:extLst>
          </p:cNvPr>
          <p:cNvSpPr>
            <a:spLocks noGrp="1"/>
          </p:cNvSpPr>
          <p:nvPr>
            <p:ph idx="1"/>
          </p:nvPr>
        </p:nvSpPr>
        <p:spPr>
          <a:xfrm>
            <a:off x="838200" y="1825625"/>
            <a:ext cx="10515600" cy="1746250"/>
          </a:xfrm>
        </p:spPr>
        <p:txBody>
          <a:bodyPr/>
          <a:lstStyle/>
          <a:p>
            <a:r>
              <a:rPr lang="en-US" dirty="0"/>
              <a:t>Power is crucial to keep an automated guided vehicle (AGV) moving.</a:t>
            </a:r>
          </a:p>
          <a:p>
            <a:r>
              <a:rPr lang="en-US" dirty="0"/>
              <a:t>The types of batteries are chosen based on the AGV applications and equipment</a:t>
            </a:r>
          </a:p>
          <a:p>
            <a:endParaRPr lang="en-US" dirty="0"/>
          </a:p>
          <a:p>
            <a:endParaRPr lang="en-US" dirty="0"/>
          </a:p>
        </p:txBody>
      </p:sp>
      <p:pic>
        <p:nvPicPr>
          <p:cNvPr id="5" name="Picture 4" descr="A picture containing text&#10;&#10;Description automatically generated">
            <a:extLst>
              <a:ext uri="{FF2B5EF4-FFF2-40B4-BE49-F238E27FC236}">
                <a16:creationId xmlns:a16="http://schemas.microsoft.com/office/drawing/2014/main" id="{4CC55A4E-AE2E-43C7-A85C-2F2436BC2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812" y="3168073"/>
            <a:ext cx="4283555" cy="3260051"/>
          </a:xfrm>
          <a:prstGeom prst="rect">
            <a:avLst/>
          </a:prstGeom>
        </p:spPr>
      </p:pic>
      <p:sp>
        <p:nvSpPr>
          <p:cNvPr id="7" name="TextBox 6">
            <a:extLst>
              <a:ext uri="{FF2B5EF4-FFF2-40B4-BE49-F238E27FC236}">
                <a16:creationId xmlns:a16="http://schemas.microsoft.com/office/drawing/2014/main" id="{E5929EDB-19C2-4624-8F8F-01867997E937}"/>
              </a:ext>
            </a:extLst>
          </p:cNvPr>
          <p:cNvSpPr txBox="1"/>
          <p:nvPr/>
        </p:nvSpPr>
        <p:spPr>
          <a:xfrm>
            <a:off x="1428750" y="4286250"/>
            <a:ext cx="4057650" cy="1477328"/>
          </a:xfrm>
          <a:prstGeom prst="rect">
            <a:avLst/>
          </a:prstGeom>
          <a:noFill/>
        </p:spPr>
        <p:txBody>
          <a:bodyPr wrap="square" rtlCol="0">
            <a:spAutoFit/>
          </a:bodyPr>
          <a:lstStyle/>
          <a:p>
            <a:r>
              <a:rPr lang="en-US" i="1" dirty="0"/>
              <a:t>NexSys® ion—Lithium-ion solution for the most demanding applications that require the highest energy throughput and charging flexibility</a:t>
            </a:r>
          </a:p>
          <a:p>
            <a:endParaRPr lang="en-US" dirty="0"/>
          </a:p>
        </p:txBody>
      </p:sp>
    </p:spTree>
    <p:extLst>
      <p:ext uri="{BB962C8B-B14F-4D97-AF65-F5344CB8AC3E}">
        <p14:creationId xmlns:p14="http://schemas.microsoft.com/office/powerpoint/2010/main" val="261848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F182-D4D4-430A-AA7D-2ECE650FED93}"/>
              </a:ext>
            </a:extLst>
          </p:cNvPr>
          <p:cNvSpPr>
            <a:spLocks noGrp="1"/>
          </p:cNvSpPr>
          <p:nvPr>
            <p:ph type="title"/>
          </p:nvPr>
        </p:nvSpPr>
        <p:spPr/>
        <p:txBody>
          <a:bodyPr/>
          <a:lstStyle/>
          <a:p>
            <a:r>
              <a:rPr lang="en-US" dirty="0"/>
              <a:t>AGVs in the Market</a:t>
            </a:r>
          </a:p>
        </p:txBody>
      </p:sp>
      <p:sp>
        <p:nvSpPr>
          <p:cNvPr id="3" name="Content Placeholder 2">
            <a:extLst>
              <a:ext uri="{FF2B5EF4-FFF2-40B4-BE49-F238E27FC236}">
                <a16:creationId xmlns:a16="http://schemas.microsoft.com/office/drawing/2014/main" id="{F614D92A-9BF4-422B-AD81-669B272F9549}"/>
              </a:ext>
            </a:extLst>
          </p:cNvPr>
          <p:cNvSpPr>
            <a:spLocks noGrp="1"/>
          </p:cNvSpPr>
          <p:nvPr>
            <p:ph idx="1"/>
          </p:nvPr>
        </p:nvSpPr>
        <p:spPr/>
        <p:txBody>
          <a:bodyPr/>
          <a:lstStyle/>
          <a:p>
            <a:r>
              <a:rPr lang="en-US" dirty="0"/>
              <a:t>According to Assembly Magazine, the average cost of an AGV can range anywhere between $100,000 to $150,000</a:t>
            </a:r>
          </a:p>
          <a:p>
            <a:r>
              <a:rPr lang="en-US" dirty="0"/>
              <a:t>AGV cost depends on the vehicle type , starting from $14.000 for an AGC, near $30.000 for a towing tractor, $60.000 for an automated pallet jack, around $80.000 for a forklift AGV and $150.000 for an automated VNA. </a:t>
            </a:r>
          </a:p>
        </p:txBody>
      </p:sp>
    </p:spTree>
    <p:extLst>
      <p:ext uri="{BB962C8B-B14F-4D97-AF65-F5344CB8AC3E}">
        <p14:creationId xmlns:p14="http://schemas.microsoft.com/office/powerpoint/2010/main" val="387850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7A4B-D7E4-4AD5-AB4D-E4B607358DDE}"/>
              </a:ext>
            </a:extLst>
          </p:cNvPr>
          <p:cNvSpPr>
            <a:spLocks noGrp="1"/>
          </p:cNvSpPr>
          <p:nvPr>
            <p:ph type="title"/>
          </p:nvPr>
        </p:nvSpPr>
        <p:spPr>
          <a:xfrm>
            <a:off x="481013" y="3752849"/>
            <a:ext cx="3290887" cy="2452687"/>
          </a:xfrm>
        </p:spPr>
        <p:txBody>
          <a:bodyPr anchor="ctr">
            <a:normAutofit/>
          </a:bodyPr>
          <a:lstStyle/>
          <a:p>
            <a:r>
              <a:rPr lang="en-US" sz="3600"/>
              <a:t>AGV in the future</a:t>
            </a:r>
          </a:p>
        </p:txBody>
      </p:sp>
      <p:pic>
        <p:nvPicPr>
          <p:cNvPr id="5" name="Picture 4" descr="A picture containing indoor, blue&#10;&#10;Description automatically generated">
            <a:extLst>
              <a:ext uri="{FF2B5EF4-FFF2-40B4-BE49-F238E27FC236}">
                <a16:creationId xmlns:a16="http://schemas.microsoft.com/office/drawing/2014/main" id="{78188CEF-DD8C-4D22-A18D-DC8551349FC0}"/>
              </a:ext>
            </a:extLst>
          </p:cNvPr>
          <p:cNvPicPr>
            <a:picLocks noChangeAspect="1"/>
          </p:cNvPicPr>
          <p:nvPr/>
        </p:nvPicPr>
        <p:blipFill rotWithShape="1">
          <a:blip r:embed="rId2">
            <a:extLst>
              <a:ext uri="{28A0092B-C50C-407E-A947-70E740481C1C}">
                <a14:useLocalDpi xmlns:a14="http://schemas.microsoft.com/office/drawing/2010/main" val="0"/>
              </a:ext>
            </a:extLst>
          </a:blip>
          <a:srcRect t="24180" b="2171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C2A4BD5B-797F-4715-B3BB-104AAFEE92A1}"/>
              </a:ext>
            </a:extLst>
          </p:cNvPr>
          <p:cNvSpPr>
            <a:spLocks noGrp="1"/>
          </p:cNvSpPr>
          <p:nvPr>
            <p:ph idx="1"/>
          </p:nvPr>
        </p:nvSpPr>
        <p:spPr>
          <a:xfrm>
            <a:off x="4223982" y="3752850"/>
            <a:ext cx="7485413" cy="2452687"/>
          </a:xfrm>
        </p:spPr>
        <p:txBody>
          <a:bodyPr anchor="ctr">
            <a:normAutofit/>
          </a:bodyPr>
          <a:lstStyle/>
          <a:p>
            <a:r>
              <a:rPr lang="en-US" sz="1800"/>
              <a:t>With the AI growing, AGV will definitely see itself developing.</a:t>
            </a:r>
          </a:p>
          <a:p>
            <a:r>
              <a:rPr lang="en-US" sz="1800"/>
              <a:t>Engineers will develop and innovate new types of AGVs for new applications.</a:t>
            </a:r>
          </a:p>
          <a:p>
            <a:r>
              <a:rPr lang="en-US" sz="1800"/>
              <a:t>With the 5G, the communication, localization, and navigation systems of AGVs will be more efficient and precise.</a:t>
            </a:r>
          </a:p>
        </p:txBody>
      </p:sp>
    </p:spTree>
    <p:extLst>
      <p:ext uri="{BB962C8B-B14F-4D97-AF65-F5344CB8AC3E}">
        <p14:creationId xmlns:p14="http://schemas.microsoft.com/office/powerpoint/2010/main" val="332272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8" name="Group 27">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3" name="Freeform: Shape 28">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D78AAAB-5407-4370-A881-51F20A0D17D2}"/>
              </a:ext>
            </a:extLst>
          </p:cNvPr>
          <p:cNvSpPr>
            <a:spLocks noGrp="1"/>
          </p:cNvSpPr>
          <p:nvPr>
            <p:ph type="title"/>
          </p:nvPr>
        </p:nvSpPr>
        <p:spPr>
          <a:xfrm>
            <a:off x="640080" y="1243013"/>
            <a:ext cx="3855720" cy="4371974"/>
          </a:xfrm>
        </p:spPr>
        <p:txBody>
          <a:bodyPr>
            <a:normAutofit/>
          </a:bodyPr>
          <a:lstStyle/>
          <a:p>
            <a:pPr algn="ctr"/>
            <a:r>
              <a:rPr lang="en-US" sz="3600" dirty="0">
                <a:solidFill>
                  <a:schemeClr val="tx2"/>
                </a:solidFill>
              </a:rPr>
              <a:t>Content</a:t>
            </a:r>
          </a:p>
        </p:txBody>
      </p:sp>
      <p:sp>
        <p:nvSpPr>
          <p:cNvPr id="3" name="Content Placeholder 2">
            <a:extLst>
              <a:ext uri="{FF2B5EF4-FFF2-40B4-BE49-F238E27FC236}">
                <a16:creationId xmlns:a16="http://schemas.microsoft.com/office/drawing/2014/main" id="{8161798C-4353-467C-A08A-322F160B12F6}"/>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Definition </a:t>
            </a:r>
          </a:p>
          <a:p>
            <a:r>
              <a:rPr lang="en-US" sz="1800" dirty="0">
                <a:solidFill>
                  <a:schemeClr val="tx2"/>
                </a:solidFill>
              </a:rPr>
              <a:t>History</a:t>
            </a:r>
          </a:p>
          <a:p>
            <a:r>
              <a:rPr lang="en-US" sz="1800" dirty="0">
                <a:solidFill>
                  <a:schemeClr val="tx2"/>
                </a:solidFill>
              </a:rPr>
              <a:t>Physical Design for various applications</a:t>
            </a:r>
          </a:p>
          <a:p>
            <a:r>
              <a:rPr lang="en-US" sz="1800" dirty="0">
                <a:solidFill>
                  <a:schemeClr val="tx2"/>
                </a:solidFill>
              </a:rPr>
              <a:t>Locomotion System &amp; Actuators</a:t>
            </a:r>
          </a:p>
          <a:p>
            <a:r>
              <a:rPr lang="en-US" sz="1800" dirty="0">
                <a:solidFill>
                  <a:schemeClr val="tx2"/>
                </a:solidFill>
              </a:rPr>
              <a:t>Navigation System (Sensors) &amp; Control</a:t>
            </a:r>
          </a:p>
          <a:p>
            <a:r>
              <a:rPr lang="en-US" sz="1800" dirty="0">
                <a:solidFill>
                  <a:schemeClr val="tx2"/>
                </a:solidFill>
              </a:rPr>
              <a:t>Data Collection </a:t>
            </a:r>
          </a:p>
          <a:p>
            <a:r>
              <a:rPr lang="en-US" sz="1800" dirty="0">
                <a:solidFill>
                  <a:schemeClr val="tx2"/>
                </a:solidFill>
              </a:rPr>
              <a:t>Data transmission</a:t>
            </a:r>
          </a:p>
          <a:p>
            <a:r>
              <a:rPr lang="en-US" sz="1800" dirty="0">
                <a:solidFill>
                  <a:schemeClr val="tx2"/>
                </a:solidFill>
              </a:rPr>
              <a:t>Power Management</a:t>
            </a:r>
          </a:p>
        </p:txBody>
      </p:sp>
    </p:spTree>
    <p:extLst>
      <p:ext uri="{BB962C8B-B14F-4D97-AF65-F5344CB8AC3E}">
        <p14:creationId xmlns:p14="http://schemas.microsoft.com/office/powerpoint/2010/main" val="74942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A3C4-5F57-4807-B4C5-0F47E23911DF}"/>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1DF89C1A-797C-44C6-8D99-CC5B9EED1D26}"/>
              </a:ext>
            </a:extLst>
          </p:cNvPr>
          <p:cNvSpPr>
            <a:spLocks noGrp="1"/>
          </p:cNvSpPr>
          <p:nvPr>
            <p:ph idx="1"/>
          </p:nvPr>
        </p:nvSpPr>
        <p:spPr>
          <a:xfrm>
            <a:off x="838200" y="1825625"/>
            <a:ext cx="5593080" cy="4351338"/>
          </a:xfrm>
        </p:spPr>
        <p:txBody>
          <a:bodyPr>
            <a:normAutofit/>
          </a:bodyPr>
          <a:lstStyle/>
          <a:p>
            <a:r>
              <a:rPr lang="en-US" sz="2000" dirty="0"/>
              <a:t>An automated guided vehicle (AGV) is a type of wheeled robot that does not require human presence. According to the instructions provided by a surveillance system, AGVs are able to get to a given point by a specified path using automatic guidance devices and on-board servers as well as to perform the tasks assigned to them. Due to their advantages in terms of agility and intelligence, VGAs are mainly used in flexible manufacturing systems and smart warehouses. </a:t>
            </a:r>
          </a:p>
          <a:p>
            <a:r>
              <a:rPr lang="en-US" sz="2000" dirty="0"/>
              <a:t>Today, their applications have been expanded and they are no longer limited to the industrial sector. They are also used in hospitals, museums, airports, etc.</a:t>
            </a:r>
          </a:p>
        </p:txBody>
      </p:sp>
      <p:pic>
        <p:nvPicPr>
          <p:cNvPr id="10" name="Picture 9" descr="Diagram&#10;&#10;Description automatically generated">
            <a:extLst>
              <a:ext uri="{FF2B5EF4-FFF2-40B4-BE49-F238E27FC236}">
                <a16:creationId xmlns:a16="http://schemas.microsoft.com/office/drawing/2014/main" id="{8EBD86D0-CD64-4AC9-AB77-BDF75C515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280" y="1690688"/>
            <a:ext cx="5329065" cy="4155624"/>
          </a:xfrm>
          <a:prstGeom prst="rect">
            <a:avLst/>
          </a:prstGeom>
        </p:spPr>
      </p:pic>
    </p:spTree>
    <p:extLst>
      <p:ext uri="{BB962C8B-B14F-4D97-AF65-F5344CB8AC3E}">
        <p14:creationId xmlns:p14="http://schemas.microsoft.com/office/powerpoint/2010/main" val="53990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7071-C88C-463C-8AE9-AFDD838ABC52}"/>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B79917B8-6277-4D18-8DA4-3151AC8C7E0E}"/>
              </a:ext>
            </a:extLst>
          </p:cNvPr>
          <p:cNvSpPr>
            <a:spLocks noGrp="1"/>
          </p:cNvSpPr>
          <p:nvPr>
            <p:ph idx="1"/>
          </p:nvPr>
        </p:nvSpPr>
        <p:spPr>
          <a:xfrm>
            <a:off x="838200" y="1825625"/>
            <a:ext cx="6286500" cy="4351338"/>
          </a:xfrm>
        </p:spPr>
        <p:txBody>
          <a:bodyPr>
            <a:normAutofit/>
          </a:bodyPr>
          <a:lstStyle/>
          <a:p>
            <a:r>
              <a:rPr lang="en-US" sz="2400" dirty="0"/>
              <a:t>The first AGV was brought to market in the 1950s, by Barrett Electronics of Northbrook, Illinois, and at the time it was simply a tow truck that followed a wire in the floor instead of a rail</a:t>
            </a:r>
          </a:p>
          <a:p>
            <a:r>
              <a:rPr lang="en-US" sz="2400" dirty="0"/>
              <a:t>Over the years the technology has become more sophisticated and today automated vehicles are mainly Laser navigated e.g. LGV (Laser Guided Vehicle).</a:t>
            </a:r>
          </a:p>
          <a:p>
            <a:r>
              <a:rPr lang="en-US" sz="2400" dirty="0"/>
              <a:t>Today, the AGV plays an important role in the design of new factories and warehouses, safely moving goods to their rightful destination.</a:t>
            </a:r>
          </a:p>
        </p:txBody>
      </p:sp>
      <p:pic>
        <p:nvPicPr>
          <p:cNvPr id="5" name="Picture 4">
            <a:extLst>
              <a:ext uri="{FF2B5EF4-FFF2-40B4-BE49-F238E27FC236}">
                <a16:creationId xmlns:a16="http://schemas.microsoft.com/office/drawing/2014/main" id="{0321D603-3982-4298-9105-F56BB6470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700" y="2079625"/>
            <a:ext cx="4640580" cy="3460772"/>
          </a:xfrm>
          <a:prstGeom prst="rect">
            <a:avLst/>
          </a:prstGeom>
        </p:spPr>
      </p:pic>
    </p:spTree>
    <p:extLst>
      <p:ext uri="{BB962C8B-B14F-4D97-AF65-F5344CB8AC3E}">
        <p14:creationId xmlns:p14="http://schemas.microsoft.com/office/powerpoint/2010/main" val="398949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78BE-C845-4B3C-B024-48D641027837}"/>
              </a:ext>
            </a:extLst>
          </p:cNvPr>
          <p:cNvSpPr>
            <a:spLocks noGrp="1"/>
          </p:cNvSpPr>
          <p:nvPr>
            <p:ph type="title"/>
          </p:nvPr>
        </p:nvSpPr>
        <p:spPr/>
        <p:txBody>
          <a:bodyPr/>
          <a:lstStyle/>
          <a:p>
            <a:r>
              <a:rPr lang="en-US" dirty="0">
                <a:solidFill>
                  <a:schemeClr val="tx2"/>
                </a:solidFill>
              </a:rPr>
              <a:t>Physical Design for various applications</a:t>
            </a:r>
            <a:br>
              <a:rPr lang="en-US" dirty="0">
                <a:solidFill>
                  <a:schemeClr val="tx2"/>
                </a:solidFill>
              </a:rPr>
            </a:br>
            <a:endParaRPr lang="en-US" dirty="0"/>
          </a:p>
        </p:txBody>
      </p:sp>
      <p:sp>
        <p:nvSpPr>
          <p:cNvPr id="3" name="Content Placeholder 2">
            <a:extLst>
              <a:ext uri="{FF2B5EF4-FFF2-40B4-BE49-F238E27FC236}">
                <a16:creationId xmlns:a16="http://schemas.microsoft.com/office/drawing/2014/main" id="{ADFF5105-67AA-4454-B9CF-CAEC4B782758}"/>
              </a:ext>
            </a:extLst>
          </p:cNvPr>
          <p:cNvSpPr>
            <a:spLocks noGrp="1"/>
          </p:cNvSpPr>
          <p:nvPr>
            <p:ph idx="1"/>
          </p:nvPr>
        </p:nvSpPr>
        <p:spPr>
          <a:xfrm>
            <a:off x="731668" y="1690688"/>
            <a:ext cx="5438775" cy="4351338"/>
          </a:xfrm>
        </p:spPr>
        <p:txBody>
          <a:bodyPr>
            <a:normAutofit fontScale="92500" lnSpcReduction="20000"/>
          </a:bodyPr>
          <a:lstStyle/>
          <a:p>
            <a:r>
              <a:rPr lang="en-US" dirty="0"/>
              <a:t>MediBOT</a:t>
            </a:r>
          </a:p>
          <a:p>
            <a:r>
              <a:rPr lang="en-US" dirty="0"/>
              <a:t>Used to safely navigate in health care facilities</a:t>
            </a:r>
          </a:p>
          <a:p>
            <a:r>
              <a:rPr lang="en-US" dirty="0"/>
              <a:t>Equipped by a user interface that meets doctor and nurse requirements </a:t>
            </a:r>
          </a:p>
          <a:p>
            <a:r>
              <a:rPr lang="en-US" dirty="0"/>
              <a:t>UVC light box, wireless, device tools, Auto hand sanitizer</a:t>
            </a:r>
          </a:p>
          <a:p>
            <a:r>
              <a:rPr lang="en-US" dirty="0"/>
              <a:t>PTZ camera LED</a:t>
            </a:r>
          </a:p>
          <a:p>
            <a:r>
              <a:rPr lang="en-US" dirty="0"/>
              <a:t>Depth tracking camera</a:t>
            </a:r>
          </a:p>
          <a:p>
            <a:r>
              <a:rPr lang="en-US" dirty="0"/>
              <a:t>Industrial PC robot navigation and QR code localization</a:t>
            </a:r>
          </a:p>
          <a:p>
            <a:endParaRPr lang="en-US" dirty="0"/>
          </a:p>
        </p:txBody>
      </p:sp>
      <p:pic>
        <p:nvPicPr>
          <p:cNvPr id="6" name="Picture 5" descr="A picture containing text, indoor, wall, cluttered&#10;&#10;Description automatically generated">
            <a:extLst>
              <a:ext uri="{FF2B5EF4-FFF2-40B4-BE49-F238E27FC236}">
                <a16:creationId xmlns:a16="http://schemas.microsoft.com/office/drawing/2014/main" id="{5E81C189-A1F6-4F0B-A404-65A903B0D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890" y="1967865"/>
            <a:ext cx="5580012" cy="3477895"/>
          </a:xfrm>
          <a:prstGeom prst="rect">
            <a:avLst/>
          </a:prstGeom>
        </p:spPr>
      </p:pic>
    </p:spTree>
    <p:extLst>
      <p:ext uri="{BB962C8B-B14F-4D97-AF65-F5344CB8AC3E}">
        <p14:creationId xmlns:p14="http://schemas.microsoft.com/office/powerpoint/2010/main" val="342236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78BE-C845-4B3C-B024-48D641027837}"/>
              </a:ext>
            </a:extLst>
          </p:cNvPr>
          <p:cNvSpPr>
            <a:spLocks noGrp="1"/>
          </p:cNvSpPr>
          <p:nvPr>
            <p:ph type="title"/>
          </p:nvPr>
        </p:nvSpPr>
        <p:spPr/>
        <p:txBody>
          <a:bodyPr/>
          <a:lstStyle/>
          <a:p>
            <a:r>
              <a:rPr lang="en-US" dirty="0">
                <a:solidFill>
                  <a:schemeClr val="tx2"/>
                </a:solidFill>
              </a:rPr>
              <a:t>Physical Design for various applications</a:t>
            </a:r>
            <a:br>
              <a:rPr lang="en-US" dirty="0">
                <a:solidFill>
                  <a:schemeClr val="tx2"/>
                </a:solidFill>
              </a:rPr>
            </a:br>
            <a:endParaRPr lang="en-US" dirty="0"/>
          </a:p>
        </p:txBody>
      </p:sp>
      <p:sp>
        <p:nvSpPr>
          <p:cNvPr id="3" name="Content Placeholder 2">
            <a:extLst>
              <a:ext uri="{FF2B5EF4-FFF2-40B4-BE49-F238E27FC236}">
                <a16:creationId xmlns:a16="http://schemas.microsoft.com/office/drawing/2014/main" id="{ADFF5105-67AA-4454-B9CF-CAEC4B782758}"/>
              </a:ext>
            </a:extLst>
          </p:cNvPr>
          <p:cNvSpPr>
            <a:spLocks noGrp="1"/>
          </p:cNvSpPr>
          <p:nvPr>
            <p:ph idx="1"/>
          </p:nvPr>
        </p:nvSpPr>
        <p:spPr>
          <a:xfrm>
            <a:off x="838200" y="1825625"/>
            <a:ext cx="5137550" cy="4351338"/>
          </a:xfrm>
        </p:spPr>
        <p:txBody>
          <a:bodyPr/>
          <a:lstStyle/>
          <a:p>
            <a:r>
              <a:rPr lang="en-US" dirty="0"/>
              <a:t>Bossa Nova</a:t>
            </a:r>
          </a:p>
          <a:p>
            <a:r>
              <a:rPr lang="en-US" dirty="0"/>
              <a:t>designed to operate in large to medium format brick-and-mortar retail locations</a:t>
            </a:r>
          </a:p>
          <a:p>
            <a:r>
              <a:rPr lang="en-US" dirty="0"/>
              <a:t>Scan the shelves and deliver data such as “Out-of-stocks, on-shelf items requiring correction, missed price changes, and missing flag tags”</a:t>
            </a:r>
          </a:p>
        </p:txBody>
      </p:sp>
      <p:pic>
        <p:nvPicPr>
          <p:cNvPr id="5" name="Picture 4" descr="A picture containing text, indoor, scene, library&#10;&#10;Description automatically generated">
            <a:extLst>
              <a:ext uri="{FF2B5EF4-FFF2-40B4-BE49-F238E27FC236}">
                <a16:creationId xmlns:a16="http://schemas.microsoft.com/office/drawing/2014/main" id="{3088987D-13D7-4A44-8917-023463E25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750" y="2224088"/>
            <a:ext cx="5931787" cy="3309937"/>
          </a:xfrm>
          <a:prstGeom prst="rect">
            <a:avLst/>
          </a:prstGeom>
        </p:spPr>
      </p:pic>
    </p:spTree>
    <p:extLst>
      <p:ext uri="{BB962C8B-B14F-4D97-AF65-F5344CB8AC3E}">
        <p14:creationId xmlns:p14="http://schemas.microsoft.com/office/powerpoint/2010/main" val="66256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78BE-C845-4B3C-B024-48D641027837}"/>
              </a:ext>
            </a:extLst>
          </p:cNvPr>
          <p:cNvSpPr>
            <a:spLocks noGrp="1"/>
          </p:cNvSpPr>
          <p:nvPr>
            <p:ph type="title"/>
          </p:nvPr>
        </p:nvSpPr>
        <p:spPr/>
        <p:txBody>
          <a:bodyPr/>
          <a:lstStyle/>
          <a:p>
            <a:r>
              <a:rPr lang="en-US" dirty="0">
                <a:solidFill>
                  <a:schemeClr val="tx2"/>
                </a:solidFill>
              </a:rPr>
              <a:t>Physical Design for various applications</a:t>
            </a:r>
            <a:br>
              <a:rPr lang="en-US" dirty="0">
                <a:solidFill>
                  <a:schemeClr val="tx2"/>
                </a:solidFill>
              </a:rPr>
            </a:br>
            <a:endParaRPr lang="en-US" dirty="0"/>
          </a:p>
        </p:txBody>
      </p:sp>
      <p:sp>
        <p:nvSpPr>
          <p:cNvPr id="3" name="Content Placeholder 2">
            <a:extLst>
              <a:ext uri="{FF2B5EF4-FFF2-40B4-BE49-F238E27FC236}">
                <a16:creationId xmlns:a16="http://schemas.microsoft.com/office/drawing/2014/main" id="{ADFF5105-67AA-4454-B9CF-CAEC4B782758}"/>
              </a:ext>
            </a:extLst>
          </p:cNvPr>
          <p:cNvSpPr>
            <a:spLocks noGrp="1"/>
          </p:cNvSpPr>
          <p:nvPr>
            <p:ph idx="1"/>
          </p:nvPr>
        </p:nvSpPr>
        <p:spPr>
          <a:xfrm>
            <a:off x="838200" y="1825625"/>
            <a:ext cx="5324475" cy="4351338"/>
          </a:xfrm>
        </p:spPr>
        <p:txBody>
          <a:bodyPr>
            <a:normAutofit/>
          </a:bodyPr>
          <a:lstStyle/>
          <a:p>
            <a:r>
              <a:rPr lang="en-US" dirty="0"/>
              <a:t>Ideasparq M_AGV</a:t>
            </a:r>
          </a:p>
          <a:p>
            <a:r>
              <a:rPr lang="en-US" dirty="0"/>
              <a:t>Front sensor to prevent collision</a:t>
            </a:r>
          </a:p>
          <a:p>
            <a:r>
              <a:rPr lang="en-US" dirty="0"/>
              <a:t>Battery level Indicator</a:t>
            </a:r>
          </a:p>
          <a:p>
            <a:r>
              <a:rPr lang="en-US" dirty="0"/>
              <a:t>LCD Screen for work progress</a:t>
            </a:r>
          </a:p>
          <a:p>
            <a:r>
              <a:rPr lang="en-US" dirty="0"/>
              <a:t>Light Indicator for machine errors</a:t>
            </a:r>
          </a:p>
          <a:p>
            <a:r>
              <a:rPr lang="en-US" dirty="0"/>
              <a:t>Sound Indicator for obstacles detection</a:t>
            </a:r>
          </a:p>
          <a:p>
            <a:r>
              <a:rPr lang="en-US" dirty="0"/>
              <a:t>Emergency Button</a:t>
            </a:r>
          </a:p>
          <a:p>
            <a:endParaRPr lang="en-US" dirty="0"/>
          </a:p>
        </p:txBody>
      </p:sp>
      <p:pic>
        <p:nvPicPr>
          <p:cNvPr id="5" name="Picture 4">
            <a:extLst>
              <a:ext uri="{FF2B5EF4-FFF2-40B4-BE49-F238E27FC236}">
                <a16:creationId xmlns:a16="http://schemas.microsoft.com/office/drawing/2014/main" id="{6E9D2922-E8D4-455F-814D-FCB939AE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651" y="1537852"/>
            <a:ext cx="4886599" cy="4955023"/>
          </a:xfrm>
          <a:prstGeom prst="rect">
            <a:avLst/>
          </a:prstGeom>
        </p:spPr>
      </p:pic>
    </p:spTree>
    <p:extLst>
      <p:ext uri="{BB962C8B-B14F-4D97-AF65-F5344CB8AC3E}">
        <p14:creationId xmlns:p14="http://schemas.microsoft.com/office/powerpoint/2010/main" val="302878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78BE-C845-4B3C-B024-48D641027837}"/>
              </a:ext>
            </a:extLst>
          </p:cNvPr>
          <p:cNvSpPr>
            <a:spLocks noGrp="1"/>
          </p:cNvSpPr>
          <p:nvPr>
            <p:ph type="title"/>
          </p:nvPr>
        </p:nvSpPr>
        <p:spPr/>
        <p:txBody>
          <a:bodyPr/>
          <a:lstStyle/>
          <a:p>
            <a:r>
              <a:rPr lang="en-US" dirty="0">
                <a:solidFill>
                  <a:schemeClr val="tx2"/>
                </a:solidFill>
              </a:rPr>
              <a:t>Physical Design for various applications</a:t>
            </a:r>
            <a:br>
              <a:rPr lang="en-US" dirty="0">
                <a:solidFill>
                  <a:schemeClr val="tx2"/>
                </a:solidFill>
              </a:rPr>
            </a:br>
            <a:endParaRPr lang="en-US" dirty="0"/>
          </a:p>
        </p:txBody>
      </p:sp>
      <p:sp>
        <p:nvSpPr>
          <p:cNvPr id="3" name="Content Placeholder 2">
            <a:extLst>
              <a:ext uri="{FF2B5EF4-FFF2-40B4-BE49-F238E27FC236}">
                <a16:creationId xmlns:a16="http://schemas.microsoft.com/office/drawing/2014/main" id="{ADFF5105-67AA-4454-B9CF-CAEC4B782758}"/>
              </a:ext>
            </a:extLst>
          </p:cNvPr>
          <p:cNvSpPr>
            <a:spLocks noGrp="1"/>
          </p:cNvSpPr>
          <p:nvPr>
            <p:ph idx="1"/>
          </p:nvPr>
        </p:nvSpPr>
        <p:spPr/>
        <p:txBody>
          <a:bodyPr>
            <a:normAutofit fontScale="92500" lnSpcReduction="20000"/>
          </a:bodyPr>
          <a:lstStyle/>
          <a:p>
            <a:r>
              <a:rPr lang="en-US" dirty="0"/>
              <a:t>Zetha series (by df automation)</a:t>
            </a:r>
          </a:p>
          <a:p>
            <a:r>
              <a:rPr lang="en-US" dirty="0"/>
              <a:t>2-wheel differential drive</a:t>
            </a:r>
          </a:p>
          <a:p>
            <a:r>
              <a:rPr lang="en-US" dirty="0"/>
              <a:t>Emergency switch</a:t>
            </a:r>
          </a:p>
          <a:p>
            <a:r>
              <a:rPr lang="en-US" dirty="0"/>
              <a:t>Safety laser scanner</a:t>
            </a:r>
          </a:p>
          <a:p>
            <a:r>
              <a:rPr lang="en-US" dirty="0"/>
              <a:t>3D camera</a:t>
            </a:r>
          </a:p>
          <a:p>
            <a:r>
              <a:rPr lang="en-US" dirty="0"/>
              <a:t>Ultrasonic Sensors</a:t>
            </a:r>
          </a:p>
          <a:p>
            <a:r>
              <a:rPr lang="en-US" dirty="0"/>
              <a:t>Bumpers</a:t>
            </a:r>
          </a:p>
          <a:p>
            <a:r>
              <a:rPr lang="en-US" dirty="0"/>
              <a:t>RGB LED lighting</a:t>
            </a:r>
          </a:p>
          <a:p>
            <a:r>
              <a:rPr lang="en-US" dirty="0"/>
              <a:t>Touchscreen</a:t>
            </a:r>
          </a:p>
          <a:p>
            <a:r>
              <a:rPr lang="en-US" dirty="0"/>
              <a:t>RFID, Limit sensor</a:t>
            </a:r>
          </a:p>
        </p:txBody>
      </p:sp>
      <p:pic>
        <p:nvPicPr>
          <p:cNvPr id="5" name="Picture 4" descr="A picture containing text, stationary&#10;&#10;Description automatically generated">
            <a:extLst>
              <a:ext uri="{FF2B5EF4-FFF2-40B4-BE49-F238E27FC236}">
                <a16:creationId xmlns:a16="http://schemas.microsoft.com/office/drawing/2014/main" id="{592AAB8E-5031-4BEF-ACF9-67B87AD2D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925" y="1690688"/>
            <a:ext cx="5439173" cy="4351338"/>
          </a:xfrm>
          <a:prstGeom prst="rect">
            <a:avLst/>
          </a:prstGeom>
        </p:spPr>
      </p:pic>
    </p:spTree>
    <p:extLst>
      <p:ext uri="{BB962C8B-B14F-4D97-AF65-F5344CB8AC3E}">
        <p14:creationId xmlns:p14="http://schemas.microsoft.com/office/powerpoint/2010/main" val="231990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78BE-C845-4B3C-B024-48D641027837}"/>
              </a:ext>
            </a:extLst>
          </p:cNvPr>
          <p:cNvSpPr>
            <a:spLocks noGrp="1"/>
          </p:cNvSpPr>
          <p:nvPr>
            <p:ph type="title"/>
          </p:nvPr>
        </p:nvSpPr>
        <p:spPr/>
        <p:txBody>
          <a:bodyPr/>
          <a:lstStyle/>
          <a:p>
            <a:r>
              <a:rPr lang="en-US" dirty="0">
                <a:solidFill>
                  <a:schemeClr val="tx2"/>
                </a:solidFill>
              </a:rPr>
              <a:t>Physical Design for various applications</a:t>
            </a:r>
            <a:br>
              <a:rPr lang="en-US" dirty="0">
                <a:solidFill>
                  <a:schemeClr val="tx2"/>
                </a:solidFill>
              </a:rPr>
            </a:br>
            <a:endParaRPr lang="en-US" dirty="0"/>
          </a:p>
        </p:txBody>
      </p:sp>
      <p:sp>
        <p:nvSpPr>
          <p:cNvPr id="3" name="Content Placeholder 2">
            <a:extLst>
              <a:ext uri="{FF2B5EF4-FFF2-40B4-BE49-F238E27FC236}">
                <a16:creationId xmlns:a16="http://schemas.microsoft.com/office/drawing/2014/main" id="{ADFF5105-67AA-4454-B9CF-CAEC4B782758}"/>
              </a:ext>
            </a:extLst>
          </p:cNvPr>
          <p:cNvSpPr>
            <a:spLocks noGrp="1"/>
          </p:cNvSpPr>
          <p:nvPr>
            <p:ph idx="1"/>
          </p:nvPr>
        </p:nvSpPr>
        <p:spPr>
          <a:xfrm>
            <a:off x="838200" y="1825625"/>
            <a:ext cx="5257800" cy="4175680"/>
          </a:xfrm>
        </p:spPr>
        <p:txBody>
          <a:bodyPr/>
          <a:lstStyle/>
          <a:p>
            <a:r>
              <a:rPr lang="en-US" dirty="0"/>
              <a:t>Quicktron</a:t>
            </a:r>
          </a:p>
          <a:p>
            <a:r>
              <a:rPr lang="en-US" dirty="0"/>
              <a:t>Visual 2D code + inertial navigation</a:t>
            </a:r>
          </a:p>
          <a:p>
            <a:r>
              <a:rPr lang="en-US" dirty="0"/>
              <a:t>LIDAR obstacle avoidance</a:t>
            </a:r>
          </a:p>
          <a:p>
            <a:r>
              <a:rPr lang="en-US" dirty="0"/>
              <a:t>WIFI communication</a:t>
            </a:r>
          </a:p>
          <a:p>
            <a:r>
              <a:rPr lang="en-US" dirty="0"/>
              <a:t>Used to carry shelves, deliver, and arrange them properly</a:t>
            </a:r>
          </a:p>
        </p:txBody>
      </p:sp>
      <p:pic>
        <p:nvPicPr>
          <p:cNvPr id="5" name="Picture 4" descr="A picture containing warehouse&#10;&#10;Description automatically generated">
            <a:extLst>
              <a:ext uri="{FF2B5EF4-FFF2-40B4-BE49-F238E27FC236}">
                <a16:creationId xmlns:a16="http://schemas.microsoft.com/office/drawing/2014/main" id="{428F369E-BADB-4952-BF03-BDDBB1A42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9972" y="1825625"/>
            <a:ext cx="5576259" cy="3879849"/>
          </a:xfrm>
          <a:prstGeom prst="rect">
            <a:avLst/>
          </a:prstGeom>
        </p:spPr>
      </p:pic>
    </p:spTree>
    <p:extLst>
      <p:ext uri="{BB962C8B-B14F-4D97-AF65-F5344CB8AC3E}">
        <p14:creationId xmlns:p14="http://schemas.microsoft.com/office/powerpoint/2010/main" val="295026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1045</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Automated Guided Vehicle (AGV)</vt:lpstr>
      <vt:lpstr>Content</vt:lpstr>
      <vt:lpstr>Definition</vt:lpstr>
      <vt:lpstr>History</vt:lpstr>
      <vt:lpstr>Physical Design for various applications </vt:lpstr>
      <vt:lpstr>Physical Design for various applications </vt:lpstr>
      <vt:lpstr>Physical Design for various applications </vt:lpstr>
      <vt:lpstr>Physical Design for various applications </vt:lpstr>
      <vt:lpstr>Physical Design for various applications </vt:lpstr>
      <vt:lpstr>Locomotion System &amp; Actuators</vt:lpstr>
      <vt:lpstr>Locomotion System &amp; Actuators</vt:lpstr>
      <vt:lpstr>Navigation System (Sensors) &amp; Control</vt:lpstr>
      <vt:lpstr>Data Collection and Transmission</vt:lpstr>
      <vt:lpstr>Power Management</vt:lpstr>
      <vt:lpstr>AGVs in the Market</vt:lpstr>
      <vt:lpstr>AGV 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Guided Vehicle (AGV)</dc:title>
  <dc:creator>MOUADH SADANI</dc:creator>
  <cp:lastModifiedBy>MOUADH SADANI</cp:lastModifiedBy>
  <cp:revision>18</cp:revision>
  <dcterms:created xsi:type="dcterms:W3CDTF">2021-03-21T06:45:01Z</dcterms:created>
  <dcterms:modified xsi:type="dcterms:W3CDTF">2021-03-22T08:31:03Z</dcterms:modified>
</cp:coreProperties>
</file>