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62"/>
  </p:notesMasterIdLst>
  <p:handoutMasterIdLst>
    <p:handoutMasterId r:id="rId63"/>
  </p:handoutMasterIdLst>
  <p:sldIdLst>
    <p:sldId id="257" r:id="rId2"/>
    <p:sldId id="310" r:id="rId3"/>
    <p:sldId id="466" r:id="rId4"/>
    <p:sldId id="457" r:id="rId5"/>
    <p:sldId id="459" r:id="rId6"/>
    <p:sldId id="458" r:id="rId7"/>
    <p:sldId id="460" r:id="rId8"/>
    <p:sldId id="461" r:id="rId9"/>
    <p:sldId id="462" r:id="rId10"/>
    <p:sldId id="463" r:id="rId11"/>
    <p:sldId id="481" r:id="rId12"/>
    <p:sldId id="464" r:id="rId13"/>
    <p:sldId id="469" r:id="rId14"/>
    <p:sldId id="470" r:id="rId15"/>
    <p:sldId id="471" r:id="rId16"/>
    <p:sldId id="472" r:id="rId17"/>
    <p:sldId id="473" r:id="rId18"/>
    <p:sldId id="474" r:id="rId19"/>
    <p:sldId id="476" r:id="rId20"/>
    <p:sldId id="475" r:id="rId21"/>
    <p:sldId id="477" r:id="rId22"/>
    <p:sldId id="478" r:id="rId23"/>
    <p:sldId id="480" r:id="rId24"/>
    <p:sldId id="482" r:id="rId25"/>
    <p:sldId id="483" r:id="rId26"/>
    <p:sldId id="484" r:id="rId27"/>
    <p:sldId id="485" r:id="rId28"/>
    <p:sldId id="479" r:id="rId29"/>
    <p:sldId id="488" r:id="rId30"/>
    <p:sldId id="489" r:id="rId31"/>
    <p:sldId id="486" r:id="rId32"/>
    <p:sldId id="492" r:id="rId33"/>
    <p:sldId id="493" r:id="rId34"/>
    <p:sldId id="496" r:id="rId35"/>
    <p:sldId id="495" r:id="rId36"/>
    <p:sldId id="498" r:id="rId37"/>
    <p:sldId id="494" r:id="rId38"/>
    <p:sldId id="499" r:id="rId39"/>
    <p:sldId id="500" r:id="rId40"/>
    <p:sldId id="501" r:id="rId41"/>
    <p:sldId id="502" r:id="rId42"/>
    <p:sldId id="503" r:id="rId43"/>
    <p:sldId id="507" r:id="rId44"/>
    <p:sldId id="491" r:id="rId45"/>
    <p:sldId id="410" r:id="rId46"/>
    <p:sldId id="359" r:id="rId47"/>
    <p:sldId id="360" r:id="rId48"/>
    <p:sldId id="361" r:id="rId49"/>
    <p:sldId id="362" r:id="rId50"/>
    <p:sldId id="363" r:id="rId51"/>
    <p:sldId id="403" r:id="rId52"/>
    <p:sldId id="505" r:id="rId53"/>
    <p:sldId id="365" r:id="rId54"/>
    <p:sldId id="377" r:id="rId55"/>
    <p:sldId id="378" r:id="rId56"/>
    <p:sldId id="379" r:id="rId57"/>
    <p:sldId id="380" r:id="rId58"/>
    <p:sldId id="381" r:id="rId59"/>
    <p:sldId id="382" r:id="rId60"/>
    <p:sldId id="506" r:id="rId61"/>
  </p:sldIdLst>
  <p:sldSz cx="9144000" cy="6858000" type="screen4x3"/>
  <p:notesSz cx="7010400" cy="92964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3333FF"/>
    <a:srgbClr val="2DAFDE"/>
    <a:srgbClr val="969696"/>
    <a:srgbClr val="B2B2B2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12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61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2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6" tIns="46408" rIns="92816" bIns="46408" numCol="1" anchor="t" anchorCtr="0" compatLnSpc="1">
            <a:prstTxWarp prst="textNoShape">
              <a:avLst/>
            </a:prstTxWarp>
          </a:bodyPr>
          <a:lstStyle>
            <a:lvl1pPr defTabSz="928407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735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6" tIns="46408" rIns="92816" bIns="46408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6" tIns="46408" rIns="92816" bIns="46408" numCol="1" anchor="b" anchorCtr="0" compatLnSpc="1">
            <a:prstTxWarp prst="textNoShape">
              <a:avLst/>
            </a:prstTxWarp>
          </a:bodyPr>
          <a:lstStyle>
            <a:lvl1pPr defTabSz="928407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735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6" tIns="46408" rIns="92816" bIns="46408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/>
            </a:lvl1pPr>
          </a:lstStyle>
          <a:p>
            <a:fld id="{DB91E6EE-516C-4FED-86F4-10DE8152B7E9}" type="slidenum">
              <a:rPr lang="fr-CA" altLang="en-US"/>
              <a:pPr/>
              <a:t>‹#›</a:t>
            </a:fld>
            <a:endParaRPr lang="fr-CA" altLang="en-US"/>
          </a:p>
        </p:txBody>
      </p:sp>
    </p:spTree>
    <p:extLst>
      <p:ext uri="{BB962C8B-B14F-4D97-AF65-F5344CB8AC3E}">
        <p14:creationId xmlns:p14="http://schemas.microsoft.com/office/powerpoint/2010/main" val="304749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6" tIns="46408" rIns="92816" bIns="46408" numCol="1" anchor="t" anchorCtr="0" compatLnSpc="1">
            <a:prstTxWarp prst="textNoShape">
              <a:avLst/>
            </a:prstTxWarp>
          </a:bodyPr>
          <a:lstStyle>
            <a:lvl1pPr defTabSz="928407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735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6" tIns="46408" rIns="92816" bIns="46408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46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6" tIns="46408" rIns="92816" bIns="4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pour modifier les styles du texte du masque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6" tIns="46408" rIns="92816" bIns="46408" numCol="1" anchor="b" anchorCtr="0" compatLnSpc="1">
            <a:prstTxWarp prst="textNoShape">
              <a:avLst/>
            </a:prstTxWarp>
          </a:bodyPr>
          <a:lstStyle>
            <a:lvl1pPr defTabSz="928407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735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6" tIns="46408" rIns="92816" bIns="46408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/>
            </a:lvl1pPr>
          </a:lstStyle>
          <a:p>
            <a:fld id="{736D8E91-616D-4FFA-96B4-CB2364FBEFE0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825374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AFE4740-F409-4700-8506-28A95D1DA06F}" type="slidenum">
              <a:rPr lang="fr-FR" altLang="en-US" sz="1200"/>
              <a:pPr eaLnBrk="1" hangingPunct="1"/>
              <a:t>1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218103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10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1709972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11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1046160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12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445574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44BFF7-0313-47D0-BE29-5108D108EF4B}" type="slidenum">
              <a:rPr lang="fr-FR" altLang="en-US" sz="1200"/>
              <a:pPr eaLnBrk="1" hangingPunct="1"/>
              <a:t>13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838093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14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144811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15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593293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16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1107397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17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066629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18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1055694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19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7705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44BFF7-0313-47D0-BE29-5108D108EF4B}" type="slidenum">
              <a:rPr lang="fr-FR" altLang="en-US" sz="1200"/>
              <a:pPr eaLnBrk="1" hangingPunct="1"/>
              <a:t>2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474284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20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189622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21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619915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44BFF7-0313-47D0-BE29-5108D108EF4B}" type="slidenum">
              <a:rPr lang="fr-FR" altLang="en-US" sz="1200"/>
              <a:pPr eaLnBrk="1" hangingPunct="1"/>
              <a:t>22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373161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23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9631848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24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7863843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25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675560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26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10785008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27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5050996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44BFF7-0313-47D0-BE29-5108D108EF4B}" type="slidenum">
              <a:rPr lang="fr-FR" altLang="en-US" sz="1200"/>
              <a:pPr eaLnBrk="1" hangingPunct="1"/>
              <a:t>28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4908506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1C497DE-0901-468E-9821-100E8AFC9F74}" type="slidenum">
              <a:rPr lang="fr-FR" altLang="en-US" sz="1200"/>
              <a:pPr eaLnBrk="1" hangingPunct="1"/>
              <a:t>29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8216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44BFF7-0313-47D0-BE29-5108D108EF4B}" type="slidenum">
              <a:rPr lang="fr-FR" altLang="en-US" sz="1200"/>
              <a:pPr eaLnBrk="1" hangingPunct="1"/>
              <a:t>3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5493575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B9EF580-C775-4ADD-9473-B3D803AD5CFE}" type="slidenum">
              <a:rPr lang="fr-FR" altLang="en-US" sz="1200"/>
              <a:pPr eaLnBrk="1" hangingPunct="1"/>
              <a:t>30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12649845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44BFF7-0313-47D0-BE29-5108D108EF4B}" type="slidenum">
              <a:rPr lang="fr-FR" altLang="en-US" sz="1200"/>
              <a:pPr eaLnBrk="1" hangingPunct="1"/>
              <a:t>31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1239114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32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19678048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33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9760502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34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6647287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44BFF7-0313-47D0-BE29-5108D108EF4B}" type="slidenum">
              <a:rPr lang="fr-FR" altLang="en-US" sz="1200"/>
              <a:pPr eaLnBrk="1" hangingPunct="1"/>
              <a:t>35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1247531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36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493724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37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9458402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38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957821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BE08EA3-5229-41C2-842C-C241C96C704E}" type="slidenum">
              <a:rPr lang="fr-FR" altLang="en-US" sz="1200"/>
              <a:pPr eaLnBrk="1" hangingPunct="1"/>
              <a:t>39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384904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4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4835375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BE08EA3-5229-41C2-842C-C241C96C704E}" type="slidenum">
              <a:rPr lang="fr-FR" altLang="en-US" sz="1200"/>
              <a:pPr eaLnBrk="1" hangingPunct="1"/>
              <a:t>40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8492609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BE08EA3-5229-41C2-842C-C241C96C704E}" type="slidenum">
              <a:rPr lang="fr-FR" altLang="en-US" sz="1200"/>
              <a:pPr eaLnBrk="1" hangingPunct="1"/>
              <a:t>41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7313239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BE08EA3-5229-41C2-842C-C241C96C704E}" type="slidenum">
              <a:rPr lang="fr-FR" altLang="en-US" sz="1200"/>
              <a:pPr eaLnBrk="1" hangingPunct="1"/>
              <a:t>42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2643868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43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0573621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44BFF7-0313-47D0-BE29-5108D108EF4B}" type="slidenum">
              <a:rPr lang="fr-FR" altLang="en-US" sz="1200"/>
              <a:pPr eaLnBrk="1" hangingPunct="1"/>
              <a:t>44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149326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2C09A2C-9ABB-46BF-8E20-3DF28CF1ED56}" type="slidenum">
              <a:rPr lang="fr-FR" altLang="en-US" sz="1200"/>
              <a:pPr eaLnBrk="1" hangingPunct="1"/>
              <a:t>45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7993108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6DE6263-BB69-4B4A-9725-1301EB99BF59}" type="slidenum">
              <a:rPr lang="fr-FR" altLang="en-US" sz="1200"/>
              <a:pPr eaLnBrk="1" hangingPunct="1"/>
              <a:t>46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2516508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2646BD8-F474-410E-BB8A-F09406D3CAA2}" type="slidenum">
              <a:rPr lang="fr-FR" altLang="en-US" sz="1200"/>
              <a:pPr eaLnBrk="1" hangingPunct="1"/>
              <a:t>47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0904867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C7184E4-FFFE-498C-AEBE-859A0F4FD1E6}" type="slidenum">
              <a:rPr lang="fr-FR" altLang="en-US" sz="1200"/>
              <a:pPr eaLnBrk="1" hangingPunct="1"/>
              <a:t>48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7175898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25A2BFD-673E-46C3-BF5F-4F30D4726F5D}" type="slidenum">
              <a:rPr lang="fr-FR" altLang="en-US" sz="1200"/>
              <a:pPr eaLnBrk="1" hangingPunct="1"/>
              <a:t>49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586045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5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4018903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0D90FE3-1B51-46BE-B564-3B7663210B5E}" type="slidenum">
              <a:rPr lang="fr-FR" altLang="en-US" sz="1200"/>
              <a:pPr eaLnBrk="1" hangingPunct="1"/>
              <a:t>50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2867779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DE4F75-CD19-4ECA-89B7-B46224A9CCEF}" type="slidenum">
              <a:rPr lang="fr-FR" altLang="en-US" sz="1200"/>
              <a:pPr eaLnBrk="1" hangingPunct="1"/>
              <a:t>51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0770688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D44BFF7-0313-47D0-BE29-5108D108EF4B}" type="slidenum">
              <a:rPr lang="fr-FR" altLang="en-US" sz="1200"/>
              <a:pPr eaLnBrk="1" hangingPunct="1"/>
              <a:t>52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8873463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E666019-030B-4437-B4C5-573A9CA3D8C1}" type="slidenum">
              <a:rPr lang="fr-FR" altLang="en-US" sz="1200"/>
              <a:pPr eaLnBrk="1" hangingPunct="1"/>
              <a:t>53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7020104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82A5C1A-C3E3-493C-8FC6-B5ABA4872554}" type="slidenum">
              <a:rPr lang="fr-FR" altLang="en-US" sz="1200"/>
              <a:pPr eaLnBrk="1" hangingPunct="1"/>
              <a:t>54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2839209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740F26E-5021-4B1F-92BA-935C5F5606D4}" type="slidenum">
              <a:rPr lang="fr-FR" altLang="en-US" sz="1200"/>
              <a:pPr eaLnBrk="1" hangingPunct="1"/>
              <a:t>55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13580392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CE20BE5-CE1A-4AB9-8CA0-A6C93D1EB2DB}" type="slidenum">
              <a:rPr lang="fr-FR" altLang="en-US" sz="1200"/>
              <a:pPr eaLnBrk="1" hangingPunct="1"/>
              <a:t>56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9642694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0CC8FBB-128F-4481-9C53-02E0B5FE85E1}" type="slidenum">
              <a:rPr lang="fr-FR" altLang="en-US" sz="1200"/>
              <a:pPr eaLnBrk="1" hangingPunct="1"/>
              <a:t>57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8171715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9E42EDC-3F4B-49C4-8E29-819BDA209BBF}" type="slidenum">
              <a:rPr lang="fr-FR" altLang="en-US" sz="1200"/>
              <a:pPr eaLnBrk="1" hangingPunct="1"/>
              <a:t>58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42885214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727E92-DB81-41D8-A387-D18E8CFC4BC5}" type="slidenum">
              <a:rPr lang="fr-FR" altLang="en-US" sz="1200"/>
              <a:pPr eaLnBrk="1" hangingPunct="1"/>
              <a:t>59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682662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6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274662385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EB5E74D-3AAB-4E56-A2C2-F2F2F798DD63}" type="slidenum">
              <a:rPr lang="fr-FR" altLang="en-US" sz="1200"/>
              <a:pPr eaLnBrk="1" hangingPunct="1"/>
              <a:t>60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3173608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7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173978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8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638958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425836" indent="-35986786" defTabSz="928407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3904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87809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171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75619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11A6DE-D9B9-4884-B584-BF1274CF52A5}" type="slidenum">
              <a:rPr lang="fr-FR" altLang="en-US" sz="1200"/>
              <a:pPr eaLnBrk="1" hangingPunct="1"/>
              <a:t>9</a:t>
            </a:fld>
            <a:endParaRPr lang="fr-FR" altLang="en-US" sz="1200"/>
          </a:p>
        </p:txBody>
      </p:sp>
    </p:spTree>
    <p:extLst>
      <p:ext uri="{BB962C8B-B14F-4D97-AF65-F5344CB8AC3E}">
        <p14:creationId xmlns:p14="http://schemas.microsoft.com/office/powerpoint/2010/main" val="1783733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en-US"/>
              <a:t>T. Ould Bachir © Copyright 2010-2018, École Polytechnique de Montréal</a:t>
            </a:r>
            <a:endParaRPr lang="fr-F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A2B69-782D-42C0-ABA8-D748F60DBBC5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18615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en-US"/>
              <a:t>T. Ould Bachir © Copyright 2010-2018, École Polytechnique de Montréal</a:t>
            </a:r>
            <a:endParaRPr lang="fr-F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6970B-A544-4FD4-8D2F-4F261239BA54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22176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en-US"/>
              <a:t>T. Ould Bachir © Copyright 2010-2018, École Polytechnique de Montréal</a:t>
            </a:r>
            <a:endParaRPr lang="fr-F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8A5A27-FBD4-41B7-BD08-B083C2C9FD2C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58947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en-US"/>
              <a:t>T. Ould Bachir © Copyright 2010-2018, École Polytechnique de Montréal</a:t>
            </a:r>
            <a:endParaRPr lang="fr-F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8E40E1-4D2D-4309-9F20-479C4D033216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3761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en-US"/>
              <a:t>T. Ould Bachir © Copyright 2010-2018, École Polytechnique de Montréal</a:t>
            </a:r>
            <a:endParaRPr lang="fr-F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F4695-63CA-4E49-BC37-43803A0FB8A9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2141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en-US"/>
              <a:t>T. Ould Bachir © Copyright 2010-2018, École Polytechnique de Montréal</a:t>
            </a:r>
            <a:endParaRPr lang="fr-F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DAF6D-C8CC-41E2-8073-833C677EE57E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45086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en-US"/>
              <a:t>T. Ould Bachir © Copyright 2010-2018, École Polytechnique de Montréal</a:t>
            </a:r>
            <a:endParaRPr lang="fr-FR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F7511E-1247-46B5-A6BE-C9EE238AA436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6341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en-US"/>
              <a:t>T. Ould Bachir © Copyright 2010-2018, École Polytechnique de Montréal</a:t>
            </a:r>
            <a:endParaRPr lang="fr-FR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61E600-AD25-4376-B0AC-B1CFCFA73447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96298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en-US"/>
              <a:t>T. Ould Bachir © Copyright 2010-2018, École Polytechnique de Montréal</a:t>
            </a:r>
            <a:endParaRPr lang="fr-FR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EEF464-3962-48BE-9336-6007D1CA69CE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64882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en-US"/>
              <a:t>T. Ould Bachir © Copyright 2010-2018, École Polytechnique de Montréal</a:t>
            </a:r>
            <a:endParaRPr lang="fr-F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2A3024-0EAF-4438-B357-B3372D4DF3EB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26011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en-US"/>
              <a:t>T. Ould Bachir © Copyright 2010-2018, École Polytechnique de Montréal</a:t>
            </a:r>
            <a:endParaRPr lang="fr-F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C3C647-C933-4A82-8220-B9DC4FF5CB95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1258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pour modifier les styles du texte du masque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1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00113" y="6381750"/>
            <a:ext cx="75612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fr-FR" altLang="en-US"/>
              <a:t>T. Ould Bachir © Copyright 2010-2018, École Polytechnique de Montréal</a:t>
            </a:r>
            <a:endParaRPr lang="fr-FR" altLang="en-US" dirty="0"/>
          </a:p>
        </p:txBody>
      </p:sp>
      <p:sp>
        <p:nvSpPr>
          <p:cNvPr id="211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476FF22-1EFA-403A-B1F4-3B868EEE7909}" type="slidenum">
              <a:rPr lang="fr-FR" altLang="en-US"/>
              <a:pPr/>
              <a:t>‹#›</a:t>
            </a:fld>
            <a:endParaRPr lang="fr-FR" altLang="en-US"/>
          </a:p>
        </p:txBody>
      </p:sp>
      <p:sp>
        <p:nvSpPr>
          <p:cNvPr id="211977" name="Line 9"/>
          <p:cNvSpPr>
            <a:spLocks noChangeShapeType="1"/>
          </p:cNvSpPr>
          <p:nvPr userDrawn="1"/>
        </p:nvSpPr>
        <p:spPr bwMode="auto">
          <a:xfrm>
            <a:off x="468313" y="6165850"/>
            <a:ext cx="8207375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fr-FR" sz="1800">
              <a:latin typeface="Arial" charset="0"/>
              <a:ea typeface="+mn-ea"/>
            </a:endParaRPr>
          </a:p>
        </p:txBody>
      </p:sp>
      <p:sp>
        <p:nvSpPr>
          <p:cNvPr id="211978" name="Line 10"/>
          <p:cNvSpPr>
            <a:spLocks noChangeShapeType="1"/>
          </p:cNvSpPr>
          <p:nvPr userDrawn="1"/>
        </p:nvSpPr>
        <p:spPr bwMode="auto">
          <a:xfrm>
            <a:off x="468313" y="1484313"/>
            <a:ext cx="8207375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fr-FR" sz="1800">
              <a:latin typeface="Arial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ea typeface="ＭＳ Ｐゴシック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CA" altLang="en-US" sz="5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Graphes II</a:t>
            </a:r>
            <a:endParaRPr lang="fr-CA" altLang="en-US" sz="4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Implémentation</a:t>
            </a:r>
            <a:endParaRPr lang="en-US" altLang="en-US" sz="4000" dirty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10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457200" y="2742725"/>
            <a:ext cx="660648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initialize(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V){…}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V(){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V;}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E(){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E;}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public void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connect(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v1, 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v2){</a:t>
            </a:r>
          </a:p>
          <a:p>
            <a:r>
              <a:rPr lang="en-CA" sz="12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check parameters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(v1&lt;0 || v1&gt;=V)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(v2&lt;0 || v2&gt;=V)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 neighbors[v1].contains(v2) ) return;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connect edge from v1 to v2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neighbors[v1].add(v2); E++;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258176" cy="993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2000" kern="0" dirty="0"/>
              <a:t>Les méthodes </a:t>
            </a:r>
            <a:r>
              <a:rPr lang="fr-CA" altLang="en-US" sz="16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initialiaze</a:t>
            </a:r>
            <a:r>
              <a:rPr lang="fr-CA" alt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fr-CA" alt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fr-CA" altLang="en-US" sz="2000" kern="0" dirty="0">
                <a:cs typeface="Consolas" panose="020B0609020204030204" pitchFamily="49" charset="0"/>
              </a:rPr>
              <a:t>, </a:t>
            </a:r>
            <a:r>
              <a:rPr lang="fr-CA" alt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V()</a:t>
            </a:r>
            <a:r>
              <a:rPr lang="fr-CA" altLang="en-US" sz="2000" kern="0" dirty="0">
                <a:latin typeface="+mj-lt"/>
                <a:cs typeface="Consolas" panose="020B0609020204030204" pitchFamily="49" charset="0"/>
              </a:rPr>
              <a:t> et </a:t>
            </a:r>
            <a:r>
              <a:rPr lang="fr-CA" alt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E()</a:t>
            </a:r>
            <a:r>
              <a:rPr lang="fr-CA" altLang="en-US" sz="2000" kern="0" dirty="0"/>
              <a:t> sont identiques à celles de </a:t>
            </a:r>
            <a:r>
              <a:rPr lang="fr-CA" altLang="en-US" sz="16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UnirectedGraph</a:t>
            </a:r>
            <a:r>
              <a:rPr lang="fr-CA" altLang="en-US" sz="2000" kern="0" dirty="0"/>
              <a:t>. </a:t>
            </a:r>
            <a:r>
              <a:rPr lang="fr-CA" altLang="en-US" sz="16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</a:t>
            </a:r>
            <a:r>
              <a:rPr lang="fr-CA" alt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CA" altLang="en-US" sz="2000" kern="0" dirty="0"/>
              <a:t> est également similaire, excepté qu’ un seul arc est ajouté, il va de </a:t>
            </a:r>
            <a:r>
              <a:rPr lang="fr-CA" alt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v1</a:t>
            </a:r>
            <a:r>
              <a:rPr lang="fr-CA" altLang="en-US" sz="2000" kern="0" dirty="0"/>
              <a:t> à </a:t>
            </a:r>
            <a:r>
              <a:rPr lang="fr-CA" alt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v2</a:t>
            </a:r>
            <a:endParaRPr lang="fr-CA" altLang="en-US" sz="1600" kern="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07707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Implémentation</a:t>
            </a:r>
            <a:endParaRPr lang="en-US" altLang="en-US" sz="4000" dirty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11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457200" y="2720122"/>
            <a:ext cx="66064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DirectedGraph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transposed(){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DirectedGraph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T =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DirectedGraph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(V);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v=0; v&lt;V; v++)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w : neighbors[v])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T.connect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(w, v);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T;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258176" cy="993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2000" kern="0" dirty="0"/>
              <a:t>On ajoutera la méthode </a:t>
            </a:r>
            <a:r>
              <a:rPr lang="fr-CA" altLang="en-US" sz="16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transposed</a:t>
            </a:r>
            <a:r>
              <a:rPr lang="fr-CA" alt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CA" altLang="en-US" sz="2000" kern="0" dirty="0"/>
              <a:t> qui retourne un  graphe orienté dont les arcs sont été inversés:</a:t>
            </a:r>
            <a:endParaRPr lang="fr-CA" altLang="en-US" sz="1600" kern="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40830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Implémentation</a:t>
            </a:r>
            <a:endParaRPr lang="en-US" altLang="en-US" sz="4000" dirty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12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457200" y="2142827"/>
            <a:ext cx="66064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&lt;Integer&gt;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adj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v){</a:t>
            </a:r>
          </a:p>
          <a:p>
            <a:r>
              <a:rPr lang="en-CA" sz="12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check parameters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(v&lt;0 || v&gt;=V)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return null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neighbors[v];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o =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String ln =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CA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getProperty</a:t>
            </a:r>
            <a:r>
              <a:rPr lang="en-CA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CA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line.separator</a:t>
            </a:r>
            <a:r>
              <a:rPr lang="en-CA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o.append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(V + ln + E + ln);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v=0; v&lt;V; v++)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w : neighbors[v])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o.append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(v + "-&gt;" + w + ln);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o.toString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229600" cy="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16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fr-CA" alt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CA" altLang="en-US" sz="2000" kern="0" dirty="0"/>
              <a:t> nous servira à définir un graphe orienté (notez </a:t>
            </a:r>
            <a:r>
              <a:rPr lang="fr-CA" alt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fr-CA" altLang="en-US" sz="2000" kern="0" dirty="0"/>
              <a:t> ) </a:t>
            </a:r>
            <a:endParaRPr lang="fr-CA" altLang="en-US" sz="2000" kern="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44408" y="1656298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0-&gt;1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1-&gt;3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1-&gt;4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1-&gt;5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2-&gt;0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2-&gt;4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2-&gt;6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3-&gt;4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5-&gt;6</a:t>
            </a:r>
          </a:p>
          <a:p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373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A" altLang="en-US" sz="4000">
                <a:solidFill>
                  <a:srgbClr val="FF0000"/>
                </a:solidFill>
              </a:rPr>
              <a:t>Graphes II</a:t>
            </a:r>
            <a:endParaRPr lang="en-US" altLang="en-US" sz="400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1484784"/>
            <a:ext cx="8208912" cy="349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Interface et classes de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graphes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orientés et non orientés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Paths (BFS + DFS)</a:t>
            </a:r>
            <a:endParaRPr lang="en-CA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Ordre topologique (version DFS)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Parcours DFS post-ordre et post-ordre inverse</a:t>
            </a:r>
            <a:endParaRPr lang="en-CA" sz="1600" dirty="0">
              <a:solidFill>
                <a:schemeClr val="bg1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d’ordre topologique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Notion de connexité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 (UG)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fortement connexes (DG)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Arbre sous-tendant minimum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Problématique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de Prim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354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Implémentation</a:t>
            </a:r>
            <a:endParaRPr lang="en-US" altLang="en-US" sz="4000" dirty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14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457200" y="2420888"/>
            <a:ext cx="77048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java.security.InvalidParameterException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java.util.LinkedList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java.util.Queue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java.util.Stack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Paths {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dfsMarked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bfsMarked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dfsParent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bfsParent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s;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175824" cy="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16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Paths</a:t>
            </a:r>
            <a:r>
              <a:rPr lang="fr-CA" altLang="en-US" sz="2000" kern="0" dirty="0"/>
              <a:t> implémente les parcours de graphe</a:t>
            </a:r>
            <a:endParaRPr lang="fr-CA" altLang="en-US" sz="1600" kern="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717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Implémentation</a:t>
            </a:r>
            <a:endParaRPr lang="en-US" altLang="en-US" sz="4000" dirty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15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457200" y="2401608"/>
            <a:ext cx="7704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Paths(Graph G, 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s){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(G ==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|| s &lt; 0 || s&gt;= G.V()) 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throw new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InvalidParameterException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.s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= s;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process </a:t>
            </a:r>
            <a:r>
              <a:rPr lang="en-CA" sz="1200" b="1" dirty="0" err="1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dfs</a:t>
            </a:r>
            <a:endParaRPr lang="en-CA" sz="1200" b="1" dirty="0">
              <a:solidFill>
                <a:srgbClr val="3399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dfsMarked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[G.V()];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dfsParent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[G.V()];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dfs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(G, s);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process </a:t>
            </a:r>
            <a:r>
              <a:rPr lang="en-CA" sz="1200" b="1" dirty="0" err="1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bfs</a:t>
            </a:r>
            <a:endParaRPr lang="en-CA" sz="1200" b="1" dirty="0">
              <a:solidFill>
                <a:srgbClr val="3399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bfsMarked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[G.V()];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bfsParent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[G.V()];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bfs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(G, s);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175824" cy="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2000" kern="0" dirty="0">
                <a:latin typeface="+mj-lt"/>
                <a:cs typeface="Consolas" panose="020B0609020204030204" pitchFamily="49" charset="0"/>
              </a:rPr>
              <a:t>Le constructeur de </a:t>
            </a:r>
            <a:r>
              <a:rPr lang="fr-CA" altLang="en-US" sz="16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Paths</a:t>
            </a:r>
            <a:r>
              <a:rPr lang="fr-CA" altLang="en-US" sz="2000" kern="0" dirty="0"/>
              <a:t> appelle les deux parcours</a:t>
            </a:r>
            <a:endParaRPr lang="fr-CA" altLang="en-US" sz="1600" kern="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65826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Implémentation</a:t>
            </a:r>
            <a:endParaRPr lang="en-US" altLang="en-US" sz="4000" dirty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16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462156" y="2348880"/>
            <a:ext cx="77048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dfs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(Graph G, 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v){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dfsMarked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[v] =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w :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G.adj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(v))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 !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dfsMarked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[w] ){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dfs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(G, w);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dfsParent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[w] = v;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175824" cy="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2000" kern="0" dirty="0">
                <a:latin typeface="+mj-lt"/>
                <a:cs typeface="Consolas" panose="020B0609020204030204" pitchFamily="49" charset="0"/>
              </a:rPr>
              <a:t>DFS se fait de manière récursive:</a:t>
            </a:r>
            <a:endParaRPr lang="fr-CA" altLang="en-US" sz="1600" kern="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37365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Implémentation</a:t>
            </a:r>
            <a:endParaRPr lang="en-US" altLang="en-US" sz="4000" dirty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17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457200" y="2162798"/>
            <a:ext cx="77048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bfs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(Graph G, 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s){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Queue&lt;Integer&gt; q =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LinkedList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&lt;Integer&gt;();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source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q.add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(s);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bfsMarked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[s] =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 !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q.isEmpty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() ){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2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poll vertex and treat neighbors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v =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q.poll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w :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G.adj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(v)){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 !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bfsMarked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[w] ){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q.add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(w);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bfsMarked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[w] =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bfsParent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[w] = v;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} </a:t>
            </a:r>
            <a:r>
              <a:rPr lang="en-CA" sz="12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end while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175824" cy="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2000" kern="0" dirty="0">
                <a:latin typeface="+mj-lt"/>
                <a:cs typeface="Consolas" panose="020B0609020204030204" pitchFamily="49" charset="0"/>
              </a:rPr>
              <a:t>BFS se fait au moyen d’une file:</a:t>
            </a:r>
            <a:endParaRPr lang="fr-CA" altLang="en-US" sz="1600" kern="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66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Implémentation</a:t>
            </a:r>
            <a:endParaRPr lang="en-US" altLang="en-US" sz="4000" dirty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18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457200" y="2459931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Stack&lt;Integer&gt;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dfsPathTo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v){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 !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dfsMarked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[v] )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return null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Stack&lt;Integer&gt; path =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Stack&lt;Integer&gt;();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x = v; x != s; x =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dfsParent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[x])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path.push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path.push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path;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175824" cy="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2000" kern="0" dirty="0">
                <a:latin typeface="+mj-lt"/>
                <a:cs typeface="Consolas" panose="020B0609020204030204" pitchFamily="49" charset="0"/>
              </a:rPr>
              <a:t>On récupère le chemin  DFS en empilant les parents depuis la destination jusqu’à la source:</a:t>
            </a:r>
            <a:endParaRPr lang="fr-CA" altLang="en-US" sz="1600" kern="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54051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Implémentation</a:t>
            </a:r>
            <a:endParaRPr lang="en-US" altLang="en-US" sz="4000" dirty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19</a:t>
            </a:fld>
            <a:endParaRPr lang="fr-FR" altLang="en-US" sz="140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175824" cy="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2000" kern="0" dirty="0">
                <a:latin typeface="+mj-lt"/>
                <a:cs typeface="Consolas" panose="020B0609020204030204" pitchFamily="49" charset="0"/>
              </a:rPr>
              <a:t>Résultat sur le </a:t>
            </a:r>
            <a:r>
              <a:rPr lang="fr-CA" altLang="en-US" sz="2000" kern="0" dirty="0" err="1">
                <a:latin typeface="+mj-lt"/>
                <a:cs typeface="Consolas" panose="020B0609020204030204" pitchFamily="49" charset="0"/>
              </a:rPr>
              <a:t>UndirectedGraph</a:t>
            </a:r>
            <a:r>
              <a:rPr lang="fr-CA" altLang="en-US" sz="2000" kern="0" dirty="0">
                <a:latin typeface="+mj-lt"/>
                <a:cs typeface="Consolas" panose="020B0609020204030204" pitchFamily="49" charset="0"/>
              </a:rPr>
              <a:t> précédent</a:t>
            </a:r>
            <a:r>
              <a:rPr lang="fr-CA" altLang="en-US" sz="2000" kern="0" dirty="0">
                <a:cs typeface="Consolas" panose="020B0609020204030204" pitchFamily="49" charset="0"/>
              </a:rPr>
              <a:t> (s == 2)</a:t>
            </a:r>
            <a:r>
              <a:rPr lang="fr-CA" altLang="en-US" sz="2000" kern="0" dirty="0">
                <a:latin typeface="+mj-lt"/>
                <a:cs typeface="Consolas" panose="020B0609020204030204" pitchFamily="49" charset="0"/>
              </a:rPr>
              <a:t>:</a:t>
            </a:r>
            <a:endParaRPr lang="fr-CA" altLang="en-US" sz="1600" kern="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44408" y="1656298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0-1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0-2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1-0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1-3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1-4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1-5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2-0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2-4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2-6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3-1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3-4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4-1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4-2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4-3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5-1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5-6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6-2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6-5</a:t>
            </a:r>
            <a:endParaRPr lang="en-CA" sz="1400" dirty="0"/>
          </a:p>
        </p:txBody>
      </p:sp>
      <p:sp>
        <p:nvSpPr>
          <p:cNvPr id="24" name="Oval 1"/>
          <p:cNvSpPr/>
          <p:nvPr/>
        </p:nvSpPr>
        <p:spPr bwMode="auto">
          <a:xfrm>
            <a:off x="4062482" y="3143683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5" name="Oval 8"/>
          <p:cNvSpPr/>
          <p:nvPr/>
        </p:nvSpPr>
        <p:spPr bwMode="auto">
          <a:xfrm>
            <a:off x="4062482" y="4117215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</a:p>
        </p:txBody>
      </p:sp>
      <p:sp>
        <p:nvSpPr>
          <p:cNvPr id="26" name="Oval 9"/>
          <p:cNvSpPr/>
          <p:nvPr/>
        </p:nvSpPr>
        <p:spPr bwMode="auto">
          <a:xfrm>
            <a:off x="4062482" y="5090747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7" name="Oval 11"/>
          <p:cNvSpPr/>
          <p:nvPr/>
        </p:nvSpPr>
        <p:spPr bwMode="auto">
          <a:xfrm>
            <a:off x="6133013" y="3634098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latin typeface="Arial" charset="0"/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12"/>
          <p:cNvSpPr/>
          <p:nvPr/>
        </p:nvSpPr>
        <p:spPr bwMode="auto">
          <a:xfrm>
            <a:off x="6133013" y="4607630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latin typeface="Arial" charset="0"/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13"/>
          <p:cNvSpPr/>
          <p:nvPr/>
        </p:nvSpPr>
        <p:spPr bwMode="auto">
          <a:xfrm>
            <a:off x="2046258" y="3610311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30" name="Oval 14"/>
          <p:cNvSpPr/>
          <p:nvPr/>
        </p:nvSpPr>
        <p:spPr bwMode="auto">
          <a:xfrm>
            <a:off x="2046258" y="4583843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cxnSp>
        <p:nvCxnSpPr>
          <p:cNvPr id="31" name="Straight Arrow Connector 3"/>
          <p:cNvCxnSpPr>
            <a:stCxn id="24" idx="2"/>
            <a:endCxn id="29" idx="7"/>
          </p:cNvCxnSpPr>
          <p:nvPr/>
        </p:nvCxnSpPr>
        <p:spPr bwMode="auto">
          <a:xfrm flipH="1">
            <a:off x="2415034" y="3359707"/>
            <a:ext cx="1647448" cy="313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7"/>
          <p:cNvCxnSpPr>
            <a:stCxn id="24" idx="4"/>
            <a:endCxn id="25" idx="0"/>
          </p:cNvCxnSpPr>
          <p:nvPr/>
        </p:nvCxnSpPr>
        <p:spPr bwMode="auto">
          <a:xfrm>
            <a:off x="4278506" y="3575731"/>
            <a:ext cx="0" cy="541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Arrow Connector 16"/>
          <p:cNvCxnSpPr>
            <a:stCxn id="25" idx="4"/>
            <a:endCxn id="26" idx="0"/>
          </p:cNvCxnSpPr>
          <p:nvPr/>
        </p:nvCxnSpPr>
        <p:spPr bwMode="auto">
          <a:xfrm>
            <a:off x="4278506" y="4549263"/>
            <a:ext cx="0" cy="541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Arrow Connector 18"/>
          <p:cNvCxnSpPr>
            <a:stCxn id="30" idx="0"/>
            <a:endCxn id="29" idx="4"/>
          </p:cNvCxnSpPr>
          <p:nvPr/>
        </p:nvCxnSpPr>
        <p:spPr bwMode="auto">
          <a:xfrm flipV="1">
            <a:off x="2262282" y="4042359"/>
            <a:ext cx="0" cy="541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20"/>
          <p:cNvCxnSpPr>
            <a:stCxn id="26" idx="2"/>
            <a:endCxn id="30" idx="5"/>
          </p:cNvCxnSpPr>
          <p:nvPr/>
        </p:nvCxnSpPr>
        <p:spPr bwMode="auto">
          <a:xfrm flipH="1" flipV="1">
            <a:off x="2415034" y="4952619"/>
            <a:ext cx="1647448" cy="354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Arrow Connector 22"/>
          <p:cNvCxnSpPr>
            <a:stCxn id="24" idx="6"/>
            <a:endCxn id="27" idx="1"/>
          </p:cNvCxnSpPr>
          <p:nvPr/>
        </p:nvCxnSpPr>
        <p:spPr bwMode="auto">
          <a:xfrm>
            <a:off x="4494530" y="3359707"/>
            <a:ext cx="1701755" cy="337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Arrow Connector 24"/>
          <p:cNvCxnSpPr>
            <a:stCxn id="28" idx="0"/>
            <a:endCxn id="27" idx="4"/>
          </p:cNvCxnSpPr>
          <p:nvPr/>
        </p:nvCxnSpPr>
        <p:spPr bwMode="auto">
          <a:xfrm flipV="1">
            <a:off x="6349037" y="4066146"/>
            <a:ext cx="0" cy="541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Arrow Connector 26"/>
          <p:cNvCxnSpPr>
            <a:stCxn id="26" idx="6"/>
            <a:endCxn id="28" idx="3"/>
          </p:cNvCxnSpPr>
          <p:nvPr/>
        </p:nvCxnSpPr>
        <p:spPr bwMode="auto">
          <a:xfrm flipV="1">
            <a:off x="4494530" y="4976406"/>
            <a:ext cx="1701755" cy="3303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AEB674-0267-4C14-8DFD-1D03BC239BB7}"/>
              </a:ext>
            </a:extLst>
          </p:cNvPr>
          <p:cNvCxnSpPr>
            <a:stCxn id="26" idx="1"/>
            <a:endCxn id="29" idx="5"/>
          </p:cNvCxnSpPr>
          <p:nvPr/>
        </p:nvCxnSpPr>
        <p:spPr bwMode="auto">
          <a:xfrm flipH="1" flipV="1">
            <a:off x="2415034" y="3979087"/>
            <a:ext cx="1710720" cy="11749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4C26C8D-6D49-48BC-BF63-B51208310B04}"/>
              </a:ext>
            </a:extLst>
          </p:cNvPr>
          <p:cNvSpPr/>
          <p:nvPr/>
        </p:nvSpPr>
        <p:spPr>
          <a:xfrm>
            <a:off x="610514" y="2223753"/>
            <a:ext cx="36679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dfsPathTo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retournera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le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chemin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2-0-1-3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26210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A" altLang="en-US" sz="4000">
                <a:solidFill>
                  <a:srgbClr val="FF0000"/>
                </a:solidFill>
              </a:rPr>
              <a:t>Graphes II</a:t>
            </a:r>
            <a:endParaRPr lang="en-US" altLang="en-US" sz="400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1484784"/>
            <a:ext cx="6696744" cy="349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lang="en-CA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Interface et classes de </a:t>
            </a:r>
            <a:r>
              <a:rPr lang="en-CA" sz="16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graphes</a:t>
            </a:r>
            <a:r>
              <a:rPr lang="en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orientés et non orientés</a:t>
            </a:r>
            <a:endParaRPr lang="en-CA" sz="16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Paths (BFS + DFS)</a:t>
            </a:r>
            <a:endParaRPr lang="en-CA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Ordre topologique (version DFS)</a:t>
            </a:r>
            <a:endParaRPr lang="en-CA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Parcours DFS post-ordre et post-ordre inverse</a:t>
            </a:r>
            <a:endParaRPr lang="en-CA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d’ordre topologique</a:t>
            </a:r>
            <a:endParaRPr lang="en-CA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</a:t>
            </a:r>
            <a:endParaRPr lang="en-CA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Notion de connexité</a:t>
            </a:r>
            <a:endParaRPr lang="en-CA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 (UG)</a:t>
            </a:r>
            <a:endParaRPr lang="en-CA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fortement connexes (DG)</a:t>
            </a:r>
            <a:endParaRPr lang="en-CA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Arbre sous-tendant minimum</a:t>
            </a:r>
            <a:endParaRPr lang="en-CA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Problématique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de Prim</a:t>
            </a:r>
            <a:endParaRPr lang="en-CA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Implémentation</a:t>
            </a:r>
            <a:endParaRPr lang="en-US" altLang="en-US" sz="4000" dirty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20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457200" y="2367598"/>
            <a:ext cx="770485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Stack&lt;Integer&gt;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bfsPathTo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v){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 !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bfsMarked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[v] )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return null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Stack&lt;Integer&gt; path =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Stack&lt;Integer&gt;();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x = v; x != s; x =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bfsParent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[x])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path.push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path.push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path;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175824" cy="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2000" kern="0" dirty="0">
                <a:cs typeface="Consolas" panose="020B0609020204030204" pitchFamily="49" charset="0"/>
              </a:rPr>
              <a:t>On récupère le chemin  BFS en empilant les parents depuis la destination jusqu’à la source:</a:t>
            </a:r>
            <a:endParaRPr lang="fr-CA" altLang="en-US" sz="1600" kern="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4732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Implémentation</a:t>
            </a:r>
            <a:endParaRPr lang="en-US" altLang="en-US" sz="4000" dirty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21</a:t>
            </a:fld>
            <a:endParaRPr lang="fr-FR" altLang="en-US" sz="140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175824" cy="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2000" kern="0" dirty="0">
                <a:latin typeface="+mj-lt"/>
                <a:cs typeface="Consolas" panose="020B0609020204030204" pitchFamily="49" charset="0"/>
              </a:rPr>
              <a:t>Résultat sur le </a:t>
            </a:r>
            <a:r>
              <a:rPr lang="fr-CA" altLang="en-US" sz="2000" kern="0" dirty="0" err="1">
                <a:latin typeface="+mj-lt"/>
                <a:cs typeface="Consolas" panose="020B0609020204030204" pitchFamily="49" charset="0"/>
              </a:rPr>
              <a:t>UndirectedGraph</a:t>
            </a:r>
            <a:r>
              <a:rPr lang="fr-CA" altLang="en-US" sz="2000" kern="0" dirty="0">
                <a:latin typeface="+mj-lt"/>
                <a:cs typeface="Consolas" panose="020B0609020204030204" pitchFamily="49" charset="0"/>
              </a:rPr>
              <a:t> précédent (s == 2):</a:t>
            </a:r>
            <a:endParaRPr lang="fr-CA" altLang="en-US" sz="1600" kern="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44408" y="1656298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0-1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0-2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1-0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1-3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1-4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1-5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2-0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2-4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2-6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3-1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3-4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4-1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4-2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4-3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5-1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5-6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6-2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6-5</a:t>
            </a:r>
            <a:endParaRPr lang="en-CA" sz="1400" dirty="0"/>
          </a:p>
        </p:txBody>
      </p:sp>
      <p:sp>
        <p:nvSpPr>
          <p:cNvPr id="9" name="Oval 1"/>
          <p:cNvSpPr/>
          <p:nvPr/>
        </p:nvSpPr>
        <p:spPr bwMode="auto">
          <a:xfrm>
            <a:off x="4062482" y="3143683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0" name="Oval 8"/>
          <p:cNvSpPr/>
          <p:nvPr/>
        </p:nvSpPr>
        <p:spPr bwMode="auto">
          <a:xfrm>
            <a:off x="4062482" y="4117215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</a:p>
        </p:txBody>
      </p:sp>
      <p:sp>
        <p:nvSpPr>
          <p:cNvPr id="11" name="Oval 9"/>
          <p:cNvSpPr/>
          <p:nvPr/>
        </p:nvSpPr>
        <p:spPr bwMode="auto">
          <a:xfrm>
            <a:off x="4062482" y="5090747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133013" y="3634098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latin typeface="Arial" charset="0"/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133013" y="4607630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latin typeface="Arial" charset="0"/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046258" y="3610311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2046258" y="4583843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cxnSp>
        <p:nvCxnSpPr>
          <p:cNvPr id="16" name="Straight Arrow Connector 3"/>
          <p:cNvCxnSpPr>
            <a:stCxn id="9" idx="2"/>
            <a:endCxn id="14" idx="7"/>
          </p:cNvCxnSpPr>
          <p:nvPr/>
        </p:nvCxnSpPr>
        <p:spPr bwMode="auto">
          <a:xfrm flipH="1">
            <a:off x="2415034" y="3359707"/>
            <a:ext cx="1647448" cy="313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7"/>
          <p:cNvCxnSpPr>
            <a:stCxn id="9" idx="4"/>
            <a:endCxn id="10" idx="0"/>
          </p:cNvCxnSpPr>
          <p:nvPr/>
        </p:nvCxnSpPr>
        <p:spPr bwMode="auto">
          <a:xfrm>
            <a:off x="4278506" y="3575731"/>
            <a:ext cx="0" cy="541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6"/>
          <p:cNvCxnSpPr>
            <a:stCxn id="10" idx="4"/>
            <a:endCxn id="11" idx="0"/>
          </p:cNvCxnSpPr>
          <p:nvPr/>
        </p:nvCxnSpPr>
        <p:spPr bwMode="auto">
          <a:xfrm>
            <a:off x="4278506" y="4549263"/>
            <a:ext cx="0" cy="541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Arrow Connector 18"/>
          <p:cNvCxnSpPr>
            <a:stCxn id="15" idx="0"/>
            <a:endCxn id="14" idx="4"/>
          </p:cNvCxnSpPr>
          <p:nvPr/>
        </p:nvCxnSpPr>
        <p:spPr bwMode="auto">
          <a:xfrm flipV="1">
            <a:off x="2262282" y="4042359"/>
            <a:ext cx="0" cy="541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20"/>
          <p:cNvCxnSpPr>
            <a:stCxn id="11" idx="2"/>
            <a:endCxn id="15" idx="5"/>
          </p:cNvCxnSpPr>
          <p:nvPr/>
        </p:nvCxnSpPr>
        <p:spPr bwMode="auto">
          <a:xfrm flipH="1" flipV="1">
            <a:off x="2415034" y="4952619"/>
            <a:ext cx="1647448" cy="354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2"/>
          <p:cNvCxnSpPr>
            <a:stCxn id="9" idx="6"/>
            <a:endCxn id="12" idx="1"/>
          </p:cNvCxnSpPr>
          <p:nvPr/>
        </p:nvCxnSpPr>
        <p:spPr bwMode="auto">
          <a:xfrm>
            <a:off x="4494530" y="3359707"/>
            <a:ext cx="1701755" cy="337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4"/>
          <p:cNvCxnSpPr>
            <a:stCxn id="13" idx="0"/>
            <a:endCxn id="12" idx="4"/>
          </p:cNvCxnSpPr>
          <p:nvPr/>
        </p:nvCxnSpPr>
        <p:spPr bwMode="auto">
          <a:xfrm flipV="1">
            <a:off x="6349037" y="4066146"/>
            <a:ext cx="0" cy="541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6"/>
          <p:cNvCxnSpPr>
            <a:stCxn id="11" idx="6"/>
            <a:endCxn id="13" idx="3"/>
          </p:cNvCxnSpPr>
          <p:nvPr/>
        </p:nvCxnSpPr>
        <p:spPr bwMode="auto">
          <a:xfrm flipV="1">
            <a:off x="4494530" y="4976406"/>
            <a:ext cx="1701755" cy="3303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630E4D-EFA8-4F27-9829-B5EEA5E3828C}"/>
              </a:ext>
            </a:extLst>
          </p:cNvPr>
          <p:cNvCxnSpPr>
            <a:stCxn id="11" idx="1"/>
            <a:endCxn id="14" idx="5"/>
          </p:cNvCxnSpPr>
          <p:nvPr/>
        </p:nvCxnSpPr>
        <p:spPr bwMode="auto">
          <a:xfrm flipH="1" flipV="1">
            <a:off x="2415034" y="3979087"/>
            <a:ext cx="1710720" cy="11749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6C67782-54AC-448F-BFF1-DBE6265F1004}"/>
              </a:ext>
            </a:extLst>
          </p:cNvPr>
          <p:cNvSpPr/>
          <p:nvPr/>
        </p:nvSpPr>
        <p:spPr>
          <a:xfrm>
            <a:off x="610514" y="2223753"/>
            <a:ext cx="34980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bfsPathTo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retournera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le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chemin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2-4-3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290337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A" altLang="en-US" sz="4000">
                <a:solidFill>
                  <a:srgbClr val="FF0000"/>
                </a:solidFill>
              </a:rPr>
              <a:t>Graphes II</a:t>
            </a:r>
            <a:endParaRPr lang="en-US" altLang="en-US" sz="400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1484784"/>
            <a:ext cx="6480720" cy="349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Interface et classes de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graphes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orientés et non orientés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Paths (BFS + DFS)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Ordre topologique (version DFS)</a:t>
            </a:r>
            <a:endParaRPr lang="en-CA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Parcours DFS post-ordre et post-ordre inverse</a:t>
            </a:r>
            <a:endParaRPr lang="en-CA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d’ordre topologique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Notion de connexité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 (UG)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fortement connexes (DG)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Arbre sous-tendant minimum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Problématique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de Prim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05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Ordre topologique II</a:t>
            </a:r>
            <a:endParaRPr lang="en-US" altLang="en-US" sz="4000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71625"/>
            <a:ext cx="8229600" cy="39830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CA" altLang="en-US" sz="2000" u="sng" dirty="0"/>
              <a:t>Rappel:</a:t>
            </a:r>
          </a:p>
          <a:p>
            <a:pPr eaLnBrk="1" hangingPunct="1">
              <a:buFontTx/>
              <a:buNone/>
            </a:pPr>
            <a:endParaRPr lang="fr-CA" altLang="en-US" sz="2000" dirty="0"/>
          </a:p>
          <a:p>
            <a:pPr eaLnBrk="1" hangingPunct="1"/>
            <a:r>
              <a:rPr lang="fr-CA" altLang="en-US" sz="2000" dirty="0"/>
              <a:t>Nous avons vu au cours précédent un algorithme permettant de déterminer l’ordre topologique d’un graphe dirigé acyclique</a:t>
            </a:r>
          </a:p>
          <a:p>
            <a:pPr eaLnBrk="1" hangingPunct="1"/>
            <a:endParaRPr lang="fr-CA" altLang="en-US" sz="2000" dirty="0"/>
          </a:p>
          <a:p>
            <a:pPr eaLnBrk="1" hangingPunct="1"/>
            <a:r>
              <a:rPr lang="fr-CA" altLang="en-US" sz="2000" dirty="0"/>
              <a:t>L’algorithme du cours précédent se basait sur une file</a:t>
            </a:r>
          </a:p>
          <a:p>
            <a:pPr eaLnBrk="1" hangingPunct="1"/>
            <a:endParaRPr lang="fr-CA" altLang="en-US" sz="2000" dirty="0"/>
          </a:p>
          <a:p>
            <a:pPr eaLnBrk="1" hangingPunct="1"/>
            <a:r>
              <a:rPr lang="fr-CA" altLang="en-US" sz="2000" dirty="0"/>
              <a:t>Nous allons voir un nouvel algorithme pour déterminer l’ordre topologique qui se base sur le parcours DFS</a:t>
            </a:r>
          </a:p>
          <a:p>
            <a:pPr eaLnBrk="1" hangingPunct="1"/>
            <a:endParaRPr lang="fr-CA" altLang="en-US" sz="2000" dirty="0"/>
          </a:p>
          <a:p>
            <a:pPr eaLnBrk="1" hangingPunct="1"/>
            <a:r>
              <a:rPr lang="fr-CA" altLang="en-US" sz="2000" dirty="0"/>
              <a:t>Pour ce faire, nous allons définir le parcours DFS post-ordre</a:t>
            </a:r>
            <a:endParaRPr lang="fr-CA" altLang="en-US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23</a:t>
            </a:fld>
            <a:endParaRPr lang="fr-FR" altLang="en-US" sz="140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7884368" y="4293096"/>
            <a:ext cx="36004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7884368" y="5301208"/>
            <a:ext cx="36004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16488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Ordre topologique II</a:t>
            </a:r>
            <a:endParaRPr lang="en-US" altLang="en-US" sz="4000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71625"/>
            <a:ext cx="8258176" cy="561231"/>
          </a:xfrm>
        </p:spPr>
        <p:txBody>
          <a:bodyPr/>
          <a:lstStyle/>
          <a:p>
            <a:pPr eaLnBrk="1" hangingPunct="1"/>
            <a:r>
              <a:rPr lang="fr-CA" altLang="en-US" sz="2000" dirty="0"/>
              <a:t>Un parcours DFS post-ordre est le résultat d’un parcours en profondeur du graphe où un sommet est énuméré dès qu’il n’a plus de voisins non visités:</a:t>
            </a: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24</a:t>
            </a:fld>
            <a:endParaRPr lang="fr-FR" altLang="en-US" sz="1400"/>
          </a:p>
        </p:txBody>
      </p:sp>
      <p:sp>
        <p:nvSpPr>
          <p:cNvPr id="2" name="Oval 1"/>
          <p:cNvSpPr/>
          <p:nvPr/>
        </p:nvSpPr>
        <p:spPr bwMode="auto">
          <a:xfrm>
            <a:off x="3995936" y="2490048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995936" y="3463580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995936" y="4437112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44408" y="255154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0-&gt;1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1-&gt;3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1-&gt;4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1-&gt;5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2-&gt;0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2-&gt;4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2-&gt;6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3-&gt;4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5-&gt;6</a:t>
            </a:r>
          </a:p>
          <a:p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066467" y="2980463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latin typeface="Arial" charset="0"/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066467" y="3953995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latin typeface="Arial" charset="0"/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979712" y="2956676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1979712" y="3930208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cxnSp>
        <p:nvCxnSpPr>
          <p:cNvPr id="4" name="Straight Arrow Connector 3"/>
          <p:cNvCxnSpPr>
            <a:stCxn id="2" idx="2"/>
            <a:endCxn id="14" idx="7"/>
          </p:cNvCxnSpPr>
          <p:nvPr/>
        </p:nvCxnSpPr>
        <p:spPr bwMode="auto">
          <a:xfrm flipH="1">
            <a:off x="2348488" y="2706072"/>
            <a:ext cx="1647448" cy="313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>
            <a:stCxn id="2" idx="4"/>
            <a:endCxn id="9" idx="0"/>
          </p:cNvCxnSpPr>
          <p:nvPr/>
        </p:nvCxnSpPr>
        <p:spPr bwMode="auto">
          <a:xfrm>
            <a:off x="4211960" y="2922096"/>
            <a:ext cx="0" cy="541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stCxn id="9" idx="4"/>
            <a:endCxn id="10" idx="0"/>
          </p:cNvCxnSpPr>
          <p:nvPr/>
        </p:nvCxnSpPr>
        <p:spPr bwMode="auto">
          <a:xfrm>
            <a:off x="4211960" y="3895628"/>
            <a:ext cx="0" cy="541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stCxn id="15" idx="0"/>
            <a:endCxn id="14" idx="4"/>
          </p:cNvCxnSpPr>
          <p:nvPr/>
        </p:nvCxnSpPr>
        <p:spPr bwMode="auto">
          <a:xfrm flipV="1">
            <a:off x="2195736" y="3388724"/>
            <a:ext cx="0" cy="541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10" idx="2"/>
            <a:endCxn id="15" idx="5"/>
          </p:cNvCxnSpPr>
          <p:nvPr/>
        </p:nvCxnSpPr>
        <p:spPr bwMode="auto">
          <a:xfrm flipH="1" flipV="1">
            <a:off x="2348488" y="4298984"/>
            <a:ext cx="1647448" cy="354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stCxn id="2" idx="6"/>
            <a:endCxn id="12" idx="1"/>
          </p:cNvCxnSpPr>
          <p:nvPr/>
        </p:nvCxnSpPr>
        <p:spPr bwMode="auto">
          <a:xfrm>
            <a:off x="4427984" y="2706072"/>
            <a:ext cx="1701755" cy="337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stCxn id="13" idx="0"/>
            <a:endCxn id="12" idx="4"/>
          </p:cNvCxnSpPr>
          <p:nvPr/>
        </p:nvCxnSpPr>
        <p:spPr bwMode="auto">
          <a:xfrm flipV="1">
            <a:off x="6282491" y="3412511"/>
            <a:ext cx="0" cy="541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10" idx="6"/>
            <a:endCxn id="13" idx="3"/>
          </p:cNvCxnSpPr>
          <p:nvPr/>
        </p:nvCxnSpPr>
        <p:spPr bwMode="auto">
          <a:xfrm flipV="1">
            <a:off x="4427984" y="4322771"/>
            <a:ext cx="1701755" cy="3303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10" idx="1"/>
            <a:endCxn id="14" idx="5"/>
          </p:cNvCxnSpPr>
          <p:nvPr/>
        </p:nvCxnSpPr>
        <p:spPr bwMode="auto">
          <a:xfrm flipH="1" flipV="1">
            <a:off x="2348488" y="3325452"/>
            <a:ext cx="1710720" cy="11749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395536" y="5028009"/>
            <a:ext cx="8715375" cy="5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2000" kern="0" dirty="0"/>
              <a:t>Résultat: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87824" y="5517232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4, 3, 6, 5, 1, 0, 2</a:t>
            </a:r>
          </a:p>
        </p:txBody>
      </p:sp>
    </p:spTree>
    <p:extLst>
      <p:ext uri="{BB962C8B-B14F-4D97-AF65-F5344CB8AC3E}">
        <p14:creationId xmlns:p14="http://schemas.microsoft.com/office/powerpoint/2010/main" val="297433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Ordre topologique II</a:t>
            </a:r>
            <a:endParaRPr lang="en-US" altLang="en-US" sz="4000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71625"/>
            <a:ext cx="8258176" cy="561231"/>
          </a:xfrm>
        </p:spPr>
        <p:txBody>
          <a:bodyPr/>
          <a:lstStyle/>
          <a:p>
            <a:pPr eaLnBrk="1" hangingPunct="1"/>
            <a:r>
              <a:rPr lang="fr-CA" altLang="en-US" sz="2000" dirty="0"/>
              <a:t>Le parcours DFS post-ordre inverse est le résultat inverse du parcours DFS post-ordre:</a:t>
            </a: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25</a:t>
            </a:fld>
            <a:endParaRPr lang="fr-FR" altLang="en-US" sz="1400"/>
          </a:p>
        </p:txBody>
      </p:sp>
      <p:sp>
        <p:nvSpPr>
          <p:cNvPr id="2" name="Oval 1"/>
          <p:cNvSpPr/>
          <p:nvPr/>
        </p:nvSpPr>
        <p:spPr bwMode="auto">
          <a:xfrm>
            <a:off x="3995936" y="2490048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995936" y="3463580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995936" y="4437112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44408" y="255154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0-&gt;1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1-&gt;3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1-&gt;4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1-&gt;5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2-&gt;0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2-&gt;4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2-&gt;6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3-&gt;4</a:t>
            </a:r>
          </a:p>
          <a:p>
            <a:r>
              <a:rPr lang="en-CA" sz="1400" dirty="0">
                <a:latin typeface="Consolas" panose="020B0609020204030204" pitchFamily="49" charset="0"/>
                <a:cs typeface="Consolas" panose="020B0609020204030204" pitchFamily="49" charset="0"/>
              </a:rPr>
              <a:t>5-&gt;6</a:t>
            </a:r>
          </a:p>
          <a:p>
            <a:endParaRPr lang="en-CA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066467" y="2980463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latin typeface="Arial" charset="0"/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066467" y="3953995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>
                <a:latin typeface="Arial" charset="0"/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979712" y="2956676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1979712" y="3930208"/>
            <a:ext cx="432048" cy="4320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cxnSp>
        <p:nvCxnSpPr>
          <p:cNvPr id="4" name="Straight Arrow Connector 3"/>
          <p:cNvCxnSpPr>
            <a:stCxn id="2" idx="2"/>
            <a:endCxn id="14" idx="7"/>
          </p:cNvCxnSpPr>
          <p:nvPr/>
        </p:nvCxnSpPr>
        <p:spPr bwMode="auto">
          <a:xfrm flipH="1">
            <a:off x="2348488" y="2706072"/>
            <a:ext cx="1647448" cy="313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>
            <a:stCxn id="2" idx="4"/>
            <a:endCxn id="9" idx="0"/>
          </p:cNvCxnSpPr>
          <p:nvPr/>
        </p:nvCxnSpPr>
        <p:spPr bwMode="auto">
          <a:xfrm>
            <a:off x="4211960" y="2922096"/>
            <a:ext cx="0" cy="541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stCxn id="9" idx="4"/>
            <a:endCxn id="10" idx="0"/>
          </p:cNvCxnSpPr>
          <p:nvPr/>
        </p:nvCxnSpPr>
        <p:spPr bwMode="auto">
          <a:xfrm>
            <a:off x="4211960" y="3895628"/>
            <a:ext cx="0" cy="541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stCxn id="15" idx="0"/>
            <a:endCxn id="14" idx="4"/>
          </p:cNvCxnSpPr>
          <p:nvPr/>
        </p:nvCxnSpPr>
        <p:spPr bwMode="auto">
          <a:xfrm flipV="1">
            <a:off x="2195736" y="3388724"/>
            <a:ext cx="0" cy="541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10" idx="2"/>
            <a:endCxn id="15" idx="5"/>
          </p:cNvCxnSpPr>
          <p:nvPr/>
        </p:nvCxnSpPr>
        <p:spPr bwMode="auto">
          <a:xfrm flipH="1" flipV="1">
            <a:off x="2348488" y="4298984"/>
            <a:ext cx="1647448" cy="354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stCxn id="2" idx="6"/>
            <a:endCxn id="12" idx="1"/>
          </p:cNvCxnSpPr>
          <p:nvPr/>
        </p:nvCxnSpPr>
        <p:spPr bwMode="auto">
          <a:xfrm>
            <a:off x="4427984" y="2706072"/>
            <a:ext cx="1701755" cy="337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stCxn id="13" idx="0"/>
            <a:endCxn id="12" idx="4"/>
          </p:cNvCxnSpPr>
          <p:nvPr/>
        </p:nvCxnSpPr>
        <p:spPr bwMode="auto">
          <a:xfrm flipV="1">
            <a:off x="6282491" y="3412511"/>
            <a:ext cx="0" cy="541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10" idx="6"/>
            <a:endCxn id="13" idx="3"/>
          </p:cNvCxnSpPr>
          <p:nvPr/>
        </p:nvCxnSpPr>
        <p:spPr bwMode="auto">
          <a:xfrm flipV="1">
            <a:off x="4427984" y="4322771"/>
            <a:ext cx="1701755" cy="3303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10" idx="1"/>
            <a:endCxn id="14" idx="5"/>
          </p:cNvCxnSpPr>
          <p:nvPr/>
        </p:nvCxnSpPr>
        <p:spPr bwMode="auto">
          <a:xfrm flipH="1" flipV="1">
            <a:off x="2348488" y="3325452"/>
            <a:ext cx="1710720" cy="11749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395536" y="5028009"/>
            <a:ext cx="8715375" cy="5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2000" kern="0" dirty="0"/>
              <a:t>Résultat: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87824" y="5517232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2, 0, 1, 5, 6, 3, 4</a:t>
            </a:r>
          </a:p>
        </p:txBody>
      </p:sp>
    </p:spTree>
    <p:extLst>
      <p:ext uri="{BB962C8B-B14F-4D97-AF65-F5344CB8AC3E}">
        <p14:creationId xmlns:p14="http://schemas.microsoft.com/office/powerpoint/2010/main" val="2727311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Ordre topologique II</a:t>
            </a:r>
            <a:endParaRPr lang="en-US" altLang="en-US" sz="4000" dirty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26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428625" y="2121369"/>
            <a:ext cx="77048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new Paths member, must be initialized in constructor</a:t>
            </a:r>
          </a:p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private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Stack&lt;Integer&gt;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reversePostOrderDfs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private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dfs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(Graph G, 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v){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dfsMarked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[v] =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w :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G.adj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(v))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 !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dfsMarked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[w] ){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dfs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(G, w);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dfsParent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[w] = v;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en-CA" sz="12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Stack  vertex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reversePostOrderDfs.push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(v);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175824" cy="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2000" kern="0" dirty="0">
                <a:latin typeface="+mj-lt"/>
                <a:cs typeface="Consolas" panose="020B0609020204030204" pitchFamily="49" charset="0"/>
              </a:rPr>
              <a:t>On modifie DFS comme suit:</a:t>
            </a:r>
            <a:endParaRPr lang="fr-CA" altLang="en-US" sz="1600" kern="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3596977" y="4907518"/>
            <a:ext cx="36004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7B1F370A-3B75-4D58-8245-8E6A3EA98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86375"/>
            <a:ext cx="8258176" cy="782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2000" kern="0" dirty="0">
                <a:latin typeface="+mj-lt"/>
                <a:cs typeface="Consolas" panose="020B0609020204030204" pitchFamily="49" charset="0"/>
              </a:rPr>
              <a:t>L’ordre des nœuds du graphe obtenu d’un DFS post-ordre inverse </a:t>
            </a:r>
            <a:r>
              <a:rPr lang="en-CA" altLang="en-US" sz="2000" kern="0" dirty="0" err="1">
                <a:latin typeface="+mj-lt"/>
                <a:cs typeface="Consolas" panose="020B0609020204030204" pitchFamily="49" charset="0"/>
              </a:rPr>
              <a:t>est</a:t>
            </a:r>
            <a:r>
              <a:rPr lang="en-CA" altLang="en-US" sz="2000" kern="0" dirty="0">
                <a:latin typeface="+mj-lt"/>
                <a:cs typeface="Consolas" panose="020B0609020204030204" pitchFamily="49" charset="0"/>
              </a:rPr>
              <a:t> un </a:t>
            </a:r>
            <a:r>
              <a:rPr lang="en-CA" altLang="en-US" sz="2000" kern="0" dirty="0" err="1">
                <a:latin typeface="+mj-lt"/>
                <a:cs typeface="Consolas" panose="020B0609020204030204" pitchFamily="49" charset="0"/>
              </a:rPr>
              <a:t>ordre</a:t>
            </a:r>
            <a:r>
              <a:rPr lang="en-CA" altLang="en-US" sz="2000" kern="0" dirty="0">
                <a:latin typeface="+mj-lt"/>
                <a:cs typeface="Consolas" panose="020B0609020204030204" pitchFamily="49" charset="0"/>
              </a:rPr>
              <a:t> </a:t>
            </a:r>
            <a:r>
              <a:rPr lang="en-CA" altLang="en-US" sz="2000" kern="0" dirty="0" err="1">
                <a:latin typeface="+mj-lt"/>
                <a:cs typeface="Consolas" panose="020B0609020204030204" pitchFamily="49" charset="0"/>
              </a:rPr>
              <a:t>topologique</a:t>
            </a:r>
            <a:r>
              <a:rPr lang="fr-CA" altLang="en-US" sz="2000" kern="0" dirty="0">
                <a:latin typeface="+mj-lt"/>
                <a:cs typeface="Consolas" panose="020B0609020204030204" pitchFamily="49" charset="0"/>
              </a:rPr>
              <a:t>:</a:t>
            </a:r>
            <a:endParaRPr lang="fr-CA" altLang="en-US" sz="1600" kern="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26170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Ordre topologique II</a:t>
            </a:r>
            <a:endParaRPr lang="en-US" altLang="en-US" sz="4000" dirty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27</a:t>
            </a:fld>
            <a:endParaRPr lang="fr-FR" altLang="en-US" sz="140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258176" cy="782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CA" altLang="en-US" sz="2000" kern="0" dirty="0" err="1">
                <a:latin typeface="+mj-lt"/>
                <a:cs typeface="Consolas" panose="020B0609020204030204" pitchFamily="49" charset="0"/>
              </a:rPr>
              <a:t>Comparons</a:t>
            </a:r>
            <a:r>
              <a:rPr lang="en-CA" altLang="en-US" sz="2000" kern="0" dirty="0">
                <a:latin typeface="+mj-lt"/>
                <a:cs typeface="Consolas" panose="020B0609020204030204" pitchFamily="49" charset="0"/>
              </a:rPr>
              <a:t> avec </a:t>
            </a:r>
            <a:r>
              <a:rPr lang="en-CA" altLang="en-US" sz="2000" kern="0" dirty="0" err="1">
                <a:latin typeface="+mj-lt"/>
                <a:cs typeface="Consolas" panose="020B0609020204030204" pitchFamily="49" charset="0"/>
              </a:rPr>
              <a:t>l’algorithme</a:t>
            </a:r>
            <a:r>
              <a:rPr lang="en-CA" altLang="en-US" sz="2000" kern="0" dirty="0">
                <a:latin typeface="+mj-lt"/>
                <a:cs typeface="Consolas" panose="020B0609020204030204" pitchFamily="49" charset="0"/>
              </a:rPr>
              <a:t> vu au </a:t>
            </a:r>
            <a:r>
              <a:rPr lang="en-CA" altLang="en-US" sz="2000" kern="0" dirty="0" err="1">
                <a:latin typeface="+mj-lt"/>
                <a:cs typeface="Consolas" panose="020B0609020204030204" pitchFamily="49" charset="0"/>
              </a:rPr>
              <a:t>cours</a:t>
            </a:r>
            <a:r>
              <a:rPr lang="en-CA" altLang="en-US" sz="2000" kern="0" dirty="0">
                <a:latin typeface="+mj-lt"/>
                <a:cs typeface="Consolas" panose="020B0609020204030204" pitchFamily="49" charset="0"/>
              </a:rPr>
              <a:t> 10:</a:t>
            </a:r>
            <a:endParaRPr lang="fr-CA" altLang="en-US" sz="1600" kern="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783113"/>
              </p:ext>
            </p:extLst>
          </p:nvPr>
        </p:nvGraphicFramePr>
        <p:xfrm>
          <a:off x="764204" y="2823256"/>
          <a:ext cx="4913206" cy="28227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4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7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7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87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2011">
                <a:tc>
                  <a:txBody>
                    <a:bodyPr/>
                    <a:lstStyle/>
                    <a:p>
                      <a:pPr algn="l" fontAlgn="b"/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Indegree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-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0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5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-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-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01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-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06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>
                          <a:effectLst/>
                        </a:rPr>
                        <a:t>Entre en file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2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3, 5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-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011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u="none" strike="noStrike" dirty="0">
                          <a:effectLst/>
                        </a:rPr>
                        <a:t>Sort de file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1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6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05" marR="13905" marT="1390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1AFC31-0931-4834-AE37-C71E9FF77148}"/>
              </a:ext>
            </a:extLst>
          </p:cNvPr>
          <p:cNvSpPr txBox="1"/>
          <p:nvPr/>
        </p:nvSpPr>
        <p:spPr>
          <a:xfrm>
            <a:off x="683568" y="2015611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DFS Post-</a:t>
            </a:r>
            <a:r>
              <a:rPr lang="en-CA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ordre</a:t>
            </a:r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 2, 0, 1, 5, 6, 3, 4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194858-0363-41E6-BA9D-06BAD9DBF8F8}"/>
              </a:ext>
            </a:extLst>
          </p:cNvPr>
          <p:cNvSpPr/>
          <p:nvPr/>
        </p:nvSpPr>
        <p:spPr bwMode="auto">
          <a:xfrm>
            <a:off x="7333399" y="3205566"/>
            <a:ext cx="267692" cy="2676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805491-C96C-4B37-BECA-D3F1B5B7EA46}"/>
              </a:ext>
            </a:extLst>
          </p:cNvPr>
          <p:cNvSpPr/>
          <p:nvPr/>
        </p:nvSpPr>
        <p:spPr bwMode="auto">
          <a:xfrm>
            <a:off x="7333399" y="3808756"/>
            <a:ext cx="267692" cy="2676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2D90A5-7765-4B2A-BA2F-7C986E41DCB3}"/>
              </a:ext>
            </a:extLst>
          </p:cNvPr>
          <p:cNvSpPr/>
          <p:nvPr/>
        </p:nvSpPr>
        <p:spPr bwMode="auto">
          <a:xfrm>
            <a:off x="7333399" y="4411947"/>
            <a:ext cx="267692" cy="2676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3EF9F9-98C2-44F4-9B25-6AA10D006935}"/>
              </a:ext>
            </a:extLst>
          </p:cNvPr>
          <p:cNvSpPr/>
          <p:nvPr/>
        </p:nvSpPr>
        <p:spPr bwMode="auto">
          <a:xfrm>
            <a:off x="8616279" y="3509422"/>
            <a:ext cx="267692" cy="2676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000" dirty="0">
                <a:latin typeface="Arial" charset="0"/>
              </a:rPr>
              <a:t>6</a:t>
            </a:r>
            <a:endParaRPr kumimoji="0" lang="en-CA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02AA2E-0E37-470A-8586-DD588E61075A}"/>
              </a:ext>
            </a:extLst>
          </p:cNvPr>
          <p:cNvSpPr/>
          <p:nvPr/>
        </p:nvSpPr>
        <p:spPr bwMode="auto">
          <a:xfrm>
            <a:off x="8616279" y="4112612"/>
            <a:ext cx="267692" cy="2676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000" dirty="0">
                <a:latin typeface="Arial" charset="0"/>
              </a:rPr>
              <a:t>5</a:t>
            </a:r>
            <a:endParaRPr kumimoji="0" lang="en-CA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BB54DE-F2EC-4FA3-93EF-0FA667948888}"/>
              </a:ext>
            </a:extLst>
          </p:cNvPr>
          <p:cNvSpPr/>
          <p:nvPr/>
        </p:nvSpPr>
        <p:spPr bwMode="auto">
          <a:xfrm>
            <a:off x="6084168" y="3494684"/>
            <a:ext cx="267692" cy="2676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D6F50A-5788-4B32-A0D1-845E8742EB09}"/>
              </a:ext>
            </a:extLst>
          </p:cNvPr>
          <p:cNvSpPr/>
          <p:nvPr/>
        </p:nvSpPr>
        <p:spPr bwMode="auto">
          <a:xfrm>
            <a:off x="6084168" y="4097874"/>
            <a:ext cx="267692" cy="2676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BC5382-1959-4C97-A638-6FBAE6F8F9BA}"/>
              </a:ext>
            </a:extLst>
          </p:cNvPr>
          <p:cNvCxnSpPr>
            <a:stCxn id="9" idx="2"/>
            <a:endCxn id="14" idx="7"/>
          </p:cNvCxnSpPr>
          <p:nvPr/>
        </p:nvCxnSpPr>
        <p:spPr bwMode="auto">
          <a:xfrm flipH="1">
            <a:off x="6312658" y="3339412"/>
            <a:ext cx="1020742" cy="194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718DF6-686F-433D-812D-876C7B4C0BE6}"/>
              </a:ext>
            </a:extLst>
          </p:cNvPr>
          <p:cNvCxnSpPr>
            <a:stCxn id="9" idx="4"/>
            <a:endCxn id="10" idx="0"/>
          </p:cNvCxnSpPr>
          <p:nvPr/>
        </p:nvCxnSpPr>
        <p:spPr bwMode="auto">
          <a:xfrm>
            <a:off x="7467245" y="3473258"/>
            <a:ext cx="0" cy="3354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C5BBE4-18C5-42AA-8896-F109B23065A3}"/>
              </a:ext>
            </a:extLst>
          </p:cNvPr>
          <p:cNvCxnSpPr>
            <a:stCxn id="10" idx="4"/>
            <a:endCxn id="11" idx="0"/>
          </p:cNvCxnSpPr>
          <p:nvPr/>
        </p:nvCxnSpPr>
        <p:spPr bwMode="auto">
          <a:xfrm>
            <a:off x="7467245" y="4076449"/>
            <a:ext cx="0" cy="3354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D0AA66-3DC5-4CD7-A254-A91B54DF55F2}"/>
              </a:ext>
            </a:extLst>
          </p:cNvPr>
          <p:cNvCxnSpPr>
            <a:stCxn id="15" idx="0"/>
            <a:endCxn id="14" idx="4"/>
          </p:cNvCxnSpPr>
          <p:nvPr/>
        </p:nvCxnSpPr>
        <p:spPr bwMode="auto">
          <a:xfrm flipV="1">
            <a:off x="6218014" y="3762376"/>
            <a:ext cx="0" cy="3354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46A867-89C1-4FD3-912C-36D342876536}"/>
              </a:ext>
            </a:extLst>
          </p:cNvPr>
          <p:cNvCxnSpPr>
            <a:stCxn id="11" idx="2"/>
            <a:endCxn id="15" idx="5"/>
          </p:cNvCxnSpPr>
          <p:nvPr/>
        </p:nvCxnSpPr>
        <p:spPr bwMode="auto">
          <a:xfrm flipH="1" flipV="1">
            <a:off x="6312658" y="4326364"/>
            <a:ext cx="1020742" cy="2194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D037AE-1192-420E-9FF5-36594A40FD16}"/>
              </a:ext>
            </a:extLst>
          </p:cNvPr>
          <p:cNvCxnSpPr>
            <a:stCxn id="9" idx="6"/>
            <a:endCxn id="12" idx="1"/>
          </p:cNvCxnSpPr>
          <p:nvPr/>
        </p:nvCxnSpPr>
        <p:spPr bwMode="auto">
          <a:xfrm>
            <a:off x="7601092" y="3339412"/>
            <a:ext cx="1054390" cy="209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6CD0C5-F093-47E8-B59A-65493EC48D16}"/>
              </a:ext>
            </a:extLst>
          </p:cNvPr>
          <p:cNvCxnSpPr>
            <a:stCxn id="13" idx="0"/>
            <a:endCxn id="12" idx="4"/>
          </p:cNvCxnSpPr>
          <p:nvPr/>
        </p:nvCxnSpPr>
        <p:spPr bwMode="auto">
          <a:xfrm flipV="1">
            <a:off x="8750125" y="3777114"/>
            <a:ext cx="0" cy="3354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3B6281-F617-4730-9114-C9D7F40FCD8E}"/>
              </a:ext>
            </a:extLst>
          </p:cNvPr>
          <p:cNvCxnSpPr>
            <a:stCxn id="11" idx="6"/>
            <a:endCxn id="13" idx="3"/>
          </p:cNvCxnSpPr>
          <p:nvPr/>
        </p:nvCxnSpPr>
        <p:spPr bwMode="auto">
          <a:xfrm flipV="1">
            <a:off x="7601092" y="4341102"/>
            <a:ext cx="1054390" cy="2046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759646-B591-45D3-AF74-0E5AAC566B1B}"/>
              </a:ext>
            </a:extLst>
          </p:cNvPr>
          <p:cNvCxnSpPr>
            <a:stCxn id="11" idx="1"/>
            <a:endCxn id="14" idx="5"/>
          </p:cNvCxnSpPr>
          <p:nvPr/>
        </p:nvCxnSpPr>
        <p:spPr bwMode="auto">
          <a:xfrm flipH="1" flipV="1">
            <a:off x="6312658" y="3723174"/>
            <a:ext cx="1059944" cy="7279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40076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A" altLang="en-US" sz="4000">
                <a:solidFill>
                  <a:srgbClr val="FF0000"/>
                </a:solidFill>
              </a:rPr>
              <a:t>Graphes II</a:t>
            </a:r>
            <a:endParaRPr lang="en-US" altLang="en-US" sz="400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1484784"/>
            <a:ext cx="6696744" cy="349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Interface et classes de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graphes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orientés et non orientés 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Paths (BFS + DFS)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Ordre topologique (version DFS)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Parcours DFS post-ordre et post-ordre inverse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d’ordre topologique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</a:t>
            </a:r>
            <a:endParaRPr lang="en-CA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Notion de connexité</a:t>
            </a:r>
            <a:endParaRPr lang="en-CA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 (UG)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fortement connexes (DG)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Arbre sous-tendant minimum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Problématique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de Prim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86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Composantes connexes</a:t>
            </a:r>
            <a:endParaRPr lang="en-US" altLang="en-US" sz="4000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71625"/>
            <a:ext cx="8229600" cy="12144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CA" altLang="en-US" sz="2000" u="sng"/>
              <a:t>Rappel:</a:t>
            </a:r>
          </a:p>
          <a:p>
            <a:pPr eaLnBrk="1" hangingPunct="1"/>
            <a:r>
              <a:rPr lang="fr-CA" altLang="en-US" sz="2000"/>
              <a:t>Graphe connexe </a:t>
            </a:r>
            <a:r>
              <a:rPr lang="fr-CA" altLang="en-US" sz="2000">
                <a:sym typeface="Wingdings" panose="05000000000000000000" pitchFamily="2" charset="2"/>
              </a:rPr>
              <a:t> </a:t>
            </a:r>
            <a:r>
              <a:rPr lang="fr-CA" altLang="en-US" sz="2000"/>
              <a:t>un chemin pour chaque paire de nœuds</a:t>
            </a:r>
            <a:endParaRPr lang="fr-CA" altLang="en-US" sz="2000">
              <a:sym typeface="Wingdings" panose="05000000000000000000" pitchFamily="2" charset="2"/>
            </a:endParaRPr>
          </a:p>
        </p:txBody>
      </p:sp>
      <p:sp>
        <p:nvSpPr>
          <p:cNvPr id="1157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15718" name="Rectangle 5"/>
          <p:cNvSpPr>
            <a:spLocks noChangeArrowheads="1"/>
          </p:cNvSpPr>
          <p:nvPr/>
        </p:nvSpPr>
        <p:spPr bwMode="auto">
          <a:xfrm rot="-1979149">
            <a:off x="876300" y="3198813"/>
            <a:ext cx="1890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>
                <a:solidFill>
                  <a:srgbClr val="00B050"/>
                </a:solidFill>
              </a:rPr>
              <a:t>Graphe connexe</a:t>
            </a:r>
            <a:endParaRPr lang="fr-FR" altLang="en-US" sz="1800">
              <a:solidFill>
                <a:srgbClr val="00B050"/>
              </a:solidFill>
            </a:endParaRPr>
          </a:p>
        </p:txBody>
      </p:sp>
      <p:sp>
        <p:nvSpPr>
          <p:cNvPr id="1157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FF55513-8AB0-44B7-A7D5-9736E3F716F2}" type="slidenum">
              <a:rPr lang="fr-FR" altLang="en-US" sz="1400"/>
              <a:pPr eaLnBrk="1" hangingPunct="1"/>
              <a:t>29</a:t>
            </a:fld>
            <a:endParaRPr lang="fr-FR" altLang="en-US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25" y="2713943"/>
            <a:ext cx="4680000" cy="32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7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A" altLang="en-US" sz="4000">
                <a:solidFill>
                  <a:srgbClr val="FF0000"/>
                </a:solidFill>
              </a:rPr>
              <a:t>Graphes II</a:t>
            </a:r>
            <a:endParaRPr lang="en-US" altLang="en-US" sz="400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1484784"/>
            <a:ext cx="7272808" cy="349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lang="en-CA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ea typeface="Calibri" panose="020F0502020204030204" pitchFamily="34" charset="0"/>
                <a:cs typeface="Times New Roman" panose="02020603050405020304" pitchFamily="18" charset="0"/>
              </a:rPr>
              <a:t>Interface et classes de </a:t>
            </a:r>
            <a:r>
              <a:rPr lang="en-CA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graphes</a:t>
            </a:r>
            <a:r>
              <a:rPr lang="en-CA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A" sz="1600" dirty="0">
                <a:ea typeface="Calibri" panose="020F0502020204030204" pitchFamily="34" charset="0"/>
                <a:cs typeface="Times New Roman" panose="02020603050405020304" pitchFamily="18" charset="0"/>
              </a:rPr>
              <a:t>orientés et non orientés</a:t>
            </a:r>
            <a:endParaRPr lang="en-CA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Paths (BFS + DFS)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Ordre topologique (version DFS)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Parcours DFS post-ordre et post-ordre inverse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d’ordre topologique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Notion de connexité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 (UG)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fortement connexes (DG)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Arbre sous-tendant minimum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Problématique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de Prim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415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Composantes connexes</a:t>
            </a:r>
            <a:endParaRPr lang="en-US" altLang="en-US" sz="4000" dirty="0"/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71625"/>
            <a:ext cx="8229600" cy="12144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CA" altLang="en-US" sz="2000" u="sng" dirty="0"/>
              <a:t>Rappel:</a:t>
            </a:r>
          </a:p>
          <a:p>
            <a:pPr eaLnBrk="1" hangingPunct="1"/>
            <a:r>
              <a:rPr lang="fr-CA" altLang="en-US" sz="2000" dirty="0"/>
              <a:t>Si un graphe orienté est connexe </a:t>
            </a:r>
            <a:r>
              <a:rPr lang="fr-CA" altLang="en-US" sz="2000" dirty="0">
                <a:sym typeface="Wingdings" panose="05000000000000000000" pitchFamily="2" charset="2"/>
              </a:rPr>
              <a:t> on dit qu’il a une connexit</a:t>
            </a:r>
            <a:r>
              <a:rPr lang="fr-CA" altLang="en-US" sz="2000" dirty="0"/>
              <a:t>é</a:t>
            </a:r>
            <a:r>
              <a:rPr lang="fr-CA" altLang="en-US" sz="2000" dirty="0">
                <a:sym typeface="Wingdings" panose="05000000000000000000" pitchFamily="2" charset="2"/>
              </a:rPr>
              <a:t> forte</a:t>
            </a:r>
          </a:p>
        </p:txBody>
      </p:sp>
      <p:sp>
        <p:nvSpPr>
          <p:cNvPr id="11776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17766" name="Rectangle 5"/>
          <p:cNvSpPr>
            <a:spLocks noChangeArrowheads="1"/>
          </p:cNvSpPr>
          <p:nvPr/>
        </p:nvSpPr>
        <p:spPr bwMode="auto">
          <a:xfrm rot="-1979149">
            <a:off x="947738" y="3198813"/>
            <a:ext cx="174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dirty="0">
                <a:solidFill>
                  <a:srgbClr val="00B050"/>
                </a:solidFill>
              </a:rPr>
              <a:t>Connexité forte</a:t>
            </a:r>
            <a:endParaRPr lang="fr-FR" altLang="en-US" sz="1800" dirty="0">
              <a:solidFill>
                <a:srgbClr val="00B050"/>
              </a:solidFill>
            </a:endParaRPr>
          </a:p>
        </p:txBody>
      </p:sp>
      <p:sp>
        <p:nvSpPr>
          <p:cNvPr id="11776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65160CD-AF27-4C57-8F74-61CBBC65DF6B}" type="slidenum">
              <a:rPr lang="fr-FR" altLang="en-US" sz="1400"/>
              <a:pPr eaLnBrk="1" hangingPunct="1"/>
              <a:t>30</a:t>
            </a:fld>
            <a:endParaRPr lang="fr-FR" alt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00" y="2708920"/>
            <a:ext cx="4680000" cy="32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89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A" altLang="en-US" sz="4000">
                <a:solidFill>
                  <a:srgbClr val="FF0000"/>
                </a:solidFill>
              </a:rPr>
              <a:t>Graphes II</a:t>
            </a:r>
            <a:endParaRPr lang="en-US" altLang="en-US" sz="400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1484784"/>
            <a:ext cx="6696744" cy="349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Interface et classes de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graphes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orientés et non orientés 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Paths (BFS + DFS)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Ordre topologique (version DFS)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Parcours DFS post-ordre et post-ordre inverse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d’ordre topologique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Notion de connexité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 (UG)</a:t>
            </a:r>
            <a:endParaRPr lang="en-CA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fortement connexes (DG)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Arbre sous-tendant minimum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Problématique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de Prim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151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Composantes connexes</a:t>
            </a:r>
            <a:endParaRPr lang="en-US" altLang="en-US" sz="4000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71625"/>
            <a:ext cx="8229600" cy="39830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CA" altLang="en-US" sz="2000" u="sng" dirty="0"/>
              <a:t>Objectif:</a:t>
            </a:r>
          </a:p>
          <a:p>
            <a:pPr eaLnBrk="1" hangingPunct="1">
              <a:buFontTx/>
              <a:buNone/>
            </a:pPr>
            <a:endParaRPr lang="fr-CA" altLang="en-US" sz="2000" dirty="0"/>
          </a:p>
          <a:p>
            <a:pPr eaLnBrk="1" hangingPunct="1"/>
            <a:r>
              <a:rPr lang="fr-CA" altLang="en-US" sz="2000" dirty="0"/>
              <a:t>Dans un graphe non orienté, identifier les composantes connexes. Par définition, un graphe connexe ne possèdera qu’une seule composante connexe.</a:t>
            </a:r>
          </a:p>
          <a:p>
            <a:pPr marL="0" indent="0" eaLnBrk="1" hangingPunct="1">
              <a:buNone/>
            </a:pPr>
            <a:endParaRPr lang="fr-CA" altLang="en-US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32</a:t>
            </a:fld>
            <a:endParaRPr lang="fr-FR" altLang="en-US" sz="1400"/>
          </a:p>
        </p:txBody>
      </p:sp>
    </p:spTree>
    <p:extLst>
      <p:ext uri="{BB962C8B-B14F-4D97-AF65-F5344CB8AC3E}">
        <p14:creationId xmlns:p14="http://schemas.microsoft.com/office/powerpoint/2010/main" val="207984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Composantes connexes</a:t>
            </a:r>
            <a:endParaRPr lang="en-US" altLang="en-US" sz="4000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71625"/>
            <a:ext cx="8229600" cy="164135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CA" altLang="en-US" sz="2000" u="sng" dirty="0"/>
              <a:t>Exemples:</a:t>
            </a:r>
          </a:p>
          <a:p>
            <a:pPr eaLnBrk="1" hangingPunct="1">
              <a:buFontTx/>
              <a:buNone/>
            </a:pPr>
            <a:endParaRPr lang="fr-CA" altLang="en-US" sz="2000" dirty="0"/>
          </a:p>
          <a:p>
            <a:pPr eaLnBrk="1" hangingPunct="1"/>
            <a:r>
              <a:rPr lang="fr-CA" altLang="en-US" sz="2000" dirty="0"/>
              <a:t>Ce graphe non orienté possède 6 composantes connexes</a:t>
            </a:r>
            <a:endParaRPr lang="fr-CA" altLang="en-US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33</a:t>
            </a:fld>
            <a:endParaRPr lang="fr-FR" altLang="en-US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00" y="2852936"/>
            <a:ext cx="4680000" cy="311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43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Composantes connexes</a:t>
            </a:r>
            <a:endParaRPr lang="en-US" altLang="en-US" sz="4000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71625"/>
            <a:ext cx="8229600" cy="149733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CA" altLang="en-US" sz="2000" u="sng" dirty="0"/>
              <a:t>Solution:</a:t>
            </a:r>
          </a:p>
          <a:p>
            <a:pPr eaLnBrk="1" hangingPunct="1"/>
            <a:r>
              <a:rPr lang="fr-CA" altLang="en-US" sz="2000" dirty="0"/>
              <a:t>Il suffit d’exécuter un parcours DFS. À chaque interruption, on début une nouvelle composante connexe.</a:t>
            </a:r>
            <a:endParaRPr lang="fr-CA" altLang="en-US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34</a:t>
            </a:fld>
            <a:endParaRPr lang="fr-FR" altLang="en-US" sz="1400"/>
          </a:p>
        </p:txBody>
      </p:sp>
      <p:sp>
        <p:nvSpPr>
          <p:cNvPr id="6" name="Rectangle 5"/>
          <p:cNvSpPr/>
          <p:nvPr/>
        </p:nvSpPr>
        <p:spPr>
          <a:xfrm>
            <a:off x="457200" y="2636912"/>
            <a:ext cx="770485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ConnectedComponents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private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[] marked;</a:t>
            </a:r>
          </a:p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private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[] id;</a:t>
            </a:r>
          </a:p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private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count;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public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ConnectedComponents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UndirectedGraph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G){</a:t>
            </a:r>
          </a:p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if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(G ==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throw new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InvalidParameterException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marked =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[G.V()];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id     =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[G.V()];</a:t>
            </a:r>
            <a:endParaRPr lang="en-CA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for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v=0; v&lt;G.V(); v++)</a:t>
            </a:r>
          </a:p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if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 !marked[v] ){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dfs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(v, G); 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count++; </a:t>
            </a:r>
            <a:r>
              <a:rPr lang="en-CA" sz="12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new component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C47F3A-9643-4DE6-8B56-7E1B7561CCDF}"/>
              </a:ext>
            </a:extLst>
          </p:cNvPr>
          <p:cNvSpPr/>
          <p:nvPr/>
        </p:nvSpPr>
        <p:spPr>
          <a:xfrm>
            <a:off x="5508104" y="2612648"/>
            <a:ext cx="33947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private void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dfs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v, Graph G){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marked[v] =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true;</a:t>
            </a:r>
          </a:p>
          <a:p>
            <a:endParaRPr lang="en-CA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identify component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id[v] = count;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for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w :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G.adj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(v))</a:t>
            </a:r>
          </a:p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if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(!marked[w])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dfs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(w, G);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E0F335-3382-4E02-AC3F-C4CCABBC75A5}"/>
              </a:ext>
            </a:extLst>
          </p:cNvPr>
          <p:cNvCxnSpPr/>
          <p:nvPr/>
        </p:nvCxnSpPr>
        <p:spPr bwMode="auto">
          <a:xfrm>
            <a:off x="5652120" y="2492896"/>
            <a:ext cx="0" cy="33756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78629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A" altLang="en-US" sz="4000">
                <a:solidFill>
                  <a:srgbClr val="FF0000"/>
                </a:solidFill>
              </a:rPr>
              <a:t>Graphes II</a:t>
            </a:r>
            <a:endParaRPr lang="en-US" altLang="en-US" sz="400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1484784"/>
            <a:ext cx="6696744" cy="349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Interface et classes de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graphes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orientés et non orientés 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Paths (BFS + DFS)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Ordre topologique (version DFS)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Parcours DFS post-ordre et post-ordre inverse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d’ordre topologique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Notion de connexité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 (UG)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fortement connexes (DG)</a:t>
            </a:r>
            <a:endParaRPr lang="en-CA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6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Arbre sous-tendant minimum</a:t>
            </a:r>
            <a:endParaRPr lang="en-CA" sz="1600" dirty="0">
              <a:solidFill>
                <a:schemeClr val="bg1">
                  <a:lumMod val="6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6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Problématique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6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de Prim</a:t>
            </a:r>
            <a:endParaRPr lang="en-CA" sz="1600" dirty="0">
              <a:solidFill>
                <a:schemeClr val="bg1">
                  <a:lumMod val="6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673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Composantes fortement connexes</a:t>
            </a:r>
            <a:endParaRPr lang="en-US" altLang="en-US" sz="4000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71625"/>
            <a:ext cx="8229600" cy="39830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CA" altLang="en-US" sz="2000" u="sng" dirty="0"/>
              <a:t>Objectif:</a:t>
            </a:r>
          </a:p>
          <a:p>
            <a:pPr eaLnBrk="1" hangingPunct="1">
              <a:buFontTx/>
              <a:buNone/>
            </a:pPr>
            <a:endParaRPr lang="fr-CA" altLang="en-US" sz="2000" dirty="0"/>
          </a:p>
          <a:p>
            <a:pPr eaLnBrk="1" hangingPunct="1"/>
            <a:r>
              <a:rPr lang="fr-CA" altLang="en-US" sz="2000" dirty="0"/>
              <a:t>Dans un graphe orienté, identifier les composantes fortement connexes. Par définition, un graphe orienté fortement connexe ne possèdera qu’une seule composante connexe.</a:t>
            </a:r>
          </a:p>
          <a:p>
            <a:pPr marL="0" indent="0" eaLnBrk="1" hangingPunct="1">
              <a:buNone/>
            </a:pPr>
            <a:endParaRPr lang="fr-CA" altLang="en-US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36</a:t>
            </a:fld>
            <a:endParaRPr lang="fr-FR" altLang="en-US" sz="1400"/>
          </a:p>
        </p:txBody>
      </p:sp>
    </p:spTree>
    <p:extLst>
      <p:ext uri="{BB962C8B-B14F-4D97-AF65-F5344CB8AC3E}">
        <p14:creationId xmlns:p14="http://schemas.microsoft.com/office/powerpoint/2010/main" val="274296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Composantes fortement connexes</a:t>
            </a:r>
            <a:endParaRPr lang="en-US" altLang="en-US" sz="4000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71625"/>
            <a:ext cx="8229600" cy="156934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CA" altLang="en-US" sz="2000" u="sng" dirty="0"/>
              <a:t>Exemples:</a:t>
            </a:r>
          </a:p>
          <a:p>
            <a:pPr eaLnBrk="1" hangingPunct="1">
              <a:buFontTx/>
              <a:buNone/>
            </a:pPr>
            <a:endParaRPr lang="fr-CA" altLang="en-US" sz="2000" dirty="0"/>
          </a:p>
          <a:p>
            <a:pPr eaLnBrk="1" hangingPunct="1"/>
            <a:r>
              <a:rPr lang="fr-CA" altLang="en-US" sz="2000" dirty="0"/>
              <a:t>Ce graphe orienté possède également 6 composantes fortement connexes</a:t>
            </a:r>
            <a:endParaRPr lang="fr-CA" altLang="en-US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37</a:t>
            </a:fld>
            <a:endParaRPr lang="fr-FR" altLang="en-US" sz="1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00" y="2780928"/>
            <a:ext cx="4680000" cy="311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55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Composantes fortement connexes</a:t>
            </a:r>
            <a:endParaRPr lang="en-US" altLang="en-US" sz="4000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71625"/>
            <a:ext cx="8229600" cy="394560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CA" altLang="en-US" sz="2000" u="sng" dirty="0"/>
              <a:t>Solution:</a:t>
            </a:r>
          </a:p>
          <a:p>
            <a:pPr eaLnBrk="1" hangingPunct="1"/>
            <a:r>
              <a:rPr lang="fr-CA" altLang="en-US" sz="2000" dirty="0"/>
              <a:t>Évidemment, un parcours DFS ne suffit pas. </a:t>
            </a:r>
          </a:p>
          <a:p>
            <a:pPr eaLnBrk="1" hangingPunct="1"/>
            <a:r>
              <a:rPr lang="fr-CA" altLang="en-US" sz="2000" dirty="0"/>
              <a:t>On remarquera cependant que les composantes fortement connexes de G le sont également de G</a:t>
            </a:r>
            <a:r>
              <a:rPr lang="fr-CA" altLang="en-US" sz="2000" baseline="30000" dirty="0"/>
              <a:t>T</a:t>
            </a:r>
            <a:r>
              <a:rPr lang="fr-CA" altLang="en-US" sz="2000" dirty="0"/>
              <a:t>.</a:t>
            </a:r>
          </a:p>
          <a:p>
            <a:pPr eaLnBrk="1" hangingPunct="1"/>
            <a:r>
              <a:rPr lang="fr-CA" altLang="en-US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Un algorithme se basant sur cette observation et dû à S. Rao </a:t>
            </a:r>
            <a:r>
              <a:rPr lang="fr-CA" altLang="en-US" sz="2000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Kosaraju</a:t>
            </a:r>
            <a:r>
              <a:rPr lang="fr-CA" altLang="en-US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permet de résoudre le problème</a:t>
            </a: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38</a:t>
            </a:fld>
            <a:endParaRPr lang="fr-FR" altLang="en-US" sz="1400"/>
          </a:p>
        </p:txBody>
      </p:sp>
      <p:pic>
        <p:nvPicPr>
          <p:cNvPr id="279556" name="Picture 4" descr="https://webapps.jhu.edu/namedprofessorships/images/Engr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785269"/>
            <a:ext cx="15906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420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420888"/>
            <a:ext cx="4680000" cy="3260053"/>
          </a:xfrm>
          <a:prstGeom prst="rect">
            <a:avLst/>
          </a:prstGeom>
        </p:spPr>
      </p:pic>
      <p:sp>
        <p:nvSpPr>
          <p:cNvPr id="12800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28003" name="Text Box 33"/>
          <p:cNvSpPr txBox="1">
            <a:spLocks noChangeArrowheads="1"/>
          </p:cNvSpPr>
          <p:nvPr/>
        </p:nvSpPr>
        <p:spPr bwMode="auto">
          <a:xfrm>
            <a:off x="809625" y="4427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128004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1280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Composantes fortement connexes</a:t>
            </a:r>
            <a:endParaRPr lang="en-US" altLang="en-US" sz="4000" dirty="0"/>
          </a:p>
        </p:txBody>
      </p:sp>
      <p:sp>
        <p:nvSpPr>
          <p:cNvPr id="128006" name="Rectangle 40"/>
          <p:cNvSpPr>
            <a:spLocks noChangeArrowheads="1"/>
          </p:cNvSpPr>
          <p:nvPr/>
        </p:nvSpPr>
        <p:spPr bwMode="auto">
          <a:xfrm>
            <a:off x="428625" y="1571625"/>
            <a:ext cx="82429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fr-CA" altLang="en-US" sz="1800" kern="0" dirty="0">
                <a:cs typeface="Consolas" panose="020B0609020204030204" pitchFamily="49" charset="0"/>
              </a:rPr>
              <a:t>Ordonner les nœuds du graphe obtenus d’un DFS post-ordre inverse de G</a:t>
            </a:r>
            <a:r>
              <a:rPr lang="fr-CA" altLang="en-US" sz="1800" kern="0" baseline="30000" dirty="0">
                <a:cs typeface="Consolas" panose="020B0609020204030204" pitchFamily="49" charset="0"/>
              </a:rPr>
              <a:t>T</a:t>
            </a:r>
          </a:p>
          <a:p>
            <a:pPr eaLnBrk="1" hangingPunct="1">
              <a:buFontTx/>
              <a:buAutoNum type="arabicPeriod"/>
            </a:pPr>
            <a:r>
              <a:rPr lang="fr-CA" altLang="en-US" sz="1800" dirty="0"/>
              <a:t>Parcourir G en DFS suivant l’ordre obtenu en (1.)</a:t>
            </a:r>
          </a:p>
        </p:txBody>
      </p:sp>
      <p:sp>
        <p:nvSpPr>
          <p:cNvPr id="12800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2621F0C-83DE-4DBB-B18E-0556C195AED4}" type="slidenum">
              <a:rPr lang="fr-FR" altLang="en-US" sz="1400"/>
              <a:pPr eaLnBrk="1" hangingPunct="1"/>
              <a:t>39</a:t>
            </a:fld>
            <a:endParaRPr lang="fr-FR" altLang="en-US" sz="140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11760" y="5034002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dirty="0">
                <a:solidFill>
                  <a:srgbClr val="339933"/>
                </a:solidFill>
              </a:rPr>
              <a:t>Graphe G</a:t>
            </a:r>
            <a:endParaRPr lang="fr-FR" altLang="en-US" sz="1800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46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Implémentation</a:t>
            </a:r>
            <a:endParaRPr lang="en-US" altLang="en-US" sz="4000" dirty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4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457200" y="2617221"/>
            <a:ext cx="66064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>
                <a:latin typeface="Consolas" panose="020B0609020204030204" pitchFamily="49" charset="0"/>
              </a:rPr>
              <a:t>import</a:t>
            </a:r>
            <a:r>
              <a:rPr lang="en-CA" sz="1200" dirty="0">
                <a:latin typeface="Consolas" panose="020B0609020204030204" pitchFamily="49" charset="0"/>
              </a:rPr>
              <a:t> </a:t>
            </a:r>
            <a:r>
              <a:rPr lang="en-CA" sz="1200" dirty="0" err="1">
                <a:latin typeface="Consolas" panose="020B0609020204030204" pitchFamily="49" charset="0"/>
              </a:rPr>
              <a:t>java.util.HashSet</a:t>
            </a:r>
            <a:r>
              <a:rPr lang="en-CA" sz="1200" dirty="0">
                <a:latin typeface="Consolas" panose="020B0609020204030204" pitchFamily="49" charset="0"/>
              </a:rPr>
              <a:t>;</a:t>
            </a:r>
          </a:p>
          <a:p>
            <a:endParaRPr lang="en-CA" sz="1200" dirty="0">
              <a:latin typeface="Consolas" panose="020B0609020204030204" pitchFamily="49" charset="0"/>
            </a:endParaRPr>
          </a:p>
          <a:p>
            <a:r>
              <a:rPr lang="en-CA" sz="1200" b="1" dirty="0">
                <a:latin typeface="Consolas" panose="020B0609020204030204" pitchFamily="49" charset="0"/>
              </a:rPr>
              <a:t>public</a:t>
            </a:r>
            <a:r>
              <a:rPr lang="en-CA" sz="1200" dirty="0">
                <a:latin typeface="Consolas" panose="020B0609020204030204" pitchFamily="49" charset="0"/>
              </a:rPr>
              <a:t> </a:t>
            </a:r>
            <a:r>
              <a:rPr lang="en-CA" sz="1200" b="1" dirty="0">
                <a:latin typeface="Consolas" panose="020B0609020204030204" pitchFamily="49" charset="0"/>
              </a:rPr>
              <a:t>interface</a:t>
            </a:r>
            <a:r>
              <a:rPr lang="en-CA" sz="1200" dirty="0">
                <a:latin typeface="Consolas" panose="020B0609020204030204" pitchFamily="49" charset="0"/>
              </a:rPr>
              <a:t> Graph {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   </a:t>
            </a:r>
            <a:r>
              <a:rPr lang="en-CA" sz="1200" b="1" dirty="0">
                <a:latin typeface="Consolas" panose="020B0609020204030204" pitchFamily="49" charset="0"/>
              </a:rPr>
              <a:t>void</a:t>
            </a:r>
            <a:r>
              <a:rPr lang="en-CA" sz="1200" dirty="0">
                <a:latin typeface="Consolas" panose="020B0609020204030204" pitchFamily="49" charset="0"/>
              </a:rPr>
              <a:t> </a:t>
            </a:r>
            <a:r>
              <a:rPr lang="en-CA" sz="1200" b="1" dirty="0">
                <a:latin typeface="Consolas" panose="020B0609020204030204" pitchFamily="49" charset="0"/>
              </a:rPr>
              <a:t>initialize(</a:t>
            </a:r>
            <a:r>
              <a:rPr lang="en-CA" sz="1200" b="1" dirty="0" err="1">
                <a:latin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</a:rPr>
              <a:t> V);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   </a:t>
            </a:r>
            <a:r>
              <a:rPr lang="en-CA" sz="1200" b="1" dirty="0" err="1">
                <a:latin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</a:rPr>
              <a:t> V(); </a:t>
            </a:r>
            <a:r>
              <a:rPr lang="en-CA" sz="1200" b="1" dirty="0">
                <a:solidFill>
                  <a:srgbClr val="339933"/>
                </a:solidFill>
                <a:latin typeface="Consolas" panose="020B0609020204030204" pitchFamily="49" charset="0"/>
              </a:rPr>
              <a:t>// cardinal de </a:t>
            </a:r>
            <a:r>
              <a:rPr lang="en-CA" sz="1200" b="1" dirty="0" err="1">
                <a:solidFill>
                  <a:srgbClr val="339933"/>
                </a:solidFill>
                <a:latin typeface="Consolas" panose="020B0609020204030204" pitchFamily="49" charset="0"/>
              </a:rPr>
              <a:t>l’ensemble</a:t>
            </a:r>
            <a:r>
              <a:rPr lang="en-CA" sz="1200" b="1" dirty="0">
                <a:solidFill>
                  <a:srgbClr val="339933"/>
                </a:solidFill>
                <a:latin typeface="Consolas" panose="020B0609020204030204" pitchFamily="49" charset="0"/>
              </a:rPr>
              <a:t> des </a:t>
            </a:r>
            <a:r>
              <a:rPr lang="en-CA" sz="1200" b="1" dirty="0" err="1">
                <a:solidFill>
                  <a:srgbClr val="339933"/>
                </a:solidFill>
                <a:latin typeface="Consolas" panose="020B0609020204030204" pitchFamily="49" charset="0"/>
              </a:rPr>
              <a:t>sommets</a:t>
            </a:r>
            <a:endParaRPr lang="en-CA" sz="1200" b="1" dirty="0">
              <a:solidFill>
                <a:srgbClr val="339933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</a:rPr>
              <a:t>   </a:t>
            </a:r>
            <a:r>
              <a:rPr lang="en-CA" sz="1200" b="1" dirty="0" err="1">
                <a:latin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</a:rPr>
              <a:t> E(); </a:t>
            </a:r>
            <a:r>
              <a:rPr lang="en-CA" sz="1200" b="1" dirty="0">
                <a:solidFill>
                  <a:srgbClr val="339933"/>
                </a:solidFill>
                <a:latin typeface="Consolas" panose="020B0609020204030204" pitchFamily="49" charset="0"/>
              </a:rPr>
              <a:t>// cardinal de </a:t>
            </a:r>
            <a:r>
              <a:rPr lang="en-CA" sz="1200" b="1" dirty="0" err="1">
                <a:solidFill>
                  <a:srgbClr val="339933"/>
                </a:solidFill>
                <a:latin typeface="Consolas" panose="020B0609020204030204" pitchFamily="49" charset="0"/>
              </a:rPr>
              <a:t>l’ensemble</a:t>
            </a:r>
            <a:r>
              <a:rPr lang="en-CA" sz="1200" b="1" dirty="0">
                <a:solidFill>
                  <a:srgbClr val="339933"/>
                </a:solidFill>
                <a:latin typeface="Consolas" panose="020B0609020204030204" pitchFamily="49" charset="0"/>
              </a:rPr>
              <a:t> des arcs</a:t>
            </a:r>
            <a:endParaRPr lang="en-CA" sz="1200" dirty="0">
              <a:latin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</a:rPr>
              <a:t>   </a:t>
            </a:r>
            <a:r>
              <a:rPr lang="en-CA" sz="1200" b="1" dirty="0">
                <a:latin typeface="Consolas" panose="020B0609020204030204" pitchFamily="49" charset="0"/>
              </a:rPr>
              <a:t>void</a:t>
            </a:r>
            <a:r>
              <a:rPr lang="en-CA" sz="1200" dirty="0">
                <a:latin typeface="Consolas" panose="020B0609020204030204" pitchFamily="49" charset="0"/>
              </a:rPr>
              <a:t> connect(</a:t>
            </a:r>
            <a:r>
              <a:rPr lang="en-CA" sz="1200" b="1" dirty="0" err="1">
                <a:latin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</a:rPr>
              <a:t> v1, </a:t>
            </a:r>
            <a:r>
              <a:rPr lang="en-CA" sz="1200" b="1" dirty="0" err="1">
                <a:latin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</a:rPr>
              <a:t> v2);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   </a:t>
            </a:r>
            <a:r>
              <a:rPr lang="en-CA" sz="1200" dirty="0" err="1">
                <a:latin typeface="Consolas" panose="020B0609020204030204" pitchFamily="49" charset="0"/>
              </a:rPr>
              <a:t>HashSet</a:t>
            </a:r>
            <a:r>
              <a:rPr lang="en-CA" sz="1200" dirty="0">
                <a:latin typeface="Consolas" panose="020B0609020204030204" pitchFamily="49" charset="0"/>
              </a:rPr>
              <a:t>&lt;Integer&gt; </a:t>
            </a:r>
            <a:r>
              <a:rPr lang="en-CA" sz="1200" dirty="0" err="1">
                <a:latin typeface="Consolas" panose="020B0609020204030204" pitchFamily="49" charset="0"/>
              </a:rPr>
              <a:t>adj</a:t>
            </a:r>
            <a:r>
              <a:rPr lang="en-CA" sz="1200" dirty="0">
                <a:latin typeface="Consolas" panose="020B0609020204030204" pitchFamily="49" charset="0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</a:rPr>
              <a:t> v); </a:t>
            </a:r>
            <a:r>
              <a:rPr lang="en-CA" sz="1200" b="1" dirty="0">
                <a:solidFill>
                  <a:srgbClr val="339933"/>
                </a:solidFill>
                <a:latin typeface="Consolas" panose="020B0609020204030204" pitchFamily="49" charset="0"/>
              </a:rPr>
              <a:t>// </a:t>
            </a:r>
            <a:r>
              <a:rPr lang="en-CA" sz="1200" b="1" dirty="0" err="1">
                <a:solidFill>
                  <a:srgbClr val="339933"/>
                </a:solidFill>
                <a:latin typeface="Consolas" panose="020B0609020204030204" pitchFamily="49" charset="0"/>
              </a:rPr>
              <a:t>liste</a:t>
            </a:r>
            <a:r>
              <a:rPr lang="en-CA" sz="1200" b="1" dirty="0">
                <a:solidFill>
                  <a:srgbClr val="339933"/>
                </a:solidFill>
                <a:latin typeface="Consolas" panose="020B0609020204030204" pitchFamily="49" charset="0"/>
              </a:rPr>
              <a:t> </a:t>
            </a:r>
            <a:r>
              <a:rPr lang="en-CA" sz="1200" b="1" dirty="0" err="1">
                <a:solidFill>
                  <a:srgbClr val="339933"/>
                </a:solidFill>
                <a:latin typeface="Consolas" panose="020B0609020204030204" pitchFamily="49" charset="0"/>
              </a:rPr>
              <a:t>d’adjacence</a:t>
            </a:r>
            <a:endParaRPr lang="en-CA" sz="1200" b="1" dirty="0">
              <a:solidFill>
                <a:srgbClr val="339933"/>
              </a:solidFill>
              <a:latin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</a:rPr>
              <a:t>   String </a:t>
            </a:r>
            <a:r>
              <a:rPr lang="en-CA" sz="1200" dirty="0" err="1">
                <a:latin typeface="Consolas" panose="020B0609020204030204" pitchFamily="49" charset="0"/>
              </a:rPr>
              <a:t>toString</a:t>
            </a:r>
            <a:r>
              <a:rPr lang="en-CA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CA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229600" cy="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2000" kern="0" dirty="0"/>
              <a:t>Un graphe implémentant </a:t>
            </a:r>
            <a:r>
              <a:rPr lang="fr-CA" alt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Graph</a:t>
            </a:r>
            <a:r>
              <a:rPr lang="fr-CA" altLang="en-US" sz="2000" kern="0" dirty="0"/>
              <a:t> sera formé de sommets auxquels seront associés à des entiers allant de 0 à |V|-1</a:t>
            </a:r>
            <a:endParaRPr lang="fr-CA" altLang="en-US" sz="2000" kern="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10573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106" y="2401195"/>
            <a:ext cx="4680000" cy="3260053"/>
          </a:xfrm>
          <a:prstGeom prst="rect">
            <a:avLst/>
          </a:prstGeom>
        </p:spPr>
      </p:pic>
      <p:sp>
        <p:nvSpPr>
          <p:cNvPr id="12800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28003" name="Text Box 33"/>
          <p:cNvSpPr txBox="1">
            <a:spLocks noChangeArrowheads="1"/>
          </p:cNvSpPr>
          <p:nvPr/>
        </p:nvSpPr>
        <p:spPr bwMode="auto">
          <a:xfrm>
            <a:off x="809625" y="4427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128004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1280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Composantes fortement connexes</a:t>
            </a:r>
            <a:endParaRPr lang="en-US" altLang="en-US" sz="4000" dirty="0"/>
          </a:p>
        </p:txBody>
      </p:sp>
      <p:sp>
        <p:nvSpPr>
          <p:cNvPr id="128006" name="Rectangle 40"/>
          <p:cNvSpPr>
            <a:spLocks noChangeArrowheads="1"/>
          </p:cNvSpPr>
          <p:nvPr/>
        </p:nvSpPr>
        <p:spPr bwMode="auto">
          <a:xfrm>
            <a:off x="428625" y="1571625"/>
            <a:ext cx="82429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fr-CA" altLang="en-US" sz="1800" kern="0" dirty="0">
                <a:cs typeface="Consolas" panose="020B0609020204030204" pitchFamily="49" charset="0"/>
              </a:rPr>
              <a:t>Ordonner les nœuds du graphe obtenus d’un DFS post-ordre inverse de G</a:t>
            </a:r>
            <a:r>
              <a:rPr lang="fr-CA" altLang="en-US" sz="1800" kern="0" baseline="30000" dirty="0">
                <a:cs typeface="Consolas" panose="020B0609020204030204" pitchFamily="49" charset="0"/>
              </a:rPr>
              <a:t>T</a:t>
            </a:r>
          </a:p>
          <a:p>
            <a:pPr eaLnBrk="1" hangingPunct="1">
              <a:buFontTx/>
              <a:buAutoNum type="arabicPeriod"/>
            </a:pPr>
            <a:r>
              <a:rPr lang="fr-CA" altLang="en-US" sz="1800" dirty="0"/>
              <a:t>Parcourir G en DFS suivant l’ordre obtenu en (1.)</a:t>
            </a:r>
          </a:p>
        </p:txBody>
      </p:sp>
      <p:sp>
        <p:nvSpPr>
          <p:cNvPr id="12800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2621F0C-83DE-4DBB-B18E-0556C195AED4}" type="slidenum">
              <a:rPr lang="fr-FR" altLang="en-US" sz="1400"/>
              <a:pPr eaLnBrk="1" hangingPunct="1"/>
              <a:t>40</a:t>
            </a:fld>
            <a:endParaRPr lang="fr-FR" altLang="en-US" sz="140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11760" y="5014063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dirty="0">
                <a:solidFill>
                  <a:srgbClr val="339933"/>
                </a:solidFill>
              </a:rPr>
              <a:t>Graphe G</a:t>
            </a:r>
            <a:r>
              <a:rPr lang="fr-CA" altLang="en-US" sz="1800" baseline="30000" dirty="0">
                <a:solidFill>
                  <a:srgbClr val="339933"/>
                </a:solidFill>
              </a:rPr>
              <a:t>T</a:t>
            </a:r>
            <a:endParaRPr lang="fr-FR" altLang="en-US" sz="1800" baseline="30000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2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106" y="2401195"/>
            <a:ext cx="4680000" cy="3260053"/>
          </a:xfrm>
          <a:prstGeom prst="rect">
            <a:avLst/>
          </a:prstGeom>
        </p:spPr>
      </p:pic>
      <p:sp>
        <p:nvSpPr>
          <p:cNvPr id="12800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28003" name="Text Box 33"/>
          <p:cNvSpPr txBox="1">
            <a:spLocks noChangeArrowheads="1"/>
          </p:cNvSpPr>
          <p:nvPr/>
        </p:nvSpPr>
        <p:spPr bwMode="auto">
          <a:xfrm>
            <a:off x="809625" y="4427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128004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1280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Composantes fortement connexes</a:t>
            </a:r>
            <a:endParaRPr lang="en-US" altLang="en-US" sz="4000" dirty="0"/>
          </a:p>
        </p:txBody>
      </p:sp>
      <p:sp>
        <p:nvSpPr>
          <p:cNvPr id="128006" name="Rectangle 40"/>
          <p:cNvSpPr>
            <a:spLocks noChangeArrowheads="1"/>
          </p:cNvSpPr>
          <p:nvPr/>
        </p:nvSpPr>
        <p:spPr bwMode="auto">
          <a:xfrm>
            <a:off x="428625" y="1571625"/>
            <a:ext cx="87815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fr-CA" altLang="en-US" sz="1800" b="1" kern="0" dirty="0">
                <a:cs typeface="Consolas" panose="020B0609020204030204" pitchFamily="49" charset="0"/>
              </a:rPr>
              <a:t>Ordonner les nœuds du graphe obtenus d’un DFS post-ordre inverse de G</a:t>
            </a:r>
            <a:r>
              <a:rPr lang="fr-CA" altLang="en-US" sz="1800" b="1" kern="0" baseline="30000" dirty="0">
                <a:cs typeface="Consolas" panose="020B0609020204030204" pitchFamily="49" charset="0"/>
              </a:rPr>
              <a:t>T</a:t>
            </a:r>
          </a:p>
          <a:p>
            <a:pPr eaLnBrk="1" hangingPunct="1">
              <a:buFontTx/>
              <a:buAutoNum type="arabicPeriod"/>
            </a:pPr>
            <a:r>
              <a:rPr lang="fr-CA" altLang="en-US" sz="1800" dirty="0"/>
              <a:t>Parcourir G en DFS suivant l’ordre obtenu en (1.)</a:t>
            </a:r>
          </a:p>
        </p:txBody>
      </p:sp>
      <p:sp>
        <p:nvSpPr>
          <p:cNvPr id="12800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2621F0C-83DE-4DBB-B18E-0556C195AED4}" type="slidenum">
              <a:rPr lang="fr-FR" altLang="en-US" sz="1400"/>
              <a:pPr eaLnBrk="1" hangingPunct="1"/>
              <a:t>41</a:t>
            </a:fld>
            <a:endParaRPr lang="fr-FR" altLang="en-US" sz="140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13627" y="5343041"/>
            <a:ext cx="21339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dirty="0">
                <a:solidFill>
                  <a:srgbClr val="339933"/>
                </a:solidFill>
              </a:rPr>
              <a:t>Post-ordre inverse:</a:t>
            </a:r>
            <a:endParaRPr lang="fr-FR" altLang="en-US" sz="1800" baseline="30000" dirty="0">
              <a:solidFill>
                <a:srgbClr val="33993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9652" y="5712373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1, 5, 2, 6, 9, 12, 8, 0, 3, 4, 7, 11, 10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411760" y="5014063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dirty="0">
                <a:solidFill>
                  <a:srgbClr val="339933"/>
                </a:solidFill>
              </a:rPr>
              <a:t>Graphe G</a:t>
            </a:r>
            <a:r>
              <a:rPr lang="fr-CA" altLang="en-US" sz="1800" baseline="30000" dirty="0">
                <a:solidFill>
                  <a:srgbClr val="339933"/>
                </a:solidFill>
              </a:rPr>
              <a:t>T</a:t>
            </a:r>
            <a:endParaRPr lang="fr-FR" altLang="en-US" sz="1800" baseline="30000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069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28003" name="Text Box 33"/>
          <p:cNvSpPr txBox="1">
            <a:spLocks noChangeArrowheads="1"/>
          </p:cNvSpPr>
          <p:nvPr/>
        </p:nvSpPr>
        <p:spPr bwMode="auto">
          <a:xfrm>
            <a:off x="809625" y="4427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128004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1280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Composantes fortement connexes</a:t>
            </a:r>
            <a:endParaRPr lang="en-US" altLang="en-US" sz="4000" dirty="0"/>
          </a:p>
        </p:txBody>
      </p:sp>
      <p:sp>
        <p:nvSpPr>
          <p:cNvPr id="128006" name="Rectangle 40"/>
          <p:cNvSpPr>
            <a:spLocks noChangeArrowheads="1"/>
          </p:cNvSpPr>
          <p:nvPr/>
        </p:nvSpPr>
        <p:spPr bwMode="auto">
          <a:xfrm>
            <a:off x="428625" y="1571625"/>
            <a:ext cx="87815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fr-CA" altLang="en-US" sz="1800" b="1" kern="0" dirty="0">
                <a:cs typeface="Consolas" panose="020B0609020204030204" pitchFamily="49" charset="0"/>
              </a:rPr>
              <a:t>Ordonner les nœuds du graphe obtenus d’un DFS post-ordre inverse de G</a:t>
            </a:r>
            <a:r>
              <a:rPr lang="fr-CA" altLang="en-US" sz="1800" b="1" kern="0" baseline="30000" dirty="0">
                <a:cs typeface="Consolas" panose="020B0609020204030204" pitchFamily="49" charset="0"/>
              </a:rPr>
              <a:t>T</a:t>
            </a:r>
          </a:p>
          <a:p>
            <a:pPr eaLnBrk="1" hangingPunct="1">
              <a:buFontTx/>
              <a:buAutoNum type="arabicPeriod"/>
            </a:pPr>
            <a:r>
              <a:rPr lang="fr-CA" altLang="en-US" sz="1800" dirty="0"/>
              <a:t>Parcourir G en DFS suivant l’ordre obtenu en (1.)</a:t>
            </a:r>
          </a:p>
        </p:txBody>
      </p:sp>
      <p:sp>
        <p:nvSpPr>
          <p:cNvPr id="12800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2621F0C-83DE-4DBB-B18E-0556C195AED4}" type="slidenum">
              <a:rPr lang="fr-FR" altLang="en-US" sz="1400"/>
              <a:pPr eaLnBrk="1" hangingPunct="1"/>
              <a:t>42</a:t>
            </a:fld>
            <a:endParaRPr lang="fr-FR" altLang="en-US" sz="140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13627" y="5343041"/>
            <a:ext cx="21339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dirty="0">
                <a:solidFill>
                  <a:srgbClr val="339933"/>
                </a:solidFill>
              </a:rPr>
              <a:t>Post-ordre inverse:</a:t>
            </a:r>
            <a:endParaRPr lang="fr-FR" altLang="en-US" sz="1800" baseline="30000" dirty="0">
              <a:solidFill>
                <a:srgbClr val="33993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9652" y="5712373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latin typeface="Consolas" panose="020B0609020204030204" pitchFamily="49" charset="0"/>
                <a:cs typeface="Consolas" panose="020B0609020204030204" pitchFamily="49" charset="0"/>
              </a:rPr>
              <a:t>1, 5, 2, 6, 9, 12, 8, 0, 3, 4, 7, 11, 10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00" y="2587288"/>
            <a:ext cx="4680000" cy="3112924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411760" y="5034002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dirty="0">
                <a:solidFill>
                  <a:srgbClr val="339933"/>
                </a:solidFill>
              </a:rPr>
              <a:t>Graphe G</a:t>
            </a:r>
            <a:endParaRPr lang="fr-FR" altLang="en-US" sz="1800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12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Composantes fortement connexes</a:t>
            </a:r>
            <a:endParaRPr lang="en-US" altLang="en-US" sz="4000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71625"/>
            <a:ext cx="8229600" cy="561231"/>
          </a:xfrm>
        </p:spPr>
        <p:txBody>
          <a:bodyPr/>
          <a:lstStyle/>
          <a:p>
            <a:pPr eaLnBrk="1" hangingPunct="1"/>
            <a:r>
              <a:rPr lang="fr-CA" altLang="en-US" sz="2000" dirty="0"/>
              <a:t>Algorithme de </a:t>
            </a:r>
            <a:r>
              <a:rPr lang="fr-CA" altLang="en-US" sz="2000" dirty="0" err="1"/>
              <a:t>KosarajuSharir</a:t>
            </a:r>
            <a:r>
              <a:rPr lang="fr-CA" altLang="en-US" sz="2000" dirty="0"/>
              <a:t>.</a:t>
            </a:r>
            <a:endParaRPr lang="fr-CA" altLang="en-US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43</a:t>
            </a:fld>
            <a:endParaRPr lang="fr-FR" altLang="en-US" sz="1400"/>
          </a:p>
        </p:txBody>
      </p:sp>
      <p:sp>
        <p:nvSpPr>
          <p:cNvPr id="6" name="Rectangle 5"/>
          <p:cNvSpPr/>
          <p:nvPr/>
        </p:nvSpPr>
        <p:spPr>
          <a:xfrm>
            <a:off x="457200" y="2152827"/>
            <a:ext cx="7704856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StrongConnectedComponents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CA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private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[] marked;</a:t>
            </a:r>
          </a:p>
          <a:p>
            <a:r>
              <a:rPr lang="en-CA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private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[] id;</a:t>
            </a:r>
          </a:p>
          <a:p>
            <a:r>
              <a:rPr lang="en-CA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private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count;</a:t>
            </a:r>
          </a:p>
          <a:p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public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StrongConnectedComponents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DirectedGraph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G){</a:t>
            </a:r>
          </a:p>
          <a:p>
            <a:r>
              <a:rPr lang="en-CA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if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(G == </a:t>
            </a:r>
            <a:r>
              <a:rPr lang="en-CA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CA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throw new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InvalidParameterException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DepthFirstOrder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dfo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DepthFirstOrder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G.transposed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marked = </a:t>
            </a:r>
            <a:r>
              <a:rPr lang="en-CA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CA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[G.V()]; 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id     = </a:t>
            </a:r>
            <a:r>
              <a:rPr lang="en-CA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CA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[G.V()];</a:t>
            </a:r>
          </a:p>
          <a:p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for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CA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v=0 :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dfo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reversePost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() )</a:t>
            </a:r>
          </a:p>
          <a:p>
            <a:r>
              <a:rPr lang="en-CA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if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 !marked[v] ){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dfs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(v, G); 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count++; </a:t>
            </a:r>
            <a:r>
              <a:rPr lang="en-CA" sz="11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new component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42EF2A-6DEE-4D57-8D5E-C50B58492378}"/>
              </a:ext>
            </a:extLst>
          </p:cNvPr>
          <p:cNvSpPr/>
          <p:nvPr/>
        </p:nvSpPr>
        <p:spPr>
          <a:xfrm>
            <a:off x="5580112" y="2153071"/>
            <a:ext cx="324036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private void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dfs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v, Graph G){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marked[v] = </a:t>
            </a:r>
            <a:r>
              <a:rPr lang="en-CA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true;</a:t>
            </a:r>
          </a:p>
          <a:p>
            <a:endParaRPr lang="en-CA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1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identify component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id[v] = count;</a:t>
            </a:r>
          </a:p>
          <a:p>
            <a:endParaRPr lang="en-CA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for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w :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G.adj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(v))</a:t>
            </a:r>
          </a:p>
          <a:p>
            <a:r>
              <a:rPr lang="en-CA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if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(!marked[w])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CA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dfs</a:t>
            </a:r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(w, G);</a:t>
            </a:r>
          </a:p>
          <a:p>
            <a:r>
              <a:rPr lang="en-CA" sz="11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1075046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A" altLang="en-US" sz="4000">
                <a:solidFill>
                  <a:srgbClr val="FF0000"/>
                </a:solidFill>
              </a:rPr>
              <a:t>Graphes II</a:t>
            </a:r>
            <a:endParaRPr lang="en-US" altLang="en-US" sz="400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1484784"/>
            <a:ext cx="6696744" cy="349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Interface et classes de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graphes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orientés et non orientés 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Paths (BFS + DFS)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Ordre topologique (version DFS)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Parcours DFS post-ordre et post-ordre inverse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d’ordre topologique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Notion de connexité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 (UG)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fortement connexes (DG)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Arbre sous-tendant minimum</a:t>
            </a:r>
            <a:endParaRPr lang="en-CA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Problématique</a:t>
            </a:r>
            <a:endParaRPr lang="en-CA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bg1">
                    <a:lumMod val="75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de Prim</a:t>
            </a:r>
            <a:endParaRPr lang="en-CA" sz="1600" dirty="0">
              <a:solidFill>
                <a:schemeClr val="bg1">
                  <a:lumMod val="75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113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21507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Arbre sous-tendant minimum</a:t>
            </a:r>
            <a:endParaRPr lang="en-US" altLang="en-US"/>
          </a:p>
        </p:txBody>
      </p:sp>
      <p:sp>
        <p:nvSpPr>
          <p:cNvPr id="21509" name="Rectangle 40"/>
          <p:cNvSpPr>
            <a:spLocks noChangeArrowheads="1"/>
          </p:cNvSpPr>
          <p:nvPr/>
        </p:nvSpPr>
        <p:spPr bwMode="auto">
          <a:xfrm>
            <a:off x="428625" y="1571625"/>
            <a:ext cx="8315325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dist" eaLnBrk="1" hangingPunct="1"/>
            <a:r>
              <a:rPr lang="fr-CA" altLang="en-US" sz="1800" u="sng" dirty="0"/>
              <a:t>Problématique:</a:t>
            </a:r>
          </a:p>
          <a:p>
            <a:pPr algn="dist" eaLnBrk="1" hangingPunct="1"/>
            <a:endParaRPr lang="fr-CA" altLang="en-US" sz="1800" u="sng" dirty="0"/>
          </a:p>
          <a:p>
            <a:pPr algn="dist" eaLnBrk="1" hangingPunct="1"/>
            <a:r>
              <a:rPr lang="fr-CA" altLang="en-US" sz="1800" dirty="0"/>
              <a:t>On cherche à relier toutes les sommets d’un graphe </a:t>
            </a:r>
            <a:r>
              <a:rPr lang="fr-CA" altLang="en-US" sz="1800" dirty="0" err="1"/>
              <a:t>valué</a:t>
            </a:r>
            <a:r>
              <a:rPr lang="fr-CA" altLang="en-US" sz="1800" dirty="0"/>
              <a:t> non orienté</a:t>
            </a:r>
          </a:p>
          <a:p>
            <a:pPr algn="dist" eaLnBrk="1" hangingPunct="1"/>
            <a:r>
              <a:rPr lang="fr-CA" altLang="en-US" sz="1800" dirty="0"/>
              <a:t>en ne retenant que certaines de ses arêtes, de sorte à réduire le coût total </a:t>
            </a:r>
          </a:p>
          <a:p>
            <a:pPr algn="dist" eaLnBrk="1" hangingPunct="1"/>
            <a:r>
              <a:rPr lang="fr-CA" altLang="en-US" sz="1800" dirty="0"/>
              <a:t>associé aux arêtes choisies.</a:t>
            </a:r>
          </a:p>
          <a:p>
            <a:pPr algn="dist" eaLnBrk="1" hangingPunct="1"/>
            <a:endParaRPr lang="fr-CA" altLang="en-US" sz="1800" dirty="0"/>
          </a:p>
          <a:p>
            <a:pPr algn="dist" eaLnBrk="1" hangingPunct="1"/>
            <a:r>
              <a:rPr lang="fr-CA" altLang="en-US" sz="1800" dirty="0"/>
              <a:t>Ce faisant, on définit un arbre sous-tendant le graphe. Cet </a:t>
            </a:r>
            <a:r>
              <a:rPr lang="fr-CA" altLang="en-US" sz="1800" u="sng" dirty="0"/>
              <a:t>arbre sous-tendant</a:t>
            </a:r>
            <a:r>
              <a:rPr lang="fr-CA" altLang="en-US" sz="1800" dirty="0"/>
              <a:t> </a:t>
            </a:r>
          </a:p>
          <a:p>
            <a:pPr algn="dist" eaLnBrk="1" hangingPunct="1"/>
            <a:r>
              <a:rPr lang="fr-CA" altLang="en-US" sz="1800" dirty="0"/>
              <a:t>est dit </a:t>
            </a:r>
            <a:r>
              <a:rPr lang="fr-CA" altLang="en-US" sz="1800" u="sng" dirty="0"/>
              <a:t>minimum</a:t>
            </a:r>
            <a:r>
              <a:rPr lang="fr-CA" altLang="en-US" sz="1800" dirty="0"/>
              <a:t> car le coût qui lui est associé est le plus bas sur l’ensemble des</a:t>
            </a:r>
          </a:p>
          <a:p>
            <a:pPr algn="dist" eaLnBrk="1" hangingPunct="1"/>
            <a:r>
              <a:rPr lang="fr-CA" altLang="en-US" sz="1800" dirty="0"/>
              <a:t>arbres sous-tendant ledit graphe.</a:t>
            </a:r>
          </a:p>
        </p:txBody>
      </p:sp>
      <p:sp>
        <p:nvSpPr>
          <p:cNvPr id="21510" name="Slide Number Placeholder 4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64CF965-71FF-4BD8-B445-1DCF7165E32E}" type="slidenum">
              <a:rPr lang="fr-FR" altLang="en-US" sz="1400"/>
              <a:pPr eaLnBrk="1" hangingPunct="1"/>
              <a:t>45</a:t>
            </a:fld>
            <a:endParaRPr lang="fr-FR" altLang="en-US"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3136900" y="2498725"/>
            <a:ext cx="482600" cy="431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171825" y="250983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0</a:t>
            </a:r>
            <a:endParaRPr lang="fr-FR" altLang="en-US" sz="1800" baseline="-25000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5105400" y="2498725"/>
            <a:ext cx="482600" cy="431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140325" y="250983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1</a:t>
            </a:r>
            <a:endParaRPr lang="fr-FR" altLang="en-US" sz="1800" baseline="-25000"/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4095750" y="3794125"/>
            <a:ext cx="482600" cy="431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130675" y="380523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3</a:t>
            </a:r>
            <a:endParaRPr lang="fr-FR" altLang="en-US" sz="1800" baseline="-25000"/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2032000" y="3794125"/>
            <a:ext cx="482600" cy="431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2066925" y="380523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2</a:t>
            </a:r>
            <a:endParaRPr lang="fr-FR" altLang="en-US" sz="1800" baseline="-25000"/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3136900" y="4899025"/>
            <a:ext cx="482600" cy="431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3171825" y="491013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5</a:t>
            </a:r>
            <a:endParaRPr lang="fr-FR" altLang="en-US" sz="1800" baseline="-25000"/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5105400" y="4911725"/>
            <a:ext cx="482600" cy="431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140325" y="492283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6</a:t>
            </a:r>
            <a:endParaRPr lang="fr-FR" altLang="en-US" sz="1800" baseline="-25000"/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>
            <a:off x="6159500" y="3794125"/>
            <a:ext cx="482600" cy="431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6194425" y="380523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4</a:t>
            </a:r>
            <a:endParaRPr lang="fr-FR" altLang="en-US" sz="1800" baseline="-25000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3619500" y="2689225"/>
            <a:ext cx="147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5524500" y="2867025"/>
            <a:ext cx="7620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H="1">
            <a:off x="5499100" y="4187825"/>
            <a:ext cx="736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>
            <a:off x="3594100" y="515302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2374900" y="4187825"/>
            <a:ext cx="8128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 flipV="1">
            <a:off x="2374900" y="2867025"/>
            <a:ext cx="8128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>
            <a:off x="3543300" y="2892425"/>
            <a:ext cx="660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>
            <a:off x="4483100" y="4187825"/>
            <a:ext cx="6604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 flipH="1">
            <a:off x="4457700" y="2892425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 flipH="1">
            <a:off x="3517900" y="4162425"/>
            <a:ext cx="635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>
            <a:off x="4584700" y="3984625"/>
            <a:ext cx="157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 flipH="1">
            <a:off x="2501900" y="4010025"/>
            <a:ext cx="157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>
            <a:off x="1460500" y="3451225"/>
            <a:ext cx="4318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582" name="Text Box 30"/>
          <p:cNvSpPr txBox="1">
            <a:spLocks noChangeArrowheads="1"/>
          </p:cNvSpPr>
          <p:nvPr/>
        </p:nvSpPr>
        <p:spPr bwMode="auto">
          <a:xfrm>
            <a:off x="555625" y="317023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i="1"/>
              <a:t>origine</a:t>
            </a:r>
            <a:endParaRPr lang="fr-FR" altLang="en-US" sz="1800" i="1"/>
          </a:p>
        </p:txBody>
      </p:sp>
      <p:sp>
        <p:nvSpPr>
          <p:cNvPr id="23583" name="Text Box 31"/>
          <p:cNvSpPr txBox="1">
            <a:spLocks noChangeArrowheads="1"/>
          </p:cNvSpPr>
          <p:nvPr/>
        </p:nvSpPr>
        <p:spPr bwMode="auto">
          <a:xfrm>
            <a:off x="2867025" y="22177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1</a:t>
            </a:r>
            <a:endParaRPr lang="fr-FR" altLang="en-US" sz="1800"/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2841625" y="50625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1</a:t>
            </a:r>
            <a:endParaRPr lang="fr-FR" altLang="en-US" sz="1800"/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809625" y="4427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5305425" y="21669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2</a:t>
            </a:r>
            <a:endParaRPr lang="fr-FR" altLang="en-US" sz="1800"/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4187825" y="33099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2</a:t>
            </a:r>
            <a:endParaRPr lang="fr-FR" altLang="en-US" sz="1800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23589" name="Text Box 37"/>
          <p:cNvSpPr txBox="1">
            <a:spLocks noChangeArrowheads="1"/>
          </p:cNvSpPr>
          <p:nvPr/>
        </p:nvSpPr>
        <p:spPr bwMode="auto">
          <a:xfrm>
            <a:off x="1042988" y="5445125"/>
            <a:ext cx="23987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File:  vide</a:t>
            </a:r>
            <a:endParaRPr lang="fr-FR" altLang="en-US" sz="1800" baseline="-25000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6537325" y="35004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3</a:t>
            </a:r>
            <a:endParaRPr lang="fr-FR" altLang="en-US" sz="1800"/>
          </a:p>
        </p:txBody>
      </p:sp>
      <p:sp>
        <p:nvSpPr>
          <p:cNvPr id="23591" name="Text Box 39"/>
          <p:cNvSpPr txBox="1">
            <a:spLocks noChangeArrowheads="1"/>
          </p:cNvSpPr>
          <p:nvPr/>
        </p:nvSpPr>
        <p:spPr bwMode="auto">
          <a:xfrm>
            <a:off x="5610225" y="4922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3</a:t>
            </a:r>
            <a:endParaRPr lang="fr-FR" altLang="en-US" sz="1800"/>
          </a:p>
        </p:txBody>
      </p:sp>
      <p:sp>
        <p:nvSpPr>
          <p:cNvPr id="235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Arbre sous-tendant minimum</a:t>
            </a:r>
            <a:endParaRPr lang="en-US" altLang="en-US"/>
          </a:p>
        </p:txBody>
      </p:sp>
      <p:sp>
        <p:nvSpPr>
          <p:cNvPr id="23593" name="Rectangle 40"/>
          <p:cNvSpPr>
            <a:spLocks noChangeArrowheads="1"/>
          </p:cNvSpPr>
          <p:nvPr/>
        </p:nvSpPr>
        <p:spPr bwMode="auto">
          <a:xfrm>
            <a:off x="428625" y="1571625"/>
            <a:ext cx="82375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u="sng"/>
              <a:t>Rappel:</a:t>
            </a:r>
            <a:r>
              <a:rPr lang="fr-CA" altLang="en-US" sz="1800"/>
              <a:t> Nous avions vu le rapprochement entre l’algorithme de chemin le plus </a:t>
            </a:r>
            <a:br>
              <a:rPr lang="fr-CA" altLang="en-US" sz="1800"/>
            </a:br>
            <a:r>
              <a:rPr lang="fr-CA" altLang="en-US" sz="1800"/>
              <a:t>court exécuté sur un graphe non valué:</a:t>
            </a:r>
          </a:p>
        </p:txBody>
      </p:sp>
      <p:sp>
        <p:nvSpPr>
          <p:cNvPr id="23594" name="Slide Number Placeholder 4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274254E-FB0B-4EF2-989B-BDAAE424D4FC}" type="slidenum">
              <a:rPr lang="fr-FR" altLang="en-US" sz="1400"/>
              <a:pPr eaLnBrk="1" hangingPunct="1"/>
              <a:t>46</a:t>
            </a:fld>
            <a:endParaRPr lang="fr-FR" altLang="en-US"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1995488"/>
            <a:ext cx="357187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28625" y="1571625"/>
            <a:ext cx="6057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u="sng"/>
              <a:t>Rappel:</a:t>
            </a:r>
            <a:r>
              <a:rPr lang="fr-CA" altLang="en-US" sz="1800"/>
              <a:t> et le parcours par niveau de son arbre équivalent</a:t>
            </a:r>
          </a:p>
        </p:txBody>
      </p:sp>
      <p:sp>
        <p:nvSpPr>
          <p:cNvPr id="25605" name="Rectangle 2"/>
          <p:cNvSpPr txBox="1">
            <a:spLocks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A" altLang="en-US" sz="4400">
                <a:solidFill>
                  <a:srgbClr val="FF0000"/>
                </a:solidFill>
              </a:rPr>
              <a:t>Arbre sous-tendant minimum</a:t>
            </a:r>
            <a:endParaRPr lang="en-US" altLang="en-US" sz="4400">
              <a:solidFill>
                <a:srgbClr val="FF0000"/>
              </a:solidFill>
            </a:endParaRPr>
          </a:p>
        </p:txBody>
      </p:sp>
      <p:sp>
        <p:nvSpPr>
          <p:cNvPr id="2560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17A5E45-D440-4884-8C54-A1319EA017F7}" type="slidenum">
              <a:rPr lang="fr-FR" altLang="en-US" sz="1400"/>
              <a:pPr eaLnBrk="1" hangingPunct="1"/>
              <a:t>47</a:t>
            </a:fld>
            <a:endParaRPr lang="fr-FR" altLang="en-US"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3136900" y="2498725"/>
            <a:ext cx="482600" cy="431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171825" y="250983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0</a:t>
            </a:r>
            <a:endParaRPr lang="fr-FR" altLang="en-US" sz="1800" baseline="-25000"/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5105400" y="2498725"/>
            <a:ext cx="482600" cy="431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140325" y="250983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1</a:t>
            </a:r>
            <a:endParaRPr lang="fr-FR" altLang="en-US" sz="1800" baseline="-25000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4095750" y="3794125"/>
            <a:ext cx="482600" cy="431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130675" y="380523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3</a:t>
            </a:r>
            <a:endParaRPr lang="fr-FR" altLang="en-US" sz="1800" baseline="-25000"/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2032000" y="3794125"/>
            <a:ext cx="482600" cy="431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2066925" y="380523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2</a:t>
            </a:r>
            <a:endParaRPr lang="fr-FR" altLang="en-US" sz="1800" baseline="-25000"/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3136900" y="4899025"/>
            <a:ext cx="482600" cy="431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3171825" y="491013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5</a:t>
            </a:r>
            <a:endParaRPr lang="fr-FR" altLang="en-US" sz="1800" baseline="-25000"/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5105400" y="4911725"/>
            <a:ext cx="482600" cy="431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140325" y="492283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6</a:t>
            </a:r>
            <a:endParaRPr lang="fr-FR" altLang="en-US" sz="1800" baseline="-25000"/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6159500" y="3794125"/>
            <a:ext cx="482600" cy="4318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6194425" y="3805238"/>
            <a:ext cx="420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V</a:t>
            </a:r>
            <a:r>
              <a:rPr lang="fr-CA" altLang="en-US" sz="1800" baseline="-25000"/>
              <a:t>4</a:t>
            </a:r>
            <a:endParaRPr lang="fr-FR" altLang="en-US" sz="1800" baseline="-25000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3619500" y="2689225"/>
            <a:ext cx="147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5524500" y="2867025"/>
            <a:ext cx="7620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 flipH="1">
            <a:off x="5499100" y="4187825"/>
            <a:ext cx="736600" cy="76200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fr-FR" sz="1800">
              <a:latin typeface="Arial" charset="0"/>
              <a:ea typeface="+mn-ea"/>
            </a:endParaRPr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 flipH="1">
            <a:off x="3594100" y="5153025"/>
            <a:ext cx="1524000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fr-FR" sz="1800">
              <a:latin typeface="Arial" charset="0"/>
              <a:ea typeface="+mn-ea"/>
            </a:endParaRPr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2374900" y="4187825"/>
            <a:ext cx="81280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 flipV="1">
            <a:off x="2374900" y="2867025"/>
            <a:ext cx="8128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>
            <a:off x="3543300" y="2892425"/>
            <a:ext cx="660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4483100" y="4187825"/>
            <a:ext cx="6604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 flipH="1">
            <a:off x="4457700" y="2892425"/>
            <a:ext cx="762000" cy="91440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fr-FR" sz="1800">
              <a:latin typeface="Arial" charset="0"/>
              <a:ea typeface="+mn-ea"/>
            </a:endParaRPr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 flipH="1">
            <a:off x="3517900" y="4162425"/>
            <a:ext cx="635000" cy="76200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fr-FR" sz="1800">
              <a:latin typeface="Arial" charset="0"/>
              <a:ea typeface="+mn-ea"/>
            </a:endParaRPr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>
            <a:off x="4584700" y="3984625"/>
            <a:ext cx="1574800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fr-FR" sz="1800">
              <a:latin typeface="Arial" charset="0"/>
              <a:ea typeface="+mn-ea"/>
            </a:endParaRP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 flipH="1" flipV="1">
            <a:off x="2500313" y="4000500"/>
            <a:ext cx="1576387" cy="9525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fr-FR" sz="1800">
              <a:latin typeface="Arial" charset="0"/>
              <a:ea typeface="+mn-ea"/>
            </a:endParaRPr>
          </a:p>
        </p:txBody>
      </p:sp>
      <p:sp>
        <p:nvSpPr>
          <p:cNvPr id="27677" name="Text Box 31"/>
          <p:cNvSpPr txBox="1">
            <a:spLocks noChangeArrowheads="1"/>
          </p:cNvSpPr>
          <p:nvPr/>
        </p:nvSpPr>
        <p:spPr bwMode="auto">
          <a:xfrm>
            <a:off x="2867025" y="22177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1</a:t>
            </a:r>
            <a:endParaRPr lang="fr-FR" altLang="en-US" sz="1800"/>
          </a:p>
        </p:txBody>
      </p:sp>
      <p:sp>
        <p:nvSpPr>
          <p:cNvPr id="27678" name="Text Box 32"/>
          <p:cNvSpPr txBox="1">
            <a:spLocks noChangeArrowheads="1"/>
          </p:cNvSpPr>
          <p:nvPr/>
        </p:nvSpPr>
        <p:spPr bwMode="auto">
          <a:xfrm>
            <a:off x="2841625" y="50625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1</a:t>
            </a:r>
            <a:endParaRPr lang="fr-FR" altLang="en-US" sz="1800"/>
          </a:p>
        </p:txBody>
      </p:sp>
      <p:sp>
        <p:nvSpPr>
          <p:cNvPr id="27679" name="Text Box 33"/>
          <p:cNvSpPr txBox="1">
            <a:spLocks noChangeArrowheads="1"/>
          </p:cNvSpPr>
          <p:nvPr/>
        </p:nvSpPr>
        <p:spPr bwMode="auto">
          <a:xfrm>
            <a:off x="809625" y="4427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27680" name="Text Box 34"/>
          <p:cNvSpPr txBox="1">
            <a:spLocks noChangeArrowheads="1"/>
          </p:cNvSpPr>
          <p:nvPr/>
        </p:nvSpPr>
        <p:spPr bwMode="auto">
          <a:xfrm>
            <a:off x="5305425" y="21669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2</a:t>
            </a:r>
            <a:endParaRPr lang="fr-FR" altLang="en-US" sz="1800"/>
          </a:p>
        </p:txBody>
      </p:sp>
      <p:sp>
        <p:nvSpPr>
          <p:cNvPr id="27681" name="Text Box 35"/>
          <p:cNvSpPr txBox="1">
            <a:spLocks noChangeArrowheads="1"/>
          </p:cNvSpPr>
          <p:nvPr/>
        </p:nvSpPr>
        <p:spPr bwMode="auto">
          <a:xfrm>
            <a:off x="4187825" y="33099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2</a:t>
            </a:r>
            <a:endParaRPr lang="fr-FR" altLang="en-US" sz="1800"/>
          </a:p>
        </p:txBody>
      </p:sp>
      <p:sp>
        <p:nvSpPr>
          <p:cNvPr id="27682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27683" name="Text Box 38"/>
          <p:cNvSpPr txBox="1">
            <a:spLocks noChangeArrowheads="1"/>
          </p:cNvSpPr>
          <p:nvPr/>
        </p:nvSpPr>
        <p:spPr bwMode="auto">
          <a:xfrm>
            <a:off x="6537325" y="35004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3</a:t>
            </a:r>
            <a:endParaRPr lang="fr-FR" altLang="en-US" sz="1800"/>
          </a:p>
        </p:txBody>
      </p:sp>
      <p:sp>
        <p:nvSpPr>
          <p:cNvPr id="27684" name="Text Box 39"/>
          <p:cNvSpPr txBox="1">
            <a:spLocks noChangeArrowheads="1"/>
          </p:cNvSpPr>
          <p:nvPr/>
        </p:nvSpPr>
        <p:spPr bwMode="auto">
          <a:xfrm>
            <a:off x="5610225" y="4922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3</a:t>
            </a:r>
            <a:endParaRPr lang="fr-FR" altLang="en-US" sz="1800"/>
          </a:p>
        </p:txBody>
      </p:sp>
      <p:sp>
        <p:nvSpPr>
          <p:cNvPr id="276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Arbre sous-tendant minimum</a:t>
            </a:r>
            <a:endParaRPr lang="en-US" altLang="en-US"/>
          </a:p>
        </p:txBody>
      </p:sp>
      <p:sp>
        <p:nvSpPr>
          <p:cNvPr id="27686" name="Rectangle 40"/>
          <p:cNvSpPr>
            <a:spLocks noChangeArrowheads="1"/>
          </p:cNvSpPr>
          <p:nvPr/>
        </p:nvSpPr>
        <p:spPr bwMode="auto">
          <a:xfrm>
            <a:off x="428625" y="1571625"/>
            <a:ext cx="7861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Le concept d’arbre sous-tendant d’un graphe n’est pas différent: il consiste </a:t>
            </a:r>
            <a:br>
              <a:rPr lang="fr-CA" altLang="en-US" sz="1800"/>
            </a:br>
            <a:r>
              <a:rPr lang="fr-CA" altLang="en-US" sz="1800"/>
              <a:t>à créer un arbre depuis un graphe en soustrayant certaines arêtes.</a:t>
            </a:r>
          </a:p>
        </p:txBody>
      </p:sp>
      <p:sp>
        <p:nvSpPr>
          <p:cNvPr id="27687" name="Slide Number Placeholder 4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E89F2D6-AF22-4F40-9F6B-1777237C9A64}" type="slidenum">
              <a:rPr lang="fr-FR" altLang="en-US" sz="1400"/>
              <a:pPr eaLnBrk="1" hangingPunct="1"/>
              <a:t>48</a:t>
            </a:fld>
            <a:endParaRPr lang="fr-FR" altLang="en-US"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29699" name="Text Box 33"/>
          <p:cNvSpPr txBox="1">
            <a:spLocks noChangeArrowheads="1"/>
          </p:cNvSpPr>
          <p:nvPr/>
        </p:nvSpPr>
        <p:spPr bwMode="auto">
          <a:xfrm>
            <a:off x="809625" y="4427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29700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Arbre sous-tendant minimum</a:t>
            </a:r>
            <a:endParaRPr lang="en-US" altLang="en-US"/>
          </a:p>
        </p:txBody>
      </p:sp>
      <p:sp>
        <p:nvSpPr>
          <p:cNvPr id="29702" name="Rectangle 40"/>
          <p:cNvSpPr>
            <a:spLocks noChangeArrowheads="1"/>
          </p:cNvSpPr>
          <p:nvPr/>
        </p:nvSpPr>
        <p:spPr bwMode="auto">
          <a:xfrm>
            <a:off x="428625" y="1571625"/>
            <a:ext cx="8699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dirty="0"/>
              <a:t>Le concept d’arbre sous-tendant </a:t>
            </a:r>
            <a:r>
              <a:rPr lang="fr-CA" altLang="en-US" sz="1800" b="1" dirty="0"/>
              <a:t>minimum</a:t>
            </a:r>
            <a:r>
              <a:rPr lang="fr-CA" altLang="en-US" sz="1800" dirty="0"/>
              <a:t> s’applique à un arbre </a:t>
            </a:r>
            <a:r>
              <a:rPr lang="fr-CA" altLang="en-US" sz="1800" dirty="0" err="1"/>
              <a:t>valué</a:t>
            </a:r>
            <a:r>
              <a:rPr lang="fr-CA" altLang="en-US" sz="1800" dirty="0"/>
              <a:t> non orienté:</a:t>
            </a:r>
          </a:p>
        </p:txBody>
      </p:sp>
      <p:pic>
        <p:nvPicPr>
          <p:cNvPr id="297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2357438"/>
            <a:ext cx="2784475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Slide Number Placeholder 3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E0C3E03-58EC-42A0-ABE7-76750F044B59}" type="slidenum">
              <a:rPr lang="fr-FR" altLang="en-US" sz="1400"/>
              <a:pPr eaLnBrk="1" hangingPunct="1"/>
              <a:t>49</a:t>
            </a:fld>
            <a:endParaRPr lang="fr-FR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Implémentation</a:t>
            </a:r>
            <a:endParaRPr lang="en-US" altLang="en-US" sz="4000" dirty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5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454263" y="2348880"/>
            <a:ext cx="77048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java.security.InvalidParameterException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java.util.HashSet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UndirectedGraph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implements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Graph{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private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&lt;Integer&gt;[] neighbors; </a:t>
            </a:r>
            <a:r>
              <a:rPr lang="en-CA" sz="12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CA" sz="1200" b="1" dirty="0" err="1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listes</a:t>
            </a:r>
            <a:r>
              <a:rPr lang="en-CA" sz="12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b="1" dirty="0" err="1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d’adjacences</a:t>
            </a:r>
            <a:endParaRPr lang="en-CA" sz="1200" b="1" dirty="0">
              <a:solidFill>
                <a:srgbClr val="3399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private 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V, E; </a:t>
            </a:r>
            <a:r>
              <a:rPr lang="en-CA" sz="12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cardinal de V et cardinal de E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UndirectedGraph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V){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initialize(V);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175824" cy="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16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UndirectedGraph</a:t>
            </a:r>
            <a:r>
              <a:rPr lang="fr-CA" altLang="en-US" sz="2000" kern="0" dirty="0"/>
              <a:t> est un graphe non orienté sans poids sur les arcs implémentant </a:t>
            </a:r>
            <a:r>
              <a:rPr lang="fr-CA" alt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Graph</a:t>
            </a:r>
            <a:endParaRPr lang="fr-CA" altLang="en-US" sz="1600" kern="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15858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2357438"/>
            <a:ext cx="27654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31748" name="Text Box 33"/>
          <p:cNvSpPr txBox="1">
            <a:spLocks noChangeArrowheads="1"/>
          </p:cNvSpPr>
          <p:nvPr/>
        </p:nvSpPr>
        <p:spPr bwMode="auto">
          <a:xfrm>
            <a:off x="809625" y="4427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31749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317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Arbre sous-tendant minimum</a:t>
            </a:r>
            <a:endParaRPr lang="en-US" altLang="en-US"/>
          </a:p>
        </p:txBody>
      </p:sp>
      <p:sp>
        <p:nvSpPr>
          <p:cNvPr id="31751" name="Rectangle 40"/>
          <p:cNvSpPr>
            <a:spLocks noChangeArrowheads="1"/>
          </p:cNvSpPr>
          <p:nvPr/>
        </p:nvSpPr>
        <p:spPr bwMode="auto">
          <a:xfrm>
            <a:off x="428625" y="1571625"/>
            <a:ext cx="345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dont on veut </a:t>
            </a:r>
            <a:r>
              <a:rPr lang="fr-CA" altLang="en-US" sz="1800" b="1"/>
              <a:t>minimiser</a:t>
            </a:r>
            <a:r>
              <a:rPr lang="fr-CA" altLang="en-US" sz="1800"/>
              <a:t> le coût:</a:t>
            </a:r>
          </a:p>
        </p:txBody>
      </p:sp>
      <p:sp>
        <p:nvSpPr>
          <p:cNvPr id="31752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EDCDC93-18B5-4770-9C96-D464D725D232}" type="slidenum">
              <a:rPr lang="fr-FR" altLang="en-US" sz="1400"/>
              <a:pPr eaLnBrk="1" hangingPunct="1"/>
              <a:t>50</a:t>
            </a:fld>
            <a:endParaRPr lang="fr-FR" altLang="en-US"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44675"/>
            <a:ext cx="6911975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37892" name="Text Box 33"/>
          <p:cNvSpPr txBox="1">
            <a:spLocks noChangeArrowheads="1"/>
          </p:cNvSpPr>
          <p:nvPr/>
        </p:nvSpPr>
        <p:spPr bwMode="auto">
          <a:xfrm>
            <a:off x="809625" y="4427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37893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378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Arbre sous-tendant minimum</a:t>
            </a:r>
            <a:endParaRPr lang="en-US" altLang="en-US"/>
          </a:p>
        </p:txBody>
      </p:sp>
      <p:sp>
        <p:nvSpPr>
          <p:cNvPr id="37895" name="Rectangle 40"/>
          <p:cNvSpPr>
            <a:spLocks noChangeArrowheads="1"/>
          </p:cNvSpPr>
          <p:nvPr/>
        </p:nvSpPr>
        <p:spPr bwMode="auto">
          <a:xfrm>
            <a:off x="428625" y="1571625"/>
            <a:ext cx="5595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b="1"/>
              <a:t>Cas type d’application</a:t>
            </a:r>
            <a:r>
              <a:rPr lang="fr-CA" altLang="en-US" sz="1800"/>
              <a:t> – réseau de communication:</a:t>
            </a:r>
          </a:p>
        </p:txBody>
      </p:sp>
      <p:sp>
        <p:nvSpPr>
          <p:cNvPr id="37896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32CED78-6519-428A-89B2-AAC55C14F436}" type="slidenum">
              <a:rPr lang="fr-FR" altLang="en-US" sz="1400"/>
              <a:pPr eaLnBrk="1" hangingPunct="1"/>
              <a:t>51</a:t>
            </a:fld>
            <a:endParaRPr lang="fr-FR" altLang="en-US" sz="1400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468313" y="5013325"/>
            <a:ext cx="27352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CA" altLang="en-US" sz="1200" b="1"/>
              <a:t>Extrait de :</a:t>
            </a:r>
            <a:r>
              <a:rPr lang="en-CA" altLang="en-US" sz="1200"/>
              <a:t> R. C. Prim: </a:t>
            </a:r>
            <a:r>
              <a:rPr lang="en-CA" altLang="en-US" sz="1200" i="1"/>
              <a:t>Shortest connection networks and some generalizations </a:t>
            </a:r>
            <a:r>
              <a:rPr lang="en-CA" altLang="en-US" sz="1200"/>
              <a:t>In: </a:t>
            </a:r>
            <a:r>
              <a:rPr lang="en-CA" altLang="en-US" sz="1200" i="1"/>
              <a:t>Bell System Technical Journal</a:t>
            </a:r>
            <a:r>
              <a:rPr lang="en-CA" altLang="en-US" sz="1200"/>
              <a:t>, 36 (1957), pp. 1389–1401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A" altLang="en-US" sz="4000">
                <a:solidFill>
                  <a:srgbClr val="FF0000"/>
                </a:solidFill>
              </a:rPr>
              <a:t>Graphes II</a:t>
            </a:r>
            <a:endParaRPr lang="en-US" altLang="en-US" sz="400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1484784"/>
            <a:ext cx="6696744" cy="3498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Implementation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Interface et classes de </a:t>
            </a:r>
            <a:r>
              <a:rPr lang="en-CA" sz="1600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graphes</a:t>
            </a: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orientés et non orientés 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Class Paths (BFS + DFS)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Ordre topologique (version DFS)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Parcours DFS post-ordre et post-ordre inverse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d’ordre topologique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Notion de connexité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connexes (UG)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Composantes fortement connexes (DG)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Arbre sous-tendant minimum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CA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Problématique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CA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Algorithme de Prim</a:t>
            </a:r>
            <a:endParaRPr lang="en-CA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5448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3"/>
          <p:cNvSpPr txBox="1">
            <a:spLocks noChangeArrowheads="1"/>
          </p:cNvSpPr>
          <p:nvPr/>
        </p:nvSpPr>
        <p:spPr bwMode="auto">
          <a:xfrm>
            <a:off x="809625" y="4427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72708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Algorithme de Prim</a:t>
            </a:r>
            <a:endParaRPr lang="en-US" altLang="en-US"/>
          </a:p>
        </p:txBody>
      </p:sp>
      <p:sp>
        <p:nvSpPr>
          <p:cNvPr id="72710" name="Rectangle 40"/>
          <p:cNvSpPr>
            <a:spLocks noChangeArrowheads="1"/>
          </p:cNvSpPr>
          <p:nvPr/>
        </p:nvSpPr>
        <p:spPr bwMode="auto">
          <a:xfrm>
            <a:off x="428625" y="1571625"/>
            <a:ext cx="7443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dirty="0"/>
              <a:t>L’algorithme que nous allons voir est dû à Robert </a:t>
            </a:r>
            <a:r>
              <a:rPr lang="fr-CA" altLang="en-US" sz="1800" dirty="0" err="1"/>
              <a:t>Prim</a:t>
            </a:r>
            <a:r>
              <a:rPr lang="fr-CA" altLang="en-US" sz="1800" dirty="0"/>
              <a:t>. </a:t>
            </a:r>
            <a:br>
              <a:rPr lang="fr-CA" altLang="en-US" sz="1800" dirty="0"/>
            </a:br>
            <a:r>
              <a:rPr lang="fr-CA" altLang="en-US" sz="1800" dirty="0"/>
              <a:t>Ce dernier l’a publié en 1957. Il s’agit d’un algorithme </a:t>
            </a:r>
            <a:r>
              <a:rPr lang="fr-CA" altLang="en-US" sz="1800" b="1" dirty="0"/>
              <a:t>glouton</a:t>
            </a:r>
            <a:r>
              <a:rPr lang="fr-CA" altLang="en-US" sz="1800" dirty="0"/>
              <a:t>: </a:t>
            </a:r>
            <a:br>
              <a:rPr lang="fr-CA" altLang="en-US" sz="1800" dirty="0"/>
            </a:br>
            <a:r>
              <a:rPr lang="fr-CA" altLang="en-US" sz="1800" dirty="0"/>
              <a:t>un choix optimal est réalisé étape par étape, jusqu’à obtenir la solution:</a:t>
            </a:r>
          </a:p>
          <a:p>
            <a:pPr eaLnBrk="1" hangingPunct="1"/>
            <a:endParaRPr lang="fr-CA" altLang="en-US" sz="1800" dirty="0"/>
          </a:p>
        </p:txBody>
      </p:sp>
      <p:sp>
        <p:nvSpPr>
          <p:cNvPr id="7271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BB55C54-697E-4132-BE21-D067050A4F30}" type="slidenum">
              <a:rPr lang="fr-FR" altLang="en-US" sz="1400"/>
              <a:pPr eaLnBrk="1" hangingPunct="1"/>
              <a:t>53</a:t>
            </a:fld>
            <a:endParaRPr lang="fr-FR" altLang="en-US" sz="140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9" name="Rectangle 40"/>
          <p:cNvSpPr>
            <a:spLocks noChangeArrowheads="1"/>
          </p:cNvSpPr>
          <p:nvPr/>
        </p:nvSpPr>
        <p:spPr bwMode="auto">
          <a:xfrm>
            <a:off x="428625" y="2737197"/>
            <a:ext cx="757078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 dirty="0"/>
              <a:t>L’algorithme de </a:t>
            </a:r>
            <a:r>
              <a:rPr lang="fr-CA" altLang="en-US" sz="1800" dirty="0" err="1"/>
              <a:t>Prim</a:t>
            </a:r>
            <a:r>
              <a:rPr lang="fr-CA" altLang="en-US" sz="1800" dirty="0"/>
              <a:t> a le même comportement que </a:t>
            </a:r>
            <a:r>
              <a:rPr lang="fr-CA" altLang="en-US" sz="1800" dirty="0" err="1"/>
              <a:t>Dijkstra</a:t>
            </a:r>
            <a:r>
              <a:rPr lang="fr-CA" altLang="en-US" sz="1800" dirty="0"/>
              <a:t>, à quelques </a:t>
            </a:r>
          </a:p>
          <a:p>
            <a:pPr eaLnBrk="1" hangingPunct="1"/>
            <a:r>
              <a:rPr lang="fr-CA" altLang="en-US" sz="1800" dirty="0"/>
              <a:t>différences près.</a:t>
            </a:r>
          </a:p>
          <a:p>
            <a:pPr eaLnBrk="1" hangingPunct="1"/>
            <a:endParaRPr lang="fr-CA" altLang="en-US" sz="1800" dirty="0"/>
          </a:p>
          <a:p>
            <a:pPr eaLnBrk="1" hangingPunct="1"/>
            <a:r>
              <a:rPr lang="fr-CA" altLang="en-US" sz="1800" dirty="0"/>
              <a:t>On maintient les informations suivantes pour chaque nœud:</a:t>
            </a:r>
          </a:p>
          <a:p>
            <a:pPr eaLnBrk="1" hangingPunct="1">
              <a:buFontTx/>
              <a:buAutoNum type="arabicPeriod"/>
            </a:pPr>
            <a:r>
              <a:rPr lang="fr-CA" altLang="en-US" sz="1800" dirty="0"/>
              <a:t>La distance de l’arête arrivant sur </a:t>
            </a:r>
            <a:r>
              <a:rPr lang="fr-CA" altLang="en-US" sz="1800" i="1" dirty="0"/>
              <a:t>v</a:t>
            </a:r>
            <a:r>
              <a:rPr lang="fr-CA" altLang="en-US" sz="1800" dirty="0"/>
              <a:t> depuis le sommet parent (d</a:t>
            </a:r>
            <a:r>
              <a:rPr lang="fr-CA" altLang="en-US" sz="1800" i="1" baseline="-25000" dirty="0"/>
              <a:t>v</a:t>
            </a:r>
            <a:r>
              <a:rPr lang="fr-CA" altLang="en-US" sz="1800" dirty="0"/>
              <a:t>);</a:t>
            </a:r>
          </a:p>
          <a:p>
            <a:pPr eaLnBrk="1" hangingPunct="1">
              <a:buFontTx/>
              <a:buAutoNum type="arabicPeriod"/>
            </a:pPr>
            <a:r>
              <a:rPr lang="fr-CA" altLang="en-US" sz="1800" dirty="0"/>
              <a:t>Un booléen informant si le sommet est connu</a:t>
            </a:r>
          </a:p>
          <a:p>
            <a:pPr eaLnBrk="1" hangingPunct="1">
              <a:buFontTx/>
              <a:buAutoNum type="arabicPeriod"/>
            </a:pPr>
            <a:r>
              <a:rPr lang="fr-CA" altLang="en-US" sz="1800" dirty="0"/>
              <a:t>Le parent à date du sommet </a:t>
            </a:r>
            <a:r>
              <a:rPr lang="fr-CA" altLang="en-US" sz="1800" i="1" dirty="0"/>
              <a:t>v</a:t>
            </a:r>
            <a:r>
              <a:rPr lang="fr-CA" altLang="en-US" sz="1800" dirty="0"/>
              <a:t> (</a:t>
            </a:r>
            <a:r>
              <a:rPr lang="fr-CA" altLang="en-US" sz="1800" dirty="0" err="1"/>
              <a:t>p</a:t>
            </a:r>
            <a:r>
              <a:rPr lang="fr-CA" altLang="en-US" sz="1800" i="1" baseline="-25000" dirty="0" err="1"/>
              <a:t>v</a:t>
            </a:r>
            <a:r>
              <a:rPr lang="fr-CA" altLang="en-US" sz="1800" dirty="0"/>
              <a:t>)</a:t>
            </a:r>
          </a:p>
          <a:p>
            <a:pPr eaLnBrk="1" hangingPunct="1">
              <a:buFontTx/>
              <a:buAutoNum type="arabicPeriod"/>
            </a:pPr>
            <a:endParaRPr lang="fr-CA" altLang="en-US" sz="1800" dirty="0"/>
          </a:p>
          <a:p>
            <a:pPr eaLnBrk="1" hangingPunct="1"/>
            <a:r>
              <a:rPr lang="fr-CA" altLang="en-US" sz="1800" dirty="0"/>
              <a:t>Une file de priorité est également utilisée</a:t>
            </a:r>
          </a:p>
          <a:p>
            <a:pPr eaLnBrk="1" hangingPunct="1"/>
            <a:endParaRPr lang="fr-CA" altLang="en-US" sz="1800" dirty="0"/>
          </a:p>
          <a:p>
            <a:pPr eaLnBrk="1" hangingPunct="1"/>
            <a:endParaRPr lang="fr-CA" altLang="en-US" sz="18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Text Box 33"/>
          <p:cNvSpPr txBox="1">
            <a:spLocks noChangeArrowheads="1"/>
          </p:cNvSpPr>
          <p:nvPr/>
        </p:nvSpPr>
        <p:spPr bwMode="auto">
          <a:xfrm>
            <a:off x="809625" y="4427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97284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972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Algorithme de Prim</a:t>
            </a:r>
            <a:endParaRPr lang="en-US" altLang="en-US"/>
          </a:p>
        </p:txBody>
      </p:sp>
      <p:sp>
        <p:nvSpPr>
          <p:cNvPr id="97286" name="Rectangle 40"/>
          <p:cNvSpPr>
            <a:spLocks noChangeArrowheads="1"/>
          </p:cNvSpPr>
          <p:nvPr/>
        </p:nvSpPr>
        <p:spPr bwMode="auto">
          <a:xfrm>
            <a:off x="428625" y="1571625"/>
            <a:ext cx="290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Reprenons notre exemple:</a:t>
            </a:r>
          </a:p>
        </p:txBody>
      </p:sp>
      <p:sp>
        <p:nvSpPr>
          <p:cNvPr id="9728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C6ABADC-DB08-49A4-A327-31E03BBD8A80}" type="slidenum">
              <a:rPr lang="fr-FR" altLang="en-US" sz="1400"/>
              <a:pPr eaLnBrk="1" hangingPunct="1"/>
              <a:t>54</a:t>
            </a:fld>
            <a:endParaRPr lang="fr-FR" altLang="en-US" sz="1400"/>
          </a:p>
        </p:txBody>
      </p:sp>
      <p:pic>
        <p:nvPicPr>
          <p:cNvPr id="972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357438"/>
            <a:ext cx="56673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Algorithme de Prim</a:t>
            </a:r>
            <a:endParaRPr lang="en-US" altLang="en-US"/>
          </a:p>
        </p:txBody>
      </p:sp>
      <p:sp>
        <p:nvSpPr>
          <p:cNvPr id="9933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162C5E5-BFB6-4A68-9A85-BB4482E2D439}" type="slidenum">
              <a:rPr lang="fr-FR" altLang="en-US" sz="1400"/>
              <a:pPr eaLnBrk="1" hangingPunct="1"/>
              <a:t>55</a:t>
            </a:fld>
            <a:endParaRPr lang="fr-FR" altLang="en-US" sz="140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28688" y="2065338"/>
          <a:ext cx="2857500" cy="2006600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Nœuds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Distance</a:t>
                      </a:r>
                      <a:endParaRPr kumimoji="0" lang="fr-FR" altLang="en-US" sz="14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Connu?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3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5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6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286375" y="2065338"/>
          <a:ext cx="2857500" cy="2006600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Nœuds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Distance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Connu?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3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5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6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99402" name="Straight Arrow Connector 9"/>
          <p:cNvCxnSpPr>
            <a:cxnSpLocks noChangeShapeType="1"/>
          </p:cNvCxnSpPr>
          <p:nvPr/>
        </p:nvCxnSpPr>
        <p:spPr bwMode="auto">
          <a:xfrm>
            <a:off x="4214813" y="3208338"/>
            <a:ext cx="6429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403" name="TextBox 16"/>
          <p:cNvSpPr txBox="1">
            <a:spLocks noChangeArrowheads="1"/>
          </p:cNvSpPr>
          <p:nvPr/>
        </p:nvSpPr>
        <p:spPr bwMode="auto">
          <a:xfrm>
            <a:off x="500063" y="4357688"/>
            <a:ext cx="2000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File de priorité</a:t>
            </a:r>
            <a:endParaRPr lang="fr-FR" altLang="en-US" sz="1800"/>
          </a:p>
        </p:txBody>
      </p:sp>
      <p:sp>
        <p:nvSpPr>
          <p:cNvPr id="99404" name="TextBox 17"/>
          <p:cNvSpPr txBox="1">
            <a:spLocks noChangeArrowheads="1"/>
          </p:cNvSpPr>
          <p:nvPr/>
        </p:nvSpPr>
        <p:spPr bwMode="auto">
          <a:xfrm>
            <a:off x="857250" y="4692650"/>
            <a:ext cx="2000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400"/>
              <a:t>Entre (V</a:t>
            </a:r>
            <a:r>
              <a:rPr lang="fr-CA" altLang="en-US" sz="1400" baseline="-25000"/>
              <a:t>1</a:t>
            </a:r>
            <a:r>
              <a:rPr lang="fr-CA" altLang="en-US" sz="1400"/>
              <a:t>, 0)</a:t>
            </a:r>
            <a:endParaRPr lang="fr-FR" altLang="en-US" sz="1400"/>
          </a:p>
        </p:txBody>
      </p:sp>
      <p:sp>
        <p:nvSpPr>
          <p:cNvPr id="99405" name="TextBox 18"/>
          <p:cNvSpPr txBox="1">
            <a:spLocks noChangeArrowheads="1"/>
          </p:cNvSpPr>
          <p:nvPr/>
        </p:nvSpPr>
        <p:spPr bwMode="auto">
          <a:xfrm>
            <a:off x="5572125" y="4357688"/>
            <a:ext cx="2000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File de priorité</a:t>
            </a:r>
            <a:endParaRPr lang="fr-FR" altLang="en-US" sz="1800"/>
          </a:p>
        </p:txBody>
      </p:sp>
      <p:sp>
        <p:nvSpPr>
          <p:cNvPr id="99406" name="TextBox 19"/>
          <p:cNvSpPr txBox="1">
            <a:spLocks noChangeArrowheads="1"/>
          </p:cNvSpPr>
          <p:nvPr/>
        </p:nvSpPr>
        <p:spPr bwMode="auto">
          <a:xfrm>
            <a:off x="5929313" y="4692650"/>
            <a:ext cx="20002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400"/>
              <a:t>Sort </a:t>
            </a:r>
          </a:p>
          <a:p>
            <a:pPr eaLnBrk="1" hangingPunct="1"/>
            <a:r>
              <a:rPr lang="fr-CA" altLang="en-US" sz="1400"/>
              <a:t>	(V</a:t>
            </a:r>
            <a:r>
              <a:rPr lang="fr-CA" altLang="en-US" sz="1400" baseline="-25000"/>
              <a:t>1</a:t>
            </a:r>
            <a:r>
              <a:rPr lang="fr-CA" altLang="en-US" sz="1400"/>
              <a:t>, 0)</a:t>
            </a:r>
          </a:p>
          <a:p>
            <a:pPr eaLnBrk="1" hangingPunct="1"/>
            <a:r>
              <a:rPr lang="fr-CA" altLang="en-US" sz="1400"/>
              <a:t>Entrent </a:t>
            </a:r>
          </a:p>
          <a:p>
            <a:pPr eaLnBrk="1" hangingPunct="1"/>
            <a:r>
              <a:rPr lang="fr-CA" altLang="en-US" sz="1400"/>
              <a:t>	(V</a:t>
            </a:r>
            <a:r>
              <a:rPr lang="fr-CA" altLang="en-US" sz="1400" baseline="-25000"/>
              <a:t>2</a:t>
            </a:r>
            <a:r>
              <a:rPr lang="fr-CA" altLang="en-US" sz="1400"/>
              <a:t>, 2)</a:t>
            </a:r>
          </a:p>
          <a:p>
            <a:pPr eaLnBrk="1" hangingPunct="1"/>
            <a:r>
              <a:rPr lang="fr-CA" altLang="en-US" sz="1400"/>
              <a:t>	(V</a:t>
            </a:r>
            <a:r>
              <a:rPr lang="fr-CA" altLang="en-US" sz="1400" baseline="-25000"/>
              <a:t>3</a:t>
            </a:r>
            <a:r>
              <a:rPr lang="fr-CA" altLang="en-US" sz="1400"/>
              <a:t>, 4)</a:t>
            </a:r>
          </a:p>
          <a:p>
            <a:pPr eaLnBrk="1" hangingPunct="1"/>
            <a:r>
              <a:rPr lang="fr-CA" altLang="en-US" sz="1400" b="1"/>
              <a:t>	(V</a:t>
            </a:r>
            <a:r>
              <a:rPr lang="fr-CA" altLang="en-US" sz="1400" b="1" baseline="-25000"/>
              <a:t>4</a:t>
            </a:r>
            <a:r>
              <a:rPr lang="fr-CA" altLang="en-US" sz="1400" b="1"/>
              <a:t>, 1)</a:t>
            </a:r>
          </a:p>
          <a:p>
            <a:pPr eaLnBrk="1" hangingPunct="1"/>
            <a:r>
              <a:rPr lang="fr-CA" altLang="en-US" sz="1400"/>
              <a:t>	</a:t>
            </a:r>
            <a:endParaRPr lang="fr-FR" altLang="en-US" sz="1400"/>
          </a:p>
        </p:txBody>
      </p:sp>
      <p:pic>
        <p:nvPicPr>
          <p:cNvPr id="9940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4500563"/>
            <a:ext cx="2230438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Algorithme de Prim</a:t>
            </a:r>
            <a:endParaRPr lang="en-US" altLang="en-US"/>
          </a:p>
        </p:txBody>
      </p:sp>
      <p:sp>
        <p:nvSpPr>
          <p:cNvPr id="10138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A007A75-06F2-477D-94CD-A18CF5F818B0}" type="slidenum">
              <a:rPr lang="fr-FR" altLang="en-US" sz="1400"/>
              <a:pPr eaLnBrk="1" hangingPunct="1"/>
              <a:t>56</a:t>
            </a:fld>
            <a:endParaRPr lang="fr-FR" altLang="en-US" sz="140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28688" y="2065338"/>
          <a:ext cx="2857500" cy="2006600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Nœuds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Distance</a:t>
                      </a:r>
                      <a:endParaRPr kumimoji="0" lang="fr-FR" altLang="en-US" sz="14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Connu?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3</a:t>
                      </a:r>
                      <a:endParaRPr kumimoji="0" lang="fr-F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5</a:t>
                      </a:r>
                      <a:endParaRPr kumimoji="0" lang="fr-F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6</a:t>
                      </a:r>
                      <a:endParaRPr kumimoji="0" lang="fr-F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8</a:t>
                      </a:r>
                      <a:endParaRPr kumimoji="0" lang="fr-F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286375" y="2065338"/>
          <a:ext cx="2857500" cy="2006600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Nœuds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Distance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Connu?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3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5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6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8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01450" name="Straight Arrow Connector 9"/>
          <p:cNvCxnSpPr>
            <a:cxnSpLocks noChangeShapeType="1"/>
          </p:cNvCxnSpPr>
          <p:nvPr/>
        </p:nvCxnSpPr>
        <p:spPr bwMode="auto">
          <a:xfrm>
            <a:off x="4214813" y="3208338"/>
            <a:ext cx="6429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451" name="TextBox 16"/>
          <p:cNvSpPr txBox="1">
            <a:spLocks noChangeArrowheads="1"/>
          </p:cNvSpPr>
          <p:nvPr/>
        </p:nvSpPr>
        <p:spPr bwMode="auto">
          <a:xfrm>
            <a:off x="500063" y="4357688"/>
            <a:ext cx="2000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File de priorité</a:t>
            </a:r>
            <a:endParaRPr lang="fr-FR" altLang="en-US" sz="1800"/>
          </a:p>
        </p:txBody>
      </p:sp>
      <p:sp>
        <p:nvSpPr>
          <p:cNvPr id="101452" name="TextBox 18"/>
          <p:cNvSpPr txBox="1">
            <a:spLocks noChangeArrowheads="1"/>
          </p:cNvSpPr>
          <p:nvPr/>
        </p:nvSpPr>
        <p:spPr bwMode="auto">
          <a:xfrm>
            <a:off x="5572125" y="4357688"/>
            <a:ext cx="2000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File de priorité</a:t>
            </a:r>
            <a:endParaRPr lang="fr-FR" altLang="en-US" sz="1800"/>
          </a:p>
        </p:txBody>
      </p:sp>
      <p:sp>
        <p:nvSpPr>
          <p:cNvPr id="101453" name="TextBox 19"/>
          <p:cNvSpPr txBox="1">
            <a:spLocks noChangeArrowheads="1"/>
          </p:cNvSpPr>
          <p:nvPr/>
        </p:nvSpPr>
        <p:spPr bwMode="auto">
          <a:xfrm>
            <a:off x="5929313" y="4692650"/>
            <a:ext cx="20002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400"/>
              <a:t>Sort </a:t>
            </a:r>
          </a:p>
          <a:p>
            <a:pPr eaLnBrk="1" hangingPunct="1"/>
            <a:r>
              <a:rPr lang="fr-CA" altLang="en-US" sz="1400"/>
              <a:t>	(V</a:t>
            </a:r>
            <a:r>
              <a:rPr lang="fr-CA" altLang="en-US" sz="1400" baseline="-25000"/>
              <a:t>2</a:t>
            </a:r>
            <a:r>
              <a:rPr lang="fr-CA" altLang="en-US" sz="1400"/>
              <a:t>, 2)</a:t>
            </a:r>
          </a:p>
          <a:p>
            <a:pPr eaLnBrk="1" hangingPunct="1"/>
            <a:r>
              <a:rPr lang="fr-CA" altLang="en-US" sz="1400"/>
              <a:t>	</a:t>
            </a:r>
            <a:endParaRPr lang="fr-FR" altLang="en-US" sz="1400"/>
          </a:p>
        </p:txBody>
      </p:sp>
      <p:pic>
        <p:nvPicPr>
          <p:cNvPr id="10145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4500563"/>
            <a:ext cx="2230438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455" name="TextBox 13"/>
          <p:cNvSpPr txBox="1">
            <a:spLocks noChangeArrowheads="1"/>
          </p:cNvSpPr>
          <p:nvPr/>
        </p:nvSpPr>
        <p:spPr bwMode="auto">
          <a:xfrm>
            <a:off x="142875" y="4714875"/>
            <a:ext cx="1714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400"/>
              <a:t>Sort </a:t>
            </a:r>
          </a:p>
          <a:p>
            <a:pPr eaLnBrk="1" hangingPunct="1"/>
            <a:r>
              <a:rPr lang="fr-CA" altLang="en-US" sz="1400"/>
              <a:t>	(V</a:t>
            </a:r>
            <a:r>
              <a:rPr lang="fr-CA" altLang="en-US" sz="1400" baseline="-25000"/>
              <a:t>4</a:t>
            </a:r>
            <a:r>
              <a:rPr lang="fr-CA" altLang="en-US" sz="1400"/>
              <a:t>, 1)</a:t>
            </a:r>
          </a:p>
          <a:p>
            <a:pPr eaLnBrk="1" hangingPunct="1"/>
            <a:r>
              <a:rPr lang="fr-CA" altLang="en-US" sz="1400"/>
              <a:t>Entrent</a:t>
            </a:r>
          </a:p>
          <a:p>
            <a:pPr eaLnBrk="1" hangingPunct="1"/>
            <a:r>
              <a:rPr lang="fr-CA" altLang="en-US" sz="1400"/>
              <a:t>	(V</a:t>
            </a:r>
            <a:r>
              <a:rPr lang="fr-CA" altLang="en-US" sz="1400" baseline="-25000"/>
              <a:t>5</a:t>
            </a:r>
            <a:r>
              <a:rPr lang="fr-CA" altLang="en-US" sz="1400"/>
              <a:t>, 7) </a:t>
            </a:r>
          </a:p>
          <a:p>
            <a:pPr eaLnBrk="1" hangingPunct="1"/>
            <a:r>
              <a:rPr lang="fr-CA" altLang="en-US" sz="1400"/>
              <a:t>	(V</a:t>
            </a:r>
            <a:r>
              <a:rPr lang="fr-CA" altLang="en-US" sz="1400" baseline="-25000"/>
              <a:t>6</a:t>
            </a:r>
            <a:r>
              <a:rPr lang="fr-CA" altLang="en-US" sz="1400"/>
              <a:t>, 8)</a:t>
            </a:r>
          </a:p>
          <a:p>
            <a:pPr eaLnBrk="1" hangingPunct="1"/>
            <a:r>
              <a:rPr lang="fr-CA" altLang="en-US" sz="1400"/>
              <a:t> 	(V</a:t>
            </a:r>
            <a:r>
              <a:rPr lang="fr-CA" altLang="en-US" sz="1400" baseline="-25000"/>
              <a:t>7</a:t>
            </a:r>
            <a:r>
              <a:rPr lang="fr-CA" altLang="en-US" sz="1400"/>
              <a:t>, 4) </a:t>
            </a:r>
            <a:endParaRPr lang="fr-FR" altLang="en-US" sz="1400"/>
          </a:p>
        </p:txBody>
      </p:sp>
      <p:sp>
        <p:nvSpPr>
          <p:cNvPr id="101456" name="Rectangle 14"/>
          <p:cNvSpPr>
            <a:spLocks noChangeArrowheads="1"/>
          </p:cNvSpPr>
          <p:nvPr/>
        </p:nvSpPr>
        <p:spPr bwMode="auto">
          <a:xfrm>
            <a:off x="1857375" y="5643563"/>
            <a:ext cx="171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400"/>
              <a:t>Inchangé 	</a:t>
            </a:r>
            <a:r>
              <a:rPr lang="fr-CA" altLang="en-US" sz="1400" b="1"/>
              <a:t>(V</a:t>
            </a:r>
            <a:r>
              <a:rPr lang="fr-CA" altLang="en-US" sz="1400" b="1" baseline="-25000"/>
              <a:t>2</a:t>
            </a:r>
            <a:r>
              <a:rPr lang="fr-CA" altLang="en-US" sz="1400" b="1"/>
              <a:t>, 2) </a:t>
            </a:r>
          </a:p>
          <a:p>
            <a:pPr eaLnBrk="1" hangingPunct="1"/>
            <a:r>
              <a:rPr lang="fr-CA" altLang="en-US" sz="1400"/>
              <a:t>Change	(V</a:t>
            </a:r>
            <a:r>
              <a:rPr lang="fr-CA" altLang="en-US" sz="1400" baseline="-25000"/>
              <a:t>3</a:t>
            </a:r>
            <a:r>
              <a:rPr lang="fr-CA" altLang="en-US" sz="1400"/>
              <a:t>, 2) </a:t>
            </a:r>
            <a:endParaRPr lang="fr-FR" altLang="en-US" sz="1400"/>
          </a:p>
        </p:txBody>
      </p:sp>
      <p:sp>
        <p:nvSpPr>
          <p:cNvPr id="101457" name="Rectangle 15"/>
          <p:cNvSpPr>
            <a:spLocks noChangeArrowheads="1"/>
          </p:cNvSpPr>
          <p:nvPr/>
        </p:nvSpPr>
        <p:spPr bwMode="auto">
          <a:xfrm>
            <a:off x="5929313" y="5286375"/>
            <a:ext cx="1714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400"/>
              <a:t>Inchangé 	 (V</a:t>
            </a:r>
            <a:r>
              <a:rPr lang="fr-CA" altLang="en-US" sz="1400" baseline="-25000"/>
              <a:t>5</a:t>
            </a:r>
            <a:r>
              <a:rPr lang="fr-CA" altLang="en-US" sz="1400"/>
              <a:t>, 7)</a:t>
            </a:r>
            <a:endParaRPr lang="fr-FR" altLang="en-US" sz="140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Algorithme de Prim</a:t>
            </a:r>
            <a:endParaRPr lang="en-US" altLang="en-US"/>
          </a:p>
        </p:txBody>
      </p:sp>
      <p:sp>
        <p:nvSpPr>
          <p:cNvPr id="10342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03FCE90-8455-4ED3-BD4F-F14DA145CD33}" type="slidenum">
              <a:rPr lang="fr-FR" altLang="en-US" sz="1400"/>
              <a:pPr eaLnBrk="1" hangingPunct="1"/>
              <a:t>57</a:t>
            </a:fld>
            <a:endParaRPr lang="fr-FR" altLang="en-US" sz="140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28688" y="2065338"/>
          <a:ext cx="2857500" cy="2006600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Nœuds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Distance</a:t>
                      </a:r>
                      <a:endParaRPr kumimoji="0" lang="fr-FR" altLang="en-US" sz="14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Connu?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3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5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6</a:t>
                      </a:r>
                      <a:endParaRPr kumimoji="0" lang="fr-F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5</a:t>
                      </a:r>
                      <a:endParaRPr kumimoji="0" lang="fr-F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3</a:t>
                      </a:r>
                      <a:endParaRPr kumimoji="0" lang="fr-F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286375" y="2065338"/>
          <a:ext cx="2857500" cy="2006600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Nœuds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Distance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Connu?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3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5</a:t>
                      </a:r>
                      <a:endParaRPr kumimoji="0" lang="fr-F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6</a:t>
                      </a:r>
                      <a:endParaRPr kumimoji="0" lang="fr-F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6</a:t>
                      </a:r>
                      <a:endParaRPr kumimoji="0" lang="fr-F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03498" name="Straight Arrow Connector 9"/>
          <p:cNvCxnSpPr>
            <a:cxnSpLocks noChangeShapeType="1"/>
          </p:cNvCxnSpPr>
          <p:nvPr/>
        </p:nvCxnSpPr>
        <p:spPr bwMode="auto">
          <a:xfrm>
            <a:off x="4214813" y="3208338"/>
            <a:ext cx="6429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499" name="TextBox 16"/>
          <p:cNvSpPr txBox="1">
            <a:spLocks noChangeArrowheads="1"/>
          </p:cNvSpPr>
          <p:nvPr/>
        </p:nvSpPr>
        <p:spPr bwMode="auto">
          <a:xfrm>
            <a:off x="500063" y="4357688"/>
            <a:ext cx="2000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File de priorité</a:t>
            </a:r>
            <a:endParaRPr lang="fr-FR" altLang="en-US" sz="1800"/>
          </a:p>
        </p:txBody>
      </p:sp>
      <p:sp>
        <p:nvSpPr>
          <p:cNvPr id="103500" name="TextBox 18"/>
          <p:cNvSpPr txBox="1">
            <a:spLocks noChangeArrowheads="1"/>
          </p:cNvSpPr>
          <p:nvPr/>
        </p:nvSpPr>
        <p:spPr bwMode="auto">
          <a:xfrm>
            <a:off x="5572125" y="4357688"/>
            <a:ext cx="2000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File de priorité</a:t>
            </a:r>
            <a:endParaRPr lang="fr-FR" altLang="en-US" sz="1800"/>
          </a:p>
        </p:txBody>
      </p:sp>
      <p:sp>
        <p:nvSpPr>
          <p:cNvPr id="103501" name="TextBox 19"/>
          <p:cNvSpPr txBox="1">
            <a:spLocks noChangeArrowheads="1"/>
          </p:cNvSpPr>
          <p:nvPr/>
        </p:nvSpPr>
        <p:spPr bwMode="auto">
          <a:xfrm>
            <a:off x="5929313" y="4692650"/>
            <a:ext cx="20002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400"/>
              <a:t>Sort </a:t>
            </a:r>
          </a:p>
          <a:p>
            <a:pPr eaLnBrk="1" hangingPunct="1"/>
            <a:r>
              <a:rPr lang="fr-CA" altLang="en-US" sz="1400"/>
              <a:t>	(V</a:t>
            </a:r>
            <a:r>
              <a:rPr lang="fr-CA" altLang="en-US" sz="1400" baseline="-25000"/>
              <a:t>7</a:t>
            </a:r>
            <a:r>
              <a:rPr lang="fr-CA" altLang="en-US" sz="1400"/>
              <a:t>, 4)</a:t>
            </a:r>
          </a:p>
          <a:p>
            <a:pPr eaLnBrk="1" hangingPunct="1"/>
            <a:r>
              <a:rPr lang="fr-CA" altLang="en-US" sz="1400"/>
              <a:t>	</a:t>
            </a:r>
            <a:endParaRPr lang="fr-FR" altLang="en-US" sz="1400"/>
          </a:p>
        </p:txBody>
      </p:sp>
      <p:pic>
        <p:nvPicPr>
          <p:cNvPr id="10350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4500563"/>
            <a:ext cx="2230438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03" name="TextBox 13"/>
          <p:cNvSpPr txBox="1">
            <a:spLocks noChangeArrowheads="1"/>
          </p:cNvSpPr>
          <p:nvPr/>
        </p:nvSpPr>
        <p:spPr bwMode="auto">
          <a:xfrm>
            <a:off x="142875" y="4714875"/>
            <a:ext cx="171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400"/>
              <a:t>Sort </a:t>
            </a:r>
          </a:p>
          <a:p>
            <a:pPr eaLnBrk="1" hangingPunct="1"/>
            <a:r>
              <a:rPr lang="fr-CA" altLang="en-US" sz="1400"/>
              <a:t>	(V</a:t>
            </a:r>
            <a:r>
              <a:rPr lang="fr-CA" altLang="en-US" sz="1400" baseline="-25000"/>
              <a:t>3</a:t>
            </a:r>
            <a:r>
              <a:rPr lang="fr-CA" altLang="en-US" sz="1400"/>
              <a:t>, 3)</a:t>
            </a:r>
          </a:p>
        </p:txBody>
      </p:sp>
      <p:sp>
        <p:nvSpPr>
          <p:cNvPr id="103504" name="Rectangle 14"/>
          <p:cNvSpPr>
            <a:spLocks noChangeArrowheads="1"/>
          </p:cNvSpPr>
          <p:nvPr/>
        </p:nvSpPr>
        <p:spPr bwMode="auto">
          <a:xfrm>
            <a:off x="142875" y="5214938"/>
            <a:ext cx="1714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400"/>
              <a:t>Change	(V</a:t>
            </a:r>
            <a:r>
              <a:rPr lang="fr-CA" altLang="en-US" sz="1400" baseline="-25000"/>
              <a:t>6</a:t>
            </a:r>
            <a:r>
              <a:rPr lang="fr-CA" altLang="en-US" sz="1400"/>
              <a:t>, 5) </a:t>
            </a:r>
            <a:endParaRPr lang="fr-FR" altLang="en-US" sz="1400"/>
          </a:p>
        </p:txBody>
      </p:sp>
      <p:sp>
        <p:nvSpPr>
          <p:cNvPr id="103505" name="Rectangle 15"/>
          <p:cNvSpPr>
            <a:spLocks noChangeArrowheads="1"/>
          </p:cNvSpPr>
          <p:nvPr/>
        </p:nvSpPr>
        <p:spPr bwMode="auto">
          <a:xfrm>
            <a:off x="5929313" y="5143500"/>
            <a:ext cx="171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400"/>
              <a:t>Change	(V</a:t>
            </a:r>
            <a:r>
              <a:rPr lang="fr-CA" altLang="en-US" sz="1400" baseline="-25000"/>
              <a:t>6</a:t>
            </a:r>
            <a:r>
              <a:rPr lang="fr-CA" altLang="en-US" sz="1400"/>
              <a:t>, 1) </a:t>
            </a:r>
          </a:p>
          <a:p>
            <a:pPr eaLnBrk="1" hangingPunct="1"/>
            <a:r>
              <a:rPr lang="fr-CA" altLang="en-US" sz="1400"/>
              <a:t>	(V</a:t>
            </a:r>
            <a:r>
              <a:rPr lang="fr-CA" altLang="en-US" sz="1400" baseline="-25000"/>
              <a:t>5</a:t>
            </a:r>
            <a:r>
              <a:rPr lang="fr-CA" altLang="en-US" sz="1400"/>
              <a:t>, 6)</a:t>
            </a:r>
            <a:endParaRPr lang="fr-FR" altLang="en-US" sz="140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Algorithme de Prim</a:t>
            </a:r>
            <a:endParaRPr lang="en-US" altLang="en-US"/>
          </a:p>
        </p:txBody>
      </p:sp>
      <p:sp>
        <p:nvSpPr>
          <p:cNvPr id="10547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35726DD-C310-4A19-BB70-8D614E589891}" type="slidenum">
              <a:rPr lang="fr-FR" altLang="en-US" sz="1400"/>
              <a:pPr eaLnBrk="1" hangingPunct="1"/>
              <a:t>58</a:t>
            </a:fld>
            <a:endParaRPr lang="fr-FR" altLang="en-US" sz="140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28688" y="2065338"/>
          <a:ext cx="2857500" cy="2006600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Nœuds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Distance</a:t>
                      </a:r>
                      <a:endParaRPr kumimoji="0" lang="fr-FR" altLang="en-US" sz="14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Connu?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3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5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6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Faux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6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286375" y="2065338"/>
          <a:ext cx="2857500" cy="2006600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Nœuds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Distance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Connu?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0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0" lang="fr-FR" alt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3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5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6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6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1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Vrai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fr-FR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4</a:t>
                      </a:r>
                      <a:endParaRPr kumimoji="0" lang="fr-FR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05546" name="Straight Arrow Connector 9"/>
          <p:cNvCxnSpPr>
            <a:cxnSpLocks noChangeShapeType="1"/>
          </p:cNvCxnSpPr>
          <p:nvPr/>
        </p:nvCxnSpPr>
        <p:spPr bwMode="auto">
          <a:xfrm>
            <a:off x="4214813" y="3208338"/>
            <a:ext cx="6429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47" name="TextBox 16"/>
          <p:cNvSpPr txBox="1">
            <a:spLocks noChangeArrowheads="1"/>
          </p:cNvSpPr>
          <p:nvPr/>
        </p:nvSpPr>
        <p:spPr bwMode="auto">
          <a:xfrm>
            <a:off x="500063" y="4357688"/>
            <a:ext cx="2000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File de priorité</a:t>
            </a:r>
            <a:endParaRPr lang="fr-FR" altLang="en-US" sz="1800"/>
          </a:p>
        </p:txBody>
      </p:sp>
      <p:sp>
        <p:nvSpPr>
          <p:cNvPr id="105548" name="TextBox 18"/>
          <p:cNvSpPr txBox="1">
            <a:spLocks noChangeArrowheads="1"/>
          </p:cNvSpPr>
          <p:nvPr/>
        </p:nvSpPr>
        <p:spPr bwMode="auto">
          <a:xfrm>
            <a:off x="5572125" y="4357688"/>
            <a:ext cx="2000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File de priorité</a:t>
            </a:r>
            <a:endParaRPr lang="fr-FR" altLang="en-US" sz="1800"/>
          </a:p>
        </p:txBody>
      </p:sp>
      <p:sp>
        <p:nvSpPr>
          <p:cNvPr id="105549" name="TextBox 19"/>
          <p:cNvSpPr txBox="1">
            <a:spLocks noChangeArrowheads="1"/>
          </p:cNvSpPr>
          <p:nvPr/>
        </p:nvSpPr>
        <p:spPr bwMode="auto">
          <a:xfrm>
            <a:off x="5929313" y="4692650"/>
            <a:ext cx="20002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400"/>
              <a:t>Sort </a:t>
            </a:r>
          </a:p>
          <a:p>
            <a:pPr eaLnBrk="1" hangingPunct="1"/>
            <a:r>
              <a:rPr lang="fr-CA" altLang="en-US" sz="1400"/>
              <a:t>	(V</a:t>
            </a:r>
            <a:r>
              <a:rPr lang="fr-CA" altLang="en-US" sz="1400" baseline="-25000"/>
              <a:t>5</a:t>
            </a:r>
            <a:r>
              <a:rPr lang="fr-CA" altLang="en-US" sz="1400"/>
              <a:t>, 6)</a:t>
            </a:r>
          </a:p>
          <a:p>
            <a:pPr eaLnBrk="1" hangingPunct="1"/>
            <a:r>
              <a:rPr lang="fr-CA" altLang="en-US" sz="1400"/>
              <a:t>	</a:t>
            </a:r>
            <a:endParaRPr lang="fr-FR" altLang="en-US" sz="1400"/>
          </a:p>
        </p:txBody>
      </p:sp>
      <p:pic>
        <p:nvPicPr>
          <p:cNvPr id="10555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4500563"/>
            <a:ext cx="2230438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551" name="TextBox 13"/>
          <p:cNvSpPr txBox="1">
            <a:spLocks noChangeArrowheads="1"/>
          </p:cNvSpPr>
          <p:nvPr/>
        </p:nvSpPr>
        <p:spPr bwMode="auto">
          <a:xfrm>
            <a:off x="142875" y="4714875"/>
            <a:ext cx="171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400"/>
              <a:t>Sort </a:t>
            </a:r>
          </a:p>
          <a:p>
            <a:pPr eaLnBrk="1" hangingPunct="1"/>
            <a:r>
              <a:rPr lang="fr-CA" altLang="en-US" sz="1400"/>
              <a:t>	(V</a:t>
            </a:r>
            <a:r>
              <a:rPr lang="fr-CA" altLang="en-US" sz="1400" baseline="-25000"/>
              <a:t>6</a:t>
            </a:r>
            <a:r>
              <a:rPr lang="fr-CA" altLang="en-US" sz="1400"/>
              <a:t>, 1)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33"/>
          <p:cNvSpPr txBox="1">
            <a:spLocks noChangeArrowheads="1"/>
          </p:cNvSpPr>
          <p:nvPr/>
        </p:nvSpPr>
        <p:spPr bwMode="auto">
          <a:xfrm>
            <a:off x="809625" y="4427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107524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Algorithme de Prim</a:t>
            </a:r>
            <a:endParaRPr lang="en-US" altLang="en-US"/>
          </a:p>
        </p:txBody>
      </p:sp>
      <p:sp>
        <p:nvSpPr>
          <p:cNvPr id="10752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EFE0891-C061-47F6-AC07-7BAD86265A60}" type="slidenum">
              <a:rPr lang="fr-FR" altLang="en-US" sz="1400"/>
              <a:pPr eaLnBrk="1" hangingPunct="1"/>
              <a:t>59</a:t>
            </a:fld>
            <a:endParaRPr lang="fr-FR" altLang="en-US" sz="1400"/>
          </a:p>
        </p:txBody>
      </p:sp>
      <p:sp>
        <p:nvSpPr>
          <p:cNvPr id="107527" name="Rectangle 9"/>
          <p:cNvSpPr>
            <a:spLocks noChangeArrowheads="1"/>
          </p:cNvSpPr>
          <p:nvPr/>
        </p:nvSpPr>
        <p:spPr bwMode="auto">
          <a:xfrm>
            <a:off x="428625" y="1571625"/>
            <a:ext cx="2967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Et on parvient à la solution:</a:t>
            </a:r>
          </a:p>
        </p:txBody>
      </p:sp>
      <p:pic>
        <p:nvPicPr>
          <p:cNvPr id="10752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276475"/>
            <a:ext cx="56673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Implémentation</a:t>
            </a:r>
            <a:endParaRPr lang="en-US" altLang="en-US" sz="4000" dirty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6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452261" y="2204864"/>
            <a:ext cx="66064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initialize(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V){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parameters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if(V &lt; 0)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InvalidParameterException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initialize members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E =  0;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.V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=  V;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neighbors = new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[V];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v=0; v&lt;V; v++)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neighbors[v] =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&lt;Integer&gt;();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V(){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V;}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E(){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E;}</a:t>
            </a:r>
          </a:p>
        </p:txBody>
      </p:sp>
    </p:spTree>
    <p:extLst>
      <p:ext uri="{BB962C8B-B14F-4D97-AF65-F5344CB8AC3E}">
        <p14:creationId xmlns:p14="http://schemas.microsoft.com/office/powerpoint/2010/main" val="17643704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357438"/>
            <a:ext cx="56673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8" name="Text Box 33"/>
          <p:cNvSpPr txBox="1">
            <a:spLocks noChangeArrowheads="1"/>
          </p:cNvSpPr>
          <p:nvPr/>
        </p:nvSpPr>
        <p:spPr bwMode="auto">
          <a:xfrm>
            <a:off x="809625" y="4427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93189" name="Text Box 36"/>
          <p:cNvSpPr txBox="1">
            <a:spLocks noChangeArrowheads="1"/>
          </p:cNvSpPr>
          <p:nvPr/>
        </p:nvSpPr>
        <p:spPr bwMode="auto">
          <a:xfrm>
            <a:off x="936625" y="1306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CA" altLang="en-US" sz="1800"/>
          </a:p>
        </p:txBody>
      </p:sp>
      <p:sp>
        <p:nvSpPr>
          <p:cNvPr id="931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Algorithme de Prim</a:t>
            </a:r>
            <a:endParaRPr lang="en-US" altLang="en-US"/>
          </a:p>
        </p:txBody>
      </p:sp>
      <p:sp>
        <p:nvSpPr>
          <p:cNvPr id="93191" name="Rectangle 40"/>
          <p:cNvSpPr>
            <a:spLocks noChangeArrowheads="1"/>
          </p:cNvSpPr>
          <p:nvPr/>
        </p:nvSpPr>
        <p:spPr bwMode="auto">
          <a:xfrm>
            <a:off x="428625" y="1571625"/>
            <a:ext cx="4927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A" altLang="en-US" sz="1800"/>
              <a:t>Quel résultat aurions-nous si on partait de v</a:t>
            </a:r>
            <a:r>
              <a:rPr lang="fr-CA" altLang="en-US" sz="1800" baseline="-25000"/>
              <a:t>5</a:t>
            </a:r>
            <a:r>
              <a:rPr lang="fr-CA" altLang="en-US" sz="1800"/>
              <a:t> ?</a:t>
            </a:r>
            <a:endParaRPr lang="fr-CA" altLang="en-US" sz="1800" baseline="-25000"/>
          </a:p>
        </p:txBody>
      </p:sp>
      <p:sp>
        <p:nvSpPr>
          <p:cNvPr id="9319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722DC85-BD82-465D-869A-476FA3DDB003}" type="slidenum">
              <a:rPr lang="fr-FR" altLang="en-US" sz="1400"/>
              <a:pPr eaLnBrk="1" hangingPunct="1"/>
              <a:t>60</a:t>
            </a:fld>
            <a:endParaRPr lang="fr-FR" altLang="en-US" sz="140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0591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Implémentation</a:t>
            </a:r>
            <a:endParaRPr lang="en-US" altLang="en-US" sz="4000" dirty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7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457200" y="2142827"/>
            <a:ext cx="6606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connect(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v1, 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v2){</a:t>
            </a:r>
          </a:p>
          <a:p>
            <a:r>
              <a:rPr lang="en-CA" sz="12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check parameters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(v1&lt;0 || v1&gt;=V)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(v2&lt;0 || v2&gt;=V)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 neighbors[v1].contains(v2) ) return;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connect in both directions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neighbors[v1].add(v2);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neighbors[v2].add(v1);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E++;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229600" cy="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2000" kern="0" dirty="0"/>
              <a:t>Un graphe non orienté créera deux arcs pour relier deux sommets</a:t>
            </a:r>
            <a:endParaRPr lang="fr-CA" altLang="en-US" sz="2000" kern="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2" name="Right Brace 1"/>
          <p:cNvSpPr/>
          <p:nvPr/>
        </p:nvSpPr>
        <p:spPr bwMode="auto">
          <a:xfrm>
            <a:off x="3616424" y="3294955"/>
            <a:ext cx="288032" cy="576064"/>
          </a:xfrm>
          <a:prstGeom prst="rightBrace">
            <a:avLst/>
          </a:prstGeom>
          <a:solidFill>
            <a:schemeClr val="bg1"/>
          </a:solidFill>
          <a:ln w="19050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4129608" y="3582987"/>
            <a:ext cx="115212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2413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Implémentation</a:t>
            </a:r>
            <a:endParaRPr lang="en-US" altLang="en-US" sz="4000" dirty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8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457200" y="2239387"/>
            <a:ext cx="66064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&lt;Integer&gt;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adj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v){</a:t>
            </a:r>
          </a:p>
          <a:p>
            <a:r>
              <a:rPr lang="en-CA" sz="12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check parameters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(v&lt;0 || v&gt;=V)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return null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neighbors[v];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o =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String ln =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CA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getProperty</a:t>
            </a:r>
            <a:r>
              <a:rPr lang="en-CA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CA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line.separator</a:t>
            </a:r>
            <a:r>
              <a:rPr lang="en-CA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o.append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(V + ln + E + ln);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v=0; v&lt;V; v++)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w : neighbors[v])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o.append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(v + "-" + w + ln);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o.toString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229600" cy="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16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fr-CA" alt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fr-CA" altLang="en-US" sz="2000" kern="0" dirty="0"/>
              <a:t> nous servira à définir un graphe non orienté</a:t>
            </a:r>
            <a:endParaRPr lang="fr-CA" altLang="en-US" sz="2000" kern="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44408" y="1656298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0-1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0-2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1-0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1-3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1-4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1-5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2-0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2-4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2-6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3-1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3-4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4-1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4-2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4-3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5-1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5-6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6-2</a:t>
            </a:r>
          </a:p>
          <a:p>
            <a:r>
              <a:rPr lang="en-CA" sz="1400" dirty="0">
                <a:solidFill>
                  <a:srgbClr val="000000"/>
                </a:solidFill>
                <a:latin typeface="Consolas" panose="020B0609020204030204" pitchFamily="49" charset="0"/>
              </a:rPr>
              <a:t>6-5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13540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 sz="4000" dirty="0"/>
              <a:t>Implémentation</a:t>
            </a:r>
            <a:endParaRPr lang="en-US" altLang="en-US" sz="4000" dirty="0"/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81750"/>
            <a:ext cx="91440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FR" altLang="en-US" sz="1400"/>
              <a:t>T. Ould Bachir © Copyright 2010-2018, École Polytechnique de Montréal</a:t>
            </a:r>
            <a:endParaRPr lang="fr-FR" altLang="en-US" sz="1400" dirty="0"/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017900-79DB-4E42-9510-DD706723197C}" type="slidenum">
              <a:rPr lang="fr-FR" altLang="en-US" sz="1400"/>
              <a:pPr eaLnBrk="1" hangingPunct="1"/>
              <a:t>9</a:t>
            </a:fld>
            <a:endParaRPr lang="fr-FR" altLang="en-US" sz="1400"/>
          </a:p>
        </p:txBody>
      </p:sp>
      <p:sp>
        <p:nvSpPr>
          <p:cNvPr id="3" name="Rectangle 2"/>
          <p:cNvSpPr/>
          <p:nvPr/>
        </p:nvSpPr>
        <p:spPr>
          <a:xfrm>
            <a:off x="457200" y="2348880"/>
            <a:ext cx="77048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java.security.InvalidParameterException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java.util.HashSet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DirectedGraph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implements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Graph{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private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&lt;Integer&gt;[] neighbors; </a:t>
            </a:r>
            <a:r>
              <a:rPr lang="en-CA" sz="12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CA" sz="1200" b="1" dirty="0" err="1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listes</a:t>
            </a:r>
            <a:r>
              <a:rPr lang="en-CA" sz="12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b="1" dirty="0" err="1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d’adjacences</a:t>
            </a:r>
            <a:endParaRPr lang="en-CA" sz="1200" b="1" dirty="0">
              <a:solidFill>
                <a:srgbClr val="3399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private 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V, E; </a:t>
            </a:r>
            <a:r>
              <a:rPr lang="en-CA" sz="1200" b="1" dirty="0">
                <a:solidFill>
                  <a:srgbClr val="3399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cardinal de V et cardinal de E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CA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DirectedGraph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V){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initialize(V);</a:t>
            </a:r>
          </a:p>
          <a:p>
            <a:r>
              <a:rPr lang="en-CA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625" y="1571625"/>
            <a:ext cx="8319840" cy="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CA" altLang="en-US" sz="16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DirectedGraph</a:t>
            </a:r>
            <a:r>
              <a:rPr lang="fr-CA" altLang="en-US" sz="2000" kern="0" dirty="0"/>
              <a:t> est un graphe orienté sans poids sur les arcs implémentant </a:t>
            </a:r>
            <a:r>
              <a:rPr lang="fr-CA" alt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Graph</a:t>
            </a:r>
            <a:endParaRPr lang="fr-CA" altLang="en-US" sz="1600" kern="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39557113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4624</TotalTime>
  <Words>4555</Words>
  <Application>Microsoft Office PowerPoint</Application>
  <PresentationFormat>On-screen Show (4:3)</PresentationFormat>
  <Paragraphs>1233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MS PGothic</vt:lpstr>
      <vt:lpstr>Arial</vt:lpstr>
      <vt:lpstr>Calibri</vt:lpstr>
      <vt:lpstr>Consolas</vt:lpstr>
      <vt:lpstr>Garamond</vt:lpstr>
      <vt:lpstr>Times New Roman</vt:lpstr>
      <vt:lpstr>Wingdings</vt:lpstr>
      <vt:lpstr>Modèle par défaut</vt:lpstr>
      <vt:lpstr>Graphes II</vt:lpstr>
      <vt:lpstr>PowerPoint Presentation</vt:lpstr>
      <vt:lpstr>PowerPoint Presentation</vt:lpstr>
      <vt:lpstr>Implémentation</vt:lpstr>
      <vt:lpstr>Implémentation</vt:lpstr>
      <vt:lpstr>Implémentation</vt:lpstr>
      <vt:lpstr>Implémentation</vt:lpstr>
      <vt:lpstr>Implémentation</vt:lpstr>
      <vt:lpstr>Implémentation</vt:lpstr>
      <vt:lpstr>Implémentation</vt:lpstr>
      <vt:lpstr>Implémentation</vt:lpstr>
      <vt:lpstr>Implémentation</vt:lpstr>
      <vt:lpstr>PowerPoint Presentation</vt:lpstr>
      <vt:lpstr>Implémentation</vt:lpstr>
      <vt:lpstr>Implémentation</vt:lpstr>
      <vt:lpstr>Implémentation</vt:lpstr>
      <vt:lpstr>Implémentation</vt:lpstr>
      <vt:lpstr>Implémentation</vt:lpstr>
      <vt:lpstr>Implémentation</vt:lpstr>
      <vt:lpstr>Implémentation</vt:lpstr>
      <vt:lpstr>Implémentation</vt:lpstr>
      <vt:lpstr>PowerPoint Presentation</vt:lpstr>
      <vt:lpstr>Ordre topologique II</vt:lpstr>
      <vt:lpstr>Ordre topologique II</vt:lpstr>
      <vt:lpstr>Ordre topologique II</vt:lpstr>
      <vt:lpstr>Ordre topologique II</vt:lpstr>
      <vt:lpstr>Ordre topologique II</vt:lpstr>
      <vt:lpstr>PowerPoint Presentation</vt:lpstr>
      <vt:lpstr>Composantes connexes</vt:lpstr>
      <vt:lpstr>Composantes connexes</vt:lpstr>
      <vt:lpstr>PowerPoint Presentation</vt:lpstr>
      <vt:lpstr>Composantes connexes</vt:lpstr>
      <vt:lpstr>Composantes connexes</vt:lpstr>
      <vt:lpstr>Composantes connexes</vt:lpstr>
      <vt:lpstr>PowerPoint Presentation</vt:lpstr>
      <vt:lpstr>Composantes fortement connexes</vt:lpstr>
      <vt:lpstr>Composantes fortement connexes</vt:lpstr>
      <vt:lpstr>Composantes fortement connexes</vt:lpstr>
      <vt:lpstr>Composantes fortement connexes</vt:lpstr>
      <vt:lpstr>Composantes fortement connexes</vt:lpstr>
      <vt:lpstr>Composantes fortement connexes</vt:lpstr>
      <vt:lpstr>Composantes fortement connexes</vt:lpstr>
      <vt:lpstr>Composantes fortement connexes</vt:lpstr>
      <vt:lpstr>PowerPoint Presentation</vt:lpstr>
      <vt:lpstr>Arbre sous-tendant minimum</vt:lpstr>
      <vt:lpstr>Arbre sous-tendant minimum</vt:lpstr>
      <vt:lpstr>PowerPoint Presentation</vt:lpstr>
      <vt:lpstr>Arbre sous-tendant minimum</vt:lpstr>
      <vt:lpstr>Arbre sous-tendant minimum</vt:lpstr>
      <vt:lpstr>Arbre sous-tendant minimum</vt:lpstr>
      <vt:lpstr>Arbre sous-tendant minimum</vt:lpstr>
      <vt:lpstr>PowerPoint Presentation</vt:lpstr>
      <vt:lpstr>Algorithme de Prim</vt:lpstr>
      <vt:lpstr>Algorithme de Prim</vt:lpstr>
      <vt:lpstr>Algorithme de Prim</vt:lpstr>
      <vt:lpstr>Algorithme de Prim</vt:lpstr>
      <vt:lpstr>Algorithme de Prim</vt:lpstr>
      <vt:lpstr>Algorithme de Prim</vt:lpstr>
      <vt:lpstr>Algorithme de Prim</vt:lpstr>
      <vt:lpstr>Algorithme de Prim</vt:lpstr>
    </vt:vector>
  </TitlesOfParts>
  <Company>Polytechnique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9</dc:title>
  <dc:subject>Tables de hachage</dc:subject>
  <dc:creator>Samuel Kadoury et Michel Gagnon</dc:creator>
  <cp:lastModifiedBy>Tarek Ould Bachir</cp:lastModifiedBy>
  <cp:revision>672</cp:revision>
  <cp:lastPrinted>2016-04-11T06:12:41Z</cp:lastPrinted>
  <dcterms:created xsi:type="dcterms:W3CDTF">2014-04-03T15:35:37Z</dcterms:created>
  <dcterms:modified xsi:type="dcterms:W3CDTF">2018-11-22T13:17:35Z</dcterms:modified>
</cp:coreProperties>
</file>