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74" r:id="rId9"/>
    <p:sldId id="266" r:id="rId10"/>
    <p:sldId id="271" r:id="rId11"/>
    <p:sldId id="268" r:id="rId12"/>
    <p:sldId id="272" r:id="rId13"/>
    <p:sldId id="262" r:id="rId14"/>
    <p:sldId id="273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22BEA-999C-E2E4-728D-55BA63E5149B}" v="144" dt="2019-12-19T11:15:58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ian MOUCHAGUE" userId="c07eafd5-e470-4ff6-a39a-d10a88c829ab" providerId="ADAL" clId="{7608BFA9-10B9-4BE0-8009-02221B4AD32C}"/>
    <pc:docChg chg="custSel modSld">
      <pc:chgData name="Dorian MOUCHAGUE" userId="c07eafd5-e470-4ff6-a39a-d10a88c829ab" providerId="ADAL" clId="{7608BFA9-10B9-4BE0-8009-02221B4AD32C}" dt="2019-12-19T13:03:04.998" v="0" actId="313"/>
      <pc:docMkLst>
        <pc:docMk/>
      </pc:docMkLst>
      <pc:sldChg chg="modSp">
        <pc:chgData name="Dorian MOUCHAGUE" userId="c07eafd5-e470-4ff6-a39a-d10a88c829ab" providerId="ADAL" clId="{7608BFA9-10B9-4BE0-8009-02221B4AD32C}" dt="2019-12-19T13:03:04.998" v="0" actId="313"/>
        <pc:sldMkLst>
          <pc:docMk/>
          <pc:sldMk cId="2708154151" sldId="256"/>
        </pc:sldMkLst>
        <pc:spChg chg="mod">
          <ac:chgData name="Dorian MOUCHAGUE" userId="c07eafd5-e470-4ff6-a39a-d10a88c829ab" providerId="ADAL" clId="{7608BFA9-10B9-4BE0-8009-02221B4AD32C}" dt="2019-12-19T13:03:04.998" v="0" actId="313"/>
          <ac:spMkLst>
            <pc:docMk/>
            <pc:sldMk cId="2708154151" sldId="256"/>
            <ac:spMk id="3" creationId="{3F6F7A8F-7A76-4E20-AD2B-457880D420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KeithGalli/Connect4-Pyth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3028B-7C6B-4948-8383-5CD305215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150" y="284236"/>
            <a:ext cx="7258051" cy="1665920"/>
          </a:xfrm>
        </p:spPr>
        <p:txBody>
          <a:bodyPr>
            <a:normAutofit/>
          </a:bodyPr>
          <a:lstStyle/>
          <a:p>
            <a:r>
              <a:rPr lang="fr-FR" sz="6600" dirty="0"/>
              <a:t>Puissance 4</a:t>
            </a:r>
            <a:br>
              <a:rPr lang="fr-FR" sz="6600" dirty="0"/>
            </a:br>
            <a:r>
              <a:rPr lang="fr-FR" sz="2200" dirty="0"/>
              <a:t>Projet reinforcement learning M1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6F7A8F-7A76-4E20-AD2B-457880D42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150" y="3133206"/>
            <a:ext cx="7476294" cy="3107184"/>
          </a:xfrm>
        </p:spPr>
        <p:txBody>
          <a:bodyPr>
            <a:noAutofit/>
          </a:bodyPr>
          <a:lstStyle/>
          <a:p>
            <a:r>
              <a:rPr lang="fr-FR" dirty="0"/>
              <a:t>Guillot Axel</a:t>
            </a:r>
          </a:p>
          <a:p>
            <a:r>
              <a:rPr lang="fr-FR" dirty="0"/>
              <a:t>Moser Baptiste </a:t>
            </a:r>
          </a:p>
          <a:p>
            <a:r>
              <a:rPr lang="fr-FR" dirty="0"/>
              <a:t>Rougier clément</a:t>
            </a:r>
          </a:p>
          <a:p>
            <a:r>
              <a:rPr lang="fr-FR" dirty="0" err="1"/>
              <a:t>Sarraud</a:t>
            </a:r>
            <a:r>
              <a:rPr lang="fr-FR" dirty="0"/>
              <a:t> Clément</a:t>
            </a:r>
          </a:p>
          <a:p>
            <a:r>
              <a:rPr lang="fr-FR" dirty="0"/>
              <a:t>Mouchague dorian</a:t>
            </a:r>
          </a:p>
        </p:txBody>
      </p:sp>
      <p:pic>
        <p:nvPicPr>
          <p:cNvPr id="1028" name="Picture 4" descr="Résultat de recherche d'images pour &quot;puissance 4&quot;">
            <a:extLst>
              <a:ext uri="{FF2B5EF4-FFF2-40B4-BE49-F238E27FC236}">
                <a16:creationId xmlns:a16="http://schemas.microsoft.com/office/drawing/2014/main" id="{76C62BB3-39E1-4060-B8CA-AD6DB9B6A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955" y="2624511"/>
            <a:ext cx="3394327" cy="294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ynov&quot;">
            <a:extLst>
              <a:ext uri="{FF2B5EF4-FFF2-40B4-BE49-F238E27FC236}">
                <a16:creationId xmlns:a16="http://schemas.microsoft.com/office/drawing/2014/main" id="{9AC5AF21-6EB1-424E-B47E-C7DF354D3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970" y="752000"/>
            <a:ext cx="2396312" cy="119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15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7F818-396F-417F-AF26-408F7E70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2" y="-4317"/>
            <a:ext cx="9905998" cy="1478570"/>
          </a:xfrm>
        </p:spPr>
        <p:txBody>
          <a:bodyPr/>
          <a:lstStyle/>
          <a:p>
            <a:r>
              <a:rPr lang="fr-FR" dirty="0"/>
              <a:t>Algorithme min/max </a:t>
            </a:r>
          </a:p>
        </p:txBody>
      </p:sp>
      <p:pic>
        <p:nvPicPr>
          <p:cNvPr id="6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19E02753-5DFF-4EC6-8DEB-F072C003D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544" y="1192212"/>
            <a:ext cx="7557259" cy="5437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637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E0DBA-092E-4571-BDCD-DC05C417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2" y="0"/>
            <a:ext cx="9905998" cy="1478570"/>
          </a:xfrm>
        </p:spPr>
        <p:txBody>
          <a:bodyPr/>
          <a:lstStyle/>
          <a:p>
            <a:r>
              <a:rPr lang="fr-FR" dirty="0"/>
              <a:t>Algorithme min/max </a:t>
            </a:r>
          </a:p>
        </p:txBody>
      </p:sp>
      <p:pic>
        <p:nvPicPr>
          <p:cNvPr id="6" name="Image 6" descr="Une image contenant table, assis, noir, portable&#10;&#10;Description générée avec un niveau de confiance très élevé">
            <a:extLst>
              <a:ext uri="{FF2B5EF4-FFF2-40B4-BE49-F238E27FC236}">
                <a16:creationId xmlns:a16="http://schemas.microsoft.com/office/drawing/2014/main" id="{6D3E37A5-C566-46FE-8B5C-2B9457646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186" y="1296194"/>
            <a:ext cx="4724400" cy="3181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 8" descr="Une image contenant écran, moniteur, table, noir&#10;&#10;Description générée avec un niveau de confiance très élevé">
            <a:extLst>
              <a:ext uri="{FF2B5EF4-FFF2-40B4-BE49-F238E27FC236}">
                <a16:creationId xmlns:a16="http://schemas.microsoft.com/office/drawing/2014/main" id="{7AB3B405-53C9-42CB-9857-8C7B540F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5203"/>
            <a:ext cx="5457825" cy="3181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864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DF18F-AD45-4E70-9FA0-19069C00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2" y="0"/>
            <a:ext cx="9905998" cy="1478570"/>
          </a:xfrm>
        </p:spPr>
        <p:txBody>
          <a:bodyPr/>
          <a:lstStyle/>
          <a:p>
            <a:r>
              <a:rPr lang="fr-FR" dirty="0"/>
              <a:t>Algorithme min/max </a:t>
            </a:r>
          </a:p>
        </p:txBody>
      </p:sp>
      <p:pic>
        <p:nvPicPr>
          <p:cNvPr id="6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ECDAD000-20DC-4D83-9866-EE1460098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394" y="1106487"/>
            <a:ext cx="6996735" cy="5627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3288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B46F0-DFCF-43C5-81A4-9313638C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0A27B-48CA-4FF5-98E1-9B42F320D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Phase d’entrainement :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Résultats :</a:t>
            </a:r>
          </a:p>
        </p:txBody>
      </p:sp>
      <p:pic>
        <p:nvPicPr>
          <p:cNvPr id="5" name="Image 4" descr="Une image contenant assis, table, homme, eau&#10;&#10;Description générée automatiquement">
            <a:extLst>
              <a:ext uri="{FF2B5EF4-FFF2-40B4-BE49-F238E27FC236}">
                <a16:creationId xmlns:a16="http://schemas.microsoft.com/office/drawing/2014/main" id="{1ED77B14-D59C-4D03-9623-EA346301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907499"/>
            <a:ext cx="6978320" cy="2245276"/>
          </a:xfrm>
          <a:prstGeom prst="rect">
            <a:avLst/>
          </a:prstGeo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F7F2DB0-72BB-4188-AFBA-F5B62A686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100" y="3305173"/>
            <a:ext cx="5732799" cy="3439679"/>
          </a:xfrm>
          <a:prstGeom prst="rect">
            <a:avLst/>
          </a:prstGeom>
        </p:spPr>
      </p:pic>
      <p:pic>
        <p:nvPicPr>
          <p:cNvPr id="9" name="Image 8" descr="Une image contenant noir&#10;&#10;Description générée automatiquement">
            <a:extLst>
              <a:ext uri="{FF2B5EF4-FFF2-40B4-BE49-F238E27FC236}">
                <a16:creationId xmlns:a16="http://schemas.microsoft.com/office/drawing/2014/main" id="{309916AA-97BE-46D3-A9D7-7D9F952E7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663" y="4653537"/>
            <a:ext cx="32099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3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E2BAE-9C86-4F50-83B3-DB08F021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18493"/>
            <a:ext cx="9905998" cy="1478570"/>
          </a:xfrm>
        </p:spPr>
        <p:txBody>
          <a:bodyPr/>
          <a:lstStyle/>
          <a:p>
            <a:r>
              <a:rPr lang="fr-FR" dirty="0"/>
              <a:t>Résultats pour 4500 parties jouées</a:t>
            </a:r>
          </a:p>
        </p:txBody>
      </p:sp>
      <p:pic>
        <p:nvPicPr>
          <p:cNvPr id="9" name="Espace réservé du contenu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81EACC6-9F17-406B-9368-306DA60E1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677" y="1784128"/>
            <a:ext cx="8138898" cy="4915572"/>
          </a:xfrm>
        </p:spPr>
      </p:pic>
    </p:spTree>
    <p:extLst>
      <p:ext uri="{BB962C8B-B14F-4D97-AF65-F5344CB8AC3E}">
        <p14:creationId xmlns:p14="http://schemas.microsoft.com/office/powerpoint/2010/main" val="3825239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B63E2-C260-4A05-965A-FA53EB9B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fr-FR" dirty="0"/>
              <a:t>Bilan, axes d'amélioration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E5DB3-C061-46C3-B959-9877705C2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L’IA la plus efficace est MINIMAX</a:t>
            </a:r>
          </a:p>
          <a:p>
            <a:r>
              <a:rPr lang="fr-FR" dirty="0"/>
              <a:t>Evolution des agents grâce aux parties jouées</a:t>
            </a:r>
          </a:p>
          <a:p>
            <a:r>
              <a:rPr lang="fr-FR" dirty="0"/>
              <a:t>Manque de temps pour réaliser l’algorithme de Monte Carlo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849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43B73-BD09-41AE-9A4D-517FD2E6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6D1772-E2DD-43E7-B7E8-5893C145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419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98C366-3FDD-425C-BFC5-49EA80AC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7" name="Google Shape;1573;p56">
            <a:extLst>
              <a:ext uri="{FF2B5EF4-FFF2-40B4-BE49-F238E27FC236}">
                <a16:creationId xmlns:a16="http://schemas.microsoft.com/office/drawing/2014/main" id="{B6B582A3-424D-4823-9CC4-FC4E3A6955AF}"/>
              </a:ext>
            </a:extLst>
          </p:cNvPr>
          <p:cNvSpPr txBox="1">
            <a:spLocks/>
          </p:cNvSpPr>
          <p:nvPr/>
        </p:nvSpPr>
        <p:spPr>
          <a:xfrm flipH="1">
            <a:off x="1877107" y="3264996"/>
            <a:ext cx="4395961" cy="453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4400" dirty="0"/>
              <a:t>DES QUESTIONS ?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17CC7DE-AAAC-4DFF-BC7E-A32CC30C7FE5}"/>
              </a:ext>
            </a:extLst>
          </p:cNvPr>
          <p:cNvGrpSpPr/>
          <p:nvPr/>
        </p:nvGrpSpPr>
        <p:grpSpPr>
          <a:xfrm>
            <a:off x="7008762" y="1661432"/>
            <a:ext cx="1946150" cy="2880473"/>
            <a:chOff x="7205986" y="907582"/>
            <a:chExt cx="1946150" cy="2880473"/>
          </a:xfrm>
        </p:grpSpPr>
        <p:sp>
          <p:nvSpPr>
            <p:cNvPr id="9" name="Google Shape;1575;p56">
              <a:extLst>
                <a:ext uri="{FF2B5EF4-FFF2-40B4-BE49-F238E27FC236}">
                  <a16:creationId xmlns:a16="http://schemas.microsoft.com/office/drawing/2014/main" id="{57199BC2-68B2-4340-A854-835C584EB8CD}"/>
                </a:ext>
              </a:extLst>
            </p:cNvPr>
            <p:cNvSpPr/>
            <p:nvPr/>
          </p:nvSpPr>
          <p:spPr>
            <a:xfrm>
              <a:off x="7954797" y="3379350"/>
              <a:ext cx="448446" cy="408705"/>
            </a:xfrm>
            <a:custGeom>
              <a:avLst/>
              <a:gdLst/>
              <a:ahLst/>
              <a:cxnLst/>
              <a:rect l="l" t="t" r="r" b="b"/>
              <a:pathLst>
                <a:path w="5439" h="4957" extrusionOk="0">
                  <a:moveTo>
                    <a:pt x="2720" y="1"/>
                  </a:moveTo>
                  <a:cubicBezTo>
                    <a:pt x="2086" y="1"/>
                    <a:pt x="1452" y="243"/>
                    <a:pt x="968" y="727"/>
                  </a:cubicBezTo>
                  <a:cubicBezTo>
                    <a:pt x="1" y="1694"/>
                    <a:pt x="1" y="3263"/>
                    <a:pt x="968" y="4231"/>
                  </a:cubicBezTo>
                  <a:cubicBezTo>
                    <a:pt x="1452" y="4715"/>
                    <a:pt x="2086" y="4956"/>
                    <a:pt x="2720" y="4956"/>
                  </a:cubicBezTo>
                  <a:cubicBezTo>
                    <a:pt x="3354" y="4956"/>
                    <a:pt x="3989" y="4715"/>
                    <a:pt x="4472" y="4231"/>
                  </a:cubicBezTo>
                  <a:cubicBezTo>
                    <a:pt x="5439" y="3263"/>
                    <a:pt x="5439" y="1694"/>
                    <a:pt x="4472" y="727"/>
                  </a:cubicBezTo>
                  <a:cubicBezTo>
                    <a:pt x="3989" y="243"/>
                    <a:pt x="3354" y="1"/>
                    <a:pt x="2720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76;p56">
              <a:extLst>
                <a:ext uri="{FF2B5EF4-FFF2-40B4-BE49-F238E27FC236}">
                  <a16:creationId xmlns:a16="http://schemas.microsoft.com/office/drawing/2014/main" id="{09B51154-9F16-4023-B7E9-E2548CB39221}"/>
                </a:ext>
              </a:extLst>
            </p:cNvPr>
            <p:cNvSpPr/>
            <p:nvPr/>
          </p:nvSpPr>
          <p:spPr>
            <a:xfrm>
              <a:off x="7798801" y="3255675"/>
              <a:ext cx="760436" cy="400047"/>
            </a:xfrm>
            <a:custGeom>
              <a:avLst/>
              <a:gdLst/>
              <a:ahLst/>
              <a:cxnLst/>
              <a:rect l="l" t="t" r="r" b="b"/>
              <a:pathLst>
                <a:path w="9223" h="4852" extrusionOk="0">
                  <a:moveTo>
                    <a:pt x="4612" y="1"/>
                  </a:moveTo>
                  <a:cubicBezTo>
                    <a:pt x="3537" y="1"/>
                    <a:pt x="2462" y="238"/>
                    <a:pt x="1642" y="711"/>
                  </a:cubicBezTo>
                  <a:cubicBezTo>
                    <a:pt x="1" y="1658"/>
                    <a:pt x="1" y="3194"/>
                    <a:pt x="1642" y="4142"/>
                  </a:cubicBezTo>
                  <a:cubicBezTo>
                    <a:pt x="2462" y="4615"/>
                    <a:pt x="3537" y="4852"/>
                    <a:pt x="4612" y="4852"/>
                  </a:cubicBezTo>
                  <a:cubicBezTo>
                    <a:pt x="5687" y="4852"/>
                    <a:pt x="6762" y="4615"/>
                    <a:pt x="7582" y="4142"/>
                  </a:cubicBezTo>
                  <a:cubicBezTo>
                    <a:pt x="9223" y="3194"/>
                    <a:pt x="9223" y="1658"/>
                    <a:pt x="7582" y="711"/>
                  </a:cubicBezTo>
                  <a:cubicBezTo>
                    <a:pt x="6762" y="238"/>
                    <a:pt x="5687" y="1"/>
                    <a:pt x="4612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77;p56">
              <a:extLst>
                <a:ext uri="{FF2B5EF4-FFF2-40B4-BE49-F238E27FC236}">
                  <a16:creationId xmlns:a16="http://schemas.microsoft.com/office/drawing/2014/main" id="{06EBBCAE-E1EF-44DC-8C60-61DA3F453EE0}"/>
                </a:ext>
              </a:extLst>
            </p:cNvPr>
            <p:cNvSpPr/>
            <p:nvPr/>
          </p:nvSpPr>
          <p:spPr>
            <a:xfrm>
              <a:off x="7821970" y="3171411"/>
              <a:ext cx="714099" cy="412332"/>
            </a:xfrm>
            <a:custGeom>
              <a:avLst/>
              <a:gdLst/>
              <a:ahLst/>
              <a:cxnLst/>
              <a:rect l="l" t="t" r="r" b="b"/>
              <a:pathLst>
                <a:path w="8661" h="5001" extrusionOk="0">
                  <a:moveTo>
                    <a:pt x="4331" y="0"/>
                  </a:moveTo>
                  <a:cubicBezTo>
                    <a:pt x="1940" y="0"/>
                    <a:pt x="1" y="1120"/>
                    <a:pt x="1" y="2501"/>
                  </a:cubicBezTo>
                  <a:cubicBezTo>
                    <a:pt x="1" y="3881"/>
                    <a:pt x="1940" y="5001"/>
                    <a:pt x="4331" y="5001"/>
                  </a:cubicBezTo>
                  <a:cubicBezTo>
                    <a:pt x="6723" y="5001"/>
                    <a:pt x="8661" y="3881"/>
                    <a:pt x="8661" y="2501"/>
                  </a:cubicBezTo>
                  <a:cubicBezTo>
                    <a:pt x="8661" y="1120"/>
                    <a:pt x="6723" y="0"/>
                    <a:pt x="4331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78;p56">
              <a:extLst>
                <a:ext uri="{FF2B5EF4-FFF2-40B4-BE49-F238E27FC236}">
                  <a16:creationId xmlns:a16="http://schemas.microsoft.com/office/drawing/2014/main" id="{2E8C421D-1795-4E84-9355-A5A047E40B36}"/>
                </a:ext>
              </a:extLst>
            </p:cNvPr>
            <p:cNvSpPr/>
            <p:nvPr/>
          </p:nvSpPr>
          <p:spPr>
            <a:xfrm>
              <a:off x="7775056" y="3084591"/>
              <a:ext cx="808010" cy="425030"/>
            </a:xfrm>
            <a:custGeom>
              <a:avLst/>
              <a:gdLst/>
              <a:ahLst/>
              <a:cxnLst/>
              <a:rect l="l" t="t" r="r" b="b"/>
              <a:pathLst>
                <a:path w="9800" h="5155" extrusionOk="0">
                  <a:moveTo>
                    <a:pt x="4900" y="1"/>
                  </a:moveTo>
                  <a:cubicBezTo>
                    <a:pt x="3758" y="1"/>
                    <a:pt x="2616" y="252"/>
                    <a:pt x="1744" y="755"/>
                  </a:cubicBezTo>
                  <a:cubicBezTo>
                    <a:pt x="0" y="1762"/>
                    <a:pt x="0" y="3393"/>
                    <a:pt x="1744" y="4399"/>
                  </a:cubicBezTo>
                  <a:cubicBezTo>
                    <a:pt x="2616" y="4903"/>
                    <a:pt x="3758" y="5154"/>
                    <a:pt x="4900" y="5154"/>
                  </a:cubicBezTo>
                  <a:cubicBezTo>
                    <a:pt x="6042" y="5154"/>
                    <a:pt x="7185" y="4903"/>
                    <a:pt x="8056" y="4399"/>
                  </a:cubicBezTo>
                  <a:cubicBezTo>
                    <a:pt x="9799" y="3393"/>
                    <a:pt x="9799" y="1762"/>
                    <a:pt x="8056" y="755"/>
                  </a:cubicBezTo>
                  <a:cubicBezTo>
                    <a:pt x="7184" y="252"/>
                    <a:pt x="6042" y="1"/>
                    <a:pt x="4900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79;p56">
              <a:extLst>
                <a:ext uri="{FF2B5EF4-FFF2-40B4-BE49-F238E27FC236}">
                  <a16:creationId xmlns:a16="http://schemas.microsoft.com/office/drawing/2014/main" id="{EAF17F85-70C2-4D5A-ADB6-4D9AB71A248C}"/>
                </a:ext>
              </a:extLst>
            </p:cNvPr>
            <p:cNvSpPr/>
            <p:nvPr/>
          </p:nvSpPr>
          <p:spPr>
            <a:xfrm>
              <a:off x="7799708" y="2995133"/>
              <a:ext cx="758705" cy="437974"/>
            </a:xfrm>
            <a:custGeom>
              <a:avLst/>
              <a:gdLst/>
              <a:ahLst/>
              <a:cxnLst/>
              <a:rect l="l" t="t" r="r" b="b"/>
              <a:pathLst>
                <a:path w="9202" h="5312" extrusionOk="0">
                  <a:moveTo>
                    <a:pt x="4601" y="0"/>
                  </a:moveTo>
                  <a:cubicBezTo>
                    <a:pt x="2060" y="0"/>
                    <a:pt x="1" y="1190"/>
                    <a:pt x="1" y="2656"/>
                  </a:cubicBezTo>
                  <a:cubicBezTo>
                    <a:pt x="1" y="4123"/>
                    <a:pt x="2060" y="5312"/>
                    <a:pt x="4601" y="5312"/>
                  </a:cubicBezTo>
                  <a:cubicBezTo>
                    <a:pt x="7141" y="5312"/>
                    <a:pt x="9201" y="4123"/>
                    <a:pt x="9201" y="2656"/>
                  </a:cubicBezTo>
                  <a:cubicBezTo>
                    <a:pt x="9201" y="1190"/>
                    <a:pt x="7141" y="0"/>
                    <a:pt x="4601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80;p56">
              <a:extLst>
                <a:ext uri="{FF2B5EF4-FFF2-40B4-BE49-F238E27FC236}">
                  <a16:creationId xmlns:a16="http://schemas.microsoft.com/office/drawing/2014/main" id="{48D68721-2BB8-4251-B25A-261F691667D1}"/>
                </a:ext>
              </a:extLst>
            </p:cNvPr>
            <p:cNvSpPr/>
            <p:nvPr/>
          </p:nvSpPr>
          <p:spPr>
            <a:xfrm>
              <a:off x="7791958" y="2905180"/>
              <a:ext cx="774206" cy="447044"/>
            </a:xfrm>
            <a:custGeom>
              <a:avLst/>
              <a:gdLst/>
              <a:ahLst/>
              <a:cxnLst/>
              <a:rect l="l" t="t" r="r" b="b"/>
              <a:pathLst>
                <a:path w="9390" h="5422" extrusionOk="0">
                  <a:moveTo>
                    <a:pt x="4695" y="0"/>
                  </a:moveTo>
                  <a:cubicBezTo>
                    <a:pt x="2102" y="0"/>
                    <a:pt x="0" y="1214"/>
                    <a:pt x="0" y="2712"/>
                  </a:cubicBezTo>
                  <a:cubicBezTo>
                    <a:pt x="0" y="4208"/>
                    <a:pt x="2102" y="5422"/>
                    <a:pt x="4695" y="5422"/>
                  </a:cubicBezTo>
                  <a:cubicBezTo>
                    <a:pt x="7287" y="5422"/>
                    <a:pt x="9389" y="4208"/>
                    <a:pt x="9389" y="2712"/>
                  </a:cubicBezTo>
                  <a:cubicBezTo>
                    <a:pt x="9389" y="1214"/>
                    <a:pt x="7287" y="0"/>
                    <a:pt x="4695" y="0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81;p56">
              <a:extLst>
                <a:ext uri="{FF2B5EF4-FFF2-40B4-BE49-F238E27FC236}">
                  <a16:creationId xmlns:a16="http://schemas.microsoft.com/office/drawing/2014/main" id="{EAA1BC0B-6562-4249-A6B4-684C05FB4BB4}"/>
                </a:ext>
              </a:extLst>
            </p:cNvPr>
            <p:cNvSpPr/>
            <p:nvPr/>
          </p:nvSpPr>
          <p:spPr>
            <a:xfrm>
              <a:off x="7205986" y="907582"/>
              <a:ext cx="1946150" cy="2379012"/>
            </a:xfrm>
            <a:custGeom>
              <a:avLst/>
              <a:gdLst/>
              <a:ahLst/>
              <a:cxnLst/>
              <a:rect l="l" t="t" r="r" b="b"/>
              <a:pathLst>
                <a:path w="23604" h="28854" extrusionOk="0">
                  <a:moveTo>
                    <a:pt x="11801" y="1"/>
                  </a:moveTo>
                  <a:cubicBezTo>
                    <a:pt x="11801" y="1"/>
                    <a:pt x="11802" y="1"/>
                    <a:pt x="11802" y="1"/>
                  </a:cubicBezTo>
                  <a:lnTo>
                    <a:pt x="11802" y="1"/>
                  </a:lnTo>
                  <a:cubicBezTo>
                    <a:pt x="11802" y="1"/>
                    <a:pt x="11802" y="1"/>
                    <a:pt x="11802" y="1"/>
                  </a:cubicBezTo>
                  <a:close/>
                  <a:moveTo>
                    <a:pt x="11802" y="1"/>
                  </a:moveTo>
                  <a:cubicBezTo>
                    <a:pt x="5284" y="1"/>
                    <a:pt x="0" y="5285"/>
                    <a:pt x="0" y="11803"/>
                  </a:cubicBezTo>
                  <a:cubicBezTo>
                    <a:pt x="0" y="21171"/>
                    <a:pt x="7730" y="22727"/>
                    <a:pt x="7730" y="26503"/>
                  </a:cubicBezTo>
                  <a:cubicBezTo>
                    <a:pt x="7730" y="27105"/>
                    <a:pt x="8128" y="27706"/>
                    <a:pt x="8922" y="28166"/>
                  </a:cubicBezTo>
                  <a:cubicBezTo>
                    <a:pt x="9717" y="28624"/>
                    <a:pt x="10760" y="28853"/>
                    <a:pt x="11802" y="28853"/>
                  </a:cubicBezTo>
                  <a:cubicBezTo>
                    <a:pt x="12844" y="28853"/>
                    <a:pt x="13886" y="28624"/>
                    <a:pt x="14681" y="28166"/>
                  </a:cubicBezTo>
                  <a:cubicBezTo>
                    <a:pt x="15475" y="27706"/>
                    <a:pt x="15874" y="27105"/>
                    <a:pt x="15874" y="26503"/>
                  </a:cubicBezTo>
                  <a:cubicBezTo>
                    <a:pt x="15874" y="22727"/>
                    <a:pt x="23603" y="21171"/>
                    <a:pt x="23603" y="11803"/>
                  </a:cubicBezTo>
                  <a:cubicBezTo>
                    <a:pt x="23603" y="5285"/>
                    <a:pt x="18320" y="1"/>
                    <a:pt x="11802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82;p56">
              <a:extLst>
                <a:ext uri="{FF2B5EF4-FFF2-40B4-BE49-F238E27FC236}">
                  <a16:creationId xmlns:a16="http://schemas.microsoft.com/office/drawing/2014/main" id="{1056BC61-2F43-4597-AEDF-78222B4333B7}"/>
                </a:ext>
              </a:extLst>
            </p:cNvPr>
            <p:cNvSpPr/>
            <p:nvPr/>
          </p:nvSpPr>
          <p:spPr>
            <a:xfrm>
              <a:off x="7877294" y="2934038"/>
              <a:ext cx="603452" cy="317433"/>
            </a:xfrm>
            <a:custGeom>
              <a:avLst/>
              <a:gdLst/>
              <a:ahLst/>
              <a:cxnLst/>
              <a:rect l="l" t="t" r="r" b="b"/>
              <a:pathLst>
                <a:path w="7319" h="3850" extrusionOk="0">
                  <a:moveTo>
                    <a:pt x="3660" y="0"/>
                  </a:moveTo>
                  <a:cubicBezTo>
                    <a:pt x="2807" y="0"/>
                    <a:pt x="1954" y="188"/>
                    <a:pt x="1303" y="564"/>
                  </a:cubicBezTo>
                  <a:cubicBezTo>
                    <a:pt x="1" y="1316"/>
                    <a:pt x="1" y="2534"/>
                    <a:pt x="1303" y="3286"/>
                  </a:cubicBezTo>
                  <a:cubicBezTo>
                    <a:pt x="1954" y="3662"/>
                    <a:pt x="2807" y="3850"/>
                    <a:pt x="3660" y="3850"/>
                  </a:cubicBezTo>
                  <a:cubicBezTo>
                    <a:pt x="4513" y="3850"/>
                    <a:pt x="5366" y="3662"/>
                    <a:pt x="6017" y="3286"/>
                  </a:cubicBezTo>
                  <a:cubicBezTo>
                    <a:pt x="7319" y="2534"/>
                    <a:pt x="7319" y="1316"/>
                    <a:pt x="6017" y="564"/>
                  </a:cubicBezTo>
                  <a:cubicBezTo>
                    <a:pt x="5366" y="188"/>
                    <a:pt x="4513" y="0"/>
                    <a:pt x="3660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83;p56">
              <a:extLst>
                <a:ext uri="{FF2B5EF4-FFF2-40B4-BE49-F238E27FC236}">
                  <a16:creationId xmlns:a16="http://schemas.microsoft.com/office/drawing/2014/main" id="{E6D008A0-7E56-487A-8392-9C0B89BDCB18}"/>
                </a:ext>
              </a:extLst>
            </p:cNvPr>
            <p:cNvSpPr/>
            <p:nvPr/>
          </p:nvSpPr>
          <p:spPr>
            <a:xfrm>
              <a:off x="7800450" y="2251764"/>
              <a:ext cx="736361" cy="923440"/>
            </a:xfrm>
            <a:custGeom>
              <a:avLst/>
              <a:gdLst/>
              <a:ahLst/>
              <a:cxnLst/>
              <a:rect l="l" t="t" r="r" b="b"/>
              <a:pathLst>
                <a:path w="8931" h="11200" extrusionOk="0">
                  <a:moveTo>
                    <a:pt x="4005" y="18"/>
                  </a:moveTo>
                  <a:cubicBezTo>
                    <a:pt x="4007" y="18"/>
                    <a:pt x="4009" y="18"/>
                    <a:pt x="4011" y="19"/>
                  </a:cubicBezTo>
                  <a:cubicBezTo>
                    <a:pt x="4101" y="19"/>
                    <a:pt x="4206" y="51"/>
                    <a:pt x="4323" y="123"/>
                  </a:cubicBezTo>
                  <a:cubicBezTo>
                    <a:pt x="4718" y="366"/>
                    <a:pt x="4912" y="734"/>
                    <a:pt x="4912" y="1114"/>
                  </a:cubicBezTo>
                  <a:cubicBezTo>
                    <a:pt x="4912" y="1464"/>
                    <a:pt x="4748" y="1822"/>
                    <a:pt x="4422" y="2101"/>
                  </a:cubicBezTo>
                  <a:cubicBezTo>
                    <a:pt x="4314" y="2194"/>
                    <a:pt x="4188" y="2278"/>
                    <a:pt x="4044" y="2349"/>
                  </a:cubicBezTo>
                  <a:lnTo>
                    <a:pt x="4044" y="2349"/>
                  </a:lnTo>
                  <a:cubicBezTo>
                    <a:pt x="4037" y="2336"/>
                    <a:pt x="4031" y="2324"/>
                    <a:pt x="4024" y="2311"/>
                  </a:cubicBezTo>
                  <a:cubicBezTo>
                    <a:pt x="3728" y="1731"/>
                    <a:pt x="3595" y="1173"/>
                    <a:pt x="3595" y="753"/>
                  </a:cubicBezTo>
                  <a:cubicBezTo>
                    <a:pt x="3595" y="529"/>
                    <a:pt x="3632" y="344"/>
                    <a:pt x="3704" y="216"/>
                  </a:cubicBezTo>
                  <a:cubicBezTo>
                    <a:pt x="3735" y="158"/>
                    <a:pt x="3779" y="108"/>
                    <a:pt x="3835" y="69"/>
                  </a:cubicBezTo>
                  <a:cubicBezTo>
                    <a:pt x="3885" y="36"/>
                    <a:pt x="3944" y="18"/>
                    <a:pt x="4005" y="18"/>
                  </a:cubicBezTo>
                  <a:close/>
                  <a:moveTo>
                    <a:pt x="319" y="125"/>
                  </a:moveTo>
                  <a:cubicBezTo>
                    <a:pt x="390" y="125"/>
                    <a:pt x="468" y="149"/>
                    <a:pt x="551" y="197"/>
                  </a:cubicBezTo>
                  <a:cubicBezTo>
                    <a:pt x="696" y="282"/>
                    <a:pt x="857" y="440"/>
                    <a:pt x="1024" y="668"/>
                  </a:cubicBezTo>
                  <a:cubicBezTo>
                    <a:pt x="1312" y="1060"/>
                    <a:pt x="1617" y="1659"/>
                    <a:pt x="1901" y="2447"/>
                  </a:cubicBezTo>
                  <a:lnTo>
                    <a:pt x="1901" y="2447"/>
                  </a:lnTo>
                  <a:cubicBezTo>
                    <a:pt x="1480" y="2299"/>
                    <a:pt x="1111" y="2064"/>
                    <a:pt x="814" y="1798"/>
                  </a:cubicBezTo>
                  <a:cubicBezTo>
                    <a:pt x="565" y="1575"/>
                    <a:pt x="366" y="1329"/>
                    <a:pt x="229" y="1096"/>
                  </a:cubicBezTo>
                  <a:cubicBezTo>
                    <a:pt x="93" y="863"/>
                    <a:pt x="19" y="644"/>
                    <a:pt x="19" y="472"/>
                  </a:cubicBezTo>
                  <a:cubicBezTo>
                    <a:pt x="18" y="415"/>
                    <a:pt x="28" y="360"/>
                    <a:pt x="47" y="308"/>
                  </a:cubicBezTo>
                  <a:cubicBezTo>
                    <a:pt x="65" y="262"/>
                    <a:pt x="95" y="221"/>
                    <a:pt x="134" y="191"/>
                  </a:cubicBezTo>
                  <a:cubicBezTo>
                    <a:pt x="186" y="148"/>
                    <a:pt x="251" y="125"/>
                    <a:pt x="319" y="125"/>
                  </a:cubicBezTo>
                  <a:close/>
                  <a:moveTo>
                    <a:pt x="8053" y="4045"/>
                  </a:moveTo>
                  <a:cubicBezTo>
                    <a:pt x="8351" y="4045"/>
                    <a:pt x="8613" y="4140"/>
                    <a:pt x="8787" y="4321"/>
                  </a:cubicBezTo>
                  <a:cubicBezTo>
                    <a:pt x="8874" y="4412"/>
                    <a:pt x="8913" y="4504"/>
                    <a:pt x="8913" y="4590"/>
                  </a:cubicBezTo>
                  <a:cubicBezTo>
                    <a:pt x="8912" y="4657"/>
                    <a:pt x="8890" y="4722"/>
                    <a:pt x="8849" y="4774"/>
                  </a:cubicBezTo>
                  <a:cubicBezTo>
                    <a:pt x="8787" y="4861"/>
                    <a:pt x="8677" y="4935"/>
                    <a:pt x="8530" y="4989"/>
                  </a:cubicBezTo>
                  <a:cubicBezTo>
                    <a:pt x="8382" y="5043"/>
                    <a:pt x="8194" y="5074"/>
                    <a:pt x="7976" y="5074"/>
                  </a:cubicBezTo>
                  <a:cubicBezTo>
                    <a:pt x="7604" y="5074"/>
                    <a:pt x="7141" y="4982"/>
                    <a:pt x="6622" y="4749"/>
                  </a:cubicBezTo>
                  <a:lnTo>
                    <a:pt x="6622" y="4749"/>
                  </a:lnTo>
                  <a:cubicBezTo>
                    <a:pt x="7059" y="4268"/>
                    <a:pt x="7598" y="4045"/>
                    <a:pt x="8053" y="4045"/>
                  </a:cubicBezTo>
                  <a:close/>
                  <a:moveTo>
                    <a:pt x="4006" y="0"/>
                  </a:moveTo>
                  <a:cubicBezTo>
                    <a:pt x="3942" y="0"/>
                    <a:pt x="3879" y="20"/>
                    <a:pt x="3825" y="55"/>
                  </a:cubicBezTo>
                  <a:cubicBezTo>
                    <a:pt x="3744" y="108"/>
                    <a:pt x="3681" y="198"/>
                    <a:pt x="3640" y="318"/>
                  </a:cubicBezTo>
                  <a:cubicBezTo>
                    <a:pt x="3598" y="436"/>
                    <a:pt x="3576" y="584"/>
                    <a:pt x="3576" y="753"/>
                  </a:cubicBezTo>
                  <a:cubicBezTo>
                    <a:pt x="3576" y="1177"/>
                    <a:pt x="3712" y="1737"/>
                    <a:pt x="4008" y="2320"/>
                  </a:cubicBezTo>
                  <a:cubicBezTo>
                    <a:pt x="4015" y="2332"/>
                    <a:pt x="4021" y="2345"/>
                    <a:pt x="4028" y="2357"/>
                  </a:cubicBezTo>
                  <a:lnTo>
                    <a:pt x="4028" y="2357"/>
                  </a:lnTo>
                  <a:cubicBezTo>
                    <a:pt x="3741" y="2497"/>
                    <a:pt x="3385" y="2588"/>
                    <a:pt x="2961" y="2606"/>
                  </a:cubicBezTo>
                  <a:cubicBezTo>
                    <a:pt x="2921" y="2608"/>
                    <a:pt x="2881" y="2609"/>
                    <a:pt x="2843" y="2609"/>
                  </a:cubicBezTo>
                  <a:cubicBezTo>
                    <a:pt x="2516" y="2609"/>
                    <a:pt x="2207" y="2552"/>
                    <a:pt x="1923" y="2454"/>
                  </a:cubicBezTo>
                  <a:lnTo>
                    <a:pt x="1923" y="2454"/>
                  </a:lnTo>
                  <a:cubicBezTo>
                    <a:pt x="1755" y="1987"/>
                    <a:pt x="1579" y="1586"/>
                    <a:pt x="1405" y="1254"/>
                  </a:cubicBezTo>
                  <a:cubicBezTo>
                    <a:pt x="1207" y="880"/>
                    <a:pt x="1011" y="594"/>
                    <a:pt x="827" y="401"/>
                  </a:cubicBezTo>
                  <a:cubicBezTo>
                    <a:pt x="748" y="317"/>
                    <a:pt x="659" y="243"/>
                    <a:pt x="560" y="183"/>
                  </a:cubicBezTo>
                  <a:cubicBezTo>
                    <a:pt x="475" y="133"/>
                    <a:pt x="395" y="108"/>
                    <a:pt x="319" y="108"/>
                  </a:cubicBezTo>
                  <a:cubicBezTo>
                    <a:pt x="247" y="108"/>
                    <a:pt x="177" y="132"/>
                    <a:pt x="123" y="178"/>
                  </a:cubicBezTo>
                  <a:cubicBezTo>
                    <a:pt x="82" y="210"/>
                    <a:pt x="50" y="254"/>
                    <a:pt x="31" y="302"/>
                  </a:cubicBezTo>
                  <a:cubicBezTo>
                    <a:pt x="10" y="356"/>
                    <a:pt x="0" y="414"/>
                    <a:pt x="1" y="472"/>
                  </a:cubicBezTo>
                  <a:cubicBezTo>
                    <a:pt x="1" y="648"/>
                    <a:pt x="76" y="870"/>
                    <a:pt x="212" y="1106"/>
                  </a:cubicBezTo>
                  <a:cubicBezTo>
                    <a:pt x="419" y="1458"/>
                    <a:pt x="766" y="1838"/>
                    <a:pt x="1218" y="2130"/>
                  </a:cubicBezTo>
                  <a:cubicBezTo>
                    <a:pt x="1427" y="2266"/>
                    <a:pt x="1659" y="2383"/>
                    <a:pt x="1909" y="2469"/>
                  </a:cubicBezTo>
                  <a:lnTo>
                    <a:pt x="1909" y="2469"/>
                  </a:lnTo>
                  <a:cubicBezTo>
                    <a:pt x="2117" y="3049"/>
                    <a:pt x="2312" y="3732"/>
                    <a:pt x="2480" y="4507"/>
                  </a:cubicBezTo>
                  <a:cubicBezTo>
                    <a:pt x="3071" y="7251"/>
                    <a:pt x="3108" y="9375"/>
                    <a:pt x="3108" y="9869"/>
                  </a:cubicBezTo>
                  <a:lnTo>
                    <a:pt x="3108" y="9950"/>
                  </a:lnTo>
                  <a:lnTo>
                    <a:pt x="3108" y="9978"/>
                  </a:lnTo>
                  <a:cubicBezTo>
                    <a:pt x="3108" y="9983"/>
                    <a:pt x="3112" y="9988"/>
                    <a:pt x="3117" y="9988"/>
                  </a:cubicBezTo>
                  <a:cubicBezTo>
                    <a:pt x="3122" y="9988"/>
                    <a:pt x="3126" y="9984"/>
                    <a:pt x="3126" y="9979"/>
                  </a:cubicBezTo>
                  <a:lnTo>
                    <a:pt x="3125" y="9979"/>
                  </a:lnTo>
                  <a:lnTo>
                    <a:pt x="3125" y="9869"/>
                  </a:lnTo>
                  <a:cubicBezTo>
                    <a:pt x="3125" y="9375"/>
                    <a:pt x="3088" y="7250"/>
                    <a:pt x="2497" y="4504"/>
                  </a:cubicBezTo>
                  <a:cubicBezTo>
                    <a:pt x="2331" y="3733"/>
                    <a:pt x="2137" y="3055"/>
                    <a:pt x="1930" y="2476"/>
                  </a:cubicBezTo>
                  <a:lnTo>
                    <a:pt x="1930" y="2476"/>
                  </a:lnTo>
                  <a:cubicBezTo>
                    <a:pt x="2213" y="2571"/>
                    <a:pt x="2519" y="2626"/>
                    <a:pt x="2843" y="2626"/>
                  </a:cubicBezTo>
                  <a:cubicBezTo>
                    <a:pt x="2883" y="2626"/>
                    <a:pt x="2922" y="2625"/>
                    <a:pt x="2962" y="2624"/>
                  </a:cubicBezTo>
                  <a:cubicBezTo>
                    <a:pt x="3389" y="2605"/>
                    <a:pt x="3747" y="2513"/>
                    <a:pt x="4036" y="2373"/>
                  </a:cubicBezTo>
                  <a:lnTo>
                    <a:pt x="4036" y="2373"/>
                  </a:lnTo>
                  <a:cubicBezTo>
                    <a:pt x="4334" y="2939"/>
                    <a:pt x="4786" y="3524"/>
                    <a:pt x="5417" y="4023"/>
                  </a:cubicBezTo>
                  <a:cubicBezTo>
                    <a:pt x="5828" y="4349"/>
                    <a:pt x="6224" y="4588"/>
                    <a:pt x="6592" y="4756"/>
                  </a:cubicBezTo>
                  <a:lnTo>
                    <a:pt x="6592" y="4756"/>
                  </a:lnTo>
                  <a:cubicBezTo>
                    <a:pt x="6292" y="5092"/>
                    <a:pt x="6041" y="5551"/>
                    <a:pt x="5899" y="6143"/>
                  </a:cubicBezTo>
                  <a:cubicBezTo>
                    <a:pt x="5413" y="8172"/>
                    <a:pt x="5320" y="11191"/>
                    <a:pt x="5320" y="11191"/>
                  </a:cubicBezTo>
                  <a:cubicBezTo>
                    <a:pt x="5320" y="11197"/>
                    <a:pt x="5325" y="11200"/>
                    <a:pt x="5329" y="11200"/>
                  </a:cubicBezTo>
                  <a:cubicBezTo>
                    <a:pt x="5334" y="11200"/>
                    <a:pt x="5338" y="11197"/>
                    <a:pt x="5338" y="11191"/>
                  </a:cubicBezTo>
                  <a:cubicBezTo>
                    <a:pt x="5338" y="11191"/>
                    <a:pt x="5338" y="11179"/>
                    <a:pt x="5339" y="11157"/>
                  </a:cubicBezTo>
                  <a:cubicBezTo>
                    <a:pt x="5351" y="10818"/>
                    <a:pt x="5461" y="8046"/>
                    <a:pt x="5916" y="6147"/>
                  </a:cubicBezTo>
                  <a:cubicBezTo>
                    <a:pt x="6058" y="5555"/>
                    <a:pt x="6309" y="5098"/>
                    <a:pt x="6609" y="4763"/>
                  </a:cubicBezTo>
                  <a:lnTo>
                    <a:pt x="6609" y="4763"/>
                  </a:lnTo>
                  <a:cubicBezTo>
                    <a:pt x="7132" y="4999"/>
                    <a:pt x="7600" y="5092"/>
                    <a:pt x="7976" y="5092"/>
                  </a:cubicBezTo>
                  <a:cubicBezTo>
                    <a:pt x="8270" y="5092"/>
                    <a:pt x="8508" y="5036"/>
                    <a:pt x="8673" y="4945"/>
                  </a:cubicBezTo>
                  <a:cubicBezTo>
                    <a:pt x="8747" y="4907"/>
                    <a:pt x="8812" y="4851"/>
                    <a:pt x="8864" y="4785"/>
                  </a:cubicBezTo>
                  <a:cubicBezTo>
                    <a:pt x="8906" y="4729"/>
                    <a:pt x="8930" y="4662"/>
                    <a:pt x="8930" y="4590"/>
                  </a:cubicBezTo>
                  <a:cubicBezTo>
                    <a:pt x="8930" y="4499"/>
                    <a:pt x="8888" y="4402"/>
                    <a:pt x="8800" y="4309"/>
                  </a:cubicBezTo>
                  <a:cubicBezTo>
                    <a:pt x="8621" y="4125"/>
                    <a:pt x="8355" y="4027"/>
                    <a:pt x="8053" y="4027"/>
                  </a:cubicBezTo>
                  <a:cubicBezTo>
                    <a:pt x="7591" y="4027"/>
                    <a:pt x="7046" y="4254"/>
                    <a:pt x="6605" y="4742"/>
                  </a:cubicBezTo>
                  <a:lnTo>
                    <a:pt x="6605" y="4742"/>
                  </a:lnTo>
                  <a:cubicBezTo>
                    <a:pt x="6236" y="4574"/>
                    <a:pt x="5839" y="4336"/>
                    <a:pt x="5427" y="4009"/>
                  </a:cubicBezTo>
                  <a:cubicBezTo>
                    <a:pt x="4798" y="3512"/>
                    <a:pt x="4349" y="2929"/>
                    <a:pt x="4052" y="2365"/>
                  </a:cubicBezTo>
                  <a:lnTo>
                    <a:pt x="4052" y="2365"/>
                  </a:lnTo>
                  <a:cubicBezTo>
                    <a:pt x="4197" y="2292"/>
                    <a:pt x="4325" y="2208"/>
                    <a:pt x="4434" y="2114"/>
                  </a:cubicBezTo>
                  <a:cubicBezTo>
                    <a:pt x="4764" y="1832"/>
                    <a:pt x="4930" y="1469"/>
                    <a:pt x="4930" y="1114"/>
                  </a:cubicBezTo>
                  <a:cubicBezTo>
                    <a:pt x="4930" y="728"/>
                    <a:pt x="4732" y="353"/>
                    <a:pt x="4333" y="108"/>
                  </a:cubicBezTo>
                  <a:cubicBezTo>
                    <a:pt x="4214" y="34"/>
                    <a:pt x="4107" y="0"/>
                    <a:pt x="4012" y="0"/>
                  </a:cubicBezTo>
                  <a:cubicBezTo>
                    <a:pt x="4010" y="0"/>
                    <a:pt x="4008" y="0"/>
                    <a:pt x="40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84;p56">
              <a:extLst>
                <a:ext uri="{FF2B5EF4-FFF2-40B4-BE49-F238E27FC236}">
                  <a16:creationId xmlns:a16="http://schemas.microsoft.com/office/drawing/2014/main" id="{0A3D710A-175A-4E28-86F1-300F8650B310}"/>
                </a:ext>
              </a:extLst>
            </p:cNvPr>
            <p:cNvSpPr/>
            <p:nvPr/>
          </p:nvSpPr>
          <p:spPr>
            <a:xfrm>
              <a:off x="7238883" y="1545827"/>
              <a:ext cx="793994" cy="1134182"/>
            </a:xfrm>
            <a:custGeom>
              <a:avLst/>
              <a:gdLst/>
              <a:ahLst/>
              <a:cxnLst/>
              <a:rect l="l" t="t" r="r" b="b"/>
              <a:pathLst>
                <a:path w="9630" h="13756" extrusionOk="0">
                  <a:moveTo>
                    <a:pt x="7131" y="8687"/>
                  </a:moveTo>
                  <a:cubicBezTo>
                    <a:pt x="7063" y="8687"/>
                    <a:pt x="6998" y="8710"/>
                    <a:pt x="6945" y="8753"/>
                  </a:cubicBezTo>
                  <a:cubicBezTo>
                    <a:pt x="6906" y="8783"/>
                    <a:pt x="6877" y="8824"/>
                    <a:pt x="6859" y="8870"/>
                  </a:cubicBezTo>
                  <a:cubicBezTo>
                    <a:pt x="6840" y="8922"/>
                    <a:pt x="6830" y="8977"/>
                    <a:pt x="6830" y="9033"/>
                  </a:cubicBezTo>
                  <a:cubicBezTo>
                    <a:pt x="6830" y="9204"/>
                    <a:pt x="6904" y="9425"/>
                    <a:pt x="7040" y="9658"/>
                  </a:cubicBezTo>
                  <a:cubicBezTo>
                    <a:pt x="7177" y="9890"/>
                    <a:pt x="7376" y="10136"/>
                    <a:pt x="7627" y="10360"/>
                  </a:cubicBezTo>
                  <a:cubicBezTo>
                    <a:pt x="7943" y="10645"/>
                    <a:pt x="8312" y="10866"/>
                    <a:pt x="8713" y="11009"/>
                  </a:cubicBezTo>
                  <a:cubicBezTo>
                    <a:pt x="8429" y="10222"/>
                    <a:pt x="8123" y="9622"/>
                    <a:pt x="7835" y="9230"/>
                  </a:cubicBezTo>
                  <a:cubicBezTo>
                    <a:pt x="7669" y="9002"/>
                    <a:pt x="7508" y="8844"/>
                    <a:pt x="7362" y="8759"/>
                  </a:cubicBezTo>
                  <a:cubicBezTo>
                    <a:pt x="7280" y="8711"/>
                    <a:pt x="7202" y="8687"/>
                    <a:pt x="7131" y="8687"/>
                  </a:cubicBezTo>
                  <a:close/>
                  <a:moveTo>
                    <a:pt x="8742" y="11037"/>
                  </a:moveTo>
                  <a:lnTo>
                    <a:pt x="8742" y="11037"/>
                  </a:lnTo>
                  <a:cubicBezTo>
                    <a:pt x="8853" y="11349"/>
                    <a:pt x="8960" y="11689"/>
                    <a:pt x="9061" y="12057"/>
                  </a:cubicBezTo>
                  <a:cubicBezTo>
                    <a:pt x="9162" y="11766"/>
                    <a:pt x="9240" y="11468"/>
                    <a:pt x="9295" y="11165"/>
                  </a:cubicBezTo>
                  <a:cubicBezTo>
                    <a:pt x="9107" y="11141"/>
                    <a:pt x="8921" y="11098"/>
                    <a:pt x="8742" y="11037"/>
                  </a:cubicBezTo>
                  <a:close/>
                  <a:moveTo>
                    <a:pt x="3346" y="0"/>
                  </a:moveTo>
                  <a:cubicBezTo>
                    <a:pt x="1433" y="4"/>
                    <a:pt x="1" y="3878"/>
                    <a:pt x="1642" y="8385"/>
                  </a:cubicBezTo>
                  <a:cubicBezTo>
                    <a:pt x="3043" y="12235"/>
                    <a:pt x="5187" y="13756"/>
                    <a:pt x="6924" y="13756"/>
                  </a:cubicBezTo>
                  <a:cubicBezTo>
                    <a:pt x="7212" y="13756"/>
                    <a:pt x="7498" y="13713"/>
                    <a:pt x="7771" y="13628"/>
                  </a:cubicBezTo>
                  <a:cubicBezTo>
                    <a:pt x="8337" y="13449"/>
                    <a:pt x="8768" y="12883"/>
                    <a:pt x="9052" y="12087"/>
                  </a:cubicBezTo>
                  <a:cubicBezTo>
                    <a:pt x="8947" y="11704"/>
                    <a:pt x="8836" y="11351"/>
                    <a:pt x="8720" y="11030"/>
                  </a:cubicBezTo>
                  <a:cubicBezTo>
                    <a:pt x="8477" y="10945"/>
                    <a:pt x="8244" y="10832"/>
                    <a:pt x="8030" y="10691"/>
                  </a:cubicBezTo>
                  <a:cubicBezTo>
                    <a:pt x="7578" y="10399"/>
                    <a:pt x="7231" y="10019"/>
                    <a:pt x="7025" y="9666"/>
                  </a:cubicBezTo>
                  <a:cubicBezTo>
                    <a:pt x="6887" y="9432"/>
                    <a:pt x="6812" y="9210"/>
                    <a:pt x="6812" y="9033"/>
                  </a:cubicBezTo>
                  <a:cubicBezTo>
                    <a:pt x="6812" y="8975"/>
                    <a:pt x="6822" y="8917"/>
                    <a:pt x="6842" y="8863"/>
                  </a:cubicBezTo>
                  <a:cubicBezTo>
                    <a:pt x="6862" y="8813"/>
                    <a:pt x="6893" y="8771"/>
                    <a:pt x="6934" y="8739"/>
                  </a:cubicBezTo>
                  <a:cubicBezTo>
                    <a:pt x="6990" y="8693"/>
                    <a:pt x="7060" y="8669"/>
                    <a:pt x="7131" y="8669"/>
                  </a:cubicBezTo>
                  <a:cubicBezTo>
                    <a:pt x="7206" y="8669"/>
                    <a:pt x="7286" y="8694"/>
                    <a:pt x="7372" y="8743"/>
                  </a:cubicBezTo>
                  <a:cubicBezTo>
                    <a:pt x="7471" y="8804"/>
                    <a:pt x="7560" y="8877"/>
                    <a:pt x="7639" y="8962"/>
                  </a:cubicBezTo>
                  <a:cubicBezTo>
                    <a:pt x="7822" y="9155"/>
                    <a:pt x="8019" y="9441"/>
                    <a:pt x="8217" y="9815"/>
                  </a:cubicBezTo>
                  <a:cubicBezTo>
                    <a:pt x="8392" y="10147"/>
                    <a:pt x="8567" y="10549"/>
                    <a:pt x="8734" y="11015"/>
                  </a:cubicBezTo>
                  <a:cubicBezTo>
                    <a:pt x="8918" y="11078"/>
                    <a:pt x="9107" y="11123"/>
                    <a:pt x="9299" y="11147"/>
                  </a:cubicBezTo>
                  <a:cubicBezTo>
                    <a:pt x="9630" y="9373"/>
                    <a:pt x="9425" y="6973"/>
                    <a:pt x="8604" y="4979"/>
                  </a:cubicBezTo>
                  <a:cubicBezTo>
                    <a:pt x="6981" y="1032"/>
                    <a:pt x="5112" y="1"/>
                    <a:pt x="3354" y="1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FFE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85;p56">
              <a:extLst>
                <a:ext uri="{FF2B5EF4-FFF2-40B4-BE49-F238E27FC236}">
                  <a16:creationId xmlns:a16="http://schemas.microsoft.com/office/drawing/2014/main" id="{F99F2750-31C2-4F5F-9A83-7A9B5256E43D}"/>
                </a:ext>
              </a:extLst>
            </p:cNvPr>
            <p:cNvSpPr/>
            <p:nvPr/>
          </p:nvSpPr>
          <p:spPr>
            <a:xfrm>
              <a:off x="7800450" y="2260504"/>
              <a:ext cx="205218" cy="281897"/>
            </a:xfrm>
            <a:custGeom>
              <a:avLst/>
              <a:gdLst/>
              <a:ahLst/>
              <a:cxnLst/>
              <a:rect l="l" t="t" r="r" b="b"/>
              <a:pathLst>
                <a:path w="2489" h="3419" extrusionOk="0">
                  <a:moveTo>
                    <a:pt x="315" y="19"/>
                  </a:moveTo>
                  <a:cubicBezTo>
                    <a:pt x="317" y="19"/>
                    <a:pt x="318" y="19"/>
                    <a:pt x="320" y="19"/>
                  </a:cubicBezTo>
                  <a:cubicBezTo>
                    <a:pt x="391" y="19"/>
                    <a:pt x="468" y="43"/>
                    <a:pt x="551" y="91"/>
                  </a:cubicBezTo>
                  <a:cubicBezTo>
                    <a:pt x="696" y="174"/>
                    <a:pt x="857" y="332"/>
                    <a:pt x="1024" y="560"/>
                  </a:cubicBezTo>
                  <a:cubicBezTo>
                    <a:pt x="1312" y="953"/>
                    <a:pt x="1617" y="1552"/>
                    <a:pt x="1902" y="2340"/>
                  </a:cubicBezTo>
                  <a:cubicBezTo>
                    <a:pt x="1501" y="2198"/>
                    <a:pt x="1132" y="1977"/>
                    <a:pt x="816" y="1692"/>
                  </a:cubicBezTo>
                  <a:cubicBezTo>
                    <a:pt x="565" y="1468"/>
                    <a:pt x="366" y="1222"/>
                    <a:pt x="229" y="989"/>
                  </a:cubicBezTo>
                  <a:cubicBezTo>
                    <a:pt x="93" y="756"/>
                    <a:pt x="19" y="536"/>
                    <a:pt x="19" y="365"/>
                  </a:cubicBezTo>
                  <a:cubicBezTo>
                    <a:pt x="18" y="309"/>
                    <a:pt x="28" y="254"/>
                    <a:pt x="48" y="202"/>
                  </a:cubicBezTo>
                  <a:cubicBezTo>
                    <a:pt x="65" y="155"/>
                    <a:pt x="95" y="115"/>
                    <a:pt x="134" y="84"/>
                  </a:cubicBezTo>
                  <a:cubicBezTo>
                    <a:pt x="185" y="43"/>
                    <a:pt x="249" y="19"/>
                    <a:pt x="315" y="19"/>
                  </a:cubicBezTo>
                  <a:close/>
                  <a:moveTo>
                    <a:pt x="320" y="1"/>
                  </a:moveTo>
                  <a:cubicBezTo>
                    <a:pt x="249" y="1"/>
                    <a:pt x="179" y="26"/>
                    <a:pt x="123" y="71"/>
                  </a:cubicBezTo>
                  <a:cubicBezTo>
                    <a:pt x="82" y="103"/>
                    <a:pt x="51" y="147"/>
                    <a:pt x="31" y="195"/>
                  </a:cubicBezTo>
                  <a:cubicBezTo>
                    <a:pt x="11" y="249"/>
                    <a:pt x="0" y="307"/>
                    <a:pt x="1" y="366"/>
                  </a:cubicBezTo>
                  <a:cubicBezTo>
                    <a:pt x="1" y="542"/>
                    <a:pt x="77" y="764"/>
                    <a:pt x="214" y="1000"/>
                  </a:cubicBezTo>
                  <a:cubicBezTo>
                    <a:pt x="420" y="1351"/>
                    <a:pt x="767" y="1731"/>
                    <a:pt x="1219" y="2024"/>
                  </a:cubicBezTo>
                  <a:cubicBezTo>
                    <a:pt x="1433" y="2164"/>
                    <a:pt x="1665" y="2277"/>
                    <a:pt x="1909" y="2362"/>
                  </a:cubicBezTo>
                  <a:cubicBezTo>
                    <a:pt x="2024" y="2684"/>
                    <a:pt x="2135" y="3036"/>
                    <a:pt x="2241" y="3419"/>
                  </a:cubicBezTo>
                  <a:lnTo>
                    <a:pt x="2250" y="3389"/>
                  </a:lnTo>
                  <a:cubicBezTo>
                    <a:pt x="2149" y="3021"/>
                    <a:pt x="2042" y="2679"/>
                    <a:pt x="1931" y="2369"/>
                  </a:cubicBezTo>
                  <a:lnTo>
                    <a:pt x="1931" y="2369"/>
                  </a:lnTo>
                  <a:cubicBezTo>
                    <a:pt x="2110" y="2430"/>
                    <a:pt x="2296" y="2473"/>
                    <a:pt x="2484" y="2497"/>
                  </a:cubicBezTo>
                  <a:cubicBezTo>
                    <a:pt x="2486" y="2491"/>
                    <a:pt x="2487" y="2485"/>
                    <a:pt x="2488" y="2479"/>
                  </a:cubicBezTo>
                  <a:cubicBezTo>
                    <a:pt x="2295" y="2455"/>
                    <a:pt x="2107" y="2410"/>
                    <a:pt x="1923" y="2347"/>
                  </a:cubicBezTo>
                  <a:cubicBezTo>
                    <a:pt x="1756" y="1881"/>
                    <a:pt x="1579" y="1479"/>
                    <a:pt x="1405" y="1147"/>
                  </a:cubicBezTo>
                  <a:cubicBezTo>
                    <a:pt x="1208" y="773"/>
                    <a:pt x="1011" y="487"/>
                    <a:pt x="827" y="294"/>
                  </a:cubicBezTo>
                  <a:cubicBezTo>
                    <a:pt x="748" y="209"/>
                    <a:pt x="659" y="136"/>
                    <a:pt x="560" y="77"/>
                  </a:cubicBezTo>
                  <a:cubicBezTo>
                    <a:pt x="475" y="27"/>
                    <a:pt x="395" y="2"/>
                    <a:pt x="319" y="2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rgbClr val="F0B22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86;p56">
              <a:extLst>
                <a:ext uri="{FF2B5EF4-FFF2-40B4-BE49-F238E27FC236}">
                  <a16:creationId xmlns:a16="http://schemas.microsoft.com/office/drawing/2014/main" id="{0E3E48D5-19BC-47B2-8568-FE5E6CD45011}"/>
                </a:ext>
              </a:extLst>
            </p:cNvPr>
            <p:cNvSpPr/>
            <p:nvPr/>
          </p:nvSpPr>
          <p:spPr>
            <a:xfrm>
              <a:off x="7507258" y="961751"/>
              <a:ext cx="1237" cy="824"/>
            </a:xfrm>
            <a:custGeom>
              <a:avLst/>
              <a:gdLst/>
              <a:ahLst/>
              <a:cxnLst/>
              <a:rect l="l" t="t" r="r" b="b"/>
              <a:pathLst>
                <a:path w="15" h="10" extrusionOk="0">
                  <a:moveTo>
                    <a:pt x="0" y="0"/>
                  </a:moveTo>
                  <a:lnTo>
                    <a:pt x="15" y="10"/>
                  </a:lnTo>
                  <a:lnTo>
                    <a:pt x="1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87;p56">
              <a:extLst>
                <a:ext uri="{FF2B5EF4-FFF2-40B4-BE49-F238E27FC236}">
                  <a16:creationId xmlns:a16="http://schemas.microsoft.com/office/drawing/2014/main" id="{DC181564-F6FE-45E2-A3C9-CB2582C6ABE3}"/>
                </a:ext>
              </a:extLst>
            </p:cNvPr>
            <p:cNvSpPr/>
            <p:nvPr/>
          </p:nvSpPr>
          <p:spPr>
            <a:xfrm>
              <a:off x="8179061" y="962741"/>
              <a:ext cx="670071" cy="386938"/>
            </a:xfrm>
            <a:custGeom>
              <a:avLst/>
              <a:gdLst/>
              <a:ahLst/>
              <a:cxnLst/>
              <a:rect l="l" t="t" r="r" b="b"/>
              <a:pathLst>
                <a:path w="8127" h="4693" extrusionOk="0">
                  <a:moveTo>
                    <a:pt x="8127" y="0"/>
                  </a:moveTo>
                  <a:lnTo>
                    <a:pt x="0" y="4693"/>
                  </a:lnTo>
                  <a:lnTo>
                    <a:pt x="8127" y="0"/>
                  </a:lnTo>
                  <a:lnTo>
                    <a:pt x="8127" y="0"/>
                  </a:lnTo>
                  <a:close/>
                </a:path>
              </a:pathLst>
            </a:custGeom>
            <a:solidFill>
              <a:srgbClr val="183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792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A1A110-BB8E-452E-8244-4635DE5C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288" y="504218"/>
            <a:ext cx="9905998" cy="1478570"/>
          </a:xfrm>
        </p:spPr>
        <p:txBody>
          <a:bodyPr>
            <a:normAutofit/>
          </a:bodyPr>
          <a:lstStyle/>
          <a:p>
            <a:r>
              <a:rPr lang="fr-FR" sz="44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C77742-F084-410F-B28A-85A78D1E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288" y="2135187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1. Présentation du sujet </a:t>
            </a:r>
          </a:p>
          <a:p>
            <a:r>
              <a:rPr lang="fr-FR" dirty="0"/>
              <a:t>2. Environnement retenu </a:t>
            </a:r>
          </a:p>
          <a:p>
            <a:r>
              <a:rPr lang="fr-FR" dirty="0"/>
              <a:t>3. Démarche suivie </a:t>
            </a:r>
          </a:p>
          <a:p>
            <a:r>
              <a:rPr lang="fr-FR" dirty="0"/>
              <a:t>4. Agents entrainés </a:t>
            </a:r>
          </a:p>
          <a:p>
            <a:r>
              <a:rPr lang="fr-FR" dirty="0"/>
              <a:t>5. Résultats </a:t>
            </a:r>
          </a:p>
          <a:p>
            <a:r>
              <a:rPr lang="fr-FR" dirty="0"/>
              <a:t>6. Bilan, axes d'amélioration </a:t>
            </a:r>
          </a:p>
          <a:p>
            <a:r>
              <a:rPr lang="fr-FR" dirty="0"/>
              <a:t>7. Démo</a:t>
            </a:r>
          </a:p>
        </p:txBody>
      </p:sp>
    </p:spTree>
    <p:extLst>
      <p:ext uri="{BB962C8B-B14F-4D97-AF65-F5344CB8AC3E}">
        <p14:creationId xmlns:p14="http://schemas.microsoft.com/office/powerpoint/2010/main" val="245635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AEC06-D699-42F2-9CEF-82B5BD83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sujet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C62B9-2728-478D-9970-B9A85B6BF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du sujet : le jeu « Puissance 4 »</a:t>
            </a:r>
          </a:p>
          <a:p>
            <a:r>
              <a:rPr lang="fr-FR" dirty="0"/>
              <a:t>Mise en place d’une intelligence artificielle ainsi que leurs agents</a:t>
            </a:r>
          </a:p>
          <a:p>
            <a:r>
              <a:rPr lang="fr-FR" dirty="0"/>
              <a:t>Apprentissage des agents</a:t>
            </a:r>
          </a:p>
          <a:p>
            <a:r>
              <a:rPr lang="fr-FR" dirty="0"/>
              <a:t>Comparaison des différents agents et analyse des résultats</a:t>
            </a:r>
          </a:p>
          <a:p>
            <a:r>
              <a:rPr lang="fr-FR" dirty="0"/>
              <a:t>Comparaison d’une IA face à un cerveau humain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946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ADC01-B887-400A-8FAA-5C56FBC2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fr-FR"/>
              <a:t>Environnement retenu </a:t>
            </a:r>
            <a:br>
              <a:rPr lang="fr-FR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1D02DB-1970-45EC-A6E6-1A0CA737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2411"/>
            <a:ext cx="9905999" cy="3924301"/>
          </a:xfrm>
        </p:spPr>
        <p:txBody>
          <a:bodyPr>
            <a:normAutofit/>
          </a:bodyPr>
          <a:lstStyle/>
          <a:p>
            <a:r>
              <a:rPr lang="fr-FR" dirty="0"/>
              <a:t>Puissance 4</a:t>
            </a:r>
          </a:p>
          <a:p>
            <a:pPr marL="457200" lvl="1" indent="0">
              <a:buNone/>
            </a:pPr>
            <a:r>
              <a:rPr lang="fr-FR" dirty="0"/>
              <a:t>&gt; </a:t>
            </a:r>
            <a:r>
              <a:rPr lang="fr-FR" dirty="0">
                <a:hlinkClick r:id="rId2" tooltip="https://github.com/KeithGalli/Connect4-Python"/>
              </a:rPr>
              <a:t>https://github.com/KeithGalli/Connect4-Python</a:t>
            </a:r>
            <a:endParaRPr lang="fr-FR" dirty="0"/>
          </a:p>
          <a:p>
            <a:r>
              <a:rPr lang="fr-FR" dirty="0"/>
              <a:t>Choix unanime de la part du groupe</a:t>
            </a:r>
          </a:p>
          <a:p>
            <a:r>
              <a:rPr lang="fr-FR" dirty="0"/>
              <a:t>Environnement hostile</a:t>
            </a:r>
          </a:p>
          <a:p>
            <a:r>
              <a:rPr lang="fr-FR" dirty="0"/>
              <a:t>Projet réalisé en python</a:t>
            </a:r>
          </a:p>
          <a:p>
            <a:r>
              <a:rPr lang="fr-FR" dirty="0"/>
              <a:t>Interface graphique dynamique et intuitive</a:t>
            </a:r>
          </a:p>
          <a:p>
            <a:r>
              <a:rPr lang="fr-FR" dirty="0"/>
              <a:t>Différents choix de paramétrages possibles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4" descr="Résultat de recherche d'images pour &quot;puissance 4&quot;">
            <a:extLst>
              <a:ext uri="{FF2B5EF4-FFF2-40B4-BE49-F238E27FC236}">
                <a16:creationId xmlns:a16="http://schemas.microsoft.com/office/drawing/2014/main" id="{7E1E8D0A-8067-4636-979F-232501166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478" y="2003204"/>
            <a:ext cx="3097774" cy="268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41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4B02C-D0AE-463C-A92F-276E84C5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 suivie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8D7505-4635-45B9-A5D2-DBB192A4C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/>
          <a:lstStyle/>
          <a:p>
            <a:r>
              <a:rPr lang="fr-FR" dirty="0"/>
              <a:t>Intégration des différents algorithmes vu en cours dans notre code</a:t>
            </a:r>
          </a:p>
          <a:p>
            <a:r>
              <a:rPr lang="fr-FR" dirty="0"/>
              <a:t>Implémentation des différents agents afin qu’ils puissent s’affronter</a:t>
            </a:r>
          </a:p>
          <a:p>
            <a:r>
              <a:rPr lang="fr-FR" dirty="0"/>
              <a:t>Phase d’apprentissage des agents et de leur évolution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Picture 4" descr="Résultat de recherche d'images pour &quot;agent intelligence artificielle&quot;">
            <a:extLst>
              <a:ext uri="{FF2B5EF4-FFF2-40B4-BE49-F238E27FC236}">
                <a16:creationId xmlns:a16="http://schemas.microsoft.com/office/drawing/2014/main" id="{63AB0978-2B58-4597-86BF-3D03CD571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502" y="3684909"/>
            <a:ext cx="3999501" cy="266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69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D97C9-CB93-4085-AF1C-5205755F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Agents entrainés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6C066-F179-4B64-8DCD-149C68788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fr-FR" dirty="0"/>
              <a:t>Sarsa</a:t>
            </a:r>
          </a:p>
          <a:p>
            <a:r>
              <a:rPr lang="fr-FR" dirty="0"/>
              <a:t>Q Learning</a:t>
            </a:r>
          </a:p>
          <a:p>
            <a:r>
              <a:rPr lang="fr-FR" dirty="0"/>
              <a:t>Min/Max</a:t>
            </a:r>
          </a:p>
          <a:p>
            <a:endParaRPr lang="fr-FR" dirty="0"/>
          </a:p>
        </p:txBody>
      </p:sp>
      <p:pic>
        <p:nvPicPr>
          <p:cNvPr id="2050" name="Picture 2" descr="Résultat de recherche d'images pour &quot;agent intelligence artificielle&quot;">
            <a:extLst>
              <a:ext uri="{FF2B5EF4-FFF2-40B4-BE49-F238E27FC236}">
                <a16:creationId xmlns:a16="http://schemas.microsoft.com/office/drawing/2014/main" id="{B273D4C6-CC10-437F-90D3-B5ED2368FA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3"/>
          <a:stretch/>
        </p:blipFill>
        <p:spPr bwMode="auto">
          <a:xfrm>
            <a:off x="4758137" y="1854003"/>
            <a:ext cx="5175975" cy="4459226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8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CCE667-6868-45D5-9A95-544223E3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1564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Algorithme Q learning </a:t>
            </a:r>
          </a:p>
        </p:txBody>
      </p:sp>
      <p:pic>
        <p:nvPicPr>
          <p:cNvPr id="8" name="Image 8" descr="Une image contenant noir, orange, fermer, écran&#10;&#10;Description générée avec un niveau de confiance très élevé">
            <a:extLst>
              <a:ext uri="{FF2B5EF4-FFF2-40B4-BE49-F238E27FC236}">
                <a16:creationId xmlns:a16="http://schemas.microsoft.com/office/drawing/2014/main" id="{245E60BE-2B33-481A-82BD-58BDAD00C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662" y="1478626"/>
            <a:ext cx="1418722" cy="7533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Image 6" descr="Une image contenant oiseau&#10;&#10;Description générée avec un niveau de confiance très élevé">
            <a:extLst>
              <a:ext uri="{FF2B5EF4-FFF2-40B4-BE49-F238E27FC236}">
                <a16:creationId xmlns:a16="http://schemas.microsoft.com/office/drawing/2014/main" id="{E7544131-022B-4845-84E1-8F8C3B24D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363" y="2450167"/>
            <a:ext cx="9395666" cy="350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6305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14BD1B0-6D13-4D26-8D12-1F1E9FD8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fr-FR" sz="3200" dirty="0">
                <a:ea typeface="+mj-lt"/>
                <a:cs typeface="+mj-lt"/>
              </a:rPr>
              <a:t>Algorithme Q </a:t>
            </a:r>
            <a:r>
              <a:rPr lang="fr-FR" sz="3200" dirty="0" err="1">
                <a:ea typeface="+mj-lt"/>
                <a:cs typeface="+mj-lt"/>
              </a:rPr>
              <a:t>learning</a:t>
            </a:r>
            <a:r>
              <a:rPr lang="fr-FR" sz="3200" dirty="0">
                <a:ea typeface="+mj-lt"/>
                <a:cs typeface="+mj-lt"/>
              </a:rPr>
              <a:t> - REWARDS</a:t>
            </a:r>
          </a:p>
        </p:txBody>
      </p:sp>
      <p:pic>
        <p:nvPicPr>
          <p:cNvPr id="10" name="Image 10" descr="Une image contenant noir, photo, table, écran&#10;&#10;Description générée avec un niveau de confiance très élevé">
            <a:extLst>
              <a:ext uri="{FF2B5EF4-FFF2-40B4-BE49-F238E27FC236}">
                <a16:creationId xmlns:a16="http://schemas.microsoft.com/office/drawing/2014/main" id="{F2EEC6D6-014D-4F92-AE14-9CD9FA75B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41412" y="2478799"/>
            <a:ext cx="4459287" cy="13444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46082460-1E60-46C5-B5B9-A85F90119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507" y="859336"/>
            <a:ext cx="5369447" cy="535361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2114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7C901-AE82-4AD7-BC2D-A308C883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2" y="0"/>
            <a:ext cx="9905998" cy="1478570"/>
          </a:xfrm>
        </p:spPr>
        <p:txBody>
          <a:bodyPr/>
          <a:lstStyle/>
          <a:p>
            <a:r>
              <a:rPr lang="fr-FR" dirty="0"/>
              <a:t>Algorithme Sarsa </a:t>
            </a:r>
          </a:p>
        </p:txBody>
      </p:sp>
      <p:pic>
        <p:nvPicPr>
          <p:cNvPr id="6" name="Image 6" descr="Une image contenant moniteur, écran, télévision, noir&#10;&#10;Description générée avec un niveau de confiance très élevé">
            <a:extLst>
              <a:ext uri="{FF2B5EF4-FFF2-40B4-BE49-F238E27FC236}">
                <a16:creationId xmlns:a16="http://schemas.microsoft.com/office/drawing/2014/main" id="{2F1B3972-3E3A-4DA1-9F0C-A42423244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174" y="2483718"/>
            <a:ext cx="9134475" cy="1885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935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136</TotalTime>
  <Words>231</Words>
  <Application>Microsoft Office PowerPoint</Application>
  <PresentationFormat>Grand écran</PresentationFormat>
  <Paragraphs>55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Puissance 4 Projet reinforcement learning M1</vt:lpstr>
      <vt:lpstr>Sommaire</vt:lpstr>
      <vt:lpstr>Présentation du sujet  </vt:lpstr>
      <vt:lpstr>Environnement retenu  </vt:lpstr>
      <vt:lpstr>Démarche suivie  </vt:lpstr>
      <vt:lpstr>Agents entrainés  </vt:lpstr>
      <vt:lpstr>Algorithme Q learning </vt:lpstr>
      <vt:lpstr>Algorithme Q learning - REWARDS</vt:lpstr>
      <vt:lpstr>Algorithme Sarsa </vt:lpstr>
      <vt:lpstr>Algorithme min/max </vt:lpstr>
      <vt:lpstr>Algorithme min/max </vt:lpstr>
      <vt:lpstr>Algorithme min/max </vt:lpstr>
      <vt:lpstr>Résultats  </vt:lpstr>
      <vt:lpstr>Résultats pour 4500 parties jouées</vt:lpstr>
      <vt:lpstr>Bilan, axes d'amélioration</vt:lpstr>
      <vt:lpstr>Démo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Puissance 4 Projet reinforcement learning M1</dc:title>
  <dc:creator>Baptiste Moser</dc:creator>
  <cp:lastModifiedBy>Dorian Mouchague</cp:lastModifiedBy>
  <cp:revision>154</cp:revision>
  <dcterms:created xsi:type="dcterms:W3CDTF">2019-12-13T13:02:05Z</dcterms:created>
  <dcterms:modified xsi:type="dcterms:W3CDTF">2019-12-19T13:03:15Z</dcterms:modified>
</cp:coreProperties>
</file>