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3A9"/>
    <a:srgbClr val="F9F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59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47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117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9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4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28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9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71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2579F11-FC40-43D2-AF1A-615639C0B67D}" type="datetimeFigureOut">
              <a:rPr lang="ru-RU" smtClean="0"/>
              <a:pPr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FB66B9E-FE94-45C7-AE15-B369485AB0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ru-RU" i="1" dirty="0">
                <a:latin typeface="Bookman Old Style" panose="02050604050505020204" pitchFamily="18" charset="0"/>
              </a:rPr>
              <a:t>Презентация на тему «Пляжный футбол»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E7AF0D8-B693-41E6-82E6-12C8716E8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97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lumMod val="94000"/>
                <a:lumOff val="6000"/>
                <a:alpha val="56000"/>
              </a:srgbClr>
            </a:gs>
            <a:gs pos="17999">
              <a:srgbClr val="FFFF00">
                <a:lumMod val="32000"/>
                <a:lumOff val="68000"/>
                <a:alpha val="81000"/>
              </a:srgbClr>
            </a:gs>
            <a:gs pos="82001">
              <a:schemeClr val="accent2">
                <a:lumMod val="40000"/>
                <a:lumOff val="60000"/>
              </a:schemeClr>
            </a:gs>
            <a:gs pos="100000">
              <a:srgbClr val="FF0000">
                <a:lumMod val="45000"/>
                <a:lumOff val="5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4176464" cy="417646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4008" y="476672"/>
            <a:ext cx="4104456" cy="6048672"/>
          </a:xfrm>
        </p:spPr>
        <p:txBody>
          <a:bodyPr anchor="ctr">
            <a:normAutofit/>
          </a:bodyPr>
          <a:lstStyle/>
          <a:p>
            <a:r>
              <a:rPr lang="ru-RU" sz="20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Синяя карточка</a:t>
            </a:r>
          </a:p>
          <a:p>
            <a:endParaRPr lang="ru-RU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Игрок получает синюю карточку, в случае, если он:</a:t>
            </a:r>
          </a:p>
          <a:p>
            <a:r>
              <a:rPr lang="ru-R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► получает вторую в игре желтую карточку;</a:t>
            </a:r>
          </a:p>
          <a:p>
            <a:r>
              <a:rPr lang="ru-R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► преднамеренно бросает песок на игрока противоположной команды или на судью;</a:t>
            </a:r>
          </a:p>
          <a:p>
            <a:r>
              <a:rPr lang="ru-R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► сознательно совершает фол для ликвидации очевидной угрозы своим воротам, при голевой ситуации.</a:t>
            </a:r>
          </a:p>
          <a:p>
            <a:r>
              <a:rPr lang="ru-R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Игрок, получивший синюю карточку, удаляется с поля на две (2) минуты без права замены, и его команда играет в меньшинстве до окончания двухминутного штрафного времени, определяемого хронометристом.</a:t>
            </a:r>
          </a:p>
          <a:p>
            <a:r>
              <a:rPr lang="ru-R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Игрок, получивший синюю карточку, может вернуться на поле сразу после истечения 2-х минутного штрафа.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>
                <a:lumMod val="100000"/>
                <a:alpha val="45000"/>
              </a:srgbClr>
            </a:gs>
            <a:gs pos="45000">
              <a:srgbClr val="FF7A00">
                <a:alpha val="44000"/>
              </a:srgbClr>
            </a:gs>
            <a:gs pos="70000">
              <a:srgbClr val="FF0300">
                <a:alpha val="49000"/>
              </a:srgbClr>
            </a:gs>
            <a:gs pos="100000">
              <a:srgbClr val="4D0808">
                <a:alpha val="53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0" r="9398"/>
          <a:stretch/>
        </p:blipFill>
        <p:spPr>
          <a:xfrm>
            <a:off x="5508104" y="1196752"/>
            <a:ext cx="3163085" cy="439248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520" y="332656"/>
            <a:ext cx="4824536" cy="6048672"/>
          </a:xfrm>
        </p:spPr>
        <p:txBody>
          <a:bodyPr anchor="ctr">
            <a:noAutofit/>
          </a:bodyPr>
          <a:lstStyle/>
          <a:p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Удаления игроков с поля</a:t>
            </a:r>
          </a:p>
          <a:p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Красная карточка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удаляется с поля и получает красную карточку, в случае если он: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виновен в грубом нарушении Правил;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виновен в агрессивном поведении на поле;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плюет в соперника или любую другую персону;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использует оскорбительные или бранные выражения для выражения недовольства чем-либо или кем-либо;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намеренно играет руками в момент, когда у соперника появляется голевой момент для взятия ворот;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получает третью желтую карточку в одном матче.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Игрок, получивший красную карточку, не может больше выходить на поле в данном матче, а также не может присутствовать на скамейке запасных. Запасной игрок может войти в игру по истечению 2-х минут после предъявления одному из игроков красной карточки и удаления его с поля.</a:t>
            </a:r>
          </a:p>
        </p:txBody>
      </p:sp>
    </p:spTree>
    <p:extLst>
      <p:ext uri="{BB962C8B-B14F-4D97-AF65-F5344CB8AC3E}">
        <p14:creationId xmlns:p14="http://schemas.microsoft.com/office/powerpoint/2010/main" val="29867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E32BA-AFCD-475E-9367-B176867D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FDF69-56F8-4E09-B84F-AC324FE5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Пляжный футбол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вид спорта, основанный на правилах игры в традиционный футбол. Соревнования проводится на песчаных пляжах, при этом особое значение имеет техника владения мячом, скорость передвижения по вязкой поверхности. Первые попытки унифицировать правила были предприняты в 1992 году основателями Всемирной Организации Пляжного Футбола. ВОПФ стала проводить турниры по пляжному футболу под своей эгидой.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78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2AAC9-1482-41E1-9BFA-FA25BB7C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E3BCA-9211-407B-8980-D5DC4BBC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PT Sans" panose="020B0503020203020204" pitchFamily="34" charset="-52"/>
              </a:rPr>
              <a:t>1)Пляжный футбол: знакомимся, обучаемся, играем - </a:t>
            </a:r>
            <a:r>
              <a:rPr lang="ru-RU" b="0" i="0" u="sng" dirty="0">
                <a:effectLst/>
                <a:latin typeface="PT Sans" panose="020B0503020203020204" pitchFamily="34" charset="-52"/>
              </a:rPr>
              <a:t>Черкасов О.</a:t>
            </a:r>
            <a:endParaRPr lang="ru-RU" b="1" i="0" dirty="0">
              <a:solidFill>
                <a:srgbClr val="333333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6838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764704"/>
            <a:ext cx="5194920" cy="2304256"/>
          </a:xfrm>
        </p:spPr>
        <p:txBody>
          <a:bodyPr>
            <a:norm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Пляжный футбол — вид спорта, основанный на правилах игры в традиционный футбол. Соревнования проводятся на песчаных пляжах, при этом особое значение имеет техника владения мячом, скорость передвижения по вязкой поверхности.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7" y="116632"/>
            <a:ext cx="8352928" cy="576064"/>
          </a:xfrm>
        </p:spPr>
        <p:txBody>
          <a:bodyPr>
            <a:normAutofit/>
          </a:bodyPr>
          <a:lstStyle/>
          <a:p>
            <a:pPr algn="ctr"/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Пляжный футбол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9" y="3068960"/>
            <a:ext cx="6336704" cy="3581998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92" y="188640"/>
            <a:ext cx="2809324" cy="2952328"/>
          </a:xfrm>
        </p:spPr>
      </p:pic>
    </p:spTree>
    <p:extLst>
      <p:ext uri="{BB962C8B-B14F-4D97-AF65-F5344CB8AC3E}">
        <p14:creationId xmlns:p14="http://schemas.microsoft.com/office/powerpoint/2010/main" val="9449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400">
              <a:srgbClr val="F9F3A9"/>
            </a:gs>
            <a:gs pos="0">
              <a:schemeClr val="accent6">
                <a:lumMod val="20000"/>
                <a:lumOff val="80000"/>
              </a:schemeClr>
            </a:gs>
            <a:gs pos="50000">
              <a:schemeClr val="accent2">
                <a:lumMod val="20000"/>
                <a:lumOff val="80000"/>
              </a:schemeClr>
            </a:gs>
            <a:gs pos="100000">
              <a:srgbClr val="F9FC8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23528" y="260648"/>
            <a:ext cx="4258816" cy="22322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попытки унифицировать правила были предприняты в 1992 году основателями Всемирной Организации Пляжного Футбола. </a:t>
            </a:r>
          </a:p>
          <a:p>
            <a:r>
              <a:rPr lang="ru-RU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Мягкий и вязкий песок вынуждает игроков много импровизировать, использовать красивые технические приёмы. Компактные размеры игрового поля позволяют игрокам забивать практически из любого положения, даже прямым ударом от своих ворот. 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>
          <a:xfrm>
            <a:off x="4716016" y="4509120"/>
            <a:ext cx="4114800" cy="201622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Соответственно, за игру можно увидеть порядка 60-ти ударов по воротам соперника. Голы в среднем забиваются каждые 3-4 минуты, а средняя результативность матча составляет около 11 забитых мячей за игру </a:t>
            </a:r>
          </a:p>
          <a:p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"/>
          <a:stretch/>
        </p:blipFill>
        <p:spPr>
          <a:xfrm>
            <a:off x="4716016" y="1124744"/>
            <a:ext cx="4006282" cy="3156789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" b="13160"/>
          <a:stretch/>
        </p:blipFill>
        <p:spPr>
          <a:xfrm>
            <a:off x="755576" y="2564904"/>
            <a:ext cx="3240360" cy="3928360"/>
          </a:xfrm>
        </p:spPr>
      </p:pic>
    </p:spTree>
    <p:extLst>
      <p:ext uri="{BB962C8B-B14F-4D97-AF65-F5344CB8AC3E}">
        <p14:creationId xmlns:p14="http://schemas.microsoft.com/office/powerpoint/2010/main" val="6292888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3813111" cy="158417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ru-RU" sz="1600" b="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Покрытие должно быть песчаное, ровное, без камней и любых других предметов, которые могут нанести травму игрокам. Минимальная глубина песка 45 сантиметров.</a:t>
            </a:r>
          </a:p>
          <a:p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356992"/>
            <a:ext cx="384042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838127" y="3861048"/>
            <a:ext cx="4041775" cy="237626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1600" b="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Размеры игрового поля: </a:t>
            </a:r>
          </a:p>
          <a:p>
            <a:r>
              <a:rPr lang="ru-RU" sz="1600" b="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длина: 35 - 37 метров</a:t>
            </a:r>
          </a:p>
          <a:p>
            <a:r>
              <a:rPr lang="ru-RU" sz="1600" b="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ширина: 26 - 28 метров.</a:t>
            </a:r>
          </a:p>
          <a:p>
            <a:r>
              <a:rPr lang="ru-RU" sz="1600" b="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размечено линиями. Разметка определяет границы поля и является его составной частью. Две более длинные линии называют боковыми. Две более короткие линии называют лицевыми.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816424" cy="100811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11" y="548680"/>
            <a:ext cx="442849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50000">
              <a:srgbClr val="F9F3A9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7223846" cy="410445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4221088"/>
            <a:ext cx="8424936" cy="2520280"/>
          </a:xfrm>
        </p:spPr>
        <p:txBody>
          <a:bodyPr anchor="b">
            <a:normAutofit/>
          </a:bodyPr>
          <a:lstStyle/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Каждая команда состоит из пяти игроков (четверо полевых и вратарь).</a:t>
            </a:r>
          </a:p>
          <a:p>
            <a:pPr algn="ctr"/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Матч обслуживают двое судей в поле, судья-хронометрист и запасной судья.</a:t>
            </a:r>
          </a:p>
          <a:p>
            <a:pPr algn="ctr"/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Команда может делать неограниченное количество замен в ходе матча (на скамейке запасных бывает, как правило, от 3 до 5 запасных игроков).</a:t>
            </a:r>
          </a:p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Футболисты играют босиком. Разрешены защитные повязки голени и коленей.</a:t>
            </a:r>
          </a:p>
          <a:p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31000"/>
                <a:lumOff val="69000"/>
              </a:schemeClr>
            </a:gs>
            <a:gs pos="50000">
              <a:schemeClr val="accent5">
                <a:lumMod val="40000"/>
                <a:lumOff val="60000"/>
              </a:schemeClr>
            </a:gs>
            <a:gs pos="100000">
              <a:srgbClr val="F9FC8E">
                <a:lumMod val="73000"/>
                <a:lumOff val="27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25008"/>
            <a:ext cx="7056784" cy="396944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260649"/>
            <a:ext cx="8352928" cy="2376263"/>
          </a:xfrm>
        </p:spPr>
        <p:txBody>
          <a:bodyPr anchor="ctr">
            <a:normAutofit/>
          </a:bodyPr>
          <a:lstStyle/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Матч состоит из трёх периодов по 12 минут.</a:t>
            </a:r>
          </a:p>
          <a:p>
            <a:pPr algn="ctr"/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Перерыв между периодами длится 3 минуты.</a:t>
            </a:r>
          </a:p>
          <a:p>
            <a:pPr algn="ctr"/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В пляжном футболе нет ничьих. После основного времени назначается дополнительный период — 3 минуты «золотого гола», если никто не забьёт — назначается серия послематчевых пенальти, которая, в отличие от традиционного футбола, с первых же ударов идёт по так называемому «правилу мгновенной смерти».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35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32001">
              <a:srgbClr val="F9FC8E"/>
            </a:gs>
            <a:gs pos="85001">
              <a:srgbClr val="F9FC8E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620688"/>
            <a:ext cx="4248522" cy="539494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76672"/>
            <a:ext cx="3898776" cy="5760640"/>
          </a:xfrm>
        </p:spPr>
        <p:txBody>
          <a:bodyPr anchor="ctr">
            <a:norm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Штрафной удар наносит игрок, против которого были нарушены правила. Если данный игрок получил повреждение, то он уходит с поля, а штрафной удар пробивает любой другой игрок.</a:t>
            </a:r>
          </a:p>
          <a:p>
            <a:endParaRPr lang="ru-RU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Фолы и нарушения правил ведут за собой следующие санкции: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Штрафной удар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Штрафной удар назначается в ворота команды, игрок которой совершил следующие действия: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ударил или попытался ударить игрока соперника;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сделал или попытался сделать подножку сопернику;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толкнул игрока соперника;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прыгнул на игрока соперника.</a:t>
            </a:r>
          </a:p>
        </p:txBody>
      </p:sp>
    </p:spTree>
    <p:extLst>
      <p:ext uri="{BB962C8B-B14F-4D97-AF65-F5344CB8AC3E}">
        <p14:creationId xmlns:p14="http://schemas.microsoft.com/office/powerpoint/2010/main" val="4674902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1000"/>
                <a:lumOff val="59000"/>
                <a:alpha val="64000"/>
              </a:schemeClr>
            </a:gs>
            <a:gs pos="69000">
              <a:schemeClr val="accent2">
                <a:lumMod val="60000"/>
                <a:lumOff val="40000"/>
              </a:schemeClr>
            </a:gs>
            <a:gs pos="82001">
              <a:srgbClr val="F9FC8E"/>
            </a:gs>
            <a:gs pos="100000">
              <a:srgbClr val="F9F3A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sz="half" idx="2"/>
          </p:nvPr>
        </p:nvSpPr>
        <p:spPr>
          <a:xfrm>
            <a:off x="323528" y="188640"/>
            <a:ext cx="8352928" cy="172819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Пенальти</a:t>
            </a:r>
          </a:p>
          <a:p>
            <a:pPr marL="0" indent="0"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Пенальти в ворота одной из команд назначается в случае, если игрок нарушает правила в зоне своей штрафной площади. </a:t>
            </a:r>
          </a:p>
          <a:p>
            <a:pPr marL="0" indent="0"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Игрок, на котором нарушили Правила, должен произвести удар по воротам соперника, помимо ситуации, когда игрок был сильно травмирован и не может продолжать матч.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4"/>
          </p:nvPr>
        </p:nvSpPr>
        <p:spPr>
          <a:xfrm>
            <a:off x="5220072" y="2204864"/>
            <a:ext cx="3681735" cy="4176464"/>
          </a:xfrm>
        </p:spPr>
        <p:txBody>
          <a:bodyPr anchor="ctr">
            <a:noAutofit/>
          </a:bodyPr>
          <a:lstStyle/>
          <a:p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Удар с центра поля: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Штрафной удар с центра поля назначается в случае, если: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мяч контролируется игроками одной из команд в своей штрафной площади более 5 секунд и данная команда не испытывает в этот момент прессинга соперников;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вратарь берет мяч в руки второй раз после передач игроков своей команды, если мяч не коснулся игрока соперника;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вратарь выбивает мяч ногой с рук;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вратарь начинает игру путем пробития удара от ворот ногами.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1748" r="1794" b="1972"/>
          <a:stretch/>
        </p:blipFill>
        <p:spPr>
          <a:xfrm>
            <a:off x="413657" y="1916697"/>
            <a:ext cx="4518383" cy="45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64999">
              <a:schemeClr val="accent5">
                <a:lumMod val="40000"/>
                <a:lumOff val="60000"/>
              </a:schemeClr>
            </a:gs>
            <a:gs pos="100000">
              <a:srgbClr val="00B050">
                <a:lumMod val="65000"/>
                <a:lumOff val="3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64896" cy="70767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Санкции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95536" y="980728"/>
            <a:ext cx="4680520" cy="5256584"/>
          </a:xfrm>
        </p:spPr>
        <p:txBody>
          <a:bodyPr anchor="ctr">
            <a:noAutofit/>
          </a:bodyPr>
          <a:lstStyle/>
          <a:p>
            <a:r>
              <a:rPr 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Желтая карточка</a:t>
            </a:r>
          </a:p>
          <a:p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Игроку будет показана желтая карточка в случае: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неспортивного поведения;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выражения недовольства словами или действиями;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настойчивых нарушений Правил игры;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целенаправленной задержки времени;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если он не отходит на положенное расстояние от игрока соперника, который выполняет штрафной удар, угловой удар, или вбрасывает аут;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невыполнения базовых требований проведения замен;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демонстративного ухода с поля без разрешения арбитра;</a:t>
            </a: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намеренной игры руками.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5" r="12416" b="72"/>
          <a:stretch/>
        </p:blipFill>
        <p:spPr>
          <a:xfrm>
            <a:off x="5292080" y="1124744"/>
            <a:ext cx="3600400" cy="4784415"/>
          </a:xfrm>
        </p:spPr>
      </p:pic>
    </p:spTree>
    <p:extLst>
      <p:ext uri="{BB962C8B-B14F-4D97-AF65-F5344CB8AC3E}">
        <p14:creationId xmlns:p14="http://schemas.microsoft.com/office/powerpoint/2010/main" val="4496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Базов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949</Words>
  <Application>Microsoft Office PowerPoint</Application>
  <PresentationFormat>Экран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29" baseType="lpstr">
      <vt:lpstr>Arial</vt:lpstr>
      <vt:lpstr>Arial Black</vt:lpstr>
      <vt:lpstr>Bookman Old Style</vt:lpstr>
      <vt:lpstr>Calibri</vt:lpstr>
      <vt:lpstr>Corbel</vt:lpstr>
      <vt:lpstr>Gill Sans MT</vt:lpstr>
      <vt:lpstr>Palatino Linotype</vt:lpstr>
      <vt:lpstr>PT Sans</vt:lpstr>
      <vt:lpstr>Times New Roman</vt:lpstr>
      <vt:lpstr>Verdana</vt:lpstr>
      <vt:lpstr>Wingdings</vt:lpstr>
      <vt:lpstr>Wingdings 2</vt:lpstr>
      <vt:lpstr>Тема Office</vt:lpstr>
      <vt:lpstr>Главная</vt:lpstr>
      <vt:lpstr>Солнцестояние</vt:lpstr>
      <vt:lpstr>Базовая</vt:lpstr>
      <vt:lpstr>Презентация на тему «Пляжный футбол»</vt:lpstr>
      <vt:lpstr>Пляжный футбол</vt:lpstr>
      <vt:lpstr>Презентация PowerPoint</vt:lpstr>
      <vt:lpstr>Правила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 Санкции</vt:lpstr>
      <vt:lpstr>Презентация PowerPoint</vt:lpstr>
      <vt:lpstr>Презентация PowerPoint</vt:lpstr>
      <vt:lpstr>Заключение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Kot</dc:creator>
  <cp:lastModifiedBy>Никита</cp:lastModifiedBy>
  <cp:revision>30</cp:revision>
  <dcterms:created xsi:type="dcterms:W3CDTF">2016-06-08T15:51:13Z</dcterms:created>
  <dcterms:modified xsi:type="dcterms:W3CDTF">2021-11-05T12:56:10Z</dcterms:modified>
</cp:coreProperties>
</file>