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</p:sldIdLst>
  <p:sldSz cx="12192000" cy="6858000"/>
  <p:notesSz cx="6858000" cy="9144000"/>
  <p:embeddedFontLst>
    <p:embeddedFont>
      <p:font typeface="Bender" panose="02000503020000020004" pitchFamily="50" charset="-52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ой блок" id="{AFA15B36-D559-4A15-BDA1-3466BA34BF7C}">
          <p14:sldIdLst>
            <p14:sldId id="25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3"/>
    <a:srgbClr val="02111B"/>
    <a:srgbClr val="34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-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7716644-9DEA-4A9B-9AB5-E38FF4DFCD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BE3E5-8502-4585-A31F-5D5201C118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2D1A-BD3F-4353-8EEA-B04CAD8394FF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69D0E3-A00B-46D2-9E46-7F2F0739C0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7E90A3-5D9F-4570-8A99-42DDB23FAF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3183F-8099-48C0-A18F-985C16708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30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C874-D261-43BB-9217-B59219B3CA1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73D6E-386D-4389-B5C5-416B99425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2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Титульная страница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73D6E-386D-4389-B5C5-416B994257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29D0D-3344-4FB4-95AC-4DA6095D1A8C}"/>
              </a:ext>
            </a:extLst>
          </p:cNvPr>
          <p:cNvSpPr/>
          <p:nvPr userDrawn="1"/>
        </p:nvSpPr>
        <p:spPr>
          <a:xfrm rot="2798049" flipH="1">
            <a:off x="8418446" y="-825698"/>
            <a:ext cx="228732" cy="107189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D3BE26-97D1-48D7-BC67-D985CD71E980}"/>
              </a:ext>
            </a:extLst>
          </p:cNvPr>
          <p:cNvSpPr/>
          <p:nvPr userDrawn="1"/>
        </p:nvSpPr>
        <p:spPr>
          <a:xfrm rot="2798049" flipH="1">
            <a:off x="8665441" y="-599670"/>
            <a:ext cx="228732" cy="107189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DFBB41-AEA6-46D8-B189-2E81BFD9C9F7}"/>
              </a:ext>
            </a:extLst>
          </p:cNvPr>
          <p:cNvSpPr/>
          <p:nvPr userDrawn="1"/>
        </p:nvSpPr>
        <p:spPr>
          <a:xfrm>
            <a:off x="10131972" y="5733393"/>
            <a:ext cx="2060028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ED2D71-A014-4D53-BC30-F23F06D19143}"/>
              </a:ext>
            </a:extLst>
          </p:cNvPr>
          <p:cNvSpPr/>
          <p:nvPr userDrawn="1"/>
        </p:nvSpPr>
        <p:spPr>
          <a:xfrm>
            <a:off x="10131973" y="5244662"/>
            <a:ext cx="2060028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52BB19-A7B7-4397-BC2D-EEF88B374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8" y="996548"/>
            <a:ext cx="2669616" cy="3143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B65144-A65A-4669-9E7B-9004F2C37F0D}"/>
              </a:ext>
            </a:extLst>
          </p:cNvPr>
          <p:cNvSpPr txBox="1"/>
          <p:nvPr userDrawn="1"/>
        </p:nvSpPr>
        <p:spPr>
          <a:xfrm>
            <a:off x="8258202" y="5244662"/>
            <a:ext cx="187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</a:rPr>
              <a:t>Работу выполнил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6A642-D961-467F-BA3C-CF9FD407CBF1}"/>
              </a:ext>
            </a:extLst>
          </p:cNvPr>
          <p:cNvSpPr txBox="1"/>
          <p:nvPr userDrawn="1"/>
        </p:nvSpPr>
        <p:spPr>
          <a:xfrm>
            <a:off x="8258202" y="573339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Работу проверил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BD08E-E6E1-4A1A-A8FD-1C316439093E}"/>
              </a:ext>
            </a:extLst>
          </p:cNvPr>
          <p:cNvSpPr txBox="1"/>
          <p:nvPr userDrawn="1"/>
        </p:nvSpPr>
        <p:spPr>
          <a:xfrm>
            <a:off x="10131972" y="5244662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</a:rPr>
              <a:t>Чайковский Н. О.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5A252A-09D8-4319-80B4-7C01B67A7AF1}"/>
              </a:ext>
            </a:extLst>
          </p:cNvPr>
          <p:cNvSpPr txBox="1"/>
          <p:nvPr userDrawn="1"/>
        </p:nvSpPr>
        <p:spPr>
          <a:xfrm>
            <a:off x="10131972" y="5733393"/>
            <a:ext cx="2060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Преподаватель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E83FDEE-45EF-437E-B128-D9E0DED2CA99}"/>
              </a:ext>
            </a:extLst>
          </p:cNvPr>
          <p:cNvSpPr/>
          <p:nvPr userDrawn="1"/>
        </p:nvSpPr>
        <p:spPr>
          <a:xfrm>
            <a:off x="10131972" y="6222124"/>
            <a:ext cx="2060029" cy="3693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ИН-К-0-Д-2020-2-1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11EB2-3A37-4F1F-8066-1C1B3CDFB402}"/>
              </a:ext>
            </a:extLst>
          </p:cNvPr>
          <p:cNvSpPr txBox="1"/>
          <p:nvPr userDrawn="1"/>
        </p:nvSpPr>
        <p:spPr>
          <a:xfrm>
            <a:off x="8258202" y="6222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Группа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DE8FB-D221-42CE-A0DC-D72586DE67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72614" y="2192725"/>
            <a:ext cx="7651543" cy="757130"/>
          </a:xfrm>
        </p:spPr>
        <p:txBody>
          <a:bodyPr wrap="square" anchor="b">
            <a:spAutoFit/>
          </a:bodyPr>
          <a:lstStyle>
            <a:lvl1pPr algn="ctr">
              <a:defRPr sz="4800">
                <a:latin typeface="Bender" panose="02000803030000020004" pitchFamily="50" charset="-52"/>
                <a:cs typeface="Aharoni" panose="02010803020104030203" pitchFamily="2" charset="-79"/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537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34D900-72AC-403D-BBD2-F138C1E9F738}"/>
              </a:ext>
            </a:extLst>
          </p:cNvPr>
          <p:cNvSpPr/>
          <p:nvPr userDrawn="1"/>
        </p:nvSpPr>
        <p:spPr>
          <a:xfrm>
            <a:off x="1" y="519835"/>
            <a:ext cx="11353799" cy="10161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90B5-940C-4047-9A18-5A4F4DD4A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AF86E-4C35-4CFF-9879-635F33C4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03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50BF03E-2B3A-4068-8848-0082B3A1A26D}"/>
              </a:ext>
            </a:extLst>
          </p:cNvPr>
          <p:cNvGrpSpPr/>
          <p:nvPr userDrawn="1"/>
        </p:nvGrpSpPr>
        <p:grpSpPr>
          <a:xfrm>
            <a:off x="10824385" y="6125980"/>
            <a:ext cx="1912097" cy="688523"/>
            <a:chOff x="10861532" y="6032952"/>
            <a:chExt cx="1912097" cy="68852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90F560C9-564C-408D-B48E-4D8AF03465C2}"/>
                </a:ext>
              </a:extLst>
            </p:cNvPr>
            <p:cNvSpPr/>
            <p:nvPr/>
          </p:nvSpPr>
          <p:spPr>
            <a:xfrm rot="18900000">
              <a:off x="11566242" y="6442547"/>
              <a:ext cx="1207387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FC5F407-433A-40B1-A4BC-035E3CE7CE54}"/>
                </a:ext>
              </a:extLst>
            </p:cNvPr>
            <p:cNvSpPr/>
            <p:nvPr/>
          </p:nvSpPr>
          <p:spPr>
            <a:xfrm rot="18900000">
              <a:off x="10861532" y="6135775"/>
              <a:ext cx="1911564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072524-55C1-4C48-AD66-4ADD136C81C5}"/>
                </a:ext>
              </a:extLst>
            </p:cNvPr>
            <p:cNvSpPr/>
            <p:nvPr/>
          </p:nvSpPr>
          <p:spPr>
            <a:xfrm>
              <a:off x="11523576" y="6032952"/>
              <a:ext cx="536027" cy="5360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8" name="Номер слайда 5">
            <a:extLst>
              <a:ext uri="{FF2B5EF4-FFF2-40B4-BE49-F238E27FC236}">
                <a16:creationId xmlns:a16="http://schemas.microsoft.com/office/drawing/2014/main" id="{793D0792-45A1-4B7C-88E0-5C2912A4A659}"/>
              </a:ext>
            </a:extLst>
          </p:cNvPr>
          <p:cNvSpPr txBox="1">
            <a:spLocks/>
          </p:cNvSpPr>
          <p:nvPr userDrawn="1"/>
        </p:nvSpPr>
        <p:spPr>
          <a:xfrm>
            <a:off x="11526076" y="6224716"/>
            <a:ext cx="4567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14F27-26D6-44F0-A37C-C66392BC5E3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60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50BF03E-2B3A-4068-8848-0082B3A1A26D}"/>
              </a:ext>
            </a:extLst>
          </p:cNvPr>
          <p:cNvGrpSpPr/>
          <p:nvPr userDrawn="1"/>
        </p:nvGrpSpPr>
        <p:grpSpPr>
          <a:xfrm>
            <a:off x="10824385" y="6125980"/>
            <a:ext cx="1912097" cy="688523"/>
            <a:chOff x="10861532" y="6032952"/>
            <a:chExt cx="1912097" cy="68852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90F560C9-564C-408D-B48E-4D8AF03465C2}"/>
                </a:ext>
              </a:extLst>
            </p:cNvPr>
            <p:cNvSpPr/>
            <p:nvPr/>
          </p:nvSpPr>
          <p:spPr>
            <a:xfrm rot="18900000">
              <a:off x="11566242" y="6442547"/>
              <a:ext cx="1207387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FC5F407-433A-40B1-A4BC-035E3CE7CE54}"/>
                </a:ext>
              </a:extLst>
            </p:cNvPr>
            <p:cNvSpPr/>
            <p:nvPr/>
          </p:nvSpPr>
          <p:spPr>
            <a:xfrm rot="18900000">
              <a:off x="10861532" y="6135775"/>
              <a:ext cx="1911564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072524-55C1-4C48-AD66-4ADD136C81C5}"/>
                </a:ext>
              </a:extLst>
            </p:cNvPr>
            <p:cNvSpPr/>
            <p:nvPr/>
          </p:nvSpPr>
          <p:spPr>
            <a:xfrm>
              <a:off x="11523576" y="6032952"/>
              <a:ext cx="536027" cy="5360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C2EAB7C-8102-441B-AA57-5EE8F92FF01A}"/>
              </a:ext>
            </a:extLst>
          </p:cNvPr>
          <p:cNvSpPr/>
          <p:nvPr userDrawn="1"/>
        </p:nvSpPr>
        <p:spPr>
          <a:xfrm>
            <a:off x="1" y="519835"/>
            <a:ext cx="11353799" cy="10161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DE24122-54DC-466B-B82B-55D799AE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BC2D29B3-53EF-4108-A5FE-D1DF89E8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6076" y="6224716"/>
            <a:ext cx="4567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14F27-26D6-44F0-A37C-C66392BC5E3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FF0BC030-5E0C-4BA3-8F97-BC0E10E66B4F}"/>
              </a:ext>
            </a:extLst>
          </p:cNvPr>
          <p:cNvSpPr/>
          <p:nvPr/>
        </p:nvSpPr>
        <p:spPr>
          <a:xfrm>
            <a:off x="908883" y="1782610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3ED03C6-ACA4-44E4-A1E2-7F969921F81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344709" y="1665481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8E71D47F-BFC6-4075-B02D-75DA22C4BEED}"/>
              </a:ext>
            </a:extLst>
          </p:cNvPr>
          <p:cNvSpPr/>
          <p:nvPr userDrawn="1"/>
        </p:nvSpPr>
        <p:spPr>
          <a:xfrm>
            <a:off x="908883" y="2392246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0FFA6229-F997-43FA-A505-989EB8F5D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4709" y="2275117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7C2A608C-17A7-4CF6-9075-59A369D9C07D}"/>
              </a:ext>
            </a:extLst>
          </p:cNvPr>
          <p:cNvSpPr/>
          <p:nvPr userDrawn="1"/>
        </p:nvSpPr>
        <p:spPr>
          <a:xfrm>
            <a:off x="908883" y="3001882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A5743D5E-3751-4B3D-92AD-2F5CE5FAA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4709" y="2884753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33" name="Рисунок 8">
            <a:extLst>
              <a:ext uri="{FF2B5EF4-FFF2-40B4-BE49-F238E27FC236}">
                <a16:creationId xmlns:a16="http://schemas.microsoft.com/office/drawing/2014/main" id="{4BD1CC36-9033-4AF6-B12F-B6B132709680}"/>
              </a:ext>
            </a:extLst>
          </p:cNvPr>
          <p:cNvSpPr/>
          <p:nvPr userDrawn="1"/>
        </p:nvSpPr>
        <p:spPr>
          <a:xfrm>
            <a:off x="908883" y="3611518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36929E11-3E89-4AA9-AD2C-A906F31CC2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4709" y="3494389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2197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зд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50BF03E-2B3A-4068-8848-0082B3A1A26D}"/>
              </a:ext>
            </a:extLst>
          </p:cNvPr>
          <p:cNvGrpSpPr/>
          <p:nvPr userDrawn="1"/>
        </p:nvGrpSpPr>
        <p:grpSpPr>
          <a:xfrm>
            <a:off x="10824385" y="6125980"/>
            <a:ext cx="1912097" cy="688523"/>
            <a:chOff x="10861532" y="6032952"/>
            <a:chExt cx="1912097" cy="68852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90F560C9-564C-408D-B48E-4D8AF03465C2}"/>
                </a:ext>
              </a:extLst>
            </p:cNvPr>
            <p:cNvSpPr/>
            <p:nvPr/>
          </p:nvSpPr>
          <p:spPr>
            <a:xfrm rot="18900000">
              <a:off x="11566242" y="6442547"/>
              <a:ext cx="1207387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FC5F407-433A-40B1-A4BC-035E3CE7CE54}"/>
                </a:ext>
              </a:extLst>
            </p:cNvPr>
            <p:cNvSpPr/>
            <p:nvPr/>
          </p:nvSpPr>
          <p:spPr>
            <a:xfrm rot="18900000">
              <a:off x="10861532" y="6135775"/>
              <a:ext cx="1911564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072524-55C1-4C48-AD66-4ADD136C81C5}"/>
                </a:ext>
              </a:extLst>
            </p:cNvPr>
            <p:cNvSpPr/>
            <p:nvPr/>
          </p:nvSpPr>
          <p:spPr>
            <a:xfrm>
              <a:off x="11523576" y="6032952"/>
              <a:ext cx="536027" cy="5360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BC2D29B3-53EF-4108-A5FE-D1DF89E8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6076" y="6224716"/>
            <a:ext cx="4567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14F27-26D6-44F0-A37C-C66392BC5E3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697942B-BC38-4B9A-BCB2-E02781F52F61}"/>
              </a:ext>
            </a:extLst>
          </p:cNvPr>
          <p:cNvSpPr/>
          <p:nvPr userDrawn="1"/>
        </p:nvSpPr>
        <p:spPr>
          <a:xfrm>
            <a:off x="838200" y="1963646"/>
            <a:ext cx="11353800" cy="6849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3951A3C-98D9-4BCA-85B5-808642E9D51A}"/>
              </a:ext>
            </a:extLst>
          </p:cNvPr>
          <p:cNvSpPr/>
          <p:nvPr userDrawn="1"/>
        </p:nvSpPr>
        <p:spPr>
          <a:xfrm>
            <a:off x="1" y="519835"/>
            <a:ext cx="11353799" cy="10161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0E5E5E93-A1F0-4C63-91B9-7884B904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C95B8-2935-4B2C-909E-1CA873E9B67F}"/>
              </a:ext>
            </a:extLst>
          </p:cNvPr>
          <p:cNvSpPr txBox="1"/>
          <p:nvPr userDrawn="1"/>
        </p:nvSpPr>
        <p:spPr>
          <a:xfrm>
            <a:off x="838198" y="2053696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Подзаголовок</a:t>
            </a:r>
          </a:p>
        </p:txBody>
      </p:sp>
      <p:sp>
        <p:nvSpPr>
          <p:cNvPr id="40" name="Рисунок 8">
            <a:extLst>
              <a:ext uri="{FF2B5EF4-FFF2-40B4-BE49-F238E27FC236}">
                <a16:creationId xmlns:a16="http://schemas.microsoft.com/office/drawing/2014/main" id="{600FB249-D800-4289-8461-BEE5495E442E}"/>
              </a:ext>
            </a:extLst>
          </p:cNvPr>
          <p:cNvSpPr/>
          <p:nvPr userDrawn="1"/>
        </p:nvSpPr>
        <p:spPr>
          <a:xfrm>
            <a:off x="504084" y="2951434"/>
            <a:ext cx="139450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0DCEBD93-DFE6-4BA9-8830-5A8257674C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3047" y="2834305"/>
            <a:ext cx="9864221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42" name="Рисунок 8">
            <a:extLst>
              <a:ext uri="{FF2B5EF4-FFF2-40B4-BE49-F238E27FC236}">
                <a16:creationId xmlns:a16="http://schemas.microsoft.com/office/drawing/2014/main" id="{A47CA429-A75E-411D-8BB9-2FF4F4E42042}"/>
              </a:ext>
            </a:extLst>
          </p:cNvPr>
          <p:cNvSpPr/>
          <p:nvPr userDrawn="1"/>
        </p:nvSpPr>
        <p:spPr>
          <a:xfrm>
            <a:off x="504084" y="3546129"/>
            <a:ext cx="139450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9C2B0C5A-5427-4074-A95B-CDD899B649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3047" y="3429000"/>
            <a:ext cx="9864221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44" name="Рисунок 8">
            <a:extLst>
              <a:ext uri="{FF2B5EF4-FFF2-40B4-BE49-F238E27FC236}">
                <a16:creationId xmlns:a16="http://schemas.microsoft.com/office/drawing/2014/main" id="{F3672935-B0D5-46F0-AE79-8E36FFF80C36}"/>
              </a:ext>
            </a:extLst>
          </p:cNvPr>
          <p:cNvSpPr/>
          <p:nvPr userDrawn="1"/>
        </p:nvSpPr>
        <p:spPr>
          <a:xfrm>
            <a:off x="504084" y="4140824"/>
            <a:ext cx="139450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766A5DA2-9F85-41A9-9463-59AE0C8838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3047" y="4023695"/>
            <a:ext cx="9864221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46" name="Рисунок 8">
            <a:extLst>
              <a:ext uri="{FF2B5EF4-FFF2-40B4-BE49-F238E27FC236}">
                <a16:creationId xmlns:a16="http://schemas.microsoft.com/office/drawing/2014/main" id="{98C29ED1-5297-4F4C-9BC7-4E61A55E0184}"/>
              </a:ext>
            </a:extLst>
          </p:cNvPr>
          <p:cNvSpPr/>
          <p:nvPr userDrawn="1"/>
        </p:nvSpPr>
        <p:spPr>
          <a:xfrm>
            <a:off x="504084" y="4735519"/>
            <a:ext cx="139450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Текст 8">
            <a:extLst>
              <a:ext uri="{FF2B5EF4-FFF2-40B4-BE49-F238E27FC236}">
                <a16:creationId xmlns:a16="http://schemas.microsoft.com/office/drawing/2014/main" id="{9881C388-BCFC-43A8-84CE-463E07330B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047" y="4618390"/>
            <a:ext cx="9864221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131632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50BF03E-2B3A-4068-8848-0082B3A1A26D}"/>
              </a:ext>
            </a:extLst>
          </p:cNvPr>
          <p:cNvGrpSpPr/>
          <p:nvPr userDrawn="1"/>
        </p:nvGrpSpPr>
        <p:grpSpPr>
          <a:xfrm>
            <a:off x="10824385" y="6125980"/>
            <a:ext cx="1912097" cy="688523"/>
            <a:chOff x="10861532" y="6032952"/>
            <a:chExt cx="1912097" cy="68852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90F560C9-564C-408D-B48E-4D8AF03465C2}"/>
                </a:ext>
              </a:extLst>
            </p:cNvPr>
            <p:cNvSpPr/>
            <p:nvPr/>
          </p:nvSpPr>
          <p:spPr>
            <a:xfrm rot="18900000">
              <a:off x="11566242" y="6442547"/>
              <a:ext cx="1207387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FC5F407-433A-40B1-A4BC-035E3CE7CE54}"/>
                </a:ext>
              </a:extLst>
            </p:cNvPr>
            <p:cNvSpPr/>
            <p:nvPr/>
          </p:nvSpPr>
          <p:spPr>
            <a:xfrm rot="18900000">
              <a:off x="10861532" y="6135775"/>
              <a:ext cx="1911564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072524-55C1-4C48-AD66-4ADD136C81C5}"/>
                </a:ext>
              </a:extLst>
            </p:cNvPr>
            <p:cNvSpPr/>
            <p:nvPr/>
          </p:nvSpPr>
          <p:spPr>
            <a:xfrm>
              <a:off x="11523576" y="6032952"/>
              <a:ext cx="536027" cy="5360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BC2D29B3-53EF-4108-A5FE-D1DF89E8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6076" y="6224716"/>
            <a:ext cx="4567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14F27-26D6-44F0-A37C-C66392BC5E3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697942B-BC38-4B9A-BCB2-E02781F52F61}"/>
              </a:ext>
            </a:extLst>
          </p:cNvPr>
          <p:cNvSpPr/>
          <p:nvPr userDrawn="1"/>
        </p:nvSpPr>
        <p:spPr>
          <a:xfrm>
            <a:off x="838200" y="1963646"/>
            <a:ext cx="11353800" cy="6849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3951A3C-98D9-4BCA-85B5-808642E9D51A}"/>
              </a:ext>
            </a:extLst>
          </p:cNvPr>
          <p:cNvSpPr/>
          <p:nvPr userDrawn="1"/>
        </p:nvSpPr>
        <p:spPr>
          <a:xfrm>
            <a:off x="1" y="519835"/>
            <a:ext cx="11353799" cy="10161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0E5E5E93-A1F0-4C63-91B9-7884B904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D44BC9-0CAF-4AE9-9DFC-009705CF1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2824162"/>
            <a:ext cx="10515602" cy="338449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7837548-4BFE-4155-9D7B-42C65967F6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2066033"/>
            <a:ext cx="231933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820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Литератур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50BF03E-2B3A-4068-8848-0082B3A1A26D}"/>
              </a:ext>
            </a:extLst>
          </p:cNvPr>
          <p:cNvGrpSpPr/>
          <p:nvPr userDrawn="1"/>
        </p:nvGrpSpPr>
        <p:grpSpPr>
          <a:xfrm>
            <a:off x="10824385" y="6125980"/>
            <a:ext cx="1912097" cy="688523"/>
            <a:chOff x="10861532" y="6032952"/>
            <a:chExt cx="1912097" cy="68852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90F560C9-564C-408D-B48E-4D8AF03465C2}"/>
                </a:ext>
              </a:extLst>
            </p:cNvPr>
            <p:cNvSpPr/>
            <p:nvPr/>
          </p:nvSpPr>
          <p:spPr>
            <a:xfrm rot="18900000">
              <a:off x="11566242" y="6442547"/>
              <a:ext cx="1207387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FC5F407-433A-40B1-A4BC-035E3CE7CE54}"/>
                </a:ext>
              </a:extLst>
            </p:cNvPr>
            <p:cNvSpPr/>
            <p:nvPr/>
          </p:nvSpPr>
          <p:spPr>
            <a:xfrm rot="18900000">
              <a:off x="10861532" y="6135775"/>
              <a:ext cx="1911564" cy="2789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6072524-55C1-4C48-AD66-4ADD136C81C5}"/>
                </a:ext>
              </a:extLst>
            </p:cNvPr>
            <p:cNvSpPr/>
            <p:nvPr/>
          </p:nvSpPr>
          <p:spPr>
            <a:xfrm>
              <a:off x="11523576" y="6032952"/>
              <a:ext cx="536027" cy="5360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C2EAB7C-8102-441B-AA57-5EE8F92FF01A}"/>
              </a:ext>
            </a:extLst>
          </p:cNvPr>
          <p:cNvSpPr/>
          <p:nvPr userDrawn="1"/>
        </p:nvSpPr>
        <p:spPr>
          <a:xfrm>
            <a:off x="1" y="519835"/>
            <a:ext cx="11353799" cy="10161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DE24122-54DC-466B-B82B-55D799AEAD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341"/>
            <a:ext cx="10515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Список литературы</a:t>
            </a: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BC2D29B3-53EF-4108-A5FE-D1DF89E8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6076" y="6224716"/>
            <a:ext cx="45673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914F27-26D6-44F0-A37C-C66392BC5E3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Рисунок 8">
            <a:extLst>
              <a:ext uri="{FF2B5EF4-FFF2-40B4-BE49-F238E27FC236}">
                <a16:creationId xmlns:a16="http://schemas.microsoft.com/office/drawing/2014/main" id="{FF0BC030-5E0C-4BA3-8F97-BC0E10E66B4F}"/>
              </a:ext>
            </a:extLst>
          </p:cNvPr>
          <p:cNvSpPr/>
          <p:nvPr/>
        </p:nvSpPr>
        <p:spPr>
          <a:xfrm>
            <a:off x="908883" y="1782610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3ED03C6-ACA4-44E4-A1E2-7F969921F81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344709" y="1665481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29" name="Рисунок 8">
            <a:extLst>
              <a:ext uri="{FF2B5EF4-FFF2-40B4-BE49-F238E27FC236}">
                <a16:creationId xmlns:a16="http://schemas.microsoft.com/office/drawing/2014/main" id="{8E71D47F-BFC6-4075-B02D-75DA22C4BEED}"/>
              </a:ext>
            </a:extLst>
          </p:cNvPr>
          <p:cNvSpPr/>
          <p:nvPr userDrawn="1"/>
        </p:nvSpPr>
        <p:spPr>
          <a:xfrm>
            <a:off x="908883" y="2392246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Текст 8">
            <a:extLst>
              <a:ext uri="{FF2B5EF4-FFF2-40B4-BE49-F238E27FC236}">
                <a16:creationId xmlns:a16="http://schemas.microsoft.com/office/drawing/2014/main" id="{0FFA6229-F997-43FA-A505-989EB8F5D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4709" y="2275117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7C2A608C-17A7-4CF6-9075-59A369D9C07D}"/>
              </a:ext>
            </a:extLst>
          </p:cNvPr>
          <p:cNvSpPr/>
          <p:nvPr userDrawn="1"/>
        </p:nvSpPr>
        <p:spPr>
          <a:xfrm>
            <a:off x="908883" y="3001882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A5743D5E-3751-4B3D-92AD-2F5CE5FAA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4709" y="2884753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  <p:sp>
        <p:nvSpPr>
          <p:cNvPr id="33" name="Рисунок 8">
            <a:extLst>
              <a:ext uri="{FF2B5EF4-FFF2-40B4-BE49-F238E27FC236}">
                <a16:creationId xmlns:a16="http://schemas.microsoft.com/office/drawing/2014/main" id="{4BD1CC36-9033-4AF6-B12F-B6B132709680}"/>
              </a:ext>
            </a:extLst>
          </p:cNvPr>
          <p:cNvSpPr/>
          <p:nvPr userDrawn="1"/>
        </p:nvSpPr>
        <p:spPr>
          <a:xfrm>
            <a:off x="908883" y="3611518"/>
            <a:ext cx="140499" cy="245873"/>
          </a:xfrm>
          <a:custGeom>
            <a:avLst/>
            <a:gdLst>
              <a:gd name="connsiteX0" fmla="*/ 135231 w 140499"/>
              <a:gd name="connsiteY0" fmla="*/ 110643 h 245873"/>
              <a:gd name="connsiteX1" fmla="*/ 29856 w 140499"/>
              <a:gd name="connsiteY1" fmla="*/ 5269 h 245873"/>
              <a:gd name="connsiteX2" fmla="*/ 5269 w 140499"/>
              <a:gd name="connsiteY2" fmla="*/ 5269 h 245873"/>
              <a:gd name="connsiteX3" fmla="*/ 5269 w 140499"/>
              <a:gd name="connsiteY3" fmla="*/ 29856 h 245873"/>
              <a:gd name="connsiteX4" fmla="*/ 98349 w 140499"/>
              <a:gd name="connsiteY4" fmla="*/ 122937 h 245873"/>
              <a:gd name="connsiteX5" fmla="*/ 5269 w 140499"/>
              <a:gd name="connsiteY5" fmla="*/ 216018 h 245873"/>
              <a:gd name="connsiteX6" fmla="*/ 5269 w 140499"/>
              <a:gd name="connsiteY6" fmla="*/ 240605 h 245873"/>
              <a:gd name="connsiteX7" fmla="*/ 17562 w 140499"/>
              <a:gd name="connsiteY7" fmla="*/ 245874 h 245873"/>
              <a:gd name="connsiteX8" fmla="*/ 29856 w 140499"/>
              <a:gd name="connsiteY8" fmla="*/ 240605 h 245873"/>
              <a:gd name="connsiteX9" fmla="*/ 135231 w 140499"/>
              <a:gd name="connsiteY9" fmla="*/ 135231 h 245873"/>
              <a:gd name="connsiteX10" fmla="*/ 135231 w 140499"/>
              <a:gd name="connsiteY10" fmla="*/ 110643 h 24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99" h="245873">
                <a:moveTo>
                  <a:pt x="135231" y="110643"/>
                </a:moveTo>
                <a:lnTo>
                  <a:pt x="29856" y="5269"/>
                </a:lnTo>
                <a:cubicBezTo>
                  <a:pt x="22831" y="-1756"/>
                  <a:pt x="12294" y="-1756"/>
                  <a:pt x="5269" y="5269"/>
                </a:cubicBezTo>
                <a:cubicBezTo>
                  <a:pt x="-1756" y="12294"/>
                  <a:pt x="-1756" y="22831"/>
                  <a:pt x="5269" y="29856"/>
                </a:cubicBezTo>
                <a:lnTo>
                  <a:pt x="98349" y="122937"/>
                </a:lnTo>
                <a:lnTo>
                  <a:pt x="5269" y="216018"/>
                </a:lnTo>
                <a:cubicBezTo>
                  <a:pt x="-1756" y="223043"/>
                  <a:pt x="-1756" y="233580"/>
                  <a:pt x="5269" y="240605"/>
                </a:cubicBezTo>
                <a:cubicBezTo>
                  <a:pt x="8781" y="244117"/>
                  <a:pt x="14050" y="245874"/>
                  <a:pt x="17562" y="245874"/>
                </a:cubicBezTo>
                <a:cubicBezTo>
                  <a:pt x="21075" y="245874"/>
                  <a:pt x="26344" y="244117"/>
                  <a:pt x="29856" y="240605"/>
                </a:cubicBezTo>
                <a:lnTo>
                  <a:pt x="135231" y="135231"/>
                </a:lnTo>
                <a:cubicBezTo>
                  <a:pt x="142256" y="128206"/>
                  <a:pt x="142256" y="117668"/>
                  <a:pt x="135231" y="110643"/>
                </a:cubicBezTo>
                <a:close/>
              </a:path>
            </a:pathLst>
          </a:custGeom>
          <a:solidFill>
            <a:schemeClr val="accent3"/>
          </a:solidFill>
          <a:ln w="17562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Текст 8">
            <a:extLst>
              <a:ext uri="{FF2B5EF4-FFF2-40B4-BE49-F238E27FC236}">
                <a16:creationId xmlns:a16="http://schemas.microsoft.com/office/drawing/2014/main" id="{36929E11-3E89-4AA9-AD2C-A906F31CC2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4709" y="3494389"/>
            <a:ext cx="9938408" cy="4801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Элемент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16055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55BD590-5852-41A2-9968-358673B9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10">
            <a:extLst>
              <a:ext uri="{FF2B5EF4-FFF2-40B4-BE49-F238E27FC236}">
                <a16:creationId xmlns:a16="http://schemas.microsoft.com/office/drawing/2014/main" id="{162EC773-08E8-4352-BEF4-B039FC1D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FC2C6FDD-0570-409E-BCD7-1DC1C0E10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53B5855-C484-4DB0-8D0E-FB0D8D68A5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8938" y="0"/>
            <a:ext cx="10533062" cy="6858000"/>
          </a:xfrm>
          <a:custGeom>
            <a:avLst/>
            <a:gdLst>
              <a:gd name="connsiteX0" fmla="*/ 0 w 10533062"/>
              <a:gd name="connsiteY0" fmla="*/ 6566803 h 6858000"/>
              <a:gd name="connsiteX1" fmla="*/ 3124 w 10533062"/>
              <a:gd name="connsiteY1" fmla="*/ 6632564 h 6858000"/>
              <a:gd name="connsiteX2" fmla="*/ 8434 w 10533062"/>
              <a:gd name="connsiteY2" fmla="*/ 6769050 h 6858000"/>
              <a:gd name="connsiteX3" fmla="*/ 10745 w 10533062"/>
              <a:gd name="connsiteY3" fmla="*/ 6858000 h 6858000"/>
              <a:gd name="connsiteX4" fmla="*/ 0 w 10533062"/>
              <a:gd name="connsiteY4" fmla="*/ 6858000 h 6858000"/>
              <a:gd name="connsiteX5" fmla="*/ 2933506 w 10533062"/>
              <a:gd name="connsiteY5" fmla="*/ 0 h 6858000"/>
              <a:gd name="connsiteX6" fmla="*/ 10533062 w 10533062"/>
              <a:gd name="connsiteY6" fmla="*/ 0 h 6858000"/>
              <a:gd name="connsiteX7" fmla="*/ 10533062 w 10533062"/>
              <a:gd name="connsiteY7" fmla="*/ 6858000 h 6858000"/>
              <a:gd name="connsiteX8" fmla="*/ 140970 w 10533062"/>
              <a:gd name="connsiteY8" fmla="*/ 6858000 h 6858000"/>
              <a:gd name="connsiteX9" fmla="*/ 141536 w 10533062"/>
              <a:gd name="connsiteY9" fmla="*/ 6847565 h 6858000"/>
              <a:gd name="connsiteX10" fmla="*/ 104626 w 10533062"/>
              <a:gd name="connsiteY10" fmla="*/ 6497322 h 6858000"/>
              <a:gd name="connsiteX11" fmla="*/ 62293 w 10533062"/>
              <a:gd name="connsiteY11" fmla="*/ 5422055 h 6858000"/>
              <a:gd name="connsiteX12" fmla="*/ 223159 w 10533062"/>
              <a:gd name="connsiteY12" fmla="*/ 4279056 h 6858000"/>
              <a:gd name="connsiteX13" fmla="*/ 578759 w 10533062"/>
              <a:gd name="connsiteY13" fmla="*/ 3110656 h 6858000"/>
              <a:gd name="connsiteX14" fmla="*/ 1019026 w 10533062"/>
              <a:gd name="connsiteY14" fmla="*/ 2204722 h 6858000"/>
              <a:gd name="connsiteX15" fmla="*/ 1459293 w 10533062"/>
              <a:gd name="connsiteY15" fmla="*/ 1485056 h 6858000"/>
              <a:gd name="connsiteX16" fmla="*/ 2119693 w 10533062"/>
              <a:gd name="connsiteY16" fmla="*/ 731522 h 6858000"/>
              <a:gd name="connsiteX17" fmla="*/ 2923985 w 10533062"/>
              <a:gd name="connsiteY17" fmla="*/ 11401 h 6858000"/>
              <a:gd name="connsiteX18" fmla="*/ 0 w 10533062"/>
              <a:gd name="connsiteY18" fmla="*/ 0 h 6858000"/>
              <a:gd name="connsiteX19" fmla="*/ 18191 w 10533062"/>
              <a:gd name="connsiteY19" fmla="*/ 0 h 6858000"/>
              <a:gd name="connsiteX20" fmla="*/ 0 w 10533062"/>
              <a:gd name="connsiteY20" fmla="*/ 522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533062" h="6858000">
                <a:moveTo>
                  <a:pt x="0" y="6566803"/>
                </a:moveTo>
                <a:lnTo>
                  <a:pt x="3124" y="6632564"/>
                </a:lnTo>
                <a:cubicBezTo>
                  <a:pt x="5241" y="6681046"/>
                  <a:pt x="7025" y="6726610"/>
                  <a:pt x="8434" y="6769050"/>
                </a:cubicBezTo>
                <a:lnTo>
                  <a:pt x="10745" y="6858000"/>
                </a:lnTo>
                <a:lnTo>
                  <a:pt x="0" y="6858000"/>
                </a:lnTo>
                <a:close/>
                <a:moveTo>
                  <a:pt x="2933506" y="0"/>
                </a:moveTo>
                <a:lnTo>
                  <a:pt x="10533062" y="0"/>
                </a:lnTo>
                <a:lnTo>
                  <a:pt x="10533062" y="6858000"/>
                </a:lnTo>
                <a:lnTo>
                  <a:pt x="140970" y="6858000"/>
                </a:lnTo>
                <a:lnTo>
                  <a:pt x="141536" y="6847565"/>
                </a:lnTo>
                <a:cubicBezTo>
                  <a:pt x="137170" y="6782014"/>
                  <a:pt x="114151" y="6682531"/>
                  <a:pt x="104626" y="6497322"/>
                </a:cubicBezTo>
                <a:cubicBezTo>
                  <a:pt x="91926" y="6250377"/>
                  <a:pt x="42538" y="5791766"/>
                  <a:pt x="62293" y="5422055"/>
                </a:cubicBezTo>
                <a:cubicBezTo>
                  <a:pt x="82048" y="5052344"/>
                  <a:pt x="137081" y="4664289"/>
                  <a:pt x="223159" y="4279056"/>
                </a:cubicBezTo>
                <a:cubicBezTo>
                  <a:pt x="309237" y="3893823"/>
                  <a:pt x="446115" y="3456378"/>
                  <a:pt x="578759" y="3110656"/>
                </a:cubicBezTo>
                <a:cubicBezTo>
                  <a:pt x="711403" y="2764934"/>
                  <a:pt x="872270" y="2475655"/>
                  <a:pt x="1019026" y="2204722"/>
                </a:cubicBezTo>
                <a:cubicBezTo>
                  <a:pt x="1165782" y="1933789"/>
                  <a:pt x="1275849" y="1730589"/>
                  <a:pt x="1459293" y="1485056"/>
                </a:cubicBezTo>
                <a:cubicBezTo>
                  <a:pt x="1642738" y="1239523"/>
                  <a:pt x="1886860" y="1008100"/>
                  <a:pt x="2119693" y="731522"/>
                </a:cubicBezTo>
                <a:cubicBezTo>
                  <a:pt x="2265214" y="558661"/>
                  <a:pt x="2729337" y="223191"/>
                  <a:pt x="2923985" y="11401"/>
                </a:cubicBezTo>
                <a:close/>
                <a:moveTo>
                  <a:pt x="0" y="0"/>
                </a:moveTo>
                <a:lnTo>
                  <a:pt x="18191" y="0"/>
                </a:lnTo>
                <a:lnTo>
                  <a:pt x="0" y="522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ru-RU" dirty="0"/>
              <a:t>Картинка</a:t>
            </a:r>
          </a:p>
        </p:txBody>
      </p:sp>
    </p:spTree>
    <p:extLst>
      <p:ext uri="{BB962C8B-B14F-4D97-AF65-F5344CB8AC3E}">
        <p14:creationId xmlns:p14="http://schemas.microsoft.com/office/powerpoint/2010/main" val="426907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эка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354B968-1C65-4627-B530-4C7C24326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www.lomolenobl.ru/wp-content/uploads/2019/02/chto-soboj-predstavljaet-sovremennaja-promyshlennost-1024x683.jpg">
            <a:extLst>
              <a:ext uri="{FF2B5EF4-FFF2-40B4-BE49-F238E27FC236}">
                <a16:creationId xmlns:a16="http://schemas.microsoft.com/office/drawing/2014/main" id="{970FC509-C2EC-4789-9D44-5B888EECB8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2361" r="-1" b="-1"/>
          <a:stretch/>
        </p:blipFill>
        <p:spPr bwMode="auto"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  <a:noFill/>
        </p:spPr>
      </p:pic>
      <p:sp>
        <p:nvSpPr>
          <p:cNvPr id="8" name="Arc 10">
            <a:extLst>
              <a:ext uri="{FF2B5EF4-FFF2-40B4-BE49-F238E27FC236}">
                <a16:creationId xmlns:a16="http://schemas.microsoft.com/office/drawing/2014/main" id="{38E18AA8-8F99-4633-8DE2-FF8FE672A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81CA8826-40EF-4DDA-A38F-BCDC8B956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8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7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2FE3D-3211-43BD-A97F-8A854151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EA0D8-B1A6-4D00-8D7D-1774A271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F1697-49DF-4440-AD9B-507A68FE3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1B86A-ECD5-49EA-9BB5-B06658EA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66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6" r:id="rId7"/>
    <p:sldLayoutId id="2147483664" r:id="rId8"/>
    <p:sldLayoutId id="214748366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Bender" panose="02000803030000020004" pitchFamily="50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9953CE6-AE45-4433-8CF8-2D6ABA1872CB}"/>
              </a:ext>
            </a:extLst>
          </p:cNvPr>
          <p:cNvSpPr/>
          <p:nvPr/>
        </p:nvSpPr>
        <p:spPr>
          <a:xfrm rot="2798049" flipH="1">
            <a:off x="8418446" y="-825698"/>
            <a:ext cx="228732" cy="107189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24F686D-FF88-4AF6-A889-D9896412D51C}"/>
              </a:ext>
            </a:extLst>
          </p:cNvPr>
          <p:cNvSpPr/>
          <p:nvPr/>
        </p:nvSpPr>
        <p:spPr>
          <a:xfrm rot="2798049" flipH="1">
            <a:off x="8665441" y="-599670"/>
            <a:ext cx="228732" cy="107189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CDC15C-352B-41CD-A9BC-D11EB1B7B032}"/>
              </a:ext>
            </a:extLst>
          </p:cNvPr>
          <p:cNvSpPr/>
          <p:nvPr/>
        </p:nvSpPr>
        <p:spPr>
          <a:xfrm>
            <a:off x="10131972" y="5733393"/>
            <a:ext cx="2060028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1C4FE95-4A77-4278-842C-00571E873C34}"/>
              </a:ext>
            </a:extLst>
          </p:cNvPr>
          <p:cNvSpPr/>
          <p:nvPr/>
        </p:nvSpPr>
        <p:spPr>
          <a:xfrm>
            <a:off x="10131973" y="5244662"/>
            <a:ext cx="2060028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AEB2C-CEE8-4969-9840-E612E892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614" y="2192725"/>
            <a:ext cx="7651543" cy="757130"/>
          </a:xfrm>
        </p:spPr>
        <p:txBody>
          <a:bodyPr anchor="ctr" anchorCtr="0">
            <a:spAutoFit/>
          </a:bodyPr>
          <a:lstStyle/>
          <a:p>
            <a:r>
              <a:rPr lang="ru-RU" dirty="0"/>
              <a:t>Олег Протасов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529C6-ADC5-4F7D-AC27-C496FE3AF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8" y="996548"/>
            <a:ext cx="2669616" cy="3143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F6AB9-F7A4-4B84-860D-40214CAF63E5}"/>
              </a:ext>
            </a:extLst>
          </p:cNvPr>
          <p:cNvSpPr txBox="1"/>
          <p:nvPr/>
        </p:nvSpPr>
        <p:spPr>
          <a:xfrm>
            <a:off x="8258202" y="5244662"/>
            <a:ext cx="187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</a:rPr>
              <a:t>Работу выполнил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36A72-C27D-4851-AC5A-DEFCE73DCC62}"/>
              </a:ext>
            </a:extLst>
          </p:cNvPr>
          <p:cNvSpPr txBox="1"/>
          <p:nvPr/>
        </p:nvSpPr>
        <p:spPr>
          <a:xfrm>
            <a:off x="8258202" y="573339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Работу проверил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C7BDB-AB07-46F7-95B3-E887DC3FF24E}"/>
              </a:ext>
            </a:extLst>
          </p:cNvPr>
          <p:cNvSpPr txBox="1"/>
          <p:nvPr/>
        </p:nvSpPr>
        <p:spPr>
          <a:xfrm>
            <a:off x="10131972" y="5244662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</a:rPr>
              <a:t>Чайковский Н. О.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110B9-2C64-480C-B373-B67DF6BA6228}"/>
              </a:ext>
            </a:extLst>
          </p:cNvPr>
          <p:cNvSpPr txBox="1"/>
          <p:nvPr/>
        </p:nvSpPr>
        <p:spPr>
          <a:xfrm>
            <a:off x="10131972" y="5733393"/>
            <a:ext cx="2060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Горбачёв М. Б.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F9A6360-257B-4416-9B96-559BA19DED5C}"/>
              </a:ext>
            </a:extLst>
          </p:cNvPr>
          <p:cNvSpPr/>
          <p:nvPr/>
        </p:nvSpPr>
        <p:spPr>
          <a:xfrm>
            <a:off x="10131972" y="6222124"/>
            <a:ext cx="2060029" cy="36933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ИН-К-0-Д-2020-2-1</a:t>
            </a:r>
          </a:p>
        </p:txBody>
      </p:sp>
    </p:spTree>
    <p:extLst>
      <p:ext uri="{BB962C8B-B14F-4D97-AF65-F5344CB8AC3E}">
        <p14:creationId xmlns:p14="http://schemas.microsoft.com/office/powerpoint/2010/main" val="429475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Карьера в сборных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2824162"/>
            <a:ext cx="10515602" cy="208672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Дебют за сборную СССР состоялся осенью 1983 года в товарищеском матче с немецкой «</a:t>
            </a:r>
            <a:r>
              <a:rPr lang="ru-RU" sz="2400" dirty="0" err="1"/>
              <a:t>Гертой</a:t>
            </a:r>
            <a:r>
              <a:rPr lang="ru-RU" sz="2400" dirty="0"/>
              <a:t>». Первый гол — 15 мая 1984 года (также в товарищеской встрече) в ворота сборной Финляндии. Всего за сборную СССР провёл 68 матчей, забил 28 голов. Занимает 2-е место, после Олега Блохина, среди бомбардиров сборной. Участник Чемпионата Европы 1988 года (5 матчей, 2 гола), Чемпионатов мира в 1986 году (1 матч) и в 1990 году (3 матча, 1 гол).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31A45-2293-4A10-97B8-518F5D07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СССР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22520F-E475-4FC1-9C41-539DB21F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4F27-26D6-44F0-A37C-C66392BC5E3E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3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Карьера в сборных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2824162"/>
            <a:ext cx="10515602" cy="175432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Единственную игру за сборную Украины сыграл 7 сентября 1994 года в Киеве на Республиканском стадионе против сборной Литвы (0:2). Это был матч 4-й группы отборочного турнира X чемпионата Европы (1996) — первый официальный матч сборной Украины. В матче представлял цвета японского футбольного клуба «Гамба Осака».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31A45-2293-4A10-97B8-518F5D07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Украина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DFB86B-1FB2-4C51-8ABB-BD12811A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14F27-26D6-44F0-A37C-C66392BC5E3E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00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 игровой карьеры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58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Игровую карьеру закончил в Греции. Там же организовал футбольную школу «Протасов-</a:t>
            </a:r>
            <a:r>
              <a:rPr lang="ru-RU" sz="2400" dirty="0" err="1"/>
              <a:t>клаб</a:t>
            </a:r>
            <a:r>
              <a:rPr lang="ru-RU" sz="2400" dirty="0"/>
              <a:t>», в которой обучается примерно 150 человек.</a:t>
            </a:r>
          </a:p>
          <a:p>
            <a:pPr marL="0" indent="0">
              <a:buNone/>
            </a:pPr>
            <a:r>
              <a:rPr lang="ru-RU" sz="2400" dirty="0"/>
              <a:t>В 2002—2004 годах работал скаутом в «</a:t>
            </a:r>
            <a:r>
              <a:rPr lang="ru-RU" sz="2400" dirty="0" err="1"/>
              <a:t>Олимпиакосе</a:t>
            </a:r>
            <a:r>
              <a:rPr lang="ru-RU" sz="2400" dirty="0"/>
              <a:t>», в который впоследствии был приглашён на тренерский пост.</a:t>
            </a:r>
          </a:p>
          <a:p>
            <a:pPr marL="0" indent="0">
              <a:buNone/>
            </a:pPr>
            <a:r>
              <a:rPr lang="ru-RU" sz="2400" dirty="0"/>
              <a:t>В 2005—2006 годах работал тренером в Румынии с клубом «</a:t>
            </a:r>
            <a:r>
              <a:rPr lang="ru-RU" sz="2400" dirty="0" err="1"/>
              <a:t>Стяуа</a:t>
            </a:r>
            <a:r>
              <a:rPr lang="ru-RU" sz="2400" dirty="0"/>
              <a:t>». 18 декабря 2005 года стал тренером днепропетровского «Днепра».</a:t>
            </a:r>
          </a:p>
          <a:p>
            <a:pPr marL="0" indent="0">
              <a:buNone/>
            </a:pPr>
            <a:r>
              <a:rPr lang="ru-RU" sz="2400" dirty="0"/>
              <a:t>Осенью 2008 года Протасов возглавил российскую команду первого дивизиона «Кубань», боровшуюся за выход в премьер-лигу. Он стал четвёртым главным тренером команды в сезоне. За три тура до окончания чемпионата выход в премьер-лигу был обеспечен победой в гостях над «КАМАЗом» со счётом 4:3. Однако, 19 ноября по взаимной договорённости было принято решение о расторжении контракта.</a:t>
            </a:r>
          </a:p>
        </p:txBody>
      </p:sp>
    </p:spTree>
    <p:extLst>
      <p:ext uri="{BB962C8B-B14F-4D97-AF65-F5344CB8AC3E}">
        <p14:creationId xmlns:p14="http://schemas.microsoft.com/office/powerpoint/2010/main" val="149525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 игровой карьеры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31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2009 году стал тренером «</a:t>
            </a:r>
            <a:r>
              <a:rPr lang="ru-RU" sz="2400" dirty="0" err="1"/>
              <a:t>Ираклиса</a:t>
            </a:r>
            <a:r>
              <a:rPr lang="ru-RU" sz="2400" dirty="0"/>
              <a:t>», откуда был уволен 30 октября 2009 года.</a:t>
            </a:r>
          </a:p>
          <a:p>
            <a:pPr marL="0" indent="0">
              <a:buNone/>
            </a:pPr>
            <a:r>
              <a:rPr lang="ru-RU" sz="2400" dirty="0"/>
              <a:t>В 2010 году возглавил ФК «</a:t>
            </a:r>
            <a:r>
              <a:rPr lang="ru-RU" sz="2400" dirty="0" err="1"/>
              <a:t>Ростов</a:t>
            </a:r>
            <a:r>
              <a:rPr lang="ru-RU" sz="2400" dirty="0"/>
              <a:t>», где проработал до мая 2011 года.</a:t>
            </a:r>
          </a:p>
          <a:p>
            <a:pPr marL="0" indent="0">
              <a:buNone/>
            </a:pPr>
            <a:r>
              <a:rPr lang="ru-RU" sz="2400" dirty="0"/>
              <a:t>11 ноября 2011 года стал главным тренером казахстанской «Астаны», а 23 апреля 2012 написал заявление об уходе по собственному желанию.</a:t>
            </a:r>
          </a:p>
          <a:p>
            <a:pPr marL="0" indent="0">
              <a:buNone/>
            </a:pPr>
            <a:r>
              <a:rPr lang="ru-RU" sz="2400" dirty="0"/>
              <a:t>В 2012—2013 годах возглавлял минское «Динамо», довёл клуб до финала Кубка страны. Летом 2013 года досрочно покинул клуб.</a:t>
            </a:r>
          </a:p>
          <a:p>
            <a:pPr marL="0" indent="0">
              <a:buNone/>
            </a:pPr>
            <a:r>
              <a:rPr lang="ru-RU" sz="2400" dirty="0"/>
              <a:t>В октябре 2014 года Протасов возглавил румынскую «Астру». 4 марта 2015 года покинул клуб, одержав с ним лишь две победы в национальном чемпионате и вылетев из Лиги Европы на групповой стадии с последнего места.</a:t>
            </a:r>
          </a:p>
          <a:p>
            <a:pPr marL="0" indent="0">
              <a:buNone/>
            </a:pPr>
            <a:r>
              <a:rPr lang="ru-RU" sz="2400" dirty="0"/>
              <a:t>В марте 2017 года назначен на должность технического директора Федерации футбола Украины.</a:t>
            </a:r>
          </a:p>
        </p:txBody>
      </p:sp>
    </p:spTree>
    <p:extLst>
      <p:ext uri="{BB962C8B-B14F-4D97-AF65-F5344CB8AC3E}">
        <p14:creationId xmlns:p14="http://schemas.microsoft.com/office/powerpoint/2010/main" val="347471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53F1E-E3E0-4094-9DC1-C74096BB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BC27F-091B-4647-BC15-DD2059B8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5035"/>
            <a:ext cx="10515600" cy="8679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Олег Протасов несомненно заслуженный бомбардир своего времени. Всего за карьеру он сыграл 541 матчей и забил 249 голов.</a:t>
            </a:r>
          </a:p>
        </p:txBody>
      </p:sp>
    </p:spTree>
    <p:extLst>
      <p:ext uri="{BB962C8B-B14F-4D97-AF65-F5344CB8AC3E}">
        <p14:creationId xmlns:p14="http://schemas.microsoft.com/office/powerpoint/2010/main" val="382785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773C1-312A-4BB6-BA5B-EEA55C41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68F46-CEFE-43B2-957F-C9C7F08E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5432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Олег Валерьевич Протасов — родился 4 февраля 1964 года в Днепропетровске, Украина. Советский и украинский футболист, футбольный тренер. Один из лучших нападающих советского футбола. Заслуженный мастер спорта СССР (1988). Единственный советский футболист номинант награды УЕФА «Золотая бутса» («Серебряная бутса» за 2-е место в сезоне 1985/86).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D77795A-4F78-48D2-A47E-9D47E3469847}"/>
              </a:ext>
            </a:extLst>
          </p:cNvPr>
          <p:cNvSpPr txBox="1">
            <a:spLocks/>
          </p:cNvSpPr>
          <p:nvPr/>
        </p:nvSpPr>
        <p:spPr>
          <a:xfrm>
            <a:off x="838200" y="3081352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7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75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детстве решил стать футболистом после того, как отец Валерий Николаевич (инженер </a:t>
            </a:r>
            <a:r>
              <a:rPr lang="ru-RU" sz="2400" dirty="0" err="1"/>
              <a:t>Южмаша</a:t>
            </a:r>
            <a:r>
              <a:rPr lang="ru-RU" sz="2400" dirty="0"/>
              <a:t>) привёл его на стадион «Метеор», на матч местного «Днепра». Отец отвёл Олега и в футбольную секцию «Днепр-75». </a:t>
            </a:r>
          </a:p>
          <a:p>
            <a:pPr marL="0" indent="0">
              <a:buNone/>
            </a:pPr>
            <a:r>
              <a:rPr lang="ru-RU" sz="2400" dirty="0"/>
              <a:t>В 1981 году «Днепр» под руководством В. Емца после двухлетнего перерыва вернулся в высшую лигу. Именно в этом сезоне в дубле клуба появился 17-летний Протасов, уже игравший за юношескую сборную СССР. Дебют Протасова в основном составе «Днепра» состоялся осенью 1982 года на родном «Метеоре» — в возрасте 18 лет вышел на замену в матче с «Динамо» Киев. 30 октября открыл счёт своим забитым мячам — на 78-й минуте встречи в Донецке, где в матче с «Шахтёром» он вышел также на замену. Это был всего четвёртый матч Протасова в высшей лиге. В этом же сезоне он в составе юношеской сборной СССР (возраст до 19 лет) стал бронзовым призёром чемпионата Европы, оформив в матче со сборной Северной Ирландии </a:t>
            </a:r>
            <a:r>
              <a:rPr lang="ru-RU" sz="2400" dirty="0" err="1"/>
              <a:t>хет-трик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13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75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чемпионском для «Днепра» 1983 году Протасов сыграл 21 матч и забил 7 мячей (в том числе </a:t>
            </a:r>
            <a:r>
              <a:rPr lang="ru-RU" sz="2400" dirty="0" err="1"/>
              <a:t>хет-трик</a:t>
            </a:r>
            <a:r>
              <a:rPr lang="ru-RU" sz="2400" dirty="0"/>
              <a:t> в ворота «</a:t>
            </a:r>
            <a:r>
              <a:rPr lang="ru-RU" sz="2400" dirty="0" err="1"/>
              <a:t>Нистру</a:t>
            </a:r>
            <a:r>
              <a:rPr lang="ru-RU" sz="2400" dirty="0"/>
              <a:t>»). Тогда же сыграл в составе юниорской сборной СССР на чемпионате мира в Мексике, забил гол голландцам.</a:t>
            </a:r>
          </a:p>
          <a:p>
            <a:pPr marL="0" indent="0">
              <a:buNone/>
            </a:pPr>
            <a:r>
              <a:rPr lang="ru-RU" sz="2400" dirty="0"/>
              <a:t>В следующем сезоне Протасов уже стал главным голеадором «Днепра», долгое время лидировал в списке лучших бомбардиров чемпионата и лишь в самом конце занял 3-е место с 17 голами. В этом же сезоне он дебютировал в еврокубках и закрепился в основе сборной СССР, которой руководил Эдуард </a:t>
            </a:r>
            <a:r>
              <a:rPr lang="ru-RU" sz="2400" dirty="0" err="1"/>
              <a:t>Малофеев</a:t>
            </a:r>
            <a:r>
              <a:rPr lang="ru-RU" sz="2400" dirty="0"/>
              <a:t>. Забил по голу в товарищеских матчах со сборными Финляндии (3:1) и Англии (2:0) на «Уэмбли». В этом матче он выйдя на замену за 3 минуты до конца игры, уже через 2 минуты вывел на ударную позицию Блохина, и когда его удар был отбит, успел на добивание. В составе «Днепра» стал бронзовым призёром первенства СССР.</a:t>
            </a:r>
          </a:p>
        </p:txBody>
      </p:sp>
    </p:spTree>
    <p:extLst>
      <p:ext uri="{BB962C8B-B14F-4D97-AF65-F5344CB8AC3E}">
        <p14:creationId xmlns:p14="http://schemas.microsoft.com/office/powerpoint/2010/main" val="114474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695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сезоне 1985 года Протасов побил рекорд по забитым за один чемпионат мячам, установленный за 35 лет до этого легендарным форвардом московского «Спартака» и сборной СССР Никитой Симоняном. По итогам чемпионата на счету Протасова значилось 35 голов в 33 матчах, что на один гол выше достижения Симоняна, хотя многие журналисты и сам прежний лауреат поставили под сомнение честность нового рекорда.</a:t>
            </a:r>
          </a:p>
          <a:p>
            <a:pPr marL="0" indent="0">
              <a:buNone/>
            </a:pPr>
            <a:r>
              <a:rPr lang="ru-RU" sz="2400" dirty="0"/>
              <a:t>В Кубке УЕФА в 1/32 был пройден «Висмут» из Ауэ 3:1 и 2:1в 1/16 ПСВ — 2:2 на выезде и 1:0. В 1/8 находящийся уже без игровой практики «Днепр» уступил более слабому «Хайдуку» — 0:2 и 0:1. В отборе к ЧМ-86 Протасов забил 5 голов в 7 матчах и стал лучшим бомбардиром сборной — 2 гола дома Швейцарии (4:0), 2 гола Дании, по одному на выезде (2:4) и дома (1:0), 1 гол Ирландии дома (2:0). </a:t>
            </a:r>
          </a:p>
        </p:txBody>
      </p:sp>
    </p:spTree>
    <p:extLst>
      <p:ext uri="{BB962C8B-B14F-4D97-AF65-F5344CB8AC3E}">
        <p14:creationId xmlns:p14="http://schemas.microsoft.com/office/powerpoint/2010/main" val="65187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999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1986 году Протасов занял второе место в конкурсе «Золотая бутса» — приз для лучшего бомбардира в европейских национальных чемпионатах, уступив Марко </a:t>
            </a:r>
            <a:r>
              <a:rPr lang="ru-RU" sz="2400" dirty="0" err="1"/>
              <a:t>ван</a:t>
            </a:r>
            <a:r>
              <a:rPr lang="ru-RU" sz="2400" dirty="0"/>
              <a:t> </a:t>
            </a:r>
            <a:r>
              <a:rPr lang="ru-RU" sz="2400" dirty="0" err="1"/>
              <a:t>Бастену</a:t>
            </a:r>
            <a:r>
              <a:rPr lang="ru-RU" sz="2400" dirty="0"/>
              <a:t> (37 голов). </a:t>
            </a:r>
          </a:p>
          <a:p>
            <a:pPr marL="0" indent="0">
              <a:buNone/>
            </a:pPr>
            <a:r>
              <a:rPr lang="ru-RU" sz="2400" dirty="0"/>
              <a:t>Зимой 1986 года мучился травмой паховых колец, это помешало ему набрать форму к предстоящему ЧМ-86. В финальном турнире он провёл всего один матч, против сборной Канады и был заменен Игорем </a:t>
            </a:r>
            <a:r>
              <a:rPr lang="ru-RU" sz="2400" dirty="0" err="1"/>
              <a:t>Белановым</a:t>
            </a:r>
            <a:r>
              <a:rPr lang="ru-RU" sz="2400" dirty="0"/>
              <a:t> на 56-й минуте. В чемпионате Протасов с 17 голами остался на 3-м месте в списке бомбардиров. Команда выиграла Кубок федерации, Протасов принял участие в 2 матчах из 5 и забил 2 гола.</a:t>
            </a:r>
          </a:p>
          <a:p>
            <a:pPr marL="0" indent="0">
              <a:buNone/>
            </a:pPr>
            <a:r>
              <a:rPr lang="ru-RU" sz="2400" dirty="0"/>
              <a:t>В 1987 году впервые назван лучшим футболистом СССР и во второй раз стал лучшим бомбардиром чемпионата СССР (18 мячей), получив при этом своё первое «серебро» в чемпионате. Два неофициальных матча провёл в составе первой сборной СССР.</a:t>
            </a:r>
          </a:p>
        </p:txBody>
      </p:sp>
    </p:spTree>
    <p:extLst>
      <p:ext uri="{BB962C8B-B14F-4D97-AF65-F5344CB8AC3E}">
        <p14:creationId xmlns:p14="http://schemas.microsoft.com/office/powerpoint/2010/main" val="335776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0935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начале 1988 года по приглашению Валерия Лобановского вместе с Геннадием Литовченко перешёл в киевское «Динамо». Летом 1988 года в составе сборной СССР стал вице-чемпионом Европы. В списке бомбардиров турнира также занял второе место, разделив его с нападающим сборной ФРГ Руди </a:t>
            </a:r>
            <a:r>
              <a:rPr lang="ru-RU" sz="2400" dirty="0" err="1"/>
              <a:t>Фёллером</a:t>
            </a:r>
            <a:r>
              <a:rPr lang="ru-RU" sz="2400" dirty="0"/>
              <a:t> (оба — 2 забитых мяча).</a:t>
            </a:r>
          </a:p>
          <a:p>
            <a:pPr marL="0" indent="0">
              <a:buNone/>
            </a:pPr>
            <a:r>
              <a:rPr lang="ru-RU" sz="2400" dirty="0"/>
              <a:t>В 1990 году, после выступления сборной СССР на чемпионате мира, Протасов заключил контракт с греческим клубом «</a:t>
            </a:r>
            <a:r>
              <a:rPr lang="ru-RU" sz="2400" dirty="0" err="1"/>
              <a:t>Олимпиакос</a:t>
            </a:r>
            <a:r>
              <a:rPr lang="ru-RU" sz="2400" dirty="0"/>
              <a:t>» по приглашению главного тренера клуба Олега Блохина. В Грецию уехал в сентябре, сразу после киевского матча против московского «Спартака» (3:1). По официальному контракту трансферная стоимость Протасова была $3 млн, однако как потом выяснилось, между руководством «Динамо» и президентом «</a:t>
            </a:r>
            <a:r>
              <a:rPr lang="ru-RU" sz="2400" dirty="0" err="1"/>
              <a:t>Олимпиакоса</a:t>
            </a:r>
            <a:r>
              <a:rPr lang="ru-RU" sz="2400" dirty="0"/>
              <a:t>» были подписаны и другие документы.</a:t>
            </a:r>
          </a:p>
        </p:txBody>
      </p:sp>
    </p:spTree>
    <p:extLst>
      <p:ext uri="{BB962C8B-B14F-4D97-AF65-F5344CB8AC3E}">
        <p14:creationId xmlns:p14="http://schemas.microsoft.com/office/powerpoint/2010/main" val="10641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75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конце июня 1993 года на Протасова вышел Доминик </a:t>
            </a:r>
            <a:r>
              <a:rPr lang="ru-RU" sz="2400" dirty="0" err="1"/>
              <a:t>Рошто</a:t>
            </a:r>
            <a:r>
              <a:rPr lang="ru-RU" sz="2400" dirty="0"/>
              <a:t> и сказал, что игрока ждет к себе главный тренер клуба «Тулуза» Ален </a:t>
            </a:r>
            <a:r>
              <a:rPr lang="ru-RU" sz="2400" dirty="0" err="1"/>
              <a:t>Жиресс</a:t>
            </a:r>
            <a:r>
              <a:rPr lang="ru-RU" sz="2400" dirty="0"/>
              <a:t>. Протасов провел во Франции 3 дня познакомился с инфраструктурой клуба и был готов подписать с клубом трехлетний контракт, но сделка в итоге не состоялась.</a:t>
            </a:r>
          </a:p>
          <a:p>
            <a:pPr marL="0" indent="0">
              <a:buNone/>
            </a:pPr>
            <a:r>
              <a:rPr lang="ru-RU" sz="2400" dirty="0"/>
              <a:t>Главный тренер «</a:t>
            </a:r>
            <a:r>
              <a:rPr lang="ru-RU" sz="2400" dirty="0" err="1"/>
              <a:t>Олимпиакоса</a:t>
            </a:r>
            <a:r>
              <a:rPr lang="ru-RU" sz="2400" dirty="0"/>
              <a:t>» Любо Петрович также не настаивал на продлении контракта с Протасовым. Тем не менее, Протасов согласился продлить контракт еще на 2 года, после разговора с президентом «</a:t>
            </a:r>
            <a:r>
              <a:rPr lang="ru-RU" sz="2400" dirty="0" err="1"/>
              <a:t>Олимпиакоса</a:t>
            </a:r>
            <a:r>
              <a:rPr lang="ru-RU" sz="2400" dirty="0"/>
              <a:t>».</a:t>
            </a:r>
          </a:p>
          <a:p>
            <a:pPr marL="0" indent="0">
              <a:buNone/>
            </a:pPr>
            <a:r>
              <a:rPr lang="ru-RU" sz="2400" dirty="0"/>
              <a:t>Протасов перешёл в японский клуб «Гамба Осака», где уже выступал Сергей Алейников. За клуб играл два года, был лучшим бомбардиром клуба. В 1996 году президент клуба отказался от услуг Протасова, хотя тренер клуба настаивал, чтобы тот остался.</a:t>
            </a:r>
          </a:p>
        </p:txBody>
      </p:sp>
    </p:spTree>
    <p:extLst>
      <p:ext uri="{BB962C8B-B14F-4D97-AF65-F5344CB8AC3E}">
        <p14:creationId xmlns:p14="http://schemas.microsoft.com/office/powerpoint/2010/main" val="7835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70AA8-D0AF-483B-A142-41D42117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Игровая карьера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0364A-AEF4-4B94-B0AE-E478A0EB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5432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В том же году Протасов вернулся в Грецию. Несколько месяцев тренировался в команде Олега Блохина «</a:t>
            </a:r>
            <a:r>
              <a:rPr lang="ru-RU" sz="2400" dirty="0" err="1"/>
              <a:t>Ионикос</a:t>
            </a:r>
            <a:r>
              <a:rPr lang="ru-RU" sz="2400" dirty="0"/>
              <a:t>», а в середине 1996 заключил контракт на 2 года с новичком высшей лиги Греции «</a:t>
            </a:r>
            <a:r>
              <a:rPr lang="ru-RU" sz="2400" dirty="0" err="1"/>
              <a:t>Верией</a:t>
            </a:r>
            <a:r>
              <a:rPr lang="ru-RU" sz="2400" dirty="0"/>
              <a:t>». Вместе с экс-партнерами по «</a:t>
            </a:r>
            <a:r>
              <a:rPr lang="ru-RU" sz="2400" dirty="0" err="1"/>
              <a:t>Олимпиакосу</a:t>
            </a:r>
            <a:r>
              <a:rPr lang="ru-RU" sz="2400" dirty="0"/>
              <a:t>» </a:t>
            </a:r>
            <a:r>
              <a:rPr lang="ru-RU" sz="2400" dirty="0" err="1"/>
              <a:t>Цалухидисом</a:t>
            </a:r>
            <a:r>
              <a:rPr lang="ru-RU" sz="2400" dirty="0"/>
              <a:t> и </a:t>
            </a:r>
            <a:r>
              <a:rPr lang="ru-RU" sz="2400" dirty="0" err="1"/>
              <a:t>Митропулосом</a:t>
            </a:r>
            <a:r>
              <a:rPr lang="ru-RU" sz="2400" dirty="0"/>
              <a:t> стал лидером клуба. В Греции Протасов выступал до окончания карьеры.</a:t>
            </a:r>
          </a:p>
        </p:txBody>
      </p:sp>
    </p:spTree>
    <p:extLst>
      <p:ext uri="{BB962C8B-B14F-4D97-AF65-F5344CB8AC3E}">
        <p14:creationId xmlns:p14="http://schemas.microsoft.com/office/powerpoint/2010/main" val="2163690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РГСУ">
      <a:dk1>
        <a:srgbClr val="02111B"/>
      </a:dk1>
      <a:lt1>
        <a:srgbClr val="FCFCFC"/>
      </a:lt1>
      <a:dk2>
        <a:srgbClr val="FCFCFC"/>
      </a:dk2>
      <a:lt2>
        <a:srgbClr val="FCFCFC"/>
      </a:lt2>
      <a:accent1>
        <a:srgbClr val="3467A0"/>
      </a:accent1>
      <a:accent2>
        <a:srgbClr val="FEEA00"/>
      </a:accent2>
      <a:accent3>
        <a:srgbClr val="08A4BD"/>
      </a:accent3>
      <a:accent4>
        <a:srgbClr val="FB3640"/>
      </a:accent4>
      <a:accent5>
        <a:srgbClr val="FCFCFC"/>
      </a:accent5>
      <a:accent6>
        <a:srgbClr val="FCFCFC"/>
      </a:accent6>
      <a:hlink>
        <a:srgbClr val="3467A0"/>
      </a:hlink>
      <a:folHlink>
        <a:srgbClr val="08A4BD"/>
      </a:folHlink>
    </a:clrScheme>
    <a:fontScheme name="РГСУ">
      <a:majorFont>
        <a:latin typeface="Bender"/>
        <a:ea typeface=""/>
        <a:cs typeface=""/>
      </a:majorFont>
      <a:minorFont>
        <a:latin typeface="Roboto Condense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spAutoFit/>
      </a:bodyPr>
      <a:lstStyle>
        <a:defPPr marL="0" indent="0" algn="l">
          <a:buNone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РГСУ" id="{08155484-5140-402E-9C1C-9CDCC504951F}" vid="{48306739-3425-4BCD-8E17-AA528795146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РГСУ</Template>
  <TotalTime>62</TotalTime>
  <Words>1488</Words>
  <Application>Microsoft Office PowerPoint</Application>
  <PresentationFormat>Широкоэкранный</PresentationFormat>
  <Paragraphs>54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Roboto Condensed</vt:lpstr>
      <vt:lpstr>Bender</vt:lpstr>
      <vt:lpstr>Arial</vt:lpstr>
      <vt:lpstr>Тема Office</vt:lpstr>
      <vt:lpstr>Олег Протасов</vt:lpstr>
      <vt:lpstr>Личность</vt:lpstr>
      <vt:lpstr>Игровая карьера</vt:lpstr>
      <vt:lpstr>Игровая карьера</vt:lpstr>
      <vt:lpstr>Игровая карьера</vt:lpstr>
      <vt:lpstr>Игровая карьера</vt:lpstr>
      <vt:lpstr>Игровая карьера</vt:lpstr>
      <vt:lpstr>Игровая карьера</vt:lpstr>
      <vt:lpstr>Игровая карьера</vt:lpstr>
      <vt:lpstr>Карьера в сборных</vt:lpstr>
      <vt:lpstr>Карьера в сборных</vt:lpstr>
      <vt:lpstr>После игровой карьеры</vt:lpstr>
      <vt:lpstr>После игровой карьеры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Олег Блохин</dc:title>
  <dc:creator>Janice Wright</dc:creator>
  <cp:lastModifiedBy>Janice Wright</cp:lastModifiedBy>
  <cp:revision>10</cp:revision>
  <dcterms:created xsi:type="dcterms:W3CDTF">2021-05-12T10:14:35Z</dcterms:created>
  <dcterms:modified xsi:type="dcterms:W3CDTF">2021-05-12T17:44:06Z</dcterms:modified>
</cp:coreProperties>
</file>