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256" r:id="rId2"/>
    <p:sldId id="257" r:id="rId3"/>
    <p:sldId id="259" r:id="rId4"/>
    <p:sldId id="260" r:id="rId5"/>
    <p:sldId id="295" r:id="rId6"/>
    <p:sldId id="261" r:id="rId7"/>
    <p:sldId id="296" r:id="rId8"/>
    <p:sldId id="308" r:id="rId9"/>
    <p:sldId id="297" r:id="rId10"/>
    <p:sldId id="298" r:id="rId11"/>
    <p:sldId id="299" r:id="rId12"/>
    <p:sldId id="300" r:id="rId13"/>
    <p:sldId id="301" r:id="rId14"/>
    <p:sldId id="302" r:id="rId15"/>
    <p:sldId id="309" r:id="rId16"/>
    <p:sldId id="303" r:id="rId17"/>
    <p:sldId id="304" r:id="rId18"/>
    <p:sldId id="305" r:id="rId19"/>
    <p:sldId id="306" r:id="rId20"/>
    <p:sldId id="307" r:id="rId21"/>
    <p:sldId id="278" r:id="rId22"/>
  </p:sldIdLst>
  <p:sldSz cx="9144000" cy="5143500" type="screen16x9"/>
  <p:notesSz cx="6858000" cy="9144000"/>
  <p:embeddedFontLst>
    <p:embeddedFont>
      <p:font typeface="Poppins" panose="020B0604020202020204" charset="0"/>
      <p:regular r:id="rId24"/>
      <p:bold r:id="rId25"/>
      <p:italic r:id="rId26"/>
      <p:boldItalic r:id="rId27"/>
    </p:embeddedFont>
    <p:embeddedFont>
      <p:font typeface="Poppins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DA76C-795A-495A-BEFA-B778C0396278}">
  <a:tblStyle styleId="{F84DA76C-795A-495A-BEFA-B778C03962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611BF4-621E-4B3C-804F-145F23E6AE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850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183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2872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357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60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93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195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9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719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430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50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32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733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0000"/>
        </a:solidFill>
        <a:effectLst/>
      </p:bgPr>
    </p:bg>
    <p:spTree>
      <p:nvGrpSpPr>
        <p:cNvPr id="1" name="Shape 21"/>
        <p:cNvGrpSpPr/>
        <p:nvPr/>
      </p:nvGrpSpPr>
      <p:grpSpPr>
        <a:xfrm>
          <a:off x="0" y="0"/>
          <a:ext cx="0" cy="0"/>
          <a:chOff x="0" y="0"/>
          <a:chExt cx="0" cy="0"/>
        </a:xfrm>
      </p:grpSpPr>
      <p:sp>
        <p:nvSpPr>
          <p:cNvPr id="22" name="Google Shape;22;p3"/>
          <p:cNvSpPr/>
          <p:nvPr/>
        </p:nvSpPr>
        <p:spPr>
          <a:xfrm>
            <a:off x="1592400" y="-407850"/>
            <a:ext cx="5959200" cy="5959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3"/>
          <p:cNvGrpSpPr/>
          <p:nvPr/>
        </p:nvGrpSpPr>
        <p:grpSpPr>
          <a:xfrm>
            <a:off x="6427669" y="2502633"/>
            <a:ext cx="2324700" cy="2324700"/>
            <a:chOff x="-474900" y="321200"/>
            <a:chExt cx="2324700" cy="2324700"/>
          </a:xfrm>
        </p:grpSpPr>
        <p:sp>
          <p:nvSpPr>
            <p:cNvPr id="24" name="Google Shape;24;p3"/>
            <p:cNvSpPr/>
            <p:nvPr/>
          </p:nvSpPr>
          <p:spPr>
            <a:xfrm>
              <a:off x="-474900" y="321200"/>
              <a:ext cx="2324700" cy="23247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20725" y="916825"/>
              <a:ext cx="1133400" cy="11334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37125" y="658975"/>
              <a:ext cx="1649100" cy="16491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313650" y="1109750"/>
              <a:ext cx="747600" cy="747600"/>
            </a:xfrm>
            <a:prstGeom prst="ellipse">
              <a:avLst/>
            </a:prstGeom>
            <a:no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3"/>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5200"/>
              <a:buNone/>
              <a:defRPr sz="5200">
                <a:solidFill>
                  <a:srgbClr val="000000"/>
                </a:solidFill>
              </a:defRPr>
            </a:lvl1pPr>
            <a:lvl2pPr lvl="1" algn="ctr" rtl="0">
              <a:spcBef>
                <a:spcPts val="0"/>
              </a:spcBef>
              <a:spcAft>
                <a:spcPts val="0"/>
              </a:spcAft>
              <a:buClr>
                <a:srgbClr val="000000"/>
              </a:buClr>
              <a:buSzPts val="5200"/>
              <a:buNone/>
              <a:defRPr sz="5200">
                <a:solidFill>
                  <a:srgbClr val="000000"/>
                </a:solidFill>
              </a:defRPr>
            </a:lvl2pPr>
            <a:lvl3pPr lvl="2" algn="ctr" rtl="0">
              <a:spcBef>
                <a:spcPts val="0"/>
              </a:spcBef>
              <a:spcAft>
                <a:spcPts val="0"/>
              </a:spcAft>
              <a:buClr>
                <a:srgbClr val="000000"/>
              </a:buClr>
              <a:buSzPts val="5200"/>
              <a:buNone/>
              <a:defRPr sz="5200">
                <a:solidFill>
                  <a:srgbClr val="000000"/>
                </a:solidFill>
              </a:defRPr>
            </a:lvl3pPr>
            <a:lvl4pPr lvl="3" algn="ctr" rtl="0">
              <a:spcBef>
                <a:spcPts val="0"/>
              </a:spcBef>
              <a:spcAft>
                <a:spcPts val="0"/>
              </a:spcAft>
              <a:buClr>
                <a:srgbClr val="000000"/>
              </a:buClr>
              <a:buSzPts val="5200"/>
              <a:buNone/>
              <a:defRPr sz="5200">
                <a:solidFill>
                  <a:srgbClr val="000000"/>
                </a:solidFill>
              </a:defRPr>
            </a:lvl4pPr>
            <a:lvl5pPr lvl="4" algn="ctr" rtl="0">
              <a:spcBef>
                <a:spcPts val="0"/>
              </a:spcBef>
              <a:spcAft>
                <a:spcPts val="0"/>
              </a:spcAft>
              <a:buClr>
                <a:srgbClr val="000000"/>
              </a:buClr>
              <a:buSzPts val="5200"/>
              <a:buNone/>
              <a:defRPr sz="5200">
                <a:solidFill>
                  <a:srgbClr val="000000"/>
                </a:solidFill>
              </a:defRPr>
            </a:lvl5pPr>
            <a:lvl6pPr lvl="5" algn="ctr" rtl="0">
              <a:spcBef>
                <a:spcPts val="0"/>
              </a:spcBef>
              <a:spcAft>
                <a:spcPts val="0"/>
              </a:spcAft>
              <a:buClr>
                <a:srgbClr val="000000"/>
              </a:buClr>
              <a:buSzPts val="5200"/>
              <a:buNone/>
              <a:defRPr sz="5200">
                <a:solidFill>
                  <a:srgbClr val="000000"/>
                </a:solidFill>
              </a:defRPr>
            </a:lvl6pPr>
            <a:lvl7pPr lvl="6" algn="ctr" rtl="0">
              <a:spcBef>
                <a:spcPts val="0"/>
              </a:spcBef>
              <a:spcAft>
                <a:spcPts val="0"/>
              </a:spcAft>
              <a:buClr>
                <a:srgbClr val="000000"/>
              </a:buClr>
              <a:buSzPts val="5200"/>
              <a:buNone/>
              <a:defRPr sz="5200">
                <a:solidFill>
                  <a:srgbClr val="000000"/>
                </a:solidFill>
              </a:defRPr>
            </a:lvl7pPr>
            <a:lvl8pPr lvl="7" algn="ctr" rtl="0">
              <a:spcBef>
                <a:spcPts val="0"/>
              </a:spcBef>
              <a:spcAft>
                <a:spcPts val="0"/>
              </a:spcAft>
              <a:buClr>
                <a:srgbClr val="000000"/>
              </a:buClr>
              <a:buSzPts val="5200"/>
              <a:buNone/>
              <a:defRPr sz="5200">
                <a:solidFill>
                  <a:srgbClr val="000000"/>
                </a:solidFill>
              </a:defRPr>
            </a:lvl8pPr>
            <a:lvl9pPr lvl="8" algn="ctr" rtl="0">
              <a:spcBef>
                <a:spcPts val="0"/>
              </a:spcBef>
              <a:spcAft>
                <a:spcPts val="0"/>
              </a:spcAft>
              <a:buClr>
                <a:srgbClr val="000000"/>
              </a:buClr>
              <a:buSzPts val="5200"/>
              <a:buNone/>
              <a:defRPr sz="5200">
                <a:solidFill>
                  <a:srgbClr val="000000"/>
                </a:solidFill>
              </a:defRPr>
            </a:lvl9pPr>
          </a:lstStyle>
          <a:p>
            <a:endParaRPr/>
          </a:p>
        </p:txBody>
      </p:sp>
      <p:sp>
        <p:nvSpPr>
          <p:cNvPr id="29" name="Google Shape;29;p3"/>
          <p:cNvSpPr txBox="1">
            <a:spLocks noGrp="1"/>
          </p:cNvSpPr>
          <p:nvPr>
            <p:ph type="subTitle" idx="1"/>
          </p:nvPr>
        </p:nvSpPr>
        <p:spPr>
          <a:xfrm>
            <a:off x="2569800" y="3188701"/>
            <a:ext cx="4004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1400"/>
              <a:buNone/>
              <a:defRPr sz="1400">
                <a:solidFill>
                  <a:srgbClr val="000000"/>
                </a:solidFill>
              </a:defRPr>
            </a:lvl1pPr>
            <a:lvl2pPr lvl="1" algn="ctr" rtl="0">
              <a:spcBef>
                <a:spcPts val="0"/>
              </a:spcBef>
              <a:spcAft>
                <a:spcPts val="0"/>
              </a:spcAft>
              <a:buClr>
                <a:srgbClr val="000000"/>
              </a:buClr>
              <a:buSzPts val="1400"/>
              <a:buNone/>
              <a:defRPr sz="1400">
                <a:solidFill>
                  <a:srgbClr val="000000"/>
                </a:solidFill>
              </a:defRPr>
            </a:lvl2pPr>
            <a:lvl3pPr lvl="2" algn="ctr" rtl="0">
              <a:spcBef>
                <a:spcPts val="0"/>
              </a:spcBef>
              <a:spcAft>
                <a:spcPts val="0"/>
              </a:spcAft>
              <a:buClr>
                <a:srgbClr val="000000"/>
              </a:buClr>
              <a:buSzPts val="1400"/>
              <a:buNone/>
              <a:defRPr sz="1400">
                <a:solidFill>
                  <a:srgbClr val="000000"/>
                </a:solidFill>
              </a:defRPr>
            </a:lvl3pPr>
            <a:lvl4pPr lvl="3" algn="ctr" rtl="0">
              <a:spcBef>
                <a:spcPts val="0"/>
              </a:spcBef>
              <a:spcAft>
                <a:spcPts val="0"/>
              </a:spcAft>
              <a:buClr>
                <a:srgbClr val="000000"/>
              </a:buClr>
              <a:buSzPts val="1400"/>
              <a:buNone/>
              <a:defRPr sz="1400">
                <a:solidFill>
                  <a:srgbClr val="000000"/>
                </a:solidFill>
              </a:defRPr>
            </a:lvl4pPr>
            <a:lvl5pPr lvl="4" algn="ctr" rtl="0">
              <a:spcBef>
                <a:spcPts val="0"/>
              </a:spcBef>
              <a:spcAft>
                <a:spcPts val="0"/>
              </a:spcAft>
              <a:buClr>
                <a:srgbClr val="000000"/>
              </a:buClr>
              <a:buSzPts val="1400"/>
              <a:buNone/>
              <a:defRPr sz="1400">
                <a:solidFill>
                  <a:srgbClr val="000000"/>
                </a:solidFill>
              </a:defRPr>
            </a:lvl5pPr>
            <a:lvl6pPr lvl="5" algn="ctr" rtl="0">
              <a:spcBef>
                <a:spcPts val="0"/>
              </a:spcBef>
              <a:spcAft>
                <a:spcPts val="0"/>
              </a:spcAft>
              <a:buClr>
                <a:srgbClr val="000000"/>
              </a:buClr>
              <a:buSzPts val="1400"/>
              <a:buNone/>
              <a:defRPr sz="1400">
                <a:solidFill>
                  <a:srgbClr val="000000"/>
                </a:solidFill>
              </a:defRPr>
            </a:lvl6pPr>
            <a:lvl7pPr lvl="6" algn="ctr" rtl="0">
              <a:spcBef>
                <a:spcPts val="0"/>
              </a:spcBef>
              <a:spcAft>
                <a:spcPts val="0"/>
              </a:spcAft>
              <a:buClr>
                <a:srgbClr val="000000"/>
              </a:buClr>
              <a:buSzPts val="1400"/>
              <a:buNone/>
              <a:defRPr sz="1400">
                <a:solidFill>
                  <a:srgbClr val="000000"/>
                </a:solidFill>
              </a:defRPr>
            </a:lvl7pPr>
            <a:lvl8pPr lvl="7" algn="ctr" rtl="0">
              <a:spcBef>
                <a:spcPts val="0"/>
              </a:spcBef>
              <a:spcAft>
                <a:spcPts val="0"/>
              </a:spcAft>
              <a:buClr>
                <a:srgbClr val="000000"/>
              </a:buClr>
              <a:buSzPts val="1400"/>
              <a:buNone/>
              <a:defRPr sz="1400">
                <a:solidFill>
                  <a:srgbClr val="000000"/>
                </a:solidFill>
              </a:defRPr>
            </a:lvl8pPr>
            <a:lvl9pPr lvl="8" algn="ctr" rtl="0">
              <a:spcBef>
                <a:spcPts val="0"/>
              </a:spcBef>
              <a:spcAft>
                <a:spcPts val="0"/>
              </a:spcAft>
              <a:buClr>
                <a:srgbClr val="000000"/>
              </a:buClr>
              <a:buSzPts val="1400"/>
              <a:buNone/>
              <a:defRPr sz="1400">
                <a:solidFill>
                  <a:srgbClr val="000000"/>
                </a:solidFill>
              </a:defRPr>
            </a:lvl9pPr>
          </a:lstStyle>
          <a:p>
            <a:endParaRPr/>
          </a:p>
        </p:txBody>
      </p:sp>
      <p:grpSp>
        <p:nvGrpSpPr>
          <p:cNvPr id="30" name="Google Shape;30;p3"/>
          <p:cNvGrpSpPr/>
          <p:nvPr/>
        </p:nvGrpSpPr>
        <p:grpSpPr>
          <a:xfrm>
            <a:off x="764825" y="439375"/>
            <a:ext cx="1924500" cy="1924500"/>
            <a:chOff x="6680825" y="2549350"/>
            <a:chExt cx="1539600" cy="1539600"/>
          </a:xfrm>
        </p:grpSpPr>
        <p:sp>
          <p:nvSpPr>
            <p:cNvPr id="31" name="Google Shape;31;p3"/>
            <p:cNvSpPr/>
            <p:nvPr/>
          </p:nvSpPr>
          <p:spPr>
            <a:xfrm>
              <a:off x="6825669" y="2694194"/>
              <a:ext cx="1249800" cy="12498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6894850" y="2763375"/>
              <a:ext cx="1111200" cy="1111200"/>
            </a:xfrm>
            <a:prstGeom prst="ellipse">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680825" y="2549350"/>
              <a:ext cx="1539600" cy="1539600"/>
            </a:xfrm>
            <a:prstGeom prst="donut">
              <a:avLst>
                <a:gd name="adj" fmla="val 495"/>
              </a:avLst>
            </a:prstGeom>
            <a:solidFill>
              <a:srgbClr val="666666">
                <a:alpha val="52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grpSp>
        <p:nvGrpSpPr>
          <p:cNvPr id="35" name="Google Shape;35;p4"/>
          <p:cNvGrpSpPr/>
          <p:nvPr/>
        </p:nvGrpSpPr>
        <p:grpSpPr>
          <a:xfrm>
            <a:off x="818844" y="502333"/>
            <a:ext cx="2324700" cy="2324700"/>
            <a:chOff x="-474900" y="321200"/>
            <a:chExt cx="2324700" cy="2324700"/>
          </a:xfrm>
        </p:grpSpPr>
        <p:sp>
          <p:nvSpPr>
            <p:cNvPr id="36" name="Google Shape;36;p4"/>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4"/>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txBox="1">
            <a:spLocks noGrp="1"/>
          </p:cNvSpPr>
          <p:nvPr>
            <p:ph type="body" idx="1"/>
          </p:nvPr>
        </p:nvSpPr>
        <p:spPr>
          <a:xfrm>
            <a:off x="2385525" y="1310550"/>
            <a:ext cx="4777200" cy="3265800"/>
          </a:xfrm>
          <a:prstGeom prst="rect">
            <a:avLst/>
          </a:prstGeom>
        </p:spPr>
        <p:txBody>
          <a:bodyPr spcFirstLastPara="1" wrap="square" lIns="91425" tIns="91425" rIns="91425" bIns="91425" anchor="t" anchorCtr="0">
            <a:noAutofit/>
          </a:bodyPr>
          <a:lstStyle>
            <a:lvl1pPr marL="457200" lvl="0" indent="-393700" rtl="0">
              <a:spcBef>
                <a:spcPts val="600"/>
              </a:spcBef>
              <a:spcAft>
                <a:spcPts val="0"/>
              </a:spcAft>
              <a:buSzPts val="2600"/>
              <a:buFont typeface="Poppins"/>
              <a:buChar char="￮"/>
              <a:defRPr sz="2600" b="1">
                <a:latin typeface="Poppins"/>
                <a:ea typeface="Poppins"/>
                <a:cs typeface="Poppins"/>
                <a:sym typeface="Poppins"/>
              </a:defRPr>
            </a:lvl1pPr>
            <a:lvl2pPr marL="914400" lvl="1" indent="-393700" rtl="0">
              <a:spcBef>
                <a:spcPts val="0"/>
              </a:spcBef>
              <a:spcAft>
                <a:spcPts val="0"/>
              </a:spcAft>
              <a:buSzPts val="2600"/>
              <a:buFont typeface="Poppins"/>
              <a:buChar char="￮"/>
              <a:defRPr sz="2600" b="1">
                <a:latin typeface="Poppins"/>
                <a:ea typeface="Poppins"/>
                <a:cs typeface="Poppins"/>
                <a:sym typeface="Poppins"/>
              </a:defRPr>
            </a:lvl2pPr>
            <a:lvl3pPr marL="1371600" lvl="2" indent="-393700" rtl="0">
              <a:spcBef>
                <a:spcPts val="0"/>
              </a:spcBef>
              <a:spcAft>
                <a:spcPts val="0"/>
              </a:spcAft>
              <a:buSzPts val="2600"/>
              <a:buFont typeface="Poppins"/>
              <a:buChar char="￮"/>
              <a:defRPr sz="2600" b="1">
                <a:latin typeface="Poppins"/>
                <a:ea typeface="Poppins"/>
                <a:cs typeface="Poppins"/>
                <a:sym typeface="Poppins"/>
              </a:defRPr>
            </a:lvl3pPr>
            <a:lvl4pPr marL="1828800" lvl="3" indent="-393700" rtl="0">
              <a:spcBef>
                <a:spcPts val="0"/>
              </a:spcBef>
              <a:spcAft>
                <a:spcPts val="0"/>
              </a:spcAft>
              <a:buSzPts val="2600"/>
              <a:buFont typeface="Poppins"/>
              <a:buChar char="●"/>
              <a:defRPr sz="2600" b="1">
                <a:latin typeface="Poppins"/>
                <a:ea typeface="Poppins"/>
                <a:cs typeface="Poppins"/>
                <a:sym typeface="Poppins"/>
              </a:defRPr>
            </a:lvl4pPr>
            <a:lvl5pPr marL="2286000" lvl="4" indent="-393700" rtl="0">
              <a:spcBef>
                <a:spcPts val="0"/>
              </a:spcBef>
              <a:spcAft>
                <a:spcPts val="0"/>
              </a:spcAft>
              <a:buSzPts val="2600"/>
              <a:buFont typeface="Poppins"/>
              <a:buChar char="○"/>
              <a:defRPr sz="2600" b="1">
                <a:latin typeface="Poppins"/>
                <a:ea typeface="Poppins"/>
                <a:cs typeface="Poppins"/>
                <a:sym typeface="Poppins"/>
              </a:defRPr>
            </a:lvl5pPr>
            <a:lvl6pPr marL="2743200" lvl="5" indent="-393700" rtl="0">
              <a:spcBef>
                <a:spcPts val="0"/>
              </a:spcBef>
              <a:spcAft>
                <a:spcPts val="0"/>
              </a:spcAft>
              <a:buSzPts val="2600"/>
              <a:buFont typeface="Poppins"/>
              <a:buChar char="■"/>
              <a:defRPr sz="2600" b="1">
                <a:latin typeface="Poppins"/>
                <a:ea typeface="Poppins"/>
                <a:cs typeface="Poppins"/>
                <a:sym typeface="Poppins"/>
              </a:defRPr>
            </a:lvl6pPr>
            <a:lvl7pPr marL="3200400" lvl="6" indent="-393700" rtl="0">
              <a:spcBef>
                <a:spcPts val="0"/>
              </a:spcBef>
              <a:spcAft>
                <a:spcPts val="0"/>
              </a:spcAft>
              <a:buSzPts val="2600"/>
              <a:buFont typeface="Poppins"/>
              <a:buChar char="●"/>
              <a:defRPr sz="2600" b="1">
                <a:latin typeface="Poppins"/>
                <a:ea typeface="Poppins"/>
                <a:cs typeface="Poppins"/>
                <a:sym typeface="Poppins"/>
              </a:defRPr>
            </a:lvl7pPr>
            <a:lvl8pPr marL="3657600" lvl="7" indent="-393700" rtl="0">
              <a:spcBef>
                <a:spcPts val="0"/>
              </a:spcBef>
              <a:spcAft>
                <a:spcPts val="0"/>
              </a:spcAft>
              <a:buSzPts val="2600"/>
              <a:buFont typeface="Poppins"/>
              <a:buChar char="○"/>
              <a:defRPr sz="2600" b="1">
                <a:latin typeface="Poppins"/>
                <a:ea typeface="Poppins"/>
                <a:cs typeface="Poppins"/>
                <a:sym typeface="Poppins"/>
              </a:defRPr>
            </a:lvl8pPr>
            <a:lvl9pPr marL="4114800" lvl="8" indent="-393700">
              <a:spcBef>
                <a:spcPts val="0"/>
              </a:spcBef>
              <a:spcAft>
                <a:spcPts val="0"/>
              </a:spcAft>
              <a:buSzPts val="2600"/>
              <a:buFont typeface="Poppins"/>
              <a:buChar char="■"/>
              <a:defRPr sz="2600" b="1">
                <a:latin typeface="Poppins"/>
                <a:ea typeface="Poppins"/>
                <a:cs typeface="Poppins"/>
                <a:sym typeface="Poppins"/>
              </a:defRPr>
            </a:lvl9pPr>
          </a:lstStyle>
          <a:p>
            <a:endParaRPr/>
          </a:p>
        </p:txBody>
      </p:sp>
      <p:sp>
        <p:nvSpPr>
          <p:cNvPr id="43" name="Google Shape;43;p4"/>
          <p:cNvSpPr txBox="1"/>
          <p:nvPr/>
        </p:nvSpPr>
        <p:spPr>
          <a:xfrm>
            <a:off x="1599200" y="1326625"/>
            <a:ext cx="7641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latin typeface="Poppins"/>
                <a:ea typeface="Poppins"/>
                <a:cs typeface="Poppins"/>
                <a:sym typeface="Poppins"/>
              </a:rPr>
              <a:t>“</a:t>
            </a:r>
            <a:endParaRPr sz="7200" b="1">
              <a:latin typeface="Poppins"/>
              <a:ea typeface="Poppins"/>
              <a:cs typeface="Poppins"/>
              <a:sym typeface="Poppins"/>
            </a:endParaRPr>
          </a:p>
        </p:txBody>
      </p:sp>
      <p:sp>
        <p:nvSpPr>
          <p:cNvPr id="44" name="Google Shape;44;p4"/>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ctrTitle"/>
          </p:nvPr>
        </p:nvSpPr>
        <p:spPr>
          <a:xfrm>
            <a:off x="2413906" y="891411"/>
            <a:ext cx="47208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Agile Methodology</a:t>
            </a:r>
            <a:endParaRPr sz="4800" dirty="0"/>
          </a:p>
        </p:txBody>
      </p:sp>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1;p14">
            <a:extLst>
              <a:ext uri="{FF2B5EF4-FFF2-40B4-BE49-F238E27FC236}">
                <a16:creationId xmlns:a16="http://schemas.microsoft.com/office/drawing/2014/main" id="{D1D53EFF-94A7-5B04-D149-D5AE5BB49CB3}"/>
              </a:ext>
            </a:extLst>
          </p:cNvPr>
          <p:cNvSpPr txBox="1">
            <a:spLocks/>
          </p:cNvSpPr>
          <p:nvPr/>
        </p:nvSpPr>
        <p:spPr>
          <a:xfrm>
            <a:off x="2413906" y="2966740"/>
            <a:ext cx="4720800" cy="1159800"/>
          </a:xfrm>
          <a:prstGeom prst="rect">
            <a:avLst/>
          </a:prstGeom>
          <a:noFill/>
          <a:ln>
            <a:noFill/>
          </a:ln>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1pPr>
            <a:lvl2pPr marR="0" lvl="1"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2pPr>
            <a:lvl3pPr marR="0" lvl="2"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3pPr>
            <a:lvl4pPr marR="0" lvl="3"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4pPr>
            <a:lvl5pPr marR="0" lvl="4"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5pPr>
            <a:lvl6pPr marR="0" lvl="5"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6pPr>
            <a:lvl7pPr marR="0" lvl="6"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7pPr>
            <a:lvl8pPr marR="0" lvl="7"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8pPr>
            <a:lvl9pPr marR="0" lvl="8" algn="ctr" rtl="0">
              <a:lnSpc>
                <a:spcPct val="100000"/>
              </a:lnSpc>
              <a:spcBef>
                <a:spcPts val="0"/>
              </a:spcBef>
              <a:spcAft>
                <a:spcPts val="0"/>
              </a:spcAft>
              <a:buClr>
                <a:srgbClr val="FFFFFF"/>
              </a:buClr>
              <a:buSzPts val="5200"/>
              <a:buFont typeface="Poppins"/>
              <a:buNone/>
              <a:defRPr sz="5200" b="1" i="0" u="none" strike="noStrike" cap="none">
                <a:solidFill>
                  <a:srgbClr val="FFFFFF"/>
                </a:solidFill>
                <a:latin typeface="Poppins"/>
                <a:ea typeface="Poppins"/>
                <a:cs typeface="Poppins"/>
                <a:sym typeface="Poppins"/>
              </a:defRPr>
            </a:lvl9pPr>
          </a:lstStyle>
          <a:p>
            <a:r>
              <a:rPr lang="en-US" sz="2800" dirty="0"/>
              <a:t>Presented by:</a:t>
            </a:r>
          </a:p>
          <a:p>
            <a:r>
              <a:rPr lang="en-US" sz="2800" smtClean="0"/>
              <a:t>Abdelati</a:t>
            </a:r>
            <a:r>
              <a:rPr lang="en-US" sz="2800" dirty="0" smtClean="0"/>
              <a:t> </a:t>
            </a:r>
            <a:r>
              <a:rPr lang="en-US" sz="2800" dirty="0" err="1"/>
              <a:t>Moufid</a:t>
            </a:r>
            <a:endParaRPr lang="en-US" sz="2800" dirty="0"/>
          </a:p>
        </p:txBody>
      </p:sp>
      <p:pic>
        <p:nvPicPr>
          <p:cNvPr id="4" name="Picture 3">
            <a:extLst>
              <a:ext uri="{FF2B5EF4-FFF2-40B4-BE49-F238E27FC236}">
                <a16:creationId xmlns:a16="http://schemas.microsoft.com/office/drawing/2014/main" id="{E10F54E7-2B21-F147-AED6-0936F71647F1}"/>
              </a:ext>
            </a:extLst>
          </p:cNvPr>
          <p:cNvPicPr>
            <a:picLocks noChangeAspect="1"/>
          </p:cNvPicPr>
          <p:nvPr/>
        </p:nvPicPr>
        <p:blipFill rotWithShape="1">
          <a:blip r:embed="rId3"/>
          <a:srcRect l="6076" t="6621" r="14207" b="6015"/>
          <a:stretch/>
        </p:blipFill>
        <p:spPr>
          <a:xfrm>
            <a:off x="860612" y="524435"/>
            <a:ext cx="1727948" cy="17346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539688" y="2236800"/>
            <a:ext cx="6078071"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Existing Methods</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4</a:t>
            </a:r>
            <a:endParaRPr sz="6000" dirty="0">
              <a:solidFill>
                <a:srgbClr val="FFFFFF"/>
              </a:solidFill>
            </a:endParaRPr>
          </a:p>
        </p:txBody>
      </p:sp>
    </p:spTree>
    <p:extLst>
      <p:ext uri="{BB962C8B-B14F-4D97-AF65-F5344CB8AC3E}">
        <p14:creationId xmlns:p14="http://schemas.microsoft.com/office/powerpoint/2010/main" val="58076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389965" y="1166125"/>
            <a:ext cx="6206306" cy="683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Existing Methods of Agile</a:t>
            </a:r>
            <a:endParaRPr sz="3200" dirty="0"/>
          </a:p>
        </p:txBody>
      </p:sp>
      <p:sp>
        <p:nvSpPr>
          <p:cNvPr id="194" name="Google Shape;194;p19"/>
          <p:cNvSpPr txBox="1">
            <a:spLocks noGrp="1"/>
          </p:cNvSpPr>
          <p:nvPr>
            <p:ph type="body" idx="1"/>
          </p:nvPr>
        </p:nvSpPr>
        <p:spPr>
          <a:xfrm>
            <a:off x="1142999" y="2171700"/>
            <a:ext cx="4534625" cy="240475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solidFill>
                  <a:schemeClr val="tx1"/>
                </a:solidFill>
              </a:rPr>
              <a:t>Extreme Programming.</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r>
              <a:rPr lang="en-US" dirty="0">
                <a:solidFill>
                  <a:schemeClr val="tx1"/>
                </a:solidFill>
              </a:rPr>
              <a:t>Agile Unified Process.</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r>
              <a:rPr lang="en-US" dirty="0">
                <a:solidFill>
                  <a:schemeClr val="tx1"/>
                </a:solidFill>
              </a:rPr>
              <a:t>Scrum.</a:t>
            </a: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4"/>
          <a:stretch>
            <a:fillRect/>
          </a:stretch>
        </p:blipFill>
        <p:spPr>
          <a:xfrm>
            <a:off x="6093114" y="3264751"/>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550996E7-1836-B81A-44B9-158AA9084CCF}"/>
              </a:ext>
            </a:extLst>
          </p:cNvPr>
          <p:cNvPicPr>
            <a:picLocks noChangeAspect="1"/>
          </p:cNvPicPr>
          <p:nvPr/>
        </p:nvPicPr>
        <p:blipFill>
          <a:blip r:embed="rId5"/>
          <a:stretch>
            <a:fillRect/>
          </a:stretch>
        </p:blipFill>
        <p:spPr>
          <a:xfrm>
            <a:off x="6372150" y="1076872"/>
            <a:ext cx="3034500" cy="301207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1682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539688" y="2236800"/>
            <a:ext cx="6078071"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Agile’s Rise</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5</a:t>
            </a:r>
            <a:endParaRPr sz="6000" dirty="0">
              <a:solidFill>
                <a:srgbClr val="FFFFFF"/>
              </a:solidFill>
            </a:endParaRPr>
          </a:p>
        </p:txBody>
      </p:sp>
    </p:spTree>
    <p:extLst>
      <p:ext uri="{BB962C8B-B14F-4D97-AF65-F5344CB8AC3E}">
        <p14:creationId xmlns:p14="http://schemas.microsoft.com/office/powerpoint/2010/main" val="1537743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389965" y="1166125"/>
            <a:ext cx="6206306" cy="683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Agile’s Rise</a:t>
            </a:r>
            <a:endParaRPr sz="3200" dirty="0"/>
          </a:p>
        </p:txBody>
      </p:sp>
      <p:sp>
        <p:nvSpPr>
          <p:cNvPr id="194" name="Google Shape;194;p19"/>
          <p:cNvSpPr txBox="1">
            <a:spLocks noGrp="1"/>
          </p:cNvSpPr>
          <p:nvPr>
            <p:ph type="body" idx="1"/>
          </p:nvPr>
        </p:nvSpPr>
        <p:spPr>
          <a:xfrm>
            <a:off x="1142999" y="2171700"/>
            <a:ext cx="4534625" cy="240475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solidFill>
                  <a:schemeClr val="tx1"/>
                </a:solidFill>
              </a:rPr>
              <a:t>Serialized Process.</a:t>
            </a:r>
          </a:p>
          <a:p>
            <a:pPr>
              <a:buFont typeface="Wingdings" panose="05000000000000000000" pitchFamily="2" charset="2"/>
              <a:buChar char="Ø"/>
            </a:pPr>
            <a:r>
              <a:rPr lang="en-US" dirty="0">
                <a:solidFill>
                  <a:schemeClr val="tx1"/>
                </a:solidFill>
              </a:rPr>
              <a:t>Planning far in advance.</a:t>
            </a:r>
          </a:p>
          <a:p>
            <a:pPr>
              <a:buFont typeface="Wingdings" panose="05000000000000000000" pitchFamily="2" charset="2"/>
              <a:buChar char="Ø"/>
            </a:pPr>
            <a:r>
              <a:rPr lang="en-US" dirty="0">
                <a:solidFill>
                  <a:schemeClr val="tx1"/>
                </a:solidFill>
              </a:rPr>
              <a:t>Lack of Visibility.</a:t>
            </a:r>
          </a:p>
          <a:p>
            <a:pPr>
              <a:buFont typeface="Wingdings" panose="05000000000000000000" pitchFamily="2" charset="2"/>
              <a:buChar char="Ø"/>
            </a:pPr>
            <a:r>
              <a:rPr lang="en-US" dirty="0">
                <a:solidFill>
                  <a:schemeClr val="tx1"/>
                </a:solidFill>
              </a:rPr>
              <a:t>Project Timeline.</a:t>
            </a:r>
          </a:p>
          <a:p>
            <a:pPr>
              <a:buFont typeface="Wingdings" panose="05000000000000000000" pitchFamily="2" charset="2"/>
              <a:buChar char="Ø"/>
            </a:pPr>
            <a:r>
              <a:rPr lang="en-US" dirty="0">
                <a:solidFill>
                  <a:schemeClr val="tx1"/>
                </a:solidFill>
              </a:rPr>
              <a:t>Static Requirements.</a:t>
            </a:r>
          </a:p>
          <a:p>
            <a:pPr>
              <a:buFont typeface="Courier New" panose="02070309020205020404" pitchFamily="49" charset="0"/>
              <a:buChar char="o"/>
            </a:pP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4"/>
          <a:stretch>
            <a:fillRect/>
          </a:stretch>
        </p:blipFill>
        <p:spPr>
          <a:xfrm>
            <a:off x="6093114" y="3264751"/>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550996E7-1836-B81A-44B9-158AA9084CCF}"/>
              </a:ext>
            </a:extLst>
          </p:cNvPr>
          <p:cNvPicPr>
            <a:picLocks noChangeAspect="1"/>
          </p:cNvPicPr>
          <p:nvPr/>
        </p:nvPicPr>
        <p:blipFill>
          <a:blip r:embed="rId5"/>
          <a:stretch>
            <a:fillRect/>
          </a:stretch>
        </p:blipFill>
        <p:spPr>
          <a:xfrm>
            <a:off x="6372150" y="1076872"/>
            <a:ext cx="3034500" cy="301207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82374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539688" y="2236800"/>
            <a:ext cx="6078071"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Advantages</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6</a:t>
            </a:r>
            <a:endParaRPr sz="6000" dirty="0">
              <a:solidFill>
                <a:srgbClr val="FFFFFF"/>
              </a:solidFill>
            </a:endParaRPr>
          </a:p>
        </p:txBody>
      </p:sp>
    </p:spTree>
    <p:extLst>
      <p:ext uri="{BB962C8B-B14F-4D97-AF65-F5344CB8AC3E}">
        <p14:creationId xmlns:p14="http://schemas.microsoft.com/office/powerpoint/2010/main" val="47567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756" y="66907"/>
            <a:ext cx="5432311" cy="4945143"/>
          </a:xfrm>
          <a:prstGeom prst="rect">
            <a:avLst/>
          </a:prstGeom>
        </p:spPr>
      </p:pic>
    </p:spTree>
    <p:extLst>
      <p:ext uri="{BB962C8B-B14F-4D97-AF65-F5344CB8AC3E}">
        <p14:creationId xmlns:p14="http://schemas.microsoft.com/office/powerpoint/2010/main" val="675611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389965" y="1166125"/>
            <a:ext cx="6206306" cy="683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Advantages</a:t>
            </a:r>
            <a:endParaRPr sz="3200" dirty="0"/>
          </a:p>
        </p:txBody>
      </p:sp>
      <p:sp>
        <p:nvSpPr>
          <p:cNvPr id="194" name="Google Shape;194;p19"/>
          <p:cNvSpPr txBox="1">
            <a:spLocks noGrp="1"/>
          </p:cNvSpPr>
          <p:nvPr>
            <p:ph type="body" idx="1"/>
          </p:nvPr>
        </p:nvSpPr>
        <p:spPr>
          <a:xfrm>
            <a:off x="1142999" y="2171700"/>
            <a:ext cx="4534625" cy="240475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solidFill>
                  <a:schemeClr val="tx1"/>
                </a:solidFill>
              </a:rPr>
              <a:t>Superior Quality Product.</a:t>
            </a:r>
          </a:p>
          <a:p>
            <a:pPr>
              <a:buFont typeface="Wingdings" panose="05000000000000000000" pitchFamily="2" charset="2"/>
              <a:buChar char="Ø"/>
            </a:pPr>
            <a:r>
              <a:rPr lang="en-US" dirty="0">
                <a:solidFill>
                  <a:schemeClr val="tx1"/>
                </a:solidFill>
              </a:rPr>
              <a:t>Customer Satisfaction.</a:t>
            </a:r>
          </a:p>
          <a:p>
            <a:pPr>
              <a:buFont typeface="Wingdings" panose="05000000000000000000" pitchFamily="2" charset="2"/>
              <a:buChar char="Ø"/>
            </a:pPr>
            <a:r>
              <a:rPr lang="en-US" dirty="0">
                <a:solidFill>
                  <a:schemeClr val="tx1"/>
                </a:solidFill>
              </a:rPr>
              <a:t>Better Control.</a:t>
            </a:r>
          </a:p>
          <a:p>
            <a:pPr>
              <a:buFont typeface="Wingdings" panose="05000000000000000000" pitchFamily="2" charset="2"/>
              <a:buChar char="Ø"/>
            </a:pPr>
            <a:r>
              <a:rPr lang="en-US" dirty="0">
                <a:solidFill>
                  <a:schemeClr val="tx1"/>
                </a:solidFill>
              </a:rPr>
              <a:t>Improved Project Predictability.</a:t>
            </a:r>
          </a:p>
          <a:p>
            <a:pPr>
              <a:buFont typeface="Wingdings" panose="05000000000000000000" pitchFamily="2" charset="2"/>
              <a:buChar char="Ø"/>
            </a:pPr>
            <a:r>
              <a:rPr lang="en-US" dirty="0">
                <a:solidFill>
                  <a:schemeClr val="tx1"/>
                </a:solidFill>
              </a:rPr>
              <a:t>Reduced Risks.</a:t>
            </a:r>
          </a:p>
          <a:p>
            <a:pPr>
              <a:buFont typeface="Wingdings" panose="05000000000000000000" pitchFamily="2" charset="2"/>
              <a:buChar char="Ø"/>
            </a:pPr>
            <a:r>
              <a:rPr lang="en-US" i="1" dirty="0"/>
              <a:t>Early and Predictable </a:t>
            </a:r>
            <a:r>
              <a:rPr lang="en-US" i="1" dirty="0" smtClean="0"/>
              <a:t>Delivery.</a:t>
            </a:r>
          </a:p>
          <a:p>
            <a:pPr>
              <a:buFont typeface="Wingdings" panose="05000000000000000000" pitchFamily="2" charset="2"/>
              <a:buChar char="Ø"/>
            </a:pPr>
            <a:r>
              <a:rPr lang="en-US" i="1" dirty="0"/>
              <a:t>Improves Quality</a:t>
            </a:r>
            <a:endParaRPr lang="en-US" dirty="0">
              <a:solidFill>
                <a:schemeClr val="tx1"/>
              </a:solidFill>
            </a:endParaRPr>
          </a:p>
          <a:p>
            <a:pPr>
              <a:buFont typeface="Courier New" panose="02070309020205020404" pitchFamily="49" charset="0"/>
              <a:buChar char="o"/>
            </a:pP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4"/>
          <a:stretch>
            <a:fillRect/>
          </a:stretch>
        </p:blipFill>
        <p:spPr>
          <a:xfrm>
            <a:off x="6093114" y="3264751"/>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550996E7-1836-B81A-44B9-158AA9084CCF}"/>
              </a:ext>
            </a:extLst>
          </p:cNvPr>
          <p:cNvPicPr>
            <a:picLocks noChangeAspect="1"/>
          </p:cNvPicPr>
          <p:nvPr/>
        </p:nvPicPr>
        <p:blipFill>
          <a:blip r:embed="rId5"/>
          <a:stretch>
            <a:fillRect/>
          </a:stretch>
        </p:blipFill>
        <p:spPr>
          <a:xfrm>
            <a:off x="6372150" y="1076872"/>
            <a:ext cx="3034500" cy="301207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37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539688" y="2236800"/>
            <a:ext cx="6078071"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Disadvantages</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7</a:t>
            </a:r>
            <a:endParaRPr sz="6000" dirty="0">
              <a:solidFill>
                <a:srgbClr val="FFFFFF"/>
              </a:solidFill>
            </a:endParaRPr>
          </a:p>
        </p:txBody>
      </p:sp>
    </p:spTree>
    <p:extLst>
      <p:ext uri="{BB962C8B-B14F-4D97-AF65-F5344CB8AC3E}">
        <p14:creationId xmlns:p14="http://schemas.microsoft.com/office/powerpoint/2010/main" val="426671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389965" y="1166125"/>
            <a:ext cx="6206306" cy="683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Disadvantages</a:t>
            </a:r>
            <a:endParaRPr sz="3200" dirty="0"/>
          </a:p>
        </p:txBody>
      </p:sp>
      <p:sp>
        <p:nvSpPr>
          <p:cNvPr id="194" name="Google Shape;194;p19"/>
          <p:cNvSpPr txBox="1">
            <a:spLocks noGrp="1"/>
          </p:cNvSpPr>
          <p:nvPr>
            <p:ph type="body" idx="1"/>
          </p:nvPr>
        </p:nvSpPr>
        <p:spPr>
          <a:xfrm>
            <a:off x="1142999" y="2171700"/>
            <a:ext cx="4534625" cy="240475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solidFill>
                  <a:schemeClr val="tx1"/>
                </a:solidFill>
              </a:rPr>
              <a:t>Poor Resource Planning.</a:t>
            </a:r>
          </a:p>
          <a:p>
            <a:pPr>
              <a:buFont typeface="Wingdings" panose="05000000000000000000" pitchFamily="2" charset="2"/>
              <a:buChar char="Ø"/>
            </a:pPr>
            <a:r>
              <a:rPr lang="en-US" dirty="0">
                <a:solidFill>
                  <a:schemeClr val="tx1"/>
                </a:solidFill>
              </a:rPr>
              <a:t>Limited Documentation.</a:t>
            </a:r>
          </a:p>
          <a:p>
            <a:pPr>
              <a:buFont typeface="Wingdings" panose="05000000000000000000" pitchFamily="2" charset="2"/>
              <a:buChar char="Ø"/>
            </a:pPr>
            <a:r>
              <a:rPr lang="en-US" dirty="0" smtClean="0">
                <a:solidFill>
                  <a:schemeClr val="tx1"/>
                </a:solidFill>
              </a:rPr>
              <a:t>Fragmented Outputs.</a:t>
            </a:r>
            <a:endParaRPr lang="en-US" dirty="0">
              <a:solidFill>
                <a:schemeClr val="tx1"/>
              </a:solidFill>
            </a:endParaRPr>
          </a:p>
          <a:p>
            <a:pPr>
              <a:buFont typeface="Wingdings" panose="05000000000000000000" pitchFamily="2" charset="2"/>
              <a:buChar char="Ø"/>
            </a:pPr>
            <a:r>
              <a:rPr lang="en-US" dirty="0">
                <a:solidFill>
                  <a:schemeClr val="tx1"/>
                </a:solidFill>
              </a:rPr>
              <a:t>No Finite End.</a:t>
            </a:r>
          </a:p>
          <a:p>
            <a:pPr>
              <a:buFont typeface="Wingdings" panose="05000000000000000000" pitchFamily="2" charset="2"/>
              <a:buChar char="Ø"/>
            </a:pPr>
            <a:r>
              <a:rPr lang="en-US" dirty="0" smtClean="0">
                <a:solidFill>
                  <a:schemeClr val="tx1"/>
                </a:solidFill>
              </a:rPr>
              <a:t>Difficult Measurement.</a:t>
            </a:r>
            <a:endParaRPr lang="en-US" dirty="0">
              <a:solidFill>
                <a:schemeClr val="tx1"/>
              </a:solidFill>
            </a:endParaRPr>
          </a:p>
          <a:p>
            <a:pPr>
              <a:buFont typeface="Courier New" panose="02070309020205020404" pitchFamily="49" charset="0"/>
              <a:buChar char="o"/>
            </a:pP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4"/>
          <a:stretch>
            <a:fillRect/>
          </a:stretch>
        </p:blipFill>
        <p:spPr>
          <a:xfrm>
            <a:off x="6093114" y="3264751"/>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550996E7-1836-B81A-44B9-158AA9084CCF}"/>
              </a:ext>
            </a:extLst>
          </p:cNvPr>
          <p:cNvPicPr>
            <a:picLocks noChangeAspect="1"/>
          </p:cNvPicPr>
          <p:nvPr/>
        </p:nvPicPr>
        <p:blipFill>
          <a:blip r:embed="rId5"/>
          <a:stretch>
            <a:fillRect/>
          </a:stretch>
        </p:blipFill>
        <p:spPr>
          <a:xfrm>
            <a:off x="6372150" y="1076872"/>
            <a:ext cx="3034500" cy="301207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60726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539688" y="2236800"/>
            <a:ext cx="6078071"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Summary</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8</a:t>
            </a:r>
            <a:endParaRPr sz="6000" dirty="0">
              <a:solidFill>
                <a:srgbClr val="FFFFFF"/>
              </a:solidFill>
            </a:endParaRPr>
          </a:p>
        </p:txBody>
      </p:sp>
    </p:spTree>
    <p:extLst>
      <p:ext uri="{BB962C8B-B14F-4D97-AF65-F5344CB8AC3E}">
        <p14:creationId xmlns:p14="http://schemas.microsoft.com/office/powerpoint/2010/main" val="176748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1069625" y="702202"/>
            <a:ext cx="4607875"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Contents</a:t>
            </a:r>
            <a:endParaRPr dirty="0"/>
          </a:p>
        </p:txBody>
      </p:sp>
      <p:sp>
        <p:nvSpPr>
          <p:cNvPr id="155" name="Google Shape;155;p15"/>
          <p:cNvSpPr txBox="1">
            <a:spLocks noGrp="1"/>
          </p:cNvSpPr>
          <p:nvPr>
            <p:ph type="body" idx="1"/>
          </p:nvPr>
        </p:nvSpPr>
        <p:spPr>
          <a:xfrm>
            <a:off x="1176617" y="1580029"/>
            <a:ext cx="2129807" cy="3200399"/>
          </a:xfrm>
          <a:prstGeom prst="rect">
            <a:avLst/>
          </a:prstGeom>
        </p:spPr>
        <p:txBody>
          <a:bodyPr spcFirstLastPara="1" wrap="square" lIns="91425" tIns="91425" rIns="91425" bIns="91425" anchor="t" anchorCtr="0">
            <a:noAutofit/>
          </a:bodyPr>
          <a:lstStyle/>
          <a:p>
            <a:pPr marL="171450" indent="-171450">
              <a:buClr>
                <a:schemeClr val="dk1"/>
              </a:buClr>
              <a:buSzPts val="1100"/>
            </a:pPr>
            <a:r>
              <a:rPr lang="en-US" b="1" dirty="0">
                <a:solidFill>
                  <a:srgbClr val="000000"/>
                </a:solidFill>
              </a:rPr>
              <a:t>Definition</a:t>
            </a:r>
          </a:p>
          <a:p>
            <a:pPr marL="171450" indent="-171450">
              <a:buClr>
                <a:schemeClr val="dk1"/>
              </a:buClr>
              <a:buSzPts val="1100"/>
            </a:pPr>
            <a:r>
              <a:rPr lang="en-US" b="1" dirty="0">
                <a:solidFill>
                  <a:srgbClr val="000000"/>
                </a:solidFill>
              </a:rPr>
              <a:t>Manifesto</a:t>
            </a:r>
          </a:p>
          <a:p>
            <a:pPr marL="171450" indent="-171450">
              <a:buClr>
                <a:schemeClr val="dk1"/>
              </a:buClr>
              <a:buSzPts val="1100"/>
            </a:pPr>
            <a:r>
              <a:rPr lang="en-US" b="1" dirty="0">
                <a:solidFill>
                  <a:srgbClr val="000000"/>
                </a:solidFill>
              </a:rPr>
              <a:t>Characteristics</a:t>
            </a:r>
          </a:p>
          <a:p>
            <a:pPr marL="171450" indent="-171450">
              <a:buClr>
                <a:schemeClr val="dk1"/>
              </a:buClr>
              <a:buSzPts val="1100"/>
            </a:pPr>
            <a:r>
              <a:rPr lang="en-US" b="1" dirty="0">
                <a:solidFill>
                  <a:srgbClr val="000000"/>
                </a:solidFill>
              </a:rPr>
              <a:t>Existing Methods</a:t>
            </a:r>
          </a:p>
          <a:p>
            <a:pPr marL="171450" indent="-171450">
              <a:buClr>
                <a:schemeClr val="dk1"/>
              </a:buClr>
              <a:buSzPts val="1100"/>
            </a:pPr>
            <a:r>
              <a:rPr lang="en-US" b="1" dirty="0" err="1">
                <a:solidFill>
                  <a:srgbClr val="000000"/>
                </a:solidFill>
              </a:rPr>
              <a:t>Agile’s</a:t>
            </a:r>
            <a:r>
              <a:rPr lang="en-US" b="1" dirty="0">
                <a:solidFill>
                  <a:srgbClr val="000000"/>
                </a:solidFill>
              </a:rPr>
              <a:t> Rise</a:t>
            </a:r>
          </a:p>
          <a:p>
            <a:pPr marL="171450" indent="-171450">
              <a:buClr>
                <a:schemeClr val="dk1"/>
              </a:buClr>
              <a:buSzPts val="1100"/>
            </a:pPr>
            <a:r>
              <a:rPr lang="en-US" b="1" dirty="0">
                <a:solidFill>
                  <a:srgbClr val="000000"/>
                </a:solidFill>
              </a:rPr>
              <a:t>Advantages</a:t>
            </a:r>
          </a:p>
          <a:p>
            <a:pPr marL="171450" indent="-171450">
              <a:buClr>
                <a:schemeClr val="dk1"/>
              </a:buClr>
              <a:buSzPts val="1100"/>
            </a:pPr>
            <a:r>
              <a:rPr lang="en-US" b="1" dirty="0">
                <a:solidFill>
                  <a:srgbClr val="000000"/>
                </a:solidFill>
              </a:rPr>
              <a:t>Disadvantages</a:t>
            </a:r>
          </a:p>
          <a:p>
            <a:pPr marL="171450" indent="-171450">
              <a:buClr>
                <a:schemeClr val="dk1"/>
              </a:buClr>
              <a:buSzPts val="1100"/>
            </a:pPr>
            <a:r>
              <a:rPr lang="en-US" b="1" dirty="0">
                <a:solidFill>
                  <a:srgbClr val="000000"/>
                </a:solidFill>
              </a:rPr>
              <a:t>Summary</a:t>
            </a:r>
            <a:endParaRPr dirty="0">
              <a:solidFill>
                <a:srgbClr val="000000"/>
              </a:solidFill>
            </a:endParaRPr>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19B3BA7A-3A70-2264-F6C3-7B4F09024D61}"/>
              </a:ext>
            </a:extLst>
          </p:cNvPr>
          <p:cNvPicPr>
            <a:picLocks noChangeAspect="1"/>
          </p:cNvPicPr>
          <p:nvPr/>
        </p:nvPicPr>
        <p:blipFill>
          <a:blip r:embed="rId3"/>
          <a:stretch>
            <a:fillRect/>
          </a:stretch>
        </p:blipFill>
        <p:spPr>
          <a:xfrm>
            <a:off x="6313394" y="880782"/>
            <a:ext cx="3133908" cy="3274359"/>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310884" y="589372"/>
            <a:ext cx="6206306" cy="683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Summary</a:t>
            </a:r>
            <a:endParaRPr sz="3200" dirty="0"/>
          </a:p>
        </p:txBody>
      </p:sp>
      <p:sp>
        <p:nvSpPr>
          <p:cNvPr id="194" name="Google Shape;194;p19"/>
          <p:cNvSpPr txBox="1">
            <a:spLocks noGrp="1"/>
          </p:cNvSpPr>
          <p:nvPr>
            <p:ph type="body" idx="1"/>
          </p:nvPr>
        </p:nvSpPr>
        <p:spPr>
          <a:xfrm>
            <a:off x="861001" y="1295742"/>
            <a:ext cx="4709436" cy="2727225"/>
          </a:xfrm>
          <a:prstGeom prst="rect">
            <a:avLst/>
          </a:prstGeom>
        </p:spPr>
        <p:txBody>
          <a:bodyPr spcFirstLastPara="1" wrap="square" lIns="91425" tIns="91425" rIns="91425" bIns="91425" anchor="t" anchorCtr="0">
            <a:noAutofit/>
          </a:bodyPr>
          <a:lstStyle/>
          <a:p>
            <a:pPr algn="just"/>
            <a:r>
              <a:rPr lang="en-US" sz="1400" dirty="0"/>
              <a:t>Agile methodologies are not best suited for all projects. When communication between the developer and the customer is tough, or when the development team does not have experienced developers, Agile Methodologies will not give the best results. These methodologies exhibit optimal results when there is a strong communication process between the developer and the customer, and the development team compromises skilled team members. When there is a chance for misunderstanding the accurate customer requirements, or when the deadlines and budgets are tight, then Agile methodologies are the most optimal approach for a business solution.</a:t>
            </a:r>
            <a:r>
              <a:rPr lang="en-US" sz="1100" dirty="0"/>
              <a:t> </a:t>
            </a:r>
            <a:endParaRPr lang="en-US" sz="1100" dirty="0">
              <a:solidFill>
                <a:schemeClr val="tx1"/>
              </a:solidFill>
            </a:endParaRPr>
          </a:p>
          <a:p>
            <a:pPr marL="127000" indent="0" algn="just">
              <a:buNone/>
            </a:pPr>
            <a:endParaRPr lang="en-US" dirty="0">
              <a:solidFill>
                <a:schemeClr val="tx1"/>
              </a:solidFill>
            </a:endParaRPr>
          </a:p>
          <a:p>
            <a:pPr algn="just">
              <a:buFont typeface="Courier New" panose="02070309020205020404" pitchFamily="49" charset="0"/>
              <a:buChar char="o"/>
            </a:pP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4"/>
          <a:stretch>
            <a:fillRect/>
          </a:stretch>
        </p:blipFill>
        <p:spPr>
          <a:xfrm>
            <a:off x="6093114" y="3264751"/>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550996E7-1836-B81A-44B9-158AA9084CCF}"/>
              </a:ext>
            </a:extLst>
          </p:cNvPr>
          <p:cNvPicPr>
            <a:picLocks noChangeAspect="1"/>
          </p:cNvPicPr>
          <p:nvPr/>
        </p:nvPicPr>
        <p:blipFill>
          <a:blip r:embed="rId5"/>
          <a:stretch>
            <a:fillRect/>
          </a:stretch>
        </p:blipFill>
        <p:spPr>
          <a:xfrm>
            <a:off x="6372150" y="1076872"/>
            <a:ext cx="3034500" cy="301207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9956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442" name="Google Shape;442;p36"/>
          <p:cNvSpPr txBox="1">
            <a:spLocks noGrp="1"/>
          </p:cNvSpPr>
          <p:nvPr>
            <p:ph type="ctrTitle" idx="4294967295"/>
          </p:nvPr>
        </p:nvSpPr>
        <p:spPr>
          <a:xfrm>
            <a:off x="2392129" y="2390722"/>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grpSp>
        <p:nvGrpSpPr>
          <p:cNvPr id="444" name="Google Shape;444;p36"/>
          <p:cNvGrpSpPr/>
          <p:nvPr/>
        </p:nvGrpSpPr>
        <p:grpSpPr>
          <a:xfrm>
            <a:off x="1812552" y="1460659"/>
            <a:ext cx="345971" cy="325505"/>
            <a:chOff x="5972700" y="2330200"/>
            <a:chExt cx="411625" cy="387275"/>
          </a:xfrm>
        </p:grpSpPr>
        <p:sp>
          <p:nvSpPr>
            <p:cNvPr id="445" name="Google Shape;445;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Definition</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a:solidFill>
                  <a:srgbClr val="FFFFFF"/>
                </a:solidFill>
                <a:latin typeface="Poppins"/>
                <a:ea typeface="Poppins"/>
                <a:cs typeface="Poppins"/>
                <a:sym typeface="Poppins"/>
              </a:rPr>
              <a:t>1</a:t>
            </a:r>
            <a:endParaRPr sz="60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8"/>
          <p:cNvSpPr txBox="1">
            <a:spLocks noGrp="1"/>
          </p:cNvSpPr>
          <p:nvPr>
            <p:ph type="body" idx="1"/>
          </p:nvPr>
        </p:nvSpPr>
        <p:spPr>
          <a:xfrm>
            <a:off x="2238936" y="1310550"/>
            <a:ext cx="5015752" cy="3265800"/>
          </a:xfrm>
          <a:prstGeom prst="rect">
            <a:avLst/>
          </a:prstGeom>
        </p:spPr>
        <p:txBody>
          <a:bodyPr spcFirstLastPara="1" wrap="square" lIns="91425" tIns="91425" rIns="91425" bIns="91425" anchor="t" anchorCtr="0">
            <a:noAutofit/>
          </a:bodyPr>
          <a:lstStyle/>
          <a:p>
            <a:pPr marL="0" lvl="0" indent="0" algn="just">
              <a:buNone/>
            </a:pPr>
            <a:r>
              <a:rPr lang="en-US" sz="1600" b="0" dirty="0"/>
              <a:t>Agile is </a:t>
            </a:r>
            <a:r>
              <a:rPr lang="en-US" sz="1600" dirty="0"/>
              <a:t>an iterative approach to project management and software development that helps teams deliver value to their customers faster and with fewer headaches</a:t>
            </a:r>
            <a:r>
              <a:rPr lang="en-US" sz="1600" b="0" dirty="0"/>
              <a:t>. Instead of betting everything on a "big bang" launch, an agile team delivers work in small, but consumable, increments.</a:t>
            </a:r>
            <a:r>
              <a:rPr lang="en" sz="1600" b="0" dirty="0" smtClean="0">
                <a:latin typeface="Times New Roman" panose="02020603050405020304" pitchFamily="18" charset="0"/>
                <a:cs typeface="Times New Roman" panose="02020603050405020304" pitchFamily="18" charset="0"/>
              </a:rPr>
              <a:t>. </a:t>
            </a:r>
            <a:endParaRPr sz="1600" b="0" dirty="0">
              <a:latin typeface="Times New Roman" panose="02020603050405020304" pitchFamily="18" charset="0"/>
              <a:cs typeface="Times New Roman" panose="02020603050405020304" pitchFamily="18" charset="0"/>
            </a:endParaRPr>
          </a:p>
        </p:txBody>
      </p:sp>
      <p:sp>
        <p:nvSpPr>
          <p:cNvPr id="183" name="Google Shape;183;p1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2569800" y="2236800"/>
            <a:ext cx="4004400"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Manifesto</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2</a:t>
            </a:r>
            <a:endParaRPr sz="6000" dirty="0">
              <a:solidFill>
                <a:srgbClr val="FFFFFF"/>
              </a:solidFill>
            </a:endParaRPr>
          </a:p>
        </p:txBody>
      </p:sp>
    </p:spTree>
    <p:extLst>
      <p:ext uri="{BB962C8B-B14F-4D97-AF65-F5344CB8AC3E}">
        <p14:creationId xmlns:p14="http://schemas.microsoft.com/office/powerpoint/2010/main" val="125169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Manifesto</a:t>
            </a:r>
            <a:endParaRPr dirty="0"/>
          </a:p>
        </p:txBody>
      </p:sp>
      <p:sp>
        <p:nvSpPr>
          <p:cNvPr id="194" name="Google Shape;194;p19"/>
          <p:cNvSpPr txBox="1">
            <a:spLocks noGrp="1"/>
          </p:cNvSpPr>
          <p:nvPr>
            <p:ph type="body" idx="1"/>
          </p:nvPr>
        </p:nvSpPr>
        <p:spPr>
          <a:xfrm>
            <a:off x="1142999" y="1958050"/>
            <a:ext cx="4534625" cy="261840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solidFill>
                  <a:schemeClr val="tx1"/>
                </a:solidFill>
              </a:rPr>
              <a:t>Individuals &amp; Interactions.</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r>
              <a:rPr lang="en-US" dirty="0">
                <a:solidFill>
                  <a:schemeClr val="tx1"/>
                </a:solidFill>
              </a:rPr>
              <a:t>Working Software</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r>
              <a:rPr lang="en-US" dirty="0">
                <a:solidFill>
                  <a:schemeClr val="tx1"/>
                </a:solidFill>
              </a:rPr>
              <a:t>Customer Collaboration</a:t>
            </a:r>
          </a:p>
          <a:p>
            <a:pPr>
              <a:buFont typeface="Wingdings" panose="05000000000000000000" pitchFamily="2" charset="2"/>
              <a:buChar char="Ø"/>
            </a:pPr>
            <a:endParaRPr lang="en-US" dirty="0">
              <a:solidFill>
                <a:schemeClr val="tx1"/>
              </a:solidFill>
            </a:endParaRPr>
          </a:p>
          <a:p>
            <a:pPr>
              <a:buFont typeface="Wingdings" panose="05000000000000000000" pitchFamily="2" charset="2"/>
              <a:buChar char="Ø"/>
            </a:pPr>
            <a:r>
              <a:rPr lang="en-US" dirty="0">
                <a:solidFill>
                  <a:schemeClr val="tx1"/>
                </a:solidFill>
              </a:rPr>
              <a:t>Responding to Change</a:t>
            </a: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79433EA-402C-7E47-63CD-C6262CCC8E38}"/>
              </a:ext>
            </a:extLst>
          </p:cNvPr>
          <p:cNvPicPr>
            <a:picLocks noChangeAspect="1"/>
          </p:cNvPicPr>
          <p:nvPr/>
        </p:nvPicPr>
        <p:blipFill>
          <a:blip r:embed="rId4"/>
          <a:stretch>
            <a:fillRect/>
          </a:stretch>
        </p:blipFill>
        <p:spPr>
          <a:xfrm>
            <a:off x="6372026" y="1054450"/>
            <a:ext cx="3034500" cy="30345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5"/>
          <a:stretch>
            <a:fillRect/>
          </a:stretch>
        </p:blipFill>
        <p:spPr>
          <a:xfrm>
            <a:off x="6067126" y="3282625"/>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ctrTitle"/>
          </p:nvPr>
        </p:nvSpPr>
        <p:spPr>
          <a:xfrm>
            <a:off x="1674159" y="2236800"/>
            <a:ext cx="5788959" cy="95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Characteristics</a:t>
            </a:r>
            <a:endParaRPr dirty="0"/>
          </a:p>
        </p:txBody>
      </p:sp>
      <p:sp>
        <p:nvSpPr>
          <p:cNvPr id="177" name="Google Shape;177;p17"/>
          <p:cNvSpPr txBox="1"/>
          <p:nvPr/>
        </p:nvSpPr>
        <p:spPr>
          <a:xfrm>
            <a:off x="1030925" y="710500"/>
            <a:ext cx="1392600" cy="139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6000" b="1" dirty="0">
                <a:solidFill>
                  <a:srgbClr val="FFFFFF"/>
                </a:solidFill>
                <a:latin typeface="Poppins"/>
                <a:ea typeface="Poppins"/>
                <a:cs typeface="Poppins"/>
                <a:sym typeface="Poppins"/>
              </a:rPr>
              <a:t>3</a:t>
            </a:r>
            <a:endParaRPr sz="6000" dirty="0">
              <a:solidFill>
                <a:srgbClr val="FFFFFF"/>
              </a:solidFill>
            </a:endParaRPr>
          </a:p>
        </p:txBody>
      </p:sp>
    </p:spTree>
    <p:extLst>
      <p:ext uri="{BB962C8B-B14F-4D97-AF65-F5344CB8AC3E}">
        <p14:creationId xmlns:p14="http://schemas.microsoft.com/office/powerpoint/2010/main" val="379549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536" y="1143000"/>
            <a:ext cx="5311697" cy="2655849"/>
          </a:xfrm>
          <a:prstGeom prst="rect">
            <a:avLst/>
          </a:prstGeom>
        </p:spPr>
      </p:pic>
    </p:spTree>
    <p:extLst>
      <p:ext uri="{BB962C8B-B14F-4D97-AF65-F5344CB8AC3E}">
        <p14:creationId xmlns:p14="http://schemas.microsoft.com/office/powerpoint/2010/main" val="103295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199" y="1166125"/>
            <a:ext cx="6139072" cy="6831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 sz="3200" dirty="0"/>
              <a:t>Characteristics of Agile Software Development</a:t>
            </a:r>
            <a:endParaRPr sz="3200" dirty="0"/>
          </a:p>
        </p:txBody>
      </p:sp>
      <p:sp>
        <p:nvSpPr>
          <p:cNvPr id="194" name="Google Shape;194;p19"/>
          <p:cNvSpPr txBox="1">
            <a:spLocks noGrp="1"/>
          </p:cNvSpPr>
          <p:nvPr>
            <p:ph type="body" idx="1"/>
          </p:nvPr>
        </p:nvSpPr>
        <p:spPr>
          <a:xfrm>
            <a:off x="1142999" y="2171700"/>
            <a:ext cx="4534625" cy="2404750"/>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dirty="0"/>
              <a:t>Agile development releases and fixed-length iterations</a:t>
            </a:r>
            <a:r>
              <a:rPr lang="en-US" dirty="0" smtClean="0">
                <a:solidFill>
                  <a:schemeClr val="tx1"/>
                </a:solidFill>
              </a:rPr>
              <a:t>.</a:t>
            </a:r>
            <a:endParaRPr lang="en-US" dirty="0">
              <a:solidFill>
                <a:schemeClr val="tx1"/>
              </a:solidFill>
            </a:endParaRPr>
          </a:p>
          <a:p>
            <a:pPr>
              <a:buFont typeface="Wingdings" panose="05000000000000000000" pitchFamily="2" charset="2"/>
              <a:buChar char="Ø"/>
            </a:pPr>
            <a:r>
              <a:rPr lang="en-US" dirty="0">
                <a:solidFill>
                  <a:schemeClr val="tx1"/>
                </a:solidFill>
              </a:rPr>
              <a:t>Small teams.</a:t>
            </a:r>
          </a:p>
          <a:p>
            <a:pPr>
              <a:buFont typeface="Wingdings" panose="05000000000000000000" pitchFamily="2" charset="2"/>
              <a:buChar char="Ø"/>
            </a:pPr>
            <a:r>
              <a:rPr lang="en-US" dirty="0">
                <a:solidFill>
                  <a:schemeClr val="tx1"/>
                </a:solidFill>
              </a:rPr>
              <a:t>Changing requirements.</a:t>
            </a:r>
          </a:p>
          <a:p>
            <a:pPr>
              <a:buFont typeface="Wingdings" panose="05000000000000000000" pitchFamily="2" charset="2"/>
              <a:buChar char="Ø"/>
            </a:pPr>
            <a:r>
              <a:rPr lang="en-US" dirty="0">
                <a:solidFill>
                  <a:schemeClr val="tx1"/>
                </a:solidFill>
              </a:rPr>
              <a:t>Changing techniques.</a:t>
            </a:r>
          </a:p>
          <a:p>
            <a:pPr>
              <a:buFont typeface="Wingdings" panose="05000000000000000000" pitchFamily="2" charset="2"/>
              <a:buChar char="Ø"/>
            </a:pPr>
            <a:r>
              <a:rPr lang="en-US" dirty="0"/>
              <a:t> Lean Development e Crystal</a:t>
            </a:r>
            <a:r>
              <a:rPr lang="en-US" dirty="0" smtClean="0">
                <a:solidFill>
                  <a:schemeClr val="tx1"/>
                </a:solidFill>
              </a:rPr>
              <a:t>.</a:t>
            </a:r>
            <a:endParaRPr lang="en-US" dirty="0">
              <a:solidFill>
                <a:schemeClr val="tx1"/>
              </a:solidFill>
            </a:endParaRPr>
          </a:p>
          <a:p>
            <a:pPr>
              <a:buFont typeface="Wingdings" panose="05000000000000000000" pitchFamily="2" charset="2"/>
              <a:buChar char="Ø"/>
            </a:pPr>
            <a:r>
              <a:rPr lang="en-US" dirty="0"/>
              <a:t>Relative estimation</a:t>
            </a:r>
            <a:r>
              <a:rPr lang="en-US" dirty="0" smtClean="0">
                <a:solidFill>
                  <a:schemeClr val="tx1"/>
                </a:solidFill>
              </a:rPr>
              <a:t>.</a:t>
            </a:r>
            <a:endParaRPr dirty="0">
              <a:solidFill>
                <a:schemeClr val="tx1"/>
              </a:solidFill>
            </a:endParaRPr>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65C64FDF-84FD-CA05-3955-C06A17EA8DC9}"/>
              </a:ext>
            </a:extLst>
          </p:cNvPr>
          <p:cNvPicPr>
            <a:picLocks noChangeAspect="1"/>
          </p:cNvPicPr>
          <p:nvPr/>
        </p:nvPicPr>
        <p:blipFill>
          <a:blip r:embed="rId4"/>
          <a:stretch>
            <a:fillRect/>
          </a:stretch>
        </p:blipFill>
        <p:spPr>
          <a:xfrm>
            <a:off x="6093114" y="3264751"/>
            <a:ext cx="1111199" cy="1111200"/>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550996E7-1836-B81A-44B9-158AA9084CCF}"/>
              </a:ext>
            </a:extLst>
          </p:cNvPr>
          <p:cNvPicPr>
            <a:picLocks noChangeAspect="1"/>
          </p:cNvPicPr>
          <p:nvPr/>
        </p:nvPicPr>
        <p:blipFill>
          <a:blip r:embed="rId5"/>
          <a:stretch>
            <a:fillRect/>
          </a:stretch>
        </p:blipFill>
        <p:spPr>
          <a:xfrm>
            <a:off x="6372150" y="1076872"/>
            <a:ext cx="3034500" cy="301207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01951891"/>
      </p:ext>
    </p:extLst>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264</Words>
  <Application>Microsoft Office PowerPoint</Application>
  <PresentationFormat>On-screen Show (16:9)</PresentationFormat>
  <Paragraphs>84</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Poppins</vt:lpstr>
      <vt:lpstr>Courier New</vt:lpstr>
      <vt:lpstr>Arial</vt:lpstr>
      <vt:lpstr>Wingdings</vt:lpstr>
      <vt:lpstr>Poppins Light</vt:lpstr>
      <vt:lpstr>Times New Roman</vt:lpstr>
      <vt:lpstr>Cymbeline template</vt:lpstr>
      <vt:lpstr>Agile Methodology</vt:lpstr>
      <vt:lpstr>Contents</vt:lpstr>
      <vt:lpstr>Definition</vt:lpstr>
      <vt:lpstr>PowerPoint Presentation</vt:lpstr>
      <vt:lpstr>Manifesto</vt:lpstr>
      <vt:lpstr>Manifesto</vt:lpstr>
      <vt:lpstr>Characteristics</vt:lpstr>
      <vt:lpstr>PowerPoint Presentation</vt:lpstr>
      <vt:lpstr>Characteristics of Agile Software Development</vt:lpstr>
      <vt:lpstr>Existing Methods</vt:lpstr>
      <vt:lpstr>Existing Methods of Agile</vt:lpstr>
      <vt:lpstr>Agile’s Rise</vt:lpstr>
      <vt:lpstr>Agile’s Rise</vt:lpstr>
      <vt:lpstr>Advantages</vt:lpstr>
      <vt:lpstr>PowerPoint Presentation</vt:lpstr>
      <vt:lpstr>Advantages</vt:lpstr>
      <vt:lpstr>Disadvantages</vt:lpstr>
      <vt:lpstr>Disadvantages</vt:lpstr>
      <vt:lpstr>Summary</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ak</dc:creator>
  <cp:lastModifiedBy>MFD</cp:lastModifiedBy>
  <cp:revision>4</cp:revision>
  <dcterms:modified xsi:type="dcterms:W3CDTF">2022-09-17T08:17:07Z</dcterms:modified>
</cp:coreProperties>
</file>