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81" r:id="rId3"/>
    <p:sldId id="257" r:id="rId4"/>
    <p:sldId id="258" r:id="rId5"/>
    <p:sldId id="265" r:id="rId6"/>
    <p:sldId id="266" r:id="rId7"/>
    <p:sldId id="271" r:id="rId8"/>
    <p:sldId id="272" r:id="rId9"/>
    <p:sldId id="261" r:id="rId10"/>
    <p:sldId id="262" r:id="rId11"/>
    <p:sldId id="263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 autoAdjust="0"/>
    <p:restoredTop sz="90231" autoAdjust="0"/>
  </p:normalViewPr>
  <p:slideViewPr>
    <p:cSldViewPr>
      <p:cViewPr varScale="1">
        <p:scale>
          <a:sx n="66" d="100"/>
          <a:sy n="66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7020-3074-4AD4-95BF-C61AB6C7B9A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A7981-A389-4D83-8DFB-82BC05E77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Les requêtes des clients sont envoyées au serveur Web qui retourne alors directement les contenus statiques comme : les images, le JavaScript, les pages HTML ou autres. Pour les requêtes au contenu dynamique, le module </a:t>
            </a:r>
            <a:r>
              <a:rPr lang="fr-FR" b="1" dirty="0" err="1" smtClean="0"/>
              <a:t>mod_jk</a:t>
            </a:r>
            <a:r>
              <a:rPr lang="fr-FR" dirty="0" smtClean="0"/>
              <a:t> du serveur Web est alors sollicité et délègue certaines tâches au serveur d'applications </a:t>
            </a:r>
            <a:r>
              <a:rPr lang="fr-FR" dirty="0" err="1" smtClean="0"/>
              <a:t>GlassFish</a:t>
            </a:r>
            <a:r>
              <a:rPr lang="fr-FR" dirty="0" smtClean="0"/>
              <a:t>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7981-A389-4D83-8DFB-82BC05E77A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avaee.github.io/glassfish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889002"/>
          </a:xfrm>
        </p:spPr>
        <p:txBody>
          <a:bodyPr/>
          <a:lstStyle/>
          <a:p>
            <a:r>
              <a:rPr lang="en-US" dirty="0" smtClean="0"/>
              <a:t>GlassFish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0172"/>
            <a:ext cx="6400800" cy="1473200"/>
          </a:xfrm>
        </p:spPr>
        <p:txBody>
          <a:bodyPr/>
          <a:lstStyle/>
          <a:p>
            <a:r>
              <a:rPr lang="en-US" dirty="0" smtClean="0"/>
              <a:t>Configuration SSL/TLS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Présenté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par : KHALIL Mohammad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38257"/>
            <a:ext cx="4530213" cy="20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124200"/>
            <a:ext cx="8737600" cy="2438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</a:t>
            </a:r>
            <a:r>
              <a:rPr lang="fr-FR" dirty="0" smtClean="0"/>
              <a:t>Fonctionnalité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Avantages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067432" y="3393543"/>
            <a:ext cx="2260815" cy="645057"/>
            <a:chOff x="1448434" y="3141472"/>
            <a:chExt cx="1879814" cy="645057"/>
          </a:xfrm>
        </p:grpSpPr>
        <p:cxnSp>
          <p:nvCxnSpPr>
            <p:cNvPr id="9" name="Elbow Connector 8"/>
            <p:cNvCxnSpPr/>
            <p:nvPr/>
          </p:nvCxnSpPr>
          <p:spPr>
            <a:xfrm rot="10800000">
              <a:off x="1619557" y="3227934"/>
              <a:ext cx="1708691" cy="558595"/>
            </a:xfrm>
            <a:prstGeom prst="bentConnector3">
              <a:avLst>
                <a:gd name="adj1" fmla="val 10128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48434" y="3141472"/>
              <a:ext cx="316794" cy="3402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6200" y="2384681"/>
            <a:ext cx="3509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Open </a:t>
            </a:r>
            <a:r>
              <a:rPr lang="fr-FR" sz="1600" b="1" dirty="0" smtClean="0">
                <a:solidFill>
                  <a:schemeClr val="tx2"/>
                </a:solidFill>
              </a:rPr>
              <a:t>Source</a:t>
            </a:r>
          </a:p>
          <a:p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Peut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être téléchargé et utilisé à sans frais.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05400" y="2384681"/>
            <a:ext cx="3932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No </a:t>
            </a:r>
            <a:r>
              <a:rPr lang="fr-FR" sz="1600" b="1" dirty="0" err="1" smtClean="0">
                <a:solidFill>
                  <a:schemeClr val="tx2"/>
                </a:solidFill>
              </a:rPr>
              <a:t>vendor</a:t>
            </a:r>
            <a:r>
              <a:rPr lang="fr-FR" sz="1600" b="1" dirty="0" smtClean="0">
                <a:solidFill>
                  <a:schemeClr val="tx2"/>
                </a:solidFill>
              </a:rPr>
              <a:t> </a:t>
            </a:r>
            <a:r>
              <a:rPr lang="fr-FR" sz="1600" b="1" dirty="0" err="1" smtClean="0">
                <a:solidFill>
                  <a:schemeClr val="tx2"/>
                </a:solidFill>
              </a:rPr>
              <a:t>lock</a:t>
            </a:r>
            <a:r>
              <a:rPr lang="fr-FR" sz="1600" b="1" dirty="0" smtClean="0">
                <a:solidFill>
                  <a:schemeClr val="tx2"/>
                </a:solidFill>
              </a:rPr>
              <a:t>-in</a:t>
            </a:r>
          </a:p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permet aux entreprises de migrer des applications vers différentes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platforms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sans contrainte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621785" y="3498129"/>
            <a:ext cx="3464815" cy="540471"/>
            <a:chOff x="3621785" y="3498129"/>
            <a:chExt cx="3464815" cy="540471"/>
          </a:xfrm>
        </p:grpSpPr>
        <p:cxnSp>
          <p:nvCxnSpPr>
            <p:cNvPr id="39" name="Elbow Connector 38"/>
            <p:cNvCxnSpPr/>
            <p:nvPr/>
          </p:nvCxnSpPr>
          <p:spPr>
            <a:xfrm flipV="1">
              <a:off x="3621785" y="3552366"/>
              <a:ext cx="3262927" cy="4862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705599" y="3498129"/>
              <a:ext cx="381001" cy="3657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240096" y="4398825"/>
            <a:ext cx="3559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Adaptabilité </a:t>
            </a:r>
            <a:endParaRPr lang="fr-FR" sz="1600" b="1" dirty="0" smtClean="0">
              <a:solidFill>
                <a:schemeClr val="tx2"/>
              </a:solidFill>
            </a:endParaRPr>
          </a:p>
          <a:p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il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s'intègre avec des produits open source leaders du marché tels que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OpenSolaris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,  MySQL, etc.</a:t>
            </a:r>
          </a:p>
        </p:txBody>
      </p:sp>
      <p:sp>
        <p:nvSpPr>
          <p:cNvPr id="4" name="Oval 3"/>
          <p:cNvSpPr/>
          <p:nvPr/>
        </p:nvSpPr>
        <p:spPr>
          <a:xfrm>
            <a:off x="3111364" y="3349508"/>
            <a:ext cx="1984374" cy="190499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GlassFish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76832" y="4264064"/>
            <a:ext cx="3144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Haute </a:t>
            </a:r>
            <a:r>
              <a:rPr lang="fr-FR" sz="1600" b="1" dirty="0" smtClean="0">
                <a:solidFill>
                  <a:schemeClr val="tx2"/>
                </a:solidFill>
              </a:rPr>
              <a:t>performance</a:t>
            </a:r>
          </a:p>
          <a:p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il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est le serveur d'application open source le plus rapide disponible.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7" name="Elbow Connector 96"/>
          <p:cNvCxnSpPr>
            <a:stCxn id="4" idx="3"/>
          </p:cNvCxnSpPr>
          <p:nvPr/>
        </p:nvCxnSpPr>
        <p:spPr>
          <a:xfrm rot="5400000">
            <a:off x="2349152" y="4382501"/>
            <a:ext cx="459792" cy="1645842"/>
          </a:xfrm>
          <a:prstGeom prst="bentConnector3">
            <a:avLst>
              <a:gd name="adj1" fmla="val 2160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1595050" y="5384724"/>
            <a:ext cx="381002" cy="3402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7" name="Elbow Connector 146"/>
          <p:cNvCxnSpPr/>
          <p:nvPr/>
        </p:nvCxnSpPr>
        <p:spPr>
          <a:xfrm>
            <a:off x="4871932" y="4975526"/>
            <a:ext cx="1669878" cy="698731"/>
          </a:xfrm>
          <a:prstGeom prst="bentConnector4">
            <a:avLst>
              <a:gd name="adj1" fmla="val 946"/>
              <a:gd name="adj2" fmla="val 16543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400798" y="5605264"/>
            <a:ext cx="381002" cy="3402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Avantages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172455" y="4370737"/>
            <a:ext cx="2260815" cy="645057"/>
            <a:chOff x="1448434" y="3141472"/>
            <a:chExt cx="1879814" cy="645057"/>
          </a:xfrm>
        </p:grpSpPr>
        <p:cxnSp>
          <p:nvCxnSpPr>
            <p:cNvPr id="9" name="Elbow Connector 8"/>
            <p:cNvCxnSpPr/>
            <p:nvPr/>
          </p:nvCxnSpPr>
          <p:spPr>
            <a:xfrm rot="10800000">
              <a:off x="1619557" y="3227934"/>
              <a:ext cx="1708691" cy="558595"/>
            </a:xfrm>
            <a:prstGeom prst="bentConnector3">
              <a:avLst>
                <a:gd name="adj1" fmla="val 10128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48434" y="3141472"/>
              <a:ext cx="316794" cy="3402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1855" y="2641317"/>
            <a:ext cx="434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Facilité </a:t>
            </a:r>
            <a:r>
              <a:rPr lang="fr-FR" sz="1600" b="1" dirty="0" smtClean="0">
                <a:solidFill>
                  <a:schemeClr val="tx2"/>
                </a:solidFill>
              </a:rPr>
              <a:t>d'utilisation</a:t>
            </a:r>
            <a:endParaRPr lang="fr-FR" sz="1600" dirty="0">
              <a:solidFill>
                <a:schemeClr val="tx2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Console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d'administration orientée tâches 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Des assistants de configuration qui simplifient les tâches administratives courantes</a:t>
            </a:r>
          </a:p>
          <a:p>
            <a:endParaRPr lang="fr-FR" sz="16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22800" y="2641317"/>
            <a:ext cx="452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Haute disponibilité et </a:t>
            </a:r>
            <a:r>
              <a:rPr lang="fr-FR" sz="1600" b="1" dirty="0" err="1">
                <a:solidFill>
                  <a:schemeClr val="tx2"/>
                </a:solidFill>
              </a:rPr>
              <a:t>clustering</a:t>
            </a:r>
            <a:r>
              <a:rPr lang="fr-FR" sz="1600" b="1" dirty="0">
                <a:solidFill>
                  <a:schemeClr val="tx2"/>
                </a:solidFill>
              </a:rPr>
              <a:t>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Le support de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intégré 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Le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support de fonctionnalités sophistiquées de haute disponibilité (HA) qui permettent aux applications Java de respecter des accords de niveau de service (SLA) de classe entreprise.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726808" y="4475323"/>
            <a:ext cx="3464815" cy="540471"/>
            <a:chOff x="3621785" y="3498129"/>
            <a:chExt cx="3464815" cy="540471"/>
          </a:xfrm>
        </p:grpSpPr>
        <p:cxnSp>
          <p:nvCxnSpPr>
            <p:cNvPr id="39" name="Elbow Connector 38"/>
            <p:cNvCxnSpPr/>
            <p:nvPr/>
          </p:nvCxnSpPr>
          <p:spPr>
            <a:xfrm flipV="1">
              <a:off x="3621785" y="3552366"/>
              <a:ext cx="3262927" cy="4862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705599" y="3498129"/>
              <a:ext cx="381001" cy="3657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3216387" y="4326702"/>
            <a:ext cx="1984374" cy="190499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GlassFish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Avantages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172455" y="4370737"/>
            <a:ext cx="2260815" cy="645057"/>
            <a:chOff x="1448434" y="3141472"/>
            <a:chExt cx="1879814" cy="645057"/>
          </a:xfrm>
        </p:grpSpPr>
        <p:cxnSp>
          <p:nvCxnSpPr>
            <p:cNvPr id="9" name="Elbow Connector 8"/>
            <p:cNvCxnSpPr/>
            <p:nvPr/>
          </p:nvCxnSpPr>
          <p:spPr>
            <a:xfrm rot="10800000">
              <a:off x="1619557" y="3227934"/>
              <a:ext cx="1708691" cy="558595"/>
            </a:xfrm>
            <a:prstGeom prst="bentConnector3">
              <a:avLst>
                <a:gd name="adj1" fmla="val 10128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48434" y="3141472"/>
              <a:ext cx="316794" cy="3402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1855" y="2641317"/>
            <a:ext cx="434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Web </a:t>
            </a:r>
            <a:r>
              <a:rPr lang="en-US" sz="1600" b="1" dirty="0" smtClean="0">
                <a:solidFill>
                  <a:schemeClr val="tx2"/>
                </a:solidFill>
              </a:rPr>
              <a:t>services: </a:t>
            </a:r>
          </a:p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La fonctionnalité Metro est une pile composée d'API Java pour les services Web XML, permettant aux développeurs de créer et de déployer des solutions fiables, sécurisées , transactionnels et services Web interopérables.</a:t>
            </a:r>
          </a:p>
          <a:p>
            <a:endParaRPr lang="fr-FR" sz="16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931023" y="2641317"/>
            <a:ext cx="452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Outil d'environnement de développement </a:t>
            </a:r>
            <a:r>
              <a:rPr lang="fr-FR" sz="1600" b="1" dirty="0" smtClean="0">
                <a:solidFill>
                  <a:schemeClr val="tx2"/>
                </a:solidFill>
              </a:rPr>
              <a:t>	      intégré </a:t>
            </a:r>
            <a:r>
              <a:rPr lang="fr-FR" sz="1600" b="1" dirty="0">
                <a:solidFill>
                  <a:schemeClr val="tx2"/>
                </a:solidFill>
              </a:rPr>
              <a:t>(IDE): </a:t>
            </a:r>
          </a:p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Le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Serveur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fournit un support multi-IDE. 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Par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NetBeans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6.8+, IntelliJ IDEA 7, Eclipse, etc…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3726808" y="4475323"/>
            <a:ext cx="3464815" cy="540471"/>
            <a:chOff x="3621785" y="3498129"/>
            <a:chExt cx="3464815" cy="540471"/>
          </a:xfrm>
        </p:grpSpPr>
        <p:cxnSp>
          <p:nvCxnSpPr>
            <p:cNvPr id="39" name="Elbow Connector 38"/>
            <p:cNvCxnSpPr/>
            <p:nvPr/>
          </p:nvCxnSpPr>
          <p:spPr>
            <a:xfrm flipV="1">
              <a:off x="3621785" y="3552366"/>
              <a:ext cx="3262927" cy="4862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705599" y="3498129"/>
              <a:ext cx="381001" cy="3657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3216387" y="4326702"/>
            <a:ext cx="1984374" cy="190499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GlassFish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86799" cy="3450696"/>
          </a:xfrm>
        </p:spPr>
        <p:txBody>
          <a:bodyPr>
            <a:normAutofit fontScale="55000" lnSpcReduction="20000"/>
          </a:bodyPr>
          <a:lstStyle/>
          <a:p>
            <a:r>
              <a:rPr lang="fr-FR" sz="3100" b="1" dirty="0"/>
              <a:t>Prérequis:</a:t>
            </a:r>
          </a:p>
          <a:p>
            <a:pPr marL="0" indent="0">
              <a:buNone/>
            </a:pP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    JDK compatible avec la version du </a:t>
            </a:r>
            <a:r>
              <a:rPr lang="fr-FR" sz="3100" dirty="0" err="1">
                <a:solidFill>
                  <a:schemeClr val="accent1">
                    <a:lumMod val="75000"/>
                  </a:schemeClr>
                </a:solidFill>
              </a:rPr>
              <a:t>GlassFish</a:t>
            </a: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100" dirty="0" err="1" smtClean="0">
                <a:solidFill>
                  <a:schemeClr val="accent1">
                    <a:lumMod val="75000"/>
                  </a:schemeClr>
                </a:solidFill>
              </a:rPr>
              <a:t>JavaEE</a:t>
            </a:r>
            <a:r>
              <a:rPr lang="fr-FR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6 pour la version </a:t>
            </a:r>
            <a:r>
              <a:rPr lang="fr-FR" sz="3100" dirty="0" err="1">
                <a:solidFill>
                  <a:schemeClr val="accent1">
                    <a:lumMod val="75000"/>
                  </a:schemeClr>
                </a:solidFill>
              </a:rPr>
              <a:t>GlassFish</a:t>
            </a: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 3.x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100" dirty="0" err="1" smtClean="0">
                <a:solidFill>
                  <a:schemeClr val="accent1">
                    <a:lumMod val="75000"/>
                  </a:schemeClr>
                </a:solidFill>
              </a:rPr>
              <a:t>JavaEE</a:t>
            </a:r>
            <a:r>
              <a:rPr lang="fr-FR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7 pour la version </a:t>
            </a:r>
            <a:r>
              <a:rPr lang="fr-FR" sz="3100" dirty="0" err="1">
                <a:solidFill>
                  <a:schemeClr val="accent1">
                    <a:lumMod val="75000"/>
                  </a:schemeClr>
                </a:solidFill>
              </a:rPr>
              <a:t>GlassFish</a:t>
            </a: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 4.X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100" dirty="0" err="1" smtClean="0">
                <a:solidFill>
                  <a:schemeClr val="accent1">
                    <a:lumMod val="75000"/>
                  </a:schemeClr>
                </a:solidFill>
              </a:rPr>
              <a:t>JavaEE</a:t>
            </a:r>
            <a:r>
              <a:rPr lang="fr-FR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8 pour la version </a:t>
            </a:r>
            <a:r>
              <a:rPr lang="fr-FR" sz="3100" dirty="0" err="1">
                <a:solidFill>
                  <a:schemeClr val="accent1">
                    <a:lumMod val="75000"/>
                  </a:schemeClr>
                </a:solidFill>
              </a:rPr>
              <a:t>GlassFish</a:t>
            </a:r>
            <a:r>
              <a:rPr lang="fr-FR" sz="3100" dirty="0">
                <a:solidFill>
                  <a:schemeClr val="accent1">
                    <a:lumMod val="75000"/>
                  </a:schemeClr>
                </a:solidFill>
              </a:rPr>
              <a:t> 5.x</a:t>
            </a:r>
          </a:p>
          <a:p>
            <a:endParaRPr lang="fr-FR" dirty="0"/>
          </a:p>
          <a:p>
            <a:r>
              <a:rPr lang="fr-FR" sz="3400" b="1" dirty="0"/>
              <a:t>Platform:</a:t>
            </a:r>
            <a:r>
              <a:rPr lang="fr-FR" dirty="0"/>
              <a:t/>
            </a:r>
            <a:br>
              <a:rPr lang="fr-FR" dirty="0"/>
            </a:br>
            <a:r>
              <a:rPr lang="fr-FR" sz="3500" dirty="0">
                <a:solidFill>
                  <a:schemeClr val="accent1">
                    <a:lumMod val="75000"/>
                  </a:schemeClr>
                </a:solidFill>
              </a:rPr>
              <a:t>Oracle </a:t>
            </a:r>
            <a:r>
              <a:rPr lang="fr-FR" sz="3500" dirty="0" err="1">
                <a:solidFill>
                  <a:schemeClr val="accent1">
                    <a:lumMod val="75000"/>
                  </a:schemeClr>
                </a:solidFill>
              </a:rPr>
              <a:t>GlassFish</a:t>
            </a:r>
            <a:r>
              <a:rPr lang="fr-FR" sz="3500" dirty="0">
                <a:solidFill>
                  <a:schemeClr val="accent1">
                    <a:lumMod val="75000"/>
                  </a:schemeClr>
                </a:solidFill>
              </a:rPr>
              <a:t> est disponible pour: Unix/Linux/Mac/Windows.</a:t>
            </a:r>
          </a:p>
          <a:p>
            <a:endParaRPr lang="fr-FR" dirty="0"/>
          </a:p>
          <a:p>
            <a:r>
              <a:rPr lang="fr-FR" sz="3400" b="1" dirty="0"/>
              <a:t>Installation:</a:t>
            </a:r>
          </a:p>
          <a:p>
            <a:pPr marL="0" indent="0">
              <a:buNone/>
            </a:pPr>
            <a:r>
              <a:rPr lang="fr-FR" sz="3500" dirty="0">
                <a:solidFill>
                  <a:schemeClr val="accent1">
                    <a:lumMod val="75000"/>
                  </a:schemeClr>
                </a:solidFill>
              </a:rPr>
              <a:t>     Il suffit de downloader un ZIP file de la site web: </a:t>
            </a:r>
            <a:endParaRPr lang="en-US" sz="3500" dirty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pPr marL="0" indent="0">
              <a:buNone/>
            </a:pPr>
            <a:r>
              <a:rPr lang="en-US" sz="3500" dirty="0">
                <a:hlinkClick r:id="rId2"/>
              </a:rPr>
              <a:t>https://javaee.github.io/glassfish/download</a:t>
            </a:r>
            <a:endParaRPr lang="en-US" sz="35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784376"/>
              </p:ext>
            </p:extLst>
          </p:nvPr>
        </p:nvGraphicFramePr>
        <p:xfrm>
          <a:off x="838200" y="2819400"/>
          <a:ext cx="74088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changeit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Administration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Administration Server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Pure JMX Clients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Queue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647" y="2362200"/>
            <a:ext cx="314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Default Administration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GB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522452"/>
              </p:ext>
            </p:extLst>
          </p:nvPr>
        </p:nvGraphicFramePr>
        <p:xfrm>
          <a:off x="871538" y="2946400"/>
          <a:ext cx="74088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Command-line Utility (</a:t>
                      </a:r>
                      <a:r>
                        <a:rPr lang="en-US" dirty="0" err="1" smtClean="0"/>
                        <a:t>asadmin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as-install/bin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domain-</a:t>
                      </a:r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config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domain-</a:t>
                      </a:r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/logs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Upgrade Tool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as-install/bin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291" y="24500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Default Locations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SSL/TLS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3292821"/>
            <a:ext cx="868680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dirty="0" err="1" smtClean="0"/>
              <a:t>GlassFish</a:t>
            </a:r>
            <a:r>
              <a:rPr lang="fr-FR" dirty="0" smtClean="0"/>
              <a:t> </a:t>
            </a:r>
            <a:r>
              <a:rPr lang="fr-FR" dirty="0"/>
              <a:t>fournit un </a:t>
            </a:r>
            <a:r>
              <a:rPr lang="fr-FR" dirty="0" smtClean="0"/>
              <a:t>certificat </a:t>
            </a:r>
            <a:r>
              <a:rPr lang="fr-FR" dirty="0"/>
              <a:t>SSL prédéfini avec chaque déploiement mais cela ne sert pas l'objectif des applications développées configurées pour fonctionner avec un nom de domaine </a:t>
            </a:r>
            <a:r>
              <a:rPr lang="fr-FR" dirty="0" smtClean="0"/>
              <a:t>personnalisé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dirty="0" err="1" smtClean="0"/>
              <a:t>GlassFish</a:t>
            </a:r>
            <a:r>
              <a:rPr lang="fr-FR" dirty="0" smtClean="0"/>
              <a:t> </a:t>
            </a:r>
            <a:r>
              <a:rPr lang="fr-FR" dirty="0"/>
              <a:t>utilise </a:t>
            </a:r>
            <a:r>
              <a:rPr lang="fr-FR" dirty="0" smtClean="0"/>
              <a:t>le </a:t>
            </a:r>
            <a:r>
              <a:rPr lang="fr-FR" dirty="0" err="1" smtClean="0"/>
              <a:t>Keystore</a:t>
            </a:r>
            <a:r>
              <a:rPr lang="fr-FR" dirty="0" smtClean="0"/>
              <a:t> </a:t>
            </a:r>
            <a:r>
              <a:rPr lang="fr-FR" dirty="0"/>
              <a:t>pour stocker les certificats SSL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configuration </a:t>
            </a:r>
            <a:r>
              <a:rPr lang="fr-FR" dirty="0" err="1" smtClean="0"/>
              <a:t>GlassFish</a:t>
            </a:r>
            <a:r>
              <a:rPr lang="fr-FR" dirty="0" smtClean="0"/>
              <a:t> </a:t>
            </a:r>
            <a:r>
              <a:rPr lang="fr-FR" dirty="0"/>
              <a:t>Server pour TLS / </a:t>
            </a:r>
            <a:r>
              <a:rPr lang="fr-FR" dirty="0" smtClean="0"/>
              <a:t>SSL: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Configurez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 fichier de clés et le fichier de clés certifiées pour un domaine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Facultativement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configurez le client pour le SSL bidirectionnel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Créez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un écouteur de réseau HTTP avec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sous-commande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-http-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listener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Redémarrez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GlassFish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Server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SSL/TLS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594116"/>
            <a:ext cx="7772400" cy="88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GlassFish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09900" y="1371600"/>
            <a:ext cx="3124200" cy="50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Configuration SSL/TLS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93" y="2260602"/>
            <a:ext cx="4530213" cy="2012169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2838450" y="5029200"/>
            <a:ext cx="3467101" cy="508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Merci pour </a:t>
            </a:r>
            <a:r>
              <a:rPr lang="en-US" b="1" dirty="0" err="1" smtClean="0"/>
              <a:t>votre</a:t>
            </a:r>
            <a:r>
              <a:rPr lang="en-US" b="1" dirty="0" smtClean="0"/>
              <a:t> temps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54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86799" cy="3450696"/>
          </a:xfrm>
        </p:spPr>
        <p:txBody>
          <a:bodyPr>
            <a:normAutofit/>
          </a:bodyPr>
          <a:lstStyle/>
          <a:p>
            <a:r>
              <a:rPr lang="en-US" dirty="0"/>
              <a:t>KHALIL Mohammad – </a:t>
            </a:r>
            <a:r>
              <a:rPr lang="fr-FR" dirty="0"/>
              <a:t>développeur Back-end</a:t>
            </a:r>
          </a:p>
          <a:p>
            <a:r>
              <a:rPr lang="fr-FR" dirty="0"/>
              <a:t>Je travaille pour IDS (</a:t>
            </a:r>
            <a:r>
              <a:rPr lang="fr-FR" dirty="0" err="1"/>
              <a:t>Integrated</a:t>
            </a:r>
            <a:r>
              <a:rPr lang="fr-FR" dirty="0"/>
              <a:t> Digital System), une solution informatique</a:t>
            </a:r>
          </a:p>
          <a:p>
            <a:r>
              <a:rPr lang="fr-FR" dirty="0"/>
              <a:t>J'ai environ 3 ans d'expérience dans le développement Web et l'application Windows</a:t>
            </a:r>
          </a:p>
          <a:p>
            <a:r>
              <a:rPr lang="fr-FR" dirty="0"/>
              <a:t>Travailler avec PHP, C#, VB et SQL depuis 2014</a:t>
            </a:r>
          </a:p>
          <a:p>
            <a:r>
              <a:rPr lang="fr-FR" dirty="0"/>
              <a:t>J'ai une expérience avec une application Android, une application IOS et un site Web social en utilisant la graphe DB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Suis</a:t>
            </a:r>
            <a:r>
              <a:rPr lang="en-US" dirty="0"/>
              <a:t>-</a:t>
            </a:r>
            <a:r>
              <a:rPr lang="en-US" dirty="0" smtClean="0"/>
              <a:t>Je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3" y="2514600"/>
            <a:ext cx="7408333" cy="34506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Qu’est ce qu’un </a:t>
            </a:r>
            <a:r>
              <a:rPr lang="fr-FR" dirty="0" err="1" smtClean="0"/>
              <a:t>GlassFish</a:t>
            </a:r>
            <a:r>
              <a:rPr lang="fr-F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Historique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La Fonctionnalité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Les Avantages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L’Installation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La Configuration SSL/TLS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75467"/>
            <a:ext cx="8610599" cy="3450696"/>
          </a:xfrm>
        </p:spPr>
        <p:txBody>
          <a:bodyPr>
            <a:normAutofit/>
          </a:bodyPr>
          <a:lstStyle/>
          <a:p>
            <a:r>
              <a:rPr lang="fr-FR" b="1" dirty="0" smtClean="0"/>
              <a:t>Glass Fish: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GlassFish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 nom du serveur d'applications Java qui permet aux développeurs de générer des technologies d'entreprise pratiques et évolutives, ainsi que des services supplémentaires pouvant être installés en fonction de leurs préférences.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smtClean="0"/>
              <a:t> Ce </a:t>
            </a:r>
            <a:r>
              <a:rPr lang="en-US" dirty="0" err="1" smtClean="0"/>
              <a:t>Qu’un</a:t>
            </a:r>
            <a:r>
              <a:rPr lang="en-US" dirty="0" smtClean="0"/>
              <a:t> </a:t>
            </a:r>
            <a:r>
              <a:rPr lang="en-US" dirty="0" err="1" smtClean="0"/>
              <a:t>GlassFish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smtClean="0"/>
              <a:t> Ce </a:t>
            </a:r>
            <a:r>
              <a:rPr lang="en-US" dirty="0" err="1" smtClean="0"/>
              <a:t>Qu’un</a:t>
            </a:r>
            <a:r>
              <a:rPr lang="en-US" dirty="0" smtClean="0"/>
              <a:t> </a:t>
            </a:r>
            <a:r>
              <a:rPr lang="en-US" dirty="0" err="1" smtClean="0"/>
              <a:t>GlassFish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266700" y="3048000"/>
            <a:ext cx="8610599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 </a:t>
            </a:r>
            <a:r>
              <a:rPr lang="fr-FR" dirty="0" err="1" smtClean="0"/>
              <a:t>GlassFish</a:t>
            </a:r>
            <a:r>
              <a:rPr lang="fr-FR" dirty="0" smtClean="0"/>
              <a:t> est un</a:t>
            </a:r>
            <a:r>
              <a:rPr lang="fr-FR" dirty="0"/>
              <a:t> logiciel Libre </a:t>
            </a:r>
            <a:r>
              <a:rPr lang="fr-FR" dirty="0" smtClean="0"/>
              <a:t>sous deux licences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GNU GPL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(General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License)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CDDL (Common Development and Distribution License)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  <a:p>
            <a:endParaRPr lang="fr-FR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2514600"/>
            <a:ext cx="8610599" cy="3450696"/>
          </a:xfrm>
        </p:spPr>
        <p:txBody>
          <a:bodyPr>
            <a:normAutofit/>
          </a:bodyPr>
          <a:lstStyle/>
          <a:p>
            <a:r>
              <a:rPr lang="fr-FR" dirty="0"/>
              <a:t>L'implémentation de référence de Java EE est </a:t>
            </a:r>
            <a:r>
              <a:rPr lang="fr-FR" dirty="0" err="1" smtClean="0"/>
              <a:t>GlassFish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    Donc elle prend </a:t>
            </a:r>
            <a:r>
              <a:rPr lang="fr-FR" dirty="0"/>
              <a:t>en charge </a:t>
            </a:r>
            <a:r>
              <a:rPr lang="fr-FR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JMS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JavaServer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Enterprise JavaBeans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RMI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JPA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Servlets.</a:t>
            </a:r>
          </a:p>
          <a:p>
            <a:endParaRPr lang="en-US" dirty="0"/>
          </a:p>
          <a:p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smtClean="0"/>
              <a:t> Ce </a:t>
            </a:r>
            <a:r>
              <a:rPr lang="en-US" dirty="0" err="1" smtClean="0"/>
              <a:t>Qu’un</a:t>
            </a:r>
            <a:r>
              <a:rPr lang="en-US" dirty="0" smtClean="0"/>
              <a:t> </a:t>
            </a:r>
            <a:r>
              <a:rPr lang="en-US" dirty="0" err="1" smtClean="0"/>
              <a:t>GlassFish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2568" y="3124200"/>
            <a:ext cx="87037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" idx="4"/>
          </p:cNvCxnSpPr>
          <p:nvPr/>
        </p:nvCxnSpPr>
        <p:spPr>
          <a:xfrm>
            <a:off x="1189990" y="2971800"/>
            <a:ext cx="0" cy="69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7178" y="2057400"/>
            <a:ext cx="965624" cy="914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 </a:t>
            </a:r>
            <a:r>
              <a:rPr lang="en-US" b="1" dirty="0" err="1" smtClean="0"/>
              <a:t>Juin</a:t>
            </a:r>
            <a:r>
              <a:rPr lang="en-US" b="1" dirty="0" smtClean="0"/>
              <a:t> 2005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22568" y="3338286"/>
            <a:ext cx="1934845" cy="2681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70000"/>
              </a:lnSpc>
            </a:pP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211" y="2971800"/>
            <a:ext cx="1" cy="69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19399" y="2057400"/>
            <a:ext cx="965624" cy="914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 Mai 2006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314679" y="3338286"/>
            <a:ext cx="1934845" cy="2681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70000"/>
              </a:lnSpc>
            </a:pP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412633" y="2971800"/>
            <a:ext cx="1" cy="69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929821" y="2057400"/>
            <a:ext cx="965624" cy="914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17 Sept 2007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406790" y="3338286"/>
            <a:ext cx="1934845" cy="2681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466322" y="2971800"/>
            <a:ext cx="1" cy="69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83510" y="2057400"/>
            <a:ext cx="965624" cy="914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 Dec 2009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98900" y="3338286"/>
            <a:ext cx="1934845" cy="2681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70000"/>
              </a:lnSpc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5850" y="3438144"/>
            <a:ext cx="178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GlassFish</a:t>
            </a:r>
            <a:r>
              <a:rPr lang="fr-FR" b="1" dirty="0"/>
              <a:t> est créé par Sun Microsystems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9085" y="3438144"/>
            <a:ext cx="1806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b="1" dirty="0"/>
              <a:t>v1.0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6895" y="3438144"/>
            <a:ext cx="183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b="1" dirty="0"/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9442" y="4144196"/>
            <a:ext cx="17895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Cette version apporte également une performance accrue par rapport aux </a:t>
            </a:r>
            <a:r>
              <a:rPr lang="fr-FR" sz="1600" dirty="0" err="1"/>
              <a:t>WebLogic</a:t>
            </a:r>
            <a:r>
              <a:rPr lang="fr-FR" sz="1600" dirty="0"/>
              <a:t> et WebSphere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4493" y="3438144"/>
            <a:ext cx="1803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/>
              <a:t>GlassFish</a:t>
            </a:r>
            <a:r>
              <a:rPr lang="fr-FR" b="1" dirty="0" smtClean="0"/>
              <a:t> v3.0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64493" y="4144196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</a:t>
            </a:r>
            <a:r>
              <a:rPr lang="fr-FR" sz="1600" dirty="0"/>
              <a:t>Supportant JEE </a:t>
            </a:r>
            <a:r>
              <a:rPr lang="fr-FR" sz="1600" dirty="0" smtClean="0"/>
              <a:t>6</a:t>
            </a:r>
            <a:endParaRPr lang="fr-FR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91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2568" y="2798627"/>
            <a:ext cx="87037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41144" y="2646227"/>
            <a:ext cx="7358" cy="6395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2745" y="1676400"/>
            <a:ext cx="1024156" cy="96982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Début 2010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222568" y="3012713"/>
            <a:ext cx="2422524" cy="2169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267199" y="2646227"/>
            <a:ext cx="1" cy="69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10000" y="1731827"/>
            <a:ext cx="965624" cy="914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28 </a:t>
            </a:r>
            <a:r>
              <a:rPr lang="en-US" b="1" dirty="0" err="1" smtClean="0"/>
              <a:t>Fev</a:t>
            </a:r>
            <a:r>
              <a:rPr lang="en-US" b="1" dirty="0" smtClean="0"/>
              <a:t> 2011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819400" y="3012713"/>
            <a:ext cx="3005778" cy="2169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162799" y="2646227"/>
            <a:ext cx="1" cy="69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05600" y="1731827"/>
            <a:ext cx="965624" cy="914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 2013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048850" y="3012713"/>
            <a:ext cx="2637949" cy="2169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569" y="3098802"/>
            <a:ext cx="2313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Le rachat de Sun par Oracle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3098802"/>
            <a:ext cx="2772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b="1" dirty="0"/>
              <a:t>v3.1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023" y="3828211"/>
            <a:ext cx="2258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La </a:t>
            </a:r>
            <a:r>
              <a:rPr lang="fr-FR" sz="1600" dirty="0"/>
              <a:t>version commerciale de </a:t>
            </a:r>
            <a:r>
              <a:rPr lang="fr-FR" sz="1600" dirty="0" err="1"/>
              <a:t>GlassFish</a:t>
            </a:r>
            <a:r>
              <a:rPr lang="fr-FR" sz="1600" dirty="0"/>
              <a:t> connu par </a:t>
            </a:r>
            <a:r>
              <a:rPr lang="fr-FR" sz="1600" dirty="0" err="1"/>
              <a:t>WebLogic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2858817" y="3828211"/>
            <a:ext cx="29889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* </a:t>
            </a:r>
            <a:r>
              <a:rPr lang="fr-FR" sz="1600" dirty="0" err="1" smtClean="0"/>
              <a:t>Provisionning</a:t>
            </a:r>
            <a:r>
              <a:rPr lang="fr-FR" sz="1600" dirty="0" smtClean="0"/>
              <a:t> SSH</a:t>
            </a:r>
          </a:p>
          <a:p>
            <a:r>
              <a:rPr lang="fr-FR" sz="1600" dirty="0" smtClean="0"/>
              <a:t>* </a:t>
            </a:r>
            <a:r>
              <a:rPr lang="fr-FR" sz="1600" dirty="0"/>
              <a:t>U</a:t>
            </a:r>
            <a:r>
              <a:rPr lang="fr-FR" sz="1600" dirty="0" smtClean="0"/>
              <a:t>ne </a:t>
            </a:r>
            <a:r>
              <a:rPr lang="fr-FR" sz="1600" dirty="0"/>
              <a:t>administration </a:t>
            </a:r>
            <a:r>
              <a:rPr lang="fr-FR" sz="1600" dirty="0" smtClean="0"/>
              <a:t>centralisée</a:t>
            </a:r>
          </a:p>
          <a:p>
            <a:r>
              <a:rPr lang="fr-FR" sz="1600" dirty="0" smtClean="0"/>
              <a:t>* Un </a:t>
            </a:r>
            <a:r>
              <a:rPr lang="fr-FR" sz="1600" dirty="0" err="1"/>
              <a:t>clustering</a:t>
            </a:r>
            <a:r>
              <a:rPr lang="fr-FR" sz="1600" dirty="0"/>
              <a:t> complet avec haute disponibilité des </a:t>
            </a:r>
            <a:r>
              <a:rPr lang="fr-FR" dirty="0"/>
              <a:t>sessions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1396" y="3098802"/>
            <a:ext cx="2615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/>
              <a:t>GlassFish</a:t>
            </a:r>
            <a:r>
              <a:rPr lang="fr-FR" b="1" dirty="0" smtClean="0"/>
              <a:t> v4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6071396" y="3832713"/>
            <a:ext cx="25293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* Supportant </a:t>
            </a:r>
            <a:r>
              <a:rPr lang="fr-FR" sz="1600" dirty="0"/>
              <a:t>JEE 7</a:t>
            </a:r>
          </a:p>
          <a:p>
            <a:r>
              <a:rPr lang="fr-FR" sz="1600" dirty="0" smtClean="0"/>
              <a:t>* Abandonnement </a:t>
            </a:r>
            <a:r>
              <a:rPr lang="fr-FR" sz="1600" dirty="0"/>
              <a:t>de la version commerciale de </a:t>
            </a:r>
            <a:r>
              <a:rPr lang="fr-FR" sz="1600" dirty="0" err="1" smtClean="0"/>
              <a:t>GlassFish</a:t>
            </a:r>
            <a:endParaRPr lang="fr-F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568" y="5334000"/>
            <a:ext cx="84642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La maintenance de la version Open-Source de </a:t>
            </a:r>
            <a:r>
              <a:rPr lang="fr-FR" sz="22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 jusqu'à la version 5, il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constituera l'implémentation </a:t>
            </a: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de référence de Java EE 8.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2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</a:t>
            </a:r>
            <a:r>
              <a:rPr lang="fr-FR" dirty="0" smtClean="0"/>
              <a:t>Fonctionnalité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438400"/>
            <a:ext cx="8686799" cy="4343400"/>
          </a:xfrm>
        </p:spPr>
        <p:txBody>
          <a:bodyPr>
            <a:noAutofit/>
          </a:bodyPr>
          <a:lstStyle/>
          <a:p>
            <a:r>
              <a:rPr lang="fr-FR" sz="2200" dirty="0"/>
              <a:t>L'intégration d'un serveur GlassFish avec un serveur Web se fait au travers d'un </a:t>
            </a:r>
            <a:r>
              <a:rPr lang="fr-FR" sz="2200" dirty="0" smtClean="0"/>
              <a:t>connecteur</a:t>
            </a:r>
          </a:p>
          <a:p>
            <a:pPr marL="238320" indent="0">
              <a:buNone/>
            </a:pPr>
            <a:endParaRPr lang="fr-FR" sz="2200" dirty="0" smtClean="0"/>
          </a:p>
          <a:p>
            <a:r>
              <a:rPr lang="fr-FR" sz="2200" dirty="0" smtClean="0"/>
              <a:t>Le </a:t>
            </a:r>
            <a:r>
              <a:rPr lang="fr-FR" sz="2200" dirty="0"/>
              <a:t>connecteur actuel de référence est nommé JK et utilise le protocole AJP (</a:t>
            </a:r>
            <a:r>
              <a:rPr lang="fr-FR" sz="2200" dirty="0" smtClean="0"/>
              <a:t>Apache </a:t>
            </a:r>
            <a:r>
              <a:rPr lang="fr-FR" sz="2200" dirty="0" err="1"/>
              <a:t>Jserv</a:t>
            </a:r>
            <a:r>
              <a:rPr lang="fr-FR" sz="2200" dirty="0"/>
              <a:t> Protocol</a:t>
            </a:r>
            <a:r>
              <a:rPr lang="fr-FR" sz="2200" dirty="0" smtClean="0"/>
              <a:t>)</a:t>
            </a:r>
          </a:p>
          <a:p>
            <a:pPr lvl="1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Support de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plusieurs systèmes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d'exploitation</a:t>
            </a:r>
          </a:p>
          <a:p>
            <a:pPr lvl="1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Support de plusieurs serveurs (Web – Apache, IIS, Lotus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Domini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Support du protocole HTTPS	</a:t>
            </a:r>
          </a:p>
          <a:p>
            <a:pPr lvl="1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La référence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pour le couplage d'un serveur d'applications Java EE avec un serveur Web.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dirty="0" smtClean="0"/>
          </a:p>
          <a:p>
            <a:pPr marL="301943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99" y="6248400"/>
            <a:ext cx="120090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1356</TotalTime>
  <Words>784</Words>
  <Application>Microsoft Office PowerPoint</Application>
  <PresentationFormat>On-screen Show (4:3)</PresentationFormat>
  <Paragraphs>162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Candara</vt:lpstr>
      <vt:lpstr>Symbol</vt:lpstr>
      <vt:lpstr>Wingdings</vt:lpstr>
      <vt:lpstr>Waveform</vt:lpstr>
      <vt:lpstr>GlassFish</vt:lpstr>
      <vt:lpstr>Qui Suis-Je ?</vt:lpstr>
      <vt:lpstr>Plan</vt:lpstr>
      <vt:lpstr>Qu’est Ce Qu’un GlassFish ?</vt:lpstr>
      <vt:lpstr>Qu’est Ce Qu’un GlassFish ?</vt:lpstr>
      <vt:lpstr>Qu’est Ce Qu’un GlassFish ?</vt:lpstr>
      <vt:lpstr>Historique</vt:lpstr>
      <vt:lpstr>Historique</vt:lpstr>
      <vt:lpstr>La Fonctionnalité</vt:lpstr>
      <vt:lpstr>La Fonctionnalité</vt:lpstr>
      <vt:lpstr>Les Avantages</vt:lpstr>
      <vt:lpstr>Les Avantages</vt:lpstr>
      <vt:lpstr>Les Avantages</vt:lpstr>
      <vt:lpstr>Installation</vt:lpstr>
      <vt:lpstr>Installation</vt:lpstr>
      <vt:lpstr>Installation</vt:lpstr>
      <vt:lpstr>Configuration SSL/TLS</vt:lpstr>
      <vt:lpstr>Configuration SSL/TLS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GlassFish</dc:title>
  <dc:creator>mohamad</dc:creator>
  <cp:lastModifiedBy>Windows User</cp:lastModifiedBy>
  <cp:revision>91</cp:revision>
  <dcterms:created xsi:type="dcterms:W3CDTF">2006-08-16T00:00:00Z</dcterms:created>
  <dcterms:modified xsi:type="dcterms:W3CDTF">2018-03-13T08:05:57Z</dcterms:modified>
</cp:coreProperties>
</file>