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Dosis" charset="0"/>
      <p:regular r:id="rId32"/>
      <p:bold r:id="rId33"/>
    </p:embeddedFont>
    <p:embeddedFont>
      <p:font typeface="Source Sans Pro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00C9754-B02B-406A-B0F4-7A39C713B451}">
  <a:tblStyle styleId="{A00C9754-B02B-406A-B0F4-7A39C713B4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079" autoAdjust="0"/>
  </p:normalViewPr>
  <p:slideViewPr>
    <p:cSldViewPr snapToGrid="0">
      <p:cViewPr varScale="1">
        <p:scale>
          <a:sx n="79" d="100"/>
          <a:sy n="79" d="100"/>
        </p:scale>
        <p:origin x="-89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a4ba7ec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5ba4ba7ec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a5fef4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ba5fef4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568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235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esktop\demo.mp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38875" y="493025"/>
            <a:ext cx="679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/>
              <a:t>Authentification par signal électrocardiogramme</a:t>
            </a:r>
            <a:endParaRPr sz="3600"/>
          </a:p>
        </p:txBody>
      </p:sp>
      <p:grpSp>
        <p:nvGrpSpPr>
          <p:cNvPr id="70" name="Google Shape;70;p12"/>
          <p:cNvGrpSpPr/>
          <p:nvPr/>
        </p:nvGrpSpPr>
        <p:grpSpPr>
          <a:xfrm>
            <a:off x="7030573" y="391206"/>
            <a:ext cx="2120985" cy="4361089"/>
            <a:chOff x="5160100" y="1609475"/>
            <a:chExt cx="975300" cy="2005375"/>
          </a:xfrm>
        </p:grpSpPr>
        <p:sp>
          <p:nvSpPr>
            <p:cNvPr id="71" name="Google Shape;71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157875" y="1822675"/>
            <a:ext cx="1611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b="1"/>
              <a:t>Travail réalisé par : </a:t>
            </a:r>
            <a:endParaRPr sz="1400" b="1"/>
          </a:p>
        </p:txBody>
      </p:sp>
      <p:grpSp>
        <p:nvGrpSpPr>
          <p:cNvPr id="74" name="Google Shape;74;p12"/>
          <p:cNvGrpSpPr/>
          <p:nvPr/>
        </p:nvGrpSpPr>
        <p:grpSpPr>
          <a:xfrm>
            <a:off x="8613439" y="2256486"/>
            <a:ext cx="433800" cy="433800"/>
            <a:chOff x="5382800" y="412975"/>
            <a:chExt cx="433800" cy="433800"/>
          </a:xfrm>
        </p:grpSpPr>
        <p:sp>
          <p:nvSpPr>
            <p:cNvPr id="75" name="Google Shape;75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2"/>
          <p:cNvGrpSpPr/>
          <p:nvPr/>
        </p:nvGrpSpPr>
        <p:grpSpPr>
          <a:xfrm>
            <a:off x="7087964" y="2256486"/>
            <a:ext cx="433800" cy="433800"/>
            <a:chOff x="5382800" y="412975"/>
            <a:chExt cx="433800" cy="433800"/>
          </a:xfrm>
        </p:grpSpPr>
        <p:sp>
          <p:nvSpPr>
            <p:cNvPr id="79" name="Google Shape;79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577200" y="2019400"/>
            <a:ext cx="24621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Zaghdoud Alaeddine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3" name="Google Shape;83;p12"/>
          <p:cNvSpPr txBox="1">
            <a:spLocks noGrp="1"/>
          </p:cNvSpPr>
          <p:nvPr>
            <p:ph type="ctrTitle"/>
          </p:nvPr>
        </p:nvSpPr>
        <p:spPr>
          <a:xfrm>
            <a:off x="0" y="2453200"/>
            <a:ext cx="3627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b="1"/>
              <a:t>   En collaboration avec :</a:t>
            </a:r>
            <a:r>
              <a:rPr lang="en" sz="1400"/>
              <a:t> Telnet Innovation Labs</a:t>
            </a:r>
            <a:endParaRPr sz="1400"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27227"/>
            <a:ext cx="1996050" cy="8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00875" y="3196625"/>
            <a:ext cx="21210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1400" b="1"/>
              <a:t>Sous la supervision de : </a:t>
            </a:r>
            <a:r>
              <a:rPr lang="en" sz="1400"/>
              <a:t> </a:t>
            </a:r>
            <a:endParaRPr sz="1400"/>
          </a:p>
        </p:txBody>
      </p:sp>
      <p:sp>
        <p:nvSpPr>
          <p:cNvPr id="86" name="Google Shape;86;p12"/>
          <p:cNvSpPr txBox="1">
            <a:spLocks noGrp="1"/>
          </p:cNvSpPr>
          <p:nvPr>
            <p:ph type="ctrTitle"/>
          </p:nvPr>
        </p:nvSpPr>
        <p:spPr>
          <a:xfrm>
            <a:off x="1890400" y="3449238"/>
            <a:ext cx="24621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Mr Rebai Chiheb</a:t>
            </a:r>
            <a:endParaRPr sz="1400"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Mme Jmal  Marwa </a:t>
            </a:r>
            <a:endParaRPr sz="1400"/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Mme Othmen Farah	</a:t>
            </a:r>
            <a:endParaRPr sz="1400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1875" y="4227225"/>
            <a:ext cx="2181249" cy="85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2"/>
          <p:cNvGrpSpPr/>
          <p:nvPr/>
        </p:nvGrpSpPr>
        <p:grpSpPr>
          <a:xfrm>
            <a:off x="7243464" y="1718036"/>
            <a:ext cx="433800" cy="433800"/>
            <a:chOff x="5382800" y="412975"/>
            <a:chExt cx="433800" cy="433800"/>
          </a:xfrm>
        </p:grpSpPr>
        <p:sp>
          <p:nvSpPr>
            <p:cNvPr id="89" name="Google Shape;89;p12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54927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Algorithmes de Machine Learning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 flipH="1">
            <a:off x="669525" y="958225"/>
            <a:ext cx="8343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Le choix de l’algorithme de classification :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dépend de plusieurs paramètres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est justifié par une comparaison des performances de 3 algorithmes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176" y="2688975"/>
            <a:ext cx="2219125" cy="17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7150" y="2688975"/>
            <a:ext cx="2308050" cy="17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6038" y="2731409"/>
            <a:ext cx="2219125" cy="16408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-79912" y="4305625"/>
            <a:ext cx="39468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Vector Machine 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3186725" y="4305625"/>
            <a:ext cx="32289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nearest neighbor 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040575" y="4305625"/>
            <a:ext cx="28410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Decision Trees 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6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Architecture de la solution proposée 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12</a:t>
            </a:fld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75" y="310713"/>
            <a:ext cx="8169673" cy="452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6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Implémentation de la solution 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Acquisition des signaux 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14</a:t>
            </a:fld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669525" y="1258900"/>
            <a:ext cx="3982500" cy="3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capteur AD8232 est utilisé 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Un bloc de conditionnement de signal intégré pour les signaux ECG et d'autres applications de mesure biopotentiel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capteur fournit des informations utiles sur les ondes composant le signal cardiaque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7068" y="276900"/>
            <a:ext cx="1487965" cy="1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9925" y="3202500"/>
            <a:ext cx="4479601" cy="1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2225" y="1756000"/>
            <a:ext cx="2029350" cy="136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Filtrage des signaux 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15</a:t>
            </a:fld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629475" y="1441150"/>
            <a:ext cx="4271100" cy="3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Les  principales  causes du bruit sont 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L'interférence de la ligne de puissance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Bruit dû au mouvement et la respiration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2825" y="307950"/>
            <a:ext cx="2231125" cy="17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5255850" y="1888200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bruité extrait à partir de Physionet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383288" y="4146725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bruité</a:t>
            </a:r>
            <a:r>
              <a:rPr lang="en" sz="15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enregistré à l’aide du capteur 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543" y="2571750"/>
            <a:ext cx="2547688" cy="16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Filtrage des signaux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16</a:t>
            </a:fld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722100" y="1214428"/>
            <a:ext cx="84219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Utilisation d’un filtre passe-bande d’ordre 2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Les fréquences de coupure sont : 2 Hz et 40 Hz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Approximation de Butterworth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5427" y="2819150"/>
            <a:ext cx="2315821" cy="18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2975175" y="4464800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filtré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688" y="2913550"/>
            <a:ext cx="2404224" cy="16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380200" y="4464800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Analyse fréquentielle du signal bruité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2087031" y="3042151"/>
            <a:ext cx="142800" cy="13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987636" y="3250390"/>
            <a:ext cx="71400" cy="1214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450" y="2913550"/>
            <a:ext cx="2722000" cy="16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5761250" y="4464800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filtré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Extraction des descripteurs 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17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542" y="1296000"/>
            <a:ext cx="2806991" cy="27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844425" y="1296000"/>
            <a:ext cx="4718400" cy="3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L’extraction des pics R est achevée en utilisant l’algorithme de Pan-Tompkin qui est basé sur 5 étapes : 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filtre passe-bande [5Hz,15Hz]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 d</a:t>
            </a: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la </a:t>
            </a: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dérivé du signal 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 du carré du signal dérivé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Fixation d’un seuil 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Extraction des pics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7115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Extraction des descripteurs : Principe de fonctionnement de l’algorithme d’extraction Pan-Tompkins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18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75" y="1405800"/>
            <a:ext cx="89212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75" y="2580400"/>
            <a:ext cx="1916000" cy="14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6585" y="2580400"/>
            <a:ext cx="1838879" cy="1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4677" y="2590462"/>
            <a:ext cx="1930221" cy="14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9025" y="2615937"/>
            <a:ext cx="1916000" cy="13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-614150" y="3841375"/>
            <a:ext cx="30660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ECG à l’entrée de l’algorithme Pan-Tompkins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593475" y="3841375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filtré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3887825" y="3841375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Signal dérivé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6061425" y="3841375"/>
            <a:ext cx="29712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Carré du signal dérivé</a:t>
            </a:r>
            <a:endParaRPr sz="15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686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Extraction des descripteurs : Extraction des ondes P,Q,S et T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19</a:t>
            </a:fld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550" y="1507300"/>
            <a:ext cx="3508400" cy="1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425250" y="1296000"/>
            <a:ext cx="49284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 formes d'ondes restantes caractérisant le signal ECG doivent être extraites : P,Q,S,T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31"/>
          <p:cNvCxnSpPr/>
          <p:nvPr/>
        </p:nvCxnSpPr>
        <p:spPr>
          <a:xfrm flipH="1">
            <a:off x="1631525" y="2678475"/>
            <a:ext cx="45531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7" name="Google Shape;267;p31"/>
          <p:cNvSpPr txBox="1"/>
          <p:nvPr/>
        </p:nvSpPr>
        <p:spPr>
          <a:xfrm>
            <a:off x="213200" y="2331625"/>
            <a:ext cx="49284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crée une fenêtre temporelle avec des bornes allant de 65% à 95% de l’intervalle R-R 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8" name="Google Shape;268;p31"/>
          <p:cNvCxnSpPr/>
          <p:nvPr/>
        </p:nvCxnSpPr>
        <p:spPr>
          <a:xfrm flipH="1">
            <a:off x="6293275" y="3138925"/>
            <a:ext cx="4197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p31"/>
          <p:cNvSpPr txBox="1"/>
          <p:nvPr/>
        </p:nvSpPr>
        <p:spPr>
          <a:xfrm>
            <a:off x="4215600" y="3283675"/>
            <a:ext cx="49284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valeur minimale du signal dans un intervalle temporel commencant 20ms avant le pic R correspondant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169100" y="2532900"/>
            <a:ext cx="342000" cy="24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6370975" y="3138925"/>
            <a:ext cx="342000" cy="295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4172600" y="225825"/>
            <a:ext cx="3195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/>
              <a:t>Plan</a:t>
            </a:r>
            <a:endParaRPr sz="4500"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4172600" y="1582146"/>
            <a:ext cx="4845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b="1"/>
              <a:t>Contexte général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2</a:t>
            </a:fld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940" y="1814506"/>
            <a:ext cx="3378899" cy="228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4172600" y="2181258"/>
            <a:ext cx="4845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b="1"/>
              <a:t>Architecture de la solution proposée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636900" y="3011371"/>
            <a:ext cx="4845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b="1"/>
              <a:t>Implémentation de la solution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4172600" y="3112771"/>
            <a:ext cx="4845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b="1"/>
              <a:t>Conclusion et Perspectives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4636900" y="1683558"/>
            <a:ext cx="4845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 b="1"/>
              <a:t>Machine learning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1739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Extraction des descripteurs : Ensemble des descripteurs  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20</a:t>
            </a:fld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00" y="1145600"/>
            <a:ext cx="2192775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400" y="2072250"/>
            <a:ext cx="2192775" cy="1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400" y="3070600"/>
            <a:ext cx="2301475" cy="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5300" y="4019400"/>
            <a:ext cx="2301475" cy="9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0975" y="1298675"/>
            <a:ext cx="3567925" cy="34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6554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Construction d’un modèle de classification Machine Learning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21</a:t>
            </a:fld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844425" y="1140000"/>
            <a:ext cx="7655400" cy="1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L’efficacité du Machine Learning consiste à pouvoir extraire cette unicité à l’aide des descripteurs fournis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Font typeface="Source Sans Pro"/>
              <a:buChar char="▹"/>
            </a:pPr>
            <a:r>
              <a:rPr lang="en"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 données sont étiquetées et sont mis dans un format spécifique : chaque signal est associé à un individu</a:t>
            </a:r>
            <a:endParaRPr sz="1800" b="0" i="0" u="none" strike="noStrike" cap="non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0" name="Google Shape;29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501" y="3182725"/>
            <a:ext cx="7519250" cy="1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7799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Construction de l’algorithme de classification : choix de l’algorithme 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22</a:t>
            </a:fld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1"/>
          </p:nvPr>
        </p:nvSpPr>
        <p:spPr>
          <a:xfrm>
            <a:off x="682050" y="1222400"/>
            <a:ext cx="77799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Char char="▹"/>
            </a:pPr>
            <a:r>
              <a:rPr lang="en" sz="1800"/>
              <a:t>Le modèle à construir contient les données de 15 personnes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Char char="▹"/>
            </a:pPr>
            <a:r>
              <a:rPr lang="en" sz="1800"/>
              <a:t>Le nombre d’enregistrement(signal ECG) de chaque individu varie entre 3 et 6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Char char="▹"/>
            </a:pPr>
            <a:r>
              <a:rPr lang="en" sz="1800"/>
              <a:t>Chaque enregistrement dure 10 secondes et présente 11 pics R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9125" y="2769600"/>
            <a:ext cx="4315199" cy="206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4"/>
          <p:cNvCxnSpPr/>
          <p:nvPr/>
        </p:nvCxnSpPr>
        <p:spPr>
          <a:xfrm>
            <a:off x="3049825" y="2835525"/>
            <a:ext cx="1780500" cy="46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0" name="Google Shape;300;p34"/>
          <p:cNvCxnSpPr/>
          <p:nvPr/>
        </p:nvCxnSpPr>
        <p:spPr>
          <a:xfrm>
            <a:off x="3049825" y="2852000"/>
            <a:ext cx="239040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34"/>
          <p:cNvCxnSpPr/>
          <p:nvPr/>
        </p:nvCxnSpPr>
        <p:spPr>
          <a:xfrm>
            <a:off x="3211125" y="2876750"/>
            <a:ext cx="316530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2" name="Google Shape;302;p34"/>
          <p:cNvSpPr txBox="1">
            <a:spLocks noGrp="1"/>
          </p:cNvSpPr>
          <p:nvPr>
            <p:ph type="body" idx="1"/>
          </p:nvPr>
        </p:nvSpPr>
        <p:spPr>
          <a:xfrm>
            <a:off x="580625" y="2692475"/>
            <a:ext cx="2930700" cy="19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Les descripteurs sont extraits de chaque battement du coeur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9425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Construction d’un modèle de classification Machine Learning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23</a:t>
            </a:fld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body" idx="1"/>
          </p:nvPr>
        </p:nvSpPr>
        <p:spPr>
          <a:xfrm>
            <a:off x="844425" y="594075"/>
            <a:ext cx="81306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3 algorithmes de classification sont testés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graphicFrame>
        <p:nvGraphicFramePr>
          <p:cNvPr id="310" name="Google Shape;310;p35"/>
          <p:cNvGraphicFramePr/>
          <p:nvPr/>
        </p:nvGraphicFramePr>
        <p:xfrm>
          <a:off x="945000" y="1522975"/>
          <a:ext cx="4326500" cy="822900"/>
        </p:xfrm>
        <a:graphic>
          <a:graphicData uri="http://schemas.openxmlformats.org/drawingml/2006/table">
            <a:tbl>
              <a:tblPr>
                <a:noFill/>
                <a:tableStyleId>{A00C9754-B02B-406A-B0F4-7A39C713B451}</a:tableStyleId>
              </a:tblPr>
              <a:tblGrid>
                <a:gridCol w="1473850"/>
                <a:gridCol w="614900"/>
                <a:gridCol w="880150"/>
                <a:gridCol w="1357600"/>
              </a:tblGrid>
              <a:tr h="3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SVM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KNN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Decision Trees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</a:tr>
              <a:tr h="3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Précision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0.93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0.88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strike="noStrike" cap="none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0.62</a:t>
                      </a:r>
                      <a:endParaRPr sz="1500" u="none" strike="noStrike" cap="non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525" y="2470175"/>
            <a:ext cx="4173450" cy="23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2750" y="3423025"/>
            <a:ext cx="4011250" cy="15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5"/>
          <p:cNvSpPr txBox="1"/>
          <p:nvPr/>
        </p:nvSpPr>
        <p:spPr>
          <a:xfrm>
            <a:off x="5649600" y="2878513"/>
            <a:ext cx="34944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Rapport de classification du modèle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Decision Trees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5557075" y="4833725"/>
            <a:ext cx="34944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Rapport de classification du modèle KNN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1284350" y="4713350"/>
            <a:ext cx="34944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Rapport de classification du modèle SVM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600" y="1078350"/>
            <a:ext cx="3071550" cy="16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8600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Construction d’un modèle de classification Machine Learning sur les signaux réels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24</a:t>
            </a:fld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body" idx="1"/>
          </p:nvPr>
        </p:nvSpPr>
        <p:spPr>
          <a:xfrm>
            <a:off x="844425" y="1140000"/>
            <a:ext cx="7695000" cy="19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/>
              <a:t>Modèle de classification: SVM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/>
              <a:t>Nombre de signaux ECG réels : 12 = 4 échantillons x 3 personnes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/>
              <a:t>Nombre de battement de coeur par signal = 6 (complexes QRS)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 dirty="0">
                <a:solidFill>
                  <a:srgbClr val="FF0000"/>
                </a:solidFill>
              </a:rPr>
              <a:t>Accuracy du modèle = 0.91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9218" name="Picture 2" descr="https://lh5.googleusercontent.com/YImfy3z4iKgzDxRYYnW-mTB2IKV11x_ox8zfvlHfRYv-gwvnO7LSwt7I84Sf0PNThJkkmOK8kCTjYpzSUa7LjLIy-T68qi-TuCtJ8hTPJkhtXK25LSYd2QQtsPsgqpH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949" y="2815389"/>
            <a:ext cx="3727469" cy="1747253"/>
          </a:xfrm>
          <a:prstGeom prst="rect">
            <a:avLst/>
          </a:prstGeom>
          <a:noFill/>
        </p:spPr>
      </p:pic>
      <p:sp>
        <p:nvSpPr>
          <p:cNvPr id="6" name="Google Shape;315;p35"/>
          <p:cNvSpPr txBox="1"/>
          <p:nvPr/>
        </p:nvSpPr>
        <p:spPr>
          <a:xfrm>
            <a:off x="2908613" y="4508813"/>
            <a:ext cx="34944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Rapport de classification du modèle SVM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9474" y="2899611"/>
            <a:ext cx="83017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035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Déploiement de la solution dans une application Android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25</a:t>
            </a:fld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844425" y="913800"/>
            <a:ext cx="76950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produit final est une application android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L’application doit être capable d’authentifier son utilisateur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9900" y="1835025"/>
            <a:ext cx="6782949" cy="31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5200" y="2862725"/>
            <a:ext cx="1174148" cy="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6275" y="4552225"/>
            <a:ext cx="2523200" cy="3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26</a:t>
            </a:fld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7035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Déploiement de la solution dans une application Android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0" y="1586475"/>
            <a:ext cx="1387724" cy="321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9950" y="1586475"/>
            <a:ext cx="1387724" cy="3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625" y="1586462"/>
            <a:ext cx="1387700" cy="321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51150" y="1586463"/>
            <a:ext cx="1387724" cy="32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58700" y="1586463"/>
            <a:ext cx="1387700" cy="3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 et Perspectives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27</a:t>
            </a:fld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669525" y="1145600"/>
            <a:ext cx="832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B7C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▹</a:t>
            </a:r>
            <a:r>
              <a:rPr lang="en"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 signal ECG est un candidat fort pour l’authentification biométrique</a:t>
            </a: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669525" y="1923475"/>
            <a:ext cx="5955000" cy="19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La performance du système biométrique implémenté peut être améliorée sur une longue durée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système actuel nécessite que l'utilisateur soit au repos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signal ECG peut fournir des informations utiles dans le cadre des applications médicales</a:t>
            </a:r>
            <a:endParaRPr sz="1800"/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3800" y="2571750"/>
            <a:ext cx="2167301" cy="21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fr-FR"/>
          </a:p>
        </p:txBody>
      </p:sp>
      <p:pic>
        <p:nvPicPr>
          <p:cNvPr id="5" name="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200528" y="0"/>
            <a:ext cx="9344528" cy="5137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26062" y="625642"/>
            <a:ext cx="4624444" cy="2450606"/>
          </a:xfrm>
        </p:spPr>
        <p:txBody>
          <a:bodyPr/>
          <a:lstStyle/>
          <a:p>
            <a:r>
              <a:rPr lang="fr-FR" sz="3500" dirty="0" smtClean="0"/>
              <a:t>Merci pour votre attention</a:t>
            </a:r>
            <a:endParaRPr lang="fr-FR" sz="3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6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Contexte général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4</a:t>
            </a:fld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316" y="142200"/>
            <a:ext cx="4815893" cy="9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862275" y="1351150"/>
            <a:ext cx="8058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Caractères Physiologiques : empreintes, ADN, Iris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Caractères comportementaux : odeurs corporelles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543000" y="2458525"/>
            <a:ext cx="80580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traits biométriques sont :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2072625" y="3036250"/>
            <a:ext cx="56373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Universels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Uniques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Stables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Performants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844425" y="387575"/>
            <a:ext cx="27858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Biométrie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44425" y="387575"/>
            <a:ext cx="4320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Signal éléctrocardiogramme (ECG)  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44425" y="1065800"/>
            <a:ext cx="80850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Une caractéristique universelle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Un candidat fort dans le domaine de l'authentification humaine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Les ondes composant un cycle cardiaque :  P-QRS-T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475" y="3098875"/>
            <a:ext cx="6399050" cy="18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6</a:t>
            </a:fld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11" y="444250"/>
            <a:ext cx="3669229" cy="14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844425" y="2107025"/>
            <a:ext cx="80850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signal ECG peut subir des légères variations au cours du temps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L’intelligence humaine est incapable d’identifier la signature unique dans chaque signal ECG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L’intelligence artificielle avec sa discipline Machine Learning est une solution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ctrTitle"/>
          </p:nvPr>
        </p:nvSpPr>
        <p:spPr>
          <a:xfrm>
            <a:off x="685800" y="1907650"/>
            <a:ext cx="816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1625" y="1456225"/>
            <a:ext cx="5942373" cy="22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 flipH="1">
            <a:off x="582950" y="1545600"/>
            <a:ext cx="37101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 </a:t>
            </a:r>
            <a:r>
              <a:rPr lang="en" sz="1800"/>
              <a:t>Le processus du Machine Learning commence par des observations afin de chercher des modèles de données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Types de Machine Learning 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1175" y="475175"/>
            <a:ext cx="4926700" cy="42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 flipH="1">
            <a:off x="515625" y="1199638"/>
            <a:ext cx="3710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Apprentissage supervisé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 flipH="1">
            <a:off x="515625" y="3435750"/>
            <a:ext cx="3710100" cy="14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Le problème d’authentification est résolu par l’ apprentissage supervisé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 flipH="1">
            <a:off x="515625" y="1824300"/>
            <a:ext cx="3710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Apprentissage non supervisé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 flipH="1">
            <a:off x="515625" y="2317688"/>
            <a:ext cx="37101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Apprentissage semi supervisé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767</Words>
  <PresentationFormat>Affichage à l'écran (16:9)</PresentationFormat>
  <Paragraphs>185</Paragraphs>
  <Slides>29</Slides>
  <Notes>27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Dosis</vt:lpstr>
      <vt:lpstr>Source Sans Pro</vt:lpstr>
      <vt:lpstr>Cerimon template</vt:lpstr>
      <vt:lpstr>Authentification par signal électrocardiogramme</vt:lpstr>
      <vt:lpstr>Plan</vt:lpstr>
      <vt:lpstr>Contexte général</vt:lpstr>
      <vt:lpstr>Biométrie</vt:lpstr>
      <vt:lpstr>Signal éléctrocardiogramme (ECG)  </vt:lpstr>
      <vt:lpstr>Problématique</vt:lpstr>
      <vt:lpstr>Machine Learning</vt:lpstr>
      <vt:lpstr>Machine Learning </vt:lpstr>
      <vt:lpstr>Types de Machine Learning </vt:lpstr>
      <vt:lpstr>Algorithmes de Machine Learning</vt:lpstr>
      <vt:lpstr>Architecture de la solution proposée </vt:lpstr>
      <vt:lpstr>Diapositive 12</vt:lpstr>
      <vt:lpstr> Implémentation de la solution </vt:lpstr>
      <vt:lpstr>Acquisition des signaux </vt:lpstr>
      <vt:lpstr>Filtrage des signaux </vt:lpstr>
      <vt:lpstr>Filtrage des signaux</vt:lpstr>
      <vt:lpstr>Extraction des descripteurs </vt:lpstr>
      <vt:lpstr>Extraction des descripteurs : Principe de fonctionnement de l’algorithme d’extraction Pan-Tompkins</vt:lpstr>
      <vt:lpstr>Extraction des descripteurs : Extraction des ondes P,Q,S et T</vt:lpstr>
      <vt:lpstr>Extraction des descripteurs : Ensemble des descripteurs  </vt:lpstr>
      <vt:lpstr>Construction d’un modèle de classification Machine Learning</vt:lpstr>
      <vt:lpstr>Construction de l’algorithme de classification : choix de l’algorithme </vt:lpstr>
      <vt:lpstr>Construction d’un modèle de classification Machine Learning</vt:lpstr>
      <vt:lpstr>Construction d’un modèle de classification Machine Learning sur les signaux réels</vt:lpstr>
      <vt:lpstr>Déploiement de la solution dans une application Android</vt:lpstr>
      <vt:lpstr>Déploiement de la solution dans une application Android</vt:lpstr>
      <vt:lpstr>Conclusion et Perspectives</vt:lpstr>
      <vt:lpstr>Diapositive 28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Authentification par signal électrocardiogramme</dc:title>
  <dc:creator>HP</dc:creator>
  <cp:lastModifiedBy>HP</cp:lastModifiedBy>
  <cp:revision>4</cp:revision>
  <dcterms:modified xsi:type="dcterms:W3CDTF">2019-07-01T22:33:34Z</dcterms:modified>
</cp:coreProperties>
</file>