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29"/>
  </p:notesMasterIdLst>
  <p:handoutMasterIdLst>
    <p:handoutMasterId r:id="rId30"/>
  </p:handoutMasterIdLst>
  <p:sldIdLst>
    <p:sldId id="2212" r:id="rId6"/>
    <p:sldId id="2244" r:id="rId7"/>
    <p:sldId id="2256" r:id="rId8"/>
    <p:sldId id="2253" r:id="rId9"/>
    <p:sldId id="2254" r:id="rId10"/>
    <p:sldId id="2225" r:id="rId11"/>
    <p:sldId id="2237" r:id="rId12"/>
    <p:sldId id="2215" r:id="rId13"/>
    <p:sldId id="2229" r:id="rId14"/>
    <p:sldId id="2238" r:id="rId15"/>
    <p:sldId id="2239" r:id="rId16"/>
    <p:sldId id="2246" r:id="rId17"/>
    <p:sldId id="2243" r:id="rId18"/>
    <p:sldId id="2247" r:id="rId19"/>
    <p:sldId id="2250" r:id="rId20"/>
    <p:sldId id="2251" r:id="rId21"/>
    <p:sldId id="2252" r:id="rId22"/>
    <p:sldId id="2245" r:id="rId23"/>
    <p:sldId id="2257" r:id="rId24"/>
    <p:sldId id="2232" r:id="rId25"/>
    <p:sldId id="2219" r:id="rId26"/>
    <p:sldId id="2220" r:id="rId27"/>
    <p:sldId id="2214" r:id="rId28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851E0E-8EF8-4521-978E-27266DB97710}">
          <p14:sldIdLst>
            <p14:sldId id="2212"/>
            <p14:sldId id="2244"/>
            <p14:sldId id="2256"/>
            <p14:sldId id="2253"/>
            <p14:sldId id="2254"/>
            <p14:sldId id="2225"/>
            <p14:sldId id="2237"/>
            <p14:sldId id="2215"/>
            <p14:sldId id="2229"/>
            <p14:sldId id="2238"/>
            <p14:sldId id="2239"/>
            <p14:sldId id="2246"/>
            <p14:sldId id="2243"/>
            <p14:sldId id="2247"/>
            <p14:sldId id="2250"/>
            <p14:sldId id="2251"/>
            <p14:sldId id="2252"/>
            <p14:sldId id="2245"/>
            <p14:sldId id="2257"/>
            <p14:sldId id="2232"/>
            <p14:sldId id="2219"/>
            <p14:sldId id="2220"/>
            <p14:sldId id="2214"/>
          </p14:sldIdLst>
        </p14:section>
        <p14:section name="Support Slides" id="{FDB3834D-BAC2-4943-86B0-F33F9B8C750E}">
          <p14:sldIdLst/>
        </p14:section>
        <p14:section name="Archive" id="{1E500BDB-12F9-41B3-B4B8-F5003489019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-1164">
          <p15:clr>
            <a:srgbClr val="A4A3A4"/>
          </p15:clr>
        </p15:guide>
        <p15:guide id="2" pos="-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man Meuschke" initials="NM" lastIdx="1" clrIdx="0">
    <p:extLst>
      <p:ext uri="{19B8F6BF-5375-455C-9EA6-DF929625EA0E}">
        <p15:presenceInfo xmlns:p15="http://schemas.microsoft.com/office/powerpoint/2012/main" userId="Norman Meusch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D7F7"/>
    <a:srgbClr val="92CCE8"/>
    <a:srgbClr val="88BBD4"/>
    <a:srgbClr val="82AFC7"/>
    <a:srgbClr val="7AA4BA"/>
    <a:srgbClr val="67899E"/>
    <a:srgbClr val="5B7A8B"/>
    <a:srgbClr val="547281"/>
    <a:srgbClr val="96C9E4"/>
    <a:srgbClr val="2E99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1"/>
    <p:restoredTop sz="83380"/>
  </p:normalViewPr>
  <p:slideViewPr>
    <p:cSldViewPr snapToGrid="0">
      <p:cViewPr varScale="1">
        <p:scale>
          <a:sx n="132" d="100"/>
          <a:sy n="132" d="100"/>
        </p:scale>
        <p:origin x="288" y="160"/>
      </p:cViewPr>
      <p:guideLst>
        <p:guide orient="horz" pos="-1164"/>
        <p:guide pos="-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26.05.25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26.05.25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97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lnSpc>
                <a:spcPct val="170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8719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209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37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86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3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286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1- SAE has learned to represent the hidden state at that layer using a sparse set of interpretable features.</a:t>
            </a:r>
          </a:p>
          <a:p>
            <a:pPr marL="0" marR="0" lvl="0" indent="0" algn="l" defTabSz="286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2- The </a:t>
            </a:r>
            <a:r>
              <a:rPr lang="en-US" b="0" dirty="0"/>
              <a:t>residual stream </a:t>
            </a:r>
            <a:r>
              <a:rPr lang="en-US" dirty="0"/>
              <a:t>is the core representation that flows through the layers of a transformer model like its working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0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286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Residual stream = the model’s </a:t>
            </a:r>
            <a:r>
              <a:rPr lang="en-US" i="1" dirty="0"/>
              <a:t>current belief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3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286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L0 (L-zero) means the number of non-zero entries in the sparse code.</a:t>
            </a:r>
          </a:p>
          <a:p>
            <a:pPr marL="0" marR="0" lvl="0" indent="0" algn="l" defTabSz="286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(</a:t>
            </a:r>
            <a:r>
              <a:rPr lang="en-US" b="0" dirty="0" err="1"/>
              <a:t>sae_acts</a:t>
            </a:r>
            <a:r>
              <a:rPr lang="en-US" b="0" dirty="0"/>
              <a:t> &gt; 1).sum(-1) This line counts, for each token in the prompt, how many of the 16,000 SAE features are active, (have a value greater than 1)</a:t>
            </a:r>
          </a:p>
          <a:p>
            <a:pPr marL="0" marR="0" lvl="0" indent="0" algn="l" defTabSz="286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aligns with the SAE being trained </a:t>
            </a:r>
            <a:r>
              <a:rPr lang="en-US" b="1" dirty="0"/>
              <a:t>to have an average L₀ of ~71</a:t>
            </a:r>
          </a:p>
          <a:p>
            <a:pPr marL="0" marR="0" lvl="0" indent="0" algn="l" defTabSz="286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2869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0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90450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53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5502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3">
            <a:extLst>
              <a:ext uri="{FF2B5EF4-FFF2-40B4-BE49-F238E27FC236}">
                <a16:creationId xmlns:a16="http://schemas.microsoft.com/office/drawing/2014/main" id="{0CA61CD2-5B4A-4F21-ADAB-49310EABD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>
          <a:xfrm>
            <a:off x="0" y="0"/>
            <a:ext cx="9135879" cy="4731990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7F7F7F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549121" y="2451199"/>
            <a:ext cx="7623279" cy="584775"/>
          </a:xfrm>
          <a:prstGeom prst="rect">
            <a:avLst/>
          </a:prstGeom>
        </p:spPr>
        <p:txBody>
          <a:bodyPr vert="horz"/>
          <a:lstStyle>
            <a:lvl1pPr>
              <a:defRPr sz="3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0797" y="2210098"/>
            <a:ext cx="5786438" cy="230832"/>
          </a:xfrm>
          <a:prstGeom prst="rect">
            <a:avLst/>
          </a:prstGeom>
        </p:spPr>
        <p:txBody>
          <a:bodyPr lIns="0" tIns="0" rIns="0" bIns="0"/>
          <a:lstStyle>
            <a:lvl1pPr>
              <a:defRPr sz="1500" b="0" i="0" cap="small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algn="l" rtl="0"/>
            <a:endParaRPr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76E8AF4-8407-4833-AB7F-E081E8047B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59" y="186652"/>
            <a:ext cx="1891181" cy="342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544" y="189452"/>
            <a:ext cx="828091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26/5/2025 </a:t>
            </a:r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2" name="Bild 13">
            <a:extLst>
              <a:ext uri="{FF2B5EF4-FFF2-40B4-BE49-F238E27FC236}">
                <a16:creationId xmlns:a16="http://schemas.microsoft.com/office/drawing/2014/main" id="{723C2E8C-34D4-4021-8E4F-F857E20191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01" r="-89" b="83120"/>
          <a:stretch/>
        </p:blipFill>
        <p:spPr>
          <a:xfrm>
            <a:off x="0" y="627534"/>
            <a:ext cx="9144000" cy="240675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BB041DB-EE84-4E9E-A429-E87D4C599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3" y="1058863"/>
            <a:ext cx="8280919" cy="3696195"/>
          </a:xfrm>
          <a:prstGeom prst="rect">
            <a:avLst/>
          </a:prstGeom>
        </p:spPr>
        <p:txBody>
          <a:bodyPr/>
          <a:lstStyle>
            <a:lvl1pPr marL="285750" indent="-285750">
              <a:spcAft>
                <a:spcPts val="377"/>
              </a:spcAft>
              <a:buClr>
                <a:schemeClr val="bg2"/>
              </a:buClr>
              <a:buSzPct val="104000"/>
              <a:buFont typeface="Calibri" panose="020F0502020204030204" pitchFamily="34" charset="0"/>
              <a:buChar char="•"/>
              <a:defRPr lang="en-US" sz="1600" b="0" i="0" baseline="0" dirty="0" smtClean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1500" indent="-285750">
              <a:buClr>
                <a:srgbClr val="0F96D4"/>
              </a:buClr>
              <a:buSzPct val="90000"/>
              <a:buFont typeface="Courier New" panose="02070309020205020404" pitchFamily="49" charset="0"/>
              <a:buChar char="o"/>
              <a:defRPr sz="16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 marL="896938" indent="-358775">
              <a:buClr>
                <a:srgbClr val="0F96D4"/>
              </a:buClr>
              <a:buFont typeface="Calibri" panose="020F0502020204030204" pitchFamily="34" charset="0"/>
              <a:buChar char="—"/>
              <a:defRPr sz="16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544" y="189452"/>
            <a:ext cx="828091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2" name="Bild 13">
            <a:extLst>
              <a:ext uri="{FF2B5EF4-FFF2-40B4-BE49-F238E27FC236}">
                <a16:creationId xmlns:a16="http://schemas.microsoft.com/office/drawing/2014/main" id="{723C2E8C-34D4-4021-8E4F-F857E20191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01" r="-89" b="83120"/>
          <a:stretch/>
        </p:blipFill>
        <p:spPr>
          <a:xfrm>
            <a:off x="0" y="627534"/>
            <a:ext cx="9144000" cy="240675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BB041DB-EE84-4E9E-A429-E87D4C599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3" y="1058863"/>
            <a:ext cx="8280919" cy="3696195"/>
          </a:xfrm>
          <a:prstGeom prst="rect">
            <a:avLst/>
          </a:prstGeom>
        </p:spPr>
        <p:txBody>
          <a:bodyPr/>
          <a:lstStyle>
            <a:lvl1pPr marL="285750" indent="-285750">
              <a:spcAft>
                <a:spcPts val="377"/>
              </a:spcAft>
              <a:buClr>
                <a:schemeClr val="bg2"/>
              </a:buClr>
              <a:buSzPct val="104000"/>
              <a:buFont typeface="Calibri" panose="020F0502020204030204" pitchFamily="34" charset="0"/>
              <a:buChar char="•"/>
              <a:defRPr lang="en-US" sz="1600" b="0" i="0" baseline="0" dirty="0" smtClean="0">
                <a:solidFill>
                  <a:srgbClr val="59595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71500" indent="-285750">
              <a:buClr>
                <a:srgbClr val="0F96D4"/>
              </a:buClr>
              <a:buSzPct val="90000"/>
              <a:buFont typeface="Courier New" panose="02070309020205020404" pitchFamily="49" charset="0"/>
              <a:buChar char="o"/>
              <a:defRPr sz="16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4pPr marL="896938" indent="-358775">
              <a:buClr>
                <a:srgbClr val="0F96D4"/>
              </a:buClr>
              <a:buFont typeface="Calibri" panose="020F0502020204030204" pitchFamily="34" charset="0"/>
              <a:buChar char="—"/>
              <a:defRPr sz="16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58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5137EE-7C51-2D75-B8BF-B7D56407C26A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371F-F6A3-C27E-39C8-8830D247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780" y="2358998"/>
            <a:ext cx="3862668" cy="59606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391AB-33AA-76F3-2A03-6FFE9CB7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0D8A9CC-B56C-2AE8-7F8B-288166701D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" y="4615901"/>
            <a:ext cx="1891181" cy="3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9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700088"/>
            <a:ext cx="9144000" cy="41039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Moujan Mirjalili - NLP38 Backdoors in LLMs </a:t>
            </a:r>
            <a:endParaRPr lang="de-DE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9/5/2025 </a:t>
            </a:r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700088"/>
            <a:ext cx="9144000" cy="41039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7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lang="en-GB" sz="900" kern="1200" dirty="0" smtClean="0">
                <a:solidFill>
                  <a:srgbClr val="17375E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Moujan Mirjalili - NLP38 Backdoors in LLMs</a:t>
            </a:r>
          </a:p>
          <a:p>
            <a:endParaRPr lang="en-US" dirty="0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9/5/2025 </a:t>
            </a:r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9" r:id="rId3"/>
    <p:sldLayoutId id="2147483671" r:id="rId4"/>
    <p:sldLayoutId id="2147483668" r:id="rId5"/>
    <p:sldLayoutId id="2147483670" r:id="rId6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2.0269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former-circuits.pub/2023/monosemantic-features" TargetMode="External"/><Relationship Id="rId2" Type="http://schemas.openxmlformats.org/officeDocument/2006/relationships/hyperlink" Target="https://github.com/jbloomAus/SAELe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402.06922" TargetMode="External"/><Relationship Id="rId5" Type="http://schemas.openxmlformats.org/officeDocument/2006/relationships/hyperlink" Target="https://www.alignmentforum.org/posts/Qryk6FqjtZk9FHHJR/sparse-autoencoders-find-highly-interpretable-directions-in" TargetMode="External"/><Relationship Id="rId4" Type="http://schemas.openxmlformats.org/officeDocument/2006/relationships/hyperlink" Target="https://www.neelnanda.io/mechanistic-interpretability/getting-starte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BE3DD2-2CD9-42C8-816D-49E12D9C2A6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60796" y="3053953"/>
            <a:ext cx="6431483" cy="2308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Moujan Mirjalili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C912C-CBBE-4629-8B9B-B8E8D728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34689"/>
                </a:solidFill>
                <a:effectLst/>
              </a:rPr>
              <a:t>NLP38 Backdoors in LLMs - SAEs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A68B5-9310-4016-85C3-82D3B6258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Topics in Data Code Presentation</a:t>
            </a:r>
            <a:endParaRPr lang="en-DE" i="1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03DD76B-6873-A789-2E9B-8E01736A815C}"/>
              </a:ext>
            </a:extLst>
          </p:cNvPr>
          <p:cNvSpPr txBox="1">
            <a:spLocks/>
          </p:cNvSpPr>
          <p:nvPr/>
        </p:nvSpPr>
        <p:spPr>
          <a:xfrm>
            <a:off x="660796" y="3302764"/>
            <a:ext cx="6431483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defTabSz="512188">
              <a:buFont typeface="Times New Roman" charset="0"/>
              <a:buNone/>
              <a:defRPr sz="150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Dominik Meier, Jan Philip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Wahle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665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39AC-050C-6B6E-5D17-91DD25DC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err="1"/>
              <a:t>Neuronpedia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EEA04-E846-6366-B6CB-F3BD0A0BE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7F5EE-3F2F-3C38-6D29-2537CA0403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4ED14-8F68-776C-BAB8-9E1566B86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10D7BF-CC4A-F549-7A8A-7075251B2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909334"/>
            <a:ext cx="8280919" cy="369619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Interactive </a:t>
            </a:r>
            <a:r>
              <a:rPr lang="en-US" dirty="0" err="1"/>
              <a:t>iframe</a:t>
            </a:r>
            <a:r>
              <a:rPr lang="en-US" dirty="0"/>
              <a:t> which is a searchable database of SAE features trained on popular LLMs.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Embedding feature 10004, which was identified earlier as one of the most activated SAE features in response the prompt about time travel.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Neuronpedia</a:t>
            </a:r>
            <a:r>
              <a:rPr lang="en-US" dirty="0"/>
              <a:t> lets us: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View top-k activating prompts for each feature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Inspect visualizations of feature behavior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See plots like activation distributions across tokens</a:t>
            </a:r>
          </a:p>
        </p:txBody>
      </p:sp>
    </p:spTree>
    <p:extLst>
      <p:ext uri="{BB962C8B-B14F-4D97-AF65-F5344CB8AC3E}">
        <p14:creationId xmlns:p14="http://schemas.microsoft.com/office/powerpoint/2010/main" val="310159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5311-AAEF-A736-CC09-E536198F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Neuronpedia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F883D-D5FE-611A-ADE9-0645D9364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7F4DB-1F9A-04FD-9E31-1366725707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9680E-BF26-DE94-1E89-34D9FDCA2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2BA5EF-158A-BD41-CF74-F6A50D10B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832" y="909334"/>
            <a:ext cx="9057381" cy="3696195"/>
          </a:xfrm>
        </p:spPr>
        <p:txBody>
          <a:bodyPr/>
          <a:lstStyle/>
          <a:p>
            <a:pPr marL="174625" indent="-174625" algn="l" rtl="0"/>
            <a:r>
              <a:rPr lang="en-US" dirty="0"/>
              <a:t>This helps us interpret the features and decide whether the feature is linked to a backdoor behavior?</a:t>
            </a:r>
          </a:p>
          <a:p>
            <a:pPr marL="0" indent="0" algn="just" rtl="0">
              <a:spcAft>
                <a:spcPts val="377"/>
              </a:spcAft>
              <a:buClr>
                <a:schemeClr val="bg2"/>
              </a:buClr>
              <a:buSzPct val="10400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32239-FAB7-76A1-8631-F9EFC5308B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07"/>
          <a:stretch/>
        </p:blipFill>
        <p:spPr>
          <a:xfrm>
            <a:off x="685800" y="1302867"/>
            <a:ext cx="7772400" cy="33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3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64EB-9B44-A4A4-B542-28384C9D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433B4-62E3-C52B-C6FC-8F14AB76D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1B2A-43A6-0948-D3AB-1B8A898532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57E41-1673-4E8A-E708-272236A7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656866-765C-8B6D-EA50-4EB00422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9" y="835842"/>
            <a:ext cx="6822561" cy="37732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844E23-CAC6-0751-0D4F-409D771E2D4D}"/>
              </a:ext>
            </a:extLst>
          </p:cNvPr>
          <p:cNvSpPr/>
          <p:nvPr/>
        </p:nvSpPr>
        <p:spPr>
          <a:xfrm>
            <a:off x="6706712" y="1037968"/>
            <a:ext cx="290836" cy="161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5AB18-898F-73C3-5460-761522D531BB}"/>
              </a:ext>
            </a:extLst>
          </p:cNvPr>
          <p:cNvSpPr/>
          <p:nvPr/>
        </p:nvSpPr>
        <p:spPr>
          <a:xfrm>
            <a:off x="2159895" y="1284790"/>
            <a:ext cx="1064871" cy="1377387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DF1A23-C855-766F-26B2-7E87185909CF}"/>
              </a:ext>
            </a:extLst>
          </p:cNvPr>
          <p:cNvSpPr/>
          <p:nvPr/>
        </p:nvSpPr>
        <p:spPr>
          <a:xfrm>
            <a:off x="308037" y="3102015"/>
            <a:ext cx="578643" cy="15070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3A32F6D-220E-1537-7890-EC57291BA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41161" y="888485"/>
            <a:ext cx="2102839" cy="3720585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Predicted to fire:</a:t>
            </a:r>
          </a:p>
          <a:p>
            <a:pPr marL="228600" lvl="1" indent="-114300">
              <a:spcAft>
                <a:spcPts val="600"/>
              </a:spcAft>
            </a:pPr>
            <a:r>
              <a:rPr lang="en-US" sz="1400" dirty="0"/>
              <a:t>averaged 24 points per game during the 2021 season: 2.42</a:t>
            </a:r>
          </a:p>
          <a:p>
            <a:pPr marL="228600" lvl="1" indent="-114300">
              <a:spcAft>
                <a:spcPts val="600"/>
              </a:spcAft>
            </a:pPr>
            <a:r>
              <a:rPr lang="en-US" sz="1400" dirty="0"/>
              <a:t>The Lakers won 9 consecutive games to finish the season: 1.21</a:t>
            </a:r>
          </a:p>
          <a:p>
            <a:pPr marL="228600" lvl="1" indent="-114300">
              <a:spcAft>
                <a:spcPts val="600"/>
              </a:spcAft>
            </a:pPr>
            <a:r>
              <a:rPr lang="en-US" sz="1400" dirty="0"/>
              <a:t>She ranks third all-time in NCAA assists: 11.21</a:t>
            </a:r>
          </a:p>
          <a:p>
            <a:pPr marL="228600" lvl="1" indent="-114300">
              <a:spcAft>
                <a:spcPts val="600"/>
              </a:spcAft>
            </a:pPr>
            <a:r>
              <a:rPr lang="en-US" sz="1400" dirty="0"/>
              <a:t>The coach led the team to 3 championships: 0.13</a:t>
            </a:r>
          </a:p>
          <a:p>
            <a:pPr marL="228600" lvl="1" indent="-114300">
              <a:spcAft>
                <a:spcPts val="600"/>
              </a:spcAft>
            </a:pPr>
            <a:endParaRPr lang="en-US" sz="14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1400" dirty="0"/>
              <a:t>Predicted not to fire: </a:t>
            </a:r>
          </a:p>
          <a:p>
            <a:pPr marL="228600" lvl="1" indent="-114300">
              <a:spcAft>
                <a:spcPts val="600"/>
              </a:spcAft>
            </a:pPr>
            <a:r>
              <a:rPr lang="en-US" sz="1400" dirty="0"/>
              <a:t>He likes to play basketball with friends:0.00</a:t>
            </a:r>
          </a:p>
          <a:p>
            <a:pPr marL="228600" lvl="1" indent="-114300">
              <a:spcAft>
                <a:spcPts val="600"/>
              </a:spcAft>
            </a:pPr>
            <a:r>
              <a:rPr lang="en-US" sz="1400" dirty="0"/>
              <a:t>The crowd cheered loudly at the stadium: 0.00</a:t>
            </a:r>
          </a:p>
          <a:p>
            <a:pPr marL="228600" lvl="1" indent="-114300">
              <a:spcAft>
                <a:spcPts val="600"/>
              </a:spcAft>
            </a:pPr>
            <a:r>
              <a:rPr lang="en-US" sz="1400" dirty="0"/>
              <a:t>They watched the game on TV: 0.00</a:t>
            </a:r>
          </a:p>
        </p:txBody>
      </p:sp>
    </p:spTree>
    <p:extLst>
      <p:ext uri="{BB962C8B-B14F-4D97-AF65-F5344CB8AC3E}">
        <p14:creationId xmlns:p14="http://schemas.microsoft.com/office/powerpoint/2010/main" val="318050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20A6-7FC7-5D3B-417A-5EB04A70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Contrast Pairs Trick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03F9F-D629-D910-920A-BBB0FE422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20D0-39B3-6C0D-F82A-94A0831DB3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1890F-C4E9-75D3-2916-BE081C884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D64832-06E7-4E90-4BC3-28CF88CD6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3" y="890419"/>
            <a:ext cx="8280919" cy="36961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A technique for comparing which SAE features fire differently between two similar prompts (one slightly changed) 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Comparing how changing one word in the prompt alters: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the model’s prediction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the SAE feature activations behind that decision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Example: 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The word heavens was changed to cats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This animal-related SAE feature started firing strongly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It influenced the logits, pushing tokens like "dog", "mouse", etc.</a:t>
            </a:r>
          </a:p>
          <a:p>
            <a:pPr lvl="1" algn="just">
              <a:lnSpc>
                <a:spcPct val="150000"/>
              </a:lnSpc>
              <a:spcAft>
                <a:spcPts val="600"/>
              </a:spcAft>
            </a:pPr>
            <a:r>
              <a:rPr lang="en-US" sz="1400" dirty="0"/>
              <a:t>This explains why the model changed its output.</a:t>
            </a:r>
          </a:p>
        </p:txBody>
      </p:sp>
    </p:spTree>
    <p:extLst>
      <p:ext uri="{BB962C8B-B14F-4D97-AF65-F5344CB8AC3E}">
        <p14:creationId xmlns:p14="http://schemas.microsoft.com/office/powerpoint/2010/main" val="97465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B00-5040-521C-D552-3795A869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4DE06-3FCA-AA77-9154-DC21165BE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0043-095E-ED13-3074-65D91F73D5E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D31FE-6FAC-2545-2268-7D66E0128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8C148D-3482-AF88-92DE-005A508E1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5" y="899073"/>
            <a:ext cx="4587055" cy="369619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The output breaks down how likely the model is to predict each token of the answer, given the prompt.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For each token in the answer, it shows: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The </a:t>
            </a:r>
            <a:r>
              <a:rPr lang="en-US" sz="1300" dirty="0">
                <a:solidFill>
                  <a:srgbClr val="FF0000"/>
                </a:solidFill>
              </a:rPr>
              <a:t>rank</a:t>
            </a:r>
            <a:r>
              <a:rPr lang="en-US" sz="1300" dirty="0"/>
              <a:t> of that token in the model’s prediction (how high it was on the list).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Its </a:t>
            </a:r>
            <a:r>
              <a:rPr lang="en-US" sz="1300" dirty="0">
                <a:solidFill>
                  <a:srgbClr val="FF9300"/>
                </a:solidFill>
              </a:rPr>
              <a:t>logit score </a:t>
            </a:r>
            <a:r>
              <a:rPr lang="en-US" sz="1300" dirty="0"/>
              <a:t>(raw confidence)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Its </a:t>
            </a:r>
            <a:r>
              <a:rPr lang="en-US" sz="1300" dirty="0">
                <a:solidFill>
                  <a:srgbClr val="0070C0"/>
                </a:solidFill>
              </a:rPr>
              <a:t>probability</a:t>
            </a:r>
            <a:r>
              <a:rPr lang="en-US" sz="1300" dirty="0"/>
              <a:t> (after </a:t>
            </a:r>
            <a:r>
              <a:rPr lang="en-US" sz="1300" dirty="0" err="1"/>
              <a:t>softmax</a:t>
            </a:r>
            <a:r>
              <a:rPr lang="en-US" sz="1300" dirty="0"/>
              <a:t>)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300" dirty="0"/>
              <a:t>The top 10 tokens the model considered likely at that position. (alternatives)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0BB9B8-6871-D37D-BE98-DF6774E6C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467" y="1610783"/>
            <a:ext cx="3600450" cy="20503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96301BC-B176-B43F-D29A-DDD8C1D7E8EB}"/>
              </a:ext>
            </a:extLst>
          </p:cNvPr>
          <p:cNvSpPr/>
          <p:nvPr/>
        </p:nvSpPr>
        <p:spPr>
          <a:xfrm>
            <a:off x="5240868" y="1752600"/>
            <a:ext cx="474132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C330E-2B1F-9988-1814-939D021F039E}"/>
              </a:ext>
            </a:extLst>
          </p:cNvPr>
          <p:cNvSpPr/>
          <p:nvPr/>
        </p:nvSpPr>
        <p:spPr>
          <a:xfrm>
            <a:off x="6122458" y="1752600"/>
            <a:ext cx="769407" cy="169333"/>
          </a:xfrm>
          <a:prstGeom prst="rect">
            <a:avLst/>
          </a:prstGeom>
          <a:noFill/>
          <a:ln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A55B6-4D1C-8D90-1995-6AC9BD7EFC79}"/>
              </a:ext>
            </a:extLst>
          </p:cNvPr>
          <p:cNvSpPr/>
          <p:nvPr/>
        </p:nvSpPr>
        <p:spPr>
          <a:xfrm>
            <a:off x="6926791" y="1751735"/>
            <a:ext cx="769407" cy="1693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4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AA0F-ABEE-5BC6-CB20-69B5DC36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Refusal Suppression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8BFD2-E6F8-61ED-09FE-B28D771B9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986A7-5AF6-BD03-C5D0-88D5A44D51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921E-55B8-DB5A-7734-367763A99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2ED445-A6BF-D138-C0C8-E7583526D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2" y="2438400"/>
            <a:ext cx="8280919" cy="225006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The model resists unsafe outputs, but suppression prompts reduce this resistance, especially at the start of completions.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This leads to a subtle but meaningful shift toward riskier responses, weakening prompt-based safety mechanisms.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Suppression increases the chance of initiating a leak (e.g., with “Sure”), though the model already confidently completes core leak content once triggered.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EBFA69-1FE8-0DB9-F3BD-EEE53C74C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3454"/>
              </p:ext>
            </p:extLst>
          </p:nvPr>
        </p:nvGraphicFramePr>
        <p:xfrm>
          <a:off x="777735" y="992265"/>
          <a:ext cx="7588529" cy="1386868"/>
        </p:xfrm>
        <a:graphic>
          <a:graphicData uri="http://schemas.openxmlformats.org/drawingml/2006/table">
            <a:tbl>
              <a:tblPr firstRow="1" bandRow="1">
                <a:effectLst/>
                <a:tableStyleId>{69C7853C-536D-4A76-A0AE-DD22124D55A5}</a:tableStyleId>
              </a:tblPr>
              <a:tblGrid>
                <a:gridCol w="1674171">
                  <a:extLst>
                    <a:ext uri="{9D8B030D-6E8A-4147-A177-3AD203B41FA5}">
                      <a16:colId xmlns:a16="http://schemas.microsoft.com/office/drawing/2014/main" val="2524877609"/>
                    </a:ext>
                  </a:extLst>
                </a:gridCol>
                <a:gridCol w="1792270">
                  <a:extLst>
                    <a:ext uri="{9D8B030D-6E8A-4147-A177-3AD203B41FA5}">
                      <a16:colId xmlns:a16="http://schemas.microsoft.com/office/drawing/2014/main" val="3860519228"/>
                    </a:ext>
                  </a:extLst>
                </a:gridCol>
                <a:gridCol w="1800028">
                  <a:extLst>
                    <a:ext uri="{9D8B030D-6E8A-4147-A177-3AD203B41FA5}">
                      <a16:colId xmlns:a16="http://schemas.microsoft.com/office/drawing/2014/main" val="119372282"/>
                    </a:ext>
                  </a:extLst>
                </a:gridCol>
                <a:gridCol w="2322060">
                  <a:extLst>
                    <a:ext uri="{9D8B030D-6E8A-4147-A177-3AD203B41FA5}">
                      <a16:colId xmlns:a16="http://schemas.microsoft.com/office/drawing/2014/main" val="1897308126"/>
                    </a:ext>
                  </a:extLst>
                </a:gridCol>
              </a:tblGrid>
              <a:tr h="346717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endParaRPr lang="en-US" sz="1200" b="0" i="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Prompt</a:t>
                      </a:r>
                      <a:endParaRPr lang="en-US" sz="1200" b="0" i="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Suppressed Prompt</a:t>
                      </a:r>
                      <a:endParaRPr lang="en-US" sz="1200" b="0" i="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Refusal vs Leak Outcome</a:t>
                      </a:r>
                      <a:endParaRPr lang="en-US" sz="1200" b="0" i="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23956"/>
                  </a:ext>
                </a:extLst>
              </a:tr>
              <a:tr h="346717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Sure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727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327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Still unlikely but less so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60504"/>
                  </a:ext>
                </a:extLst>
              </a:tr>
              <a:tr h="346717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74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97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Suppression retained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77014"/>
                  </a:ext>
                </a:extLst>
              </a:tr>
              <a:tr h="346717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't (from “can’t”)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0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0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Refusal remains top choice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76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035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AA0F-ABEE-5BC6-CB20-69B5DC36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Prefix Injection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8BFD2-E6F8-61ED-09FE-B28D771B9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986A7-5AF6-BD03-C5D0-88D5A44D51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921E-55B8-DB5A-7734-367763A99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2ED445-A6BF-D138-C0C8-E7583526DC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3" y="2133600"/>
            <a:ext cx="8280919" cy="225006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The injected prefix tokens consistently receive extremely low ranks, showing the model would never naturally generate them in response to the prompt.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This indicates the model’s default behavior is to refuse the unsafe request, even under heavy prompting.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200" dirty="0"/>
              <a:t>After the injected prefix is accepted, subsequent tokens are ranked highly, suggesting the model resumes normal generation once the initial safety check is bypassed.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EBFA69-1FE8-0DB9-F3BD-EEE53C74C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7118"/>
              </p:ext>
            </p:extLst>
          </p:nvPr>
        </p:nvGraphicFramePr>
        <p:xfrm>
          <a:off x="777735" y="992265"/>
          <a:ext cx="7588529" cy="1040151"/>
        </p:xfrm>
        <a:graphic>
          <a:graphicData uri="http://schemas.openxmlformats.org/drawingml/2006/table">
            <a:tbl>
              <a:tblPr firstRow="1" bandRow="1">
                <a:effectLst/>
                <a:tableStyleId>{69C7853C-536D-4A76-A0AE-DD22124D55A5}</a:tableStyleId>
              </a:tblPr>
              <a:tblGrid>
                <a:gridCol w="1674171">
                  <a:extLst>
                    <a:ext uri="{9D8B030D-6E8A-4147-A177-3AD203B41FA5}">
                      <a16:colId xmlns:a16="http://schemas.microsoft.com/office/drawing/2014/main" val="2524877609"/>
                    </a:ext>
                  </a:extLst>
                </a:gridCol>
                <a:gridCol w="1792270">
                  <a:extLst>
                    <a:ext uri="{9D8B030D-6E8A-4147-A177-3AD203B41FA5}">
                      <a16:colId xmlns:a16="http://schemas.microsoft.com/office/drawing/2014/main" val="3860519228"/>
                    </a:ext>
                  </a:extLst>
                </a:gridCol>
                <a:gridCol w="1800028">
                  <a:extLst>
                    <a:ext uri="{9D8B030D-6E8A-4147-A177-3AD203B41FA5}">
                      <a16:colId xmlns:a16="http://schemas.microsoft.com/office/drawing/2014/main" val="119372282"/>
                    </a:ext>
                  </a:extLst>
                </a:gridCol>
                <a:gridCol w="2322060">
                  <a:extLst>
                    <a:ext uri="{9D8B030D-6E8A-4147-A177-3AD203B41FA5}">
                      <a16:colId xmlns:a16="http://schemas.microsoft.com/office/drawing/2014/main" val="1897308126"/>
                    </a:ext>
                  </a:extLst>
                </a:gridCol>
              </a:tblGrid>
              <a:tr h="346717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</a:t>
                      </a:r>
                      <a:endParaRPr lang="en-US" sz="1200" b="0" i="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Prompt</a:t>
                      </a:r>
                      <a:endParaRPr lang="en-US" sz="1200" b="0" i="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Injected Prompt</a:t>
                      </a:r>
                      <a:endParaRPr lang="en-US" sz="1200" b="0" i="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Refusal vs Leak Outcome</a:t>
                      </a:r>
                      <a:endParaRPr lang="en-US" sz="1200" b="0" i="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23956"/>
                  </a:ext>
                </a:extLst>
              </a:tr>
              <a:tr h="346717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Absolutely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 1359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 9770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 more unlikely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260504"/>
                  </a:ext>
                </a:extLst>
              </a:tr>
              <a:tr h="346717"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't (from “can’t”)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 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 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>
                        <a:lnSpc>
                          <a:spcPct val="80000"/>
                        </a:lnSpc>
                        <a:spcAft>
                          <a:spcPts val="377"/>
                        </a:spcAft>
                        <a:buClr>
                          <a:schemeClr val="bg2"/>
                        </a:buClr>
                        <a:buSzPct val="104000"/>
                        <a:buFont typeface="Calibri" panose="020F0502020204030204" pitchFamily="34" charset="0"/>
                        <a:buNone/>
                      </a:pPr>
                      <a:r>
                        <a:rPr lang="en-US" sz="1200" b="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Refusal remains top choice</a:t>
                      </a:r>
                      <a:endParaRPr lang="en-US" sz="1200" b="0" i="0" baseline="0" dirty="0">
                        <a:solidFill>
                          <a:schemeClr val="bg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46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76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276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A6F3-2A53-64F1-D10E-350744F7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Feature Activations Comparison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735AE-604F-AD11-E4E3-310667EA0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7670-DF3A-A3BB-3E03-98FBBE21FB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ECC8-EED6-F00E-24FC-3B78B7FBE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157514-C1F1-8A28-F1F8-4AF095446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1225630"/>
            <a:ext cx="8382884" cy="302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3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D826-00D2-DD81-4C43-8C58218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Circular Subspace Geometry of Features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3D951-739A-EE8C-AC12-4E9B11AB1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8A7CE-2286-091A-F2FD-FA04168DB2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E672C-E674-CADE-EE5E-5EA5CFBFA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7821CD-A6B9-7A57-A177-8225E6B4AF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3" y="909334"/>
            <a:ext cx="8280919" cy="369619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From the paper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 All Language Model Features Are Linear</a:t>
            </a:r>
            <a:endParaRPr lang="en-US" dirty="0"/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Idea: Some SAE features aren’t just random, they’re geometrically structured in the activation space.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example:</a:t>
            </a:r>
          </a:p>
          <a:p>
            <a:pPr lvl="1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Features about the days of the week form a circular subspace.</a:t>
            </a:r>
          </a:p>
          <a:p>
            <a:pPr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We can use this to find out if suspicious or adversarial features are clustered together or isolated.</a:t>
            </a:r>
          </a:p>
        </p:txBody>
      </p:sp>
    </p:spTree>
    <p:extLst>
      <p:ext uri="{BB962C8B-B14F-4D97-AF65-F5344CB8AC3E}">
        <p14:creationId xmlns:p14="http://schemas.microsoft.com/office/powerpoint/2010/main" val="188374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0FA85-6D8F-6045-D3AE-EF2C3726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Circular Subspace Plot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B307E-0F53-509B-3827-920E6ACF6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6E6D0-7B3F-F706-51AB-4E198F01CD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26/5/2025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62B03-5B37-F64B-5B86-3DD6AC15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1F3075-00B2-D83E-608E-D63534C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 algn="l" rtl="0">
              <a:spcAft>
                <a:spcPts val="377"/>
              </a:spcAft>
              <a:buClr>
                <a:schemeClr val="bg2"/>
              </a:buClr>
              <a:buSzPct val="104000"/>
              <a:buFont typeface="Calibri" panose="020F050202020403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B69C6-C4B4-DA98-1111-BC991235C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09" y="860571"/>
            <a:ext cx="6192182" cy="389448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9B5BAB7-8C14-96E7-7B3F-97FBA0DAA672}"/>
              </a:ext>
            </a:extLst>
          </p:cNvPr>
          <p:cNvSpPr/>
          <p:nvPr/>
        </p:nvSpPr>
        <p:spPr>
          <a:xfrm>
            <a:off x="5810491" y="2807814"/>
            <a:ext cx="1006998" cy="1000257"/>
          </a:xfrm>
          <a:prstGeom prst="ellipse">
            <a:avLst/>
          </a:prstGeom>
          <a:noFill/>
          <a:ln>
            <a:solidFill>
              <a:srgbClr val="1BD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9638D-6519-1C4E-9E27-12D6BC5029A3}"/>
              </a:ext>
            </a:extLst>
          </p:cNvPr>
          <p:cNvSpPr/>
          <p:nvPr/>
        </p:nvSpPr>
        <p:spPr>
          <a:xfrm>
            <a:off x="7112899" y="1844984"/>
            <a:ext cx="493614" cy="105197"/>
          </a:xfrm>
          <a:prstGeom prst="rect">
            <a:avLst/>
          </a:prstGeom>
          <a:noFill/>
          <a:ln>
            <a:solidFill>
              <a:srgbClr val="1BD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3B5136-0675-7622-AFCD-157C7FA54252}"/>
              </a:ext>
            </a:extLst>
          </p:cNvPr>
          <p:cNvSpPr/>
          <p:nvPr/>
        </p:nvSpPr>
        <p:spPr>
          <a:xfrm>
            <a:off x="3665692" y="3681876"/>
            <a:ext cx="784927" cy="760651"/>
          </a:xfrm>
          <a:prstGeom prst="ellipse">
            <a:avLst/>
          </a:prstGeom>
          <a:noFill/>
          <a:ln>
            <a:solidFill>
              <a:srgbClr val="FF66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F59EA8-C097-E4A9-5DF8-B99F93539E2A}"/>
              </a:ext>
            </a:extLst>
          </p:cNvPr>
          <p:cNvSpPr/>
          <p:nvPr/>
        </p:nvSpPr>
        <p:spPr>
          <a:xfrm>
            <a:off x="7112899" y="1950181"/>
            <a:ext cx="493614" cy="113288"/>
          </a:xfrm>
          <a:prstGeom prst="rect">
            <a:avLst/>
          </a:prstGeom>
          <a:noFill/>
          <a:ln>
            <a:solidFill>
              <a:srgbClr val="FF66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4FE14B-730C-2CB4-C637-FCF39ECB1C41}"/>
              </a:ext>
            </a:extLst>
          </p:cNvPr>
          <p:cNvSpPr/>
          <p:nvPr/>
        </p:nvSpPr>
        <p:spPr>
          <a:xfrm>
            <a:off x="2063469" y="3193320"/>
            <a:ext cx="695915" cy="891317"/>
          </a:xfrm>
          <a:prstGeom prst="ellipse">
            <a:avLst/>
          </a:prstGeom>
          <a:noFill/>
          <a:ln>
            <a:solidFill>
              <a:srgbClr val="AB62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B7C418-8D22-8B11-5139-25C3BCC48BF0}"/>
              </a:ext>
            </a:extLst>
          </p:cNvPr>
          <p:cNvSpPr/>
          <p:nvPr/>
        </p:nvSpPr>
        <p:spPr>
          <a:xfrm>
            <a:off x="7112899" y="1610315"/>
            <a:ext cx="555192" cy="145657"/>
          </a:xfrm>
          <a:prstGeom prst="rect">
            <a:avLst/>
          </a:prstGeom>
          <a:noFill/>
          <a:ln>
            <a:solidFill>
              <a:srgbClr val="AB62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0B797D-56E4-83CE-403B-5112AAB068D8}"/>
              </a:ext>
            </a:extLst>
          </p:cNvPr>
          <p:cNvSpPr/>
          <p:nvPr/>
        </p:nvSpPr>
        <p:spPr>
          <a:xfrm rot="1590027">
            <a:off x="2012770" y="2910636"/>
            <a:ext cx="1302818" cy="392934"/>
          </a:xfrm>
          <a:prstGeom prst="ellipse">
            <a:avLst/>
          </a:prstGeom>
          <a:noFill/>
          <a:ln>
            <a:solidFill>
              <a:srgbClr val="FFCB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28F082-FA6C-0AF9-CF68-40D92543C219}"/>
              </a:ext>
            </a:extLst>
          </p:cNvPr>
          <p:cNvSpPr/>
          <p:nvPr/>
        </p:nvSpPr>
        <p:spPr>
          <a:xfrm>
            <a:off x="7112899" y="2233402"/>
            <a:ext cx="493614" cy="121380"/>
          </a:xfrm>
          <a:prstGeom prst="rect">
            <a:avLst/>
          </a:prstGeom>
          <a:noFill/>
          <a:ln>
            <a:solidFill>
              <a:srgbClr val="FFCB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D2DB9C-0AAD-69EC-F195-5349FE1F890E}"/>
              </a:ext>
            </a:extLst>
          </p:cNvPr>
          <p:cNvSpPr/>
          <p:nvPr/>
        </p:nvSpPr>
        <p:spPr>
          <a:xfrm rot="19438029">
            <a:off x="2799844" y="1394570"/>
            <a:ext cx="428878" cy="1224510"/>
          </a:xfrm>
          <a:prstGeom prst="ellipse">
            <a:avLst/>
          </a:prstGeom>
          <a:noFill/>
          <a:ln>
            <a:solidFill>
              <a:srgbClr val="FF9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E8DB8-4476-9395-BA22-2B08E99CB87F}"/>
              </a:ext>
            </a:extLst>
          </p:cNvPr>
          <p:cNvSpPr/>
          <p:nvPr/>
        </p:nvSpPr>
        <p:spPr>
          <a:xfrm>
            <a:off x="7112899" y="3139471"/>
            <a:ext cx="493614" cy="100749"/>
          </a:xfrm>
          <a:prstGeom prst="rect">
            <a:avLst/>
          </a:prstGeom>
          <a:noFill/>
          <a:ln>
            <a:solidFill>
              <a:srgbClr val="FF97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34FCBD-B018-67F3-9AFA-45217AB222C3}"/>
              </a:ext>
            </a:extLst>
          </p:cNvPr>
          <p:cNvSpPr/>
          <p:nvPr/>
        </p:nvSpPr>
        <p:spPr>
          <a:xfrm>
            <a:off x="5810491" y="1861169"/>
            <a:ext cx="323272" cy="779447"/>
          </a:xfrm>
          <a:prstGeom prst="ellipse">
            <a:avLst/>
          </a:prstGeom>
          <a:noFill/>
          <a:ln>
            <a:solidFill>
              <a:srgbClr val="B6E8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455E5A-44BC-DDEF-30EC-7B985B08A6F7}"/>
              </a:ext>
            </a:extLst>
          </p:cNvPr>
          <p:cNvSpPr/>
          <p:nvPr/>
        </p:nvSpPr>
        <p:spPr>
          <a:xfrm>
            <a:off x="4411014" y="1270450"/>
            <a:ext cx="544682" cy="627132"/>
          </a:xfrm>
          <a:prstGeom prst="ellipse">
            <a:avLst/>
          </a:prstGeom>
          <a:noFill/>
          <a:ln>
            <a:solidFill>
              <a:srgbClr val="B6E8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1AABF7-DF86-7068-D7B3-6DD7CEC34C68}"/>
              </a:ext>
            </a:extLst>
          </p:cNvPr>
          <p:cNvSpPr/>
          <p:nvPr/>
        </p:nvSpPr>
        <p:spPr>
          <a:xfrm>
            <a:off x="7112899" y="4048303"/>
            <a:ext cx="555192" cy="102911"/>
          </a:xfrm>
          <a:prstGeom prst="rect">
            <a:avLst/>
          </a:prstGeom>
          <a:noFill/>
          <a:ln>
            <a:solidFill>
              <a:srgbClr val="B6E8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8AC1F8-E43D-7FA7-D881-E8BECF35EB31}"/>
              </a:ext>
            </a:extLst>
          </p:cNvPr>
          <p:cNvSpPr/>
          <p:nvPr/>
        </p:nvSpPr>
        <p:spPr>
          <a:xfrm>
            <a:off x="7112899" y="3042605"/>
            <a:ext cx="493614" cy="96866"/>
          </a:xfrm>
          <a:prstGeom prst="rect">
            <a:avLst/>
          </a:prstGeom>
          <a:noFill/>
          <a:ln>
            <a:solidFill>
              <a:srgbClr val="B6E8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A22D-065E-EED5-92F5-7DEBB14E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ECBCE-5DB2-37E3-C1F9-E0EE2640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33A31-7BBB-E8D1-6FD8-A963869C88E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27C81-7159-11BA-92C6-7A4C26056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D6638E-5F00-83F3-1F91-B37BF8A91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3" y="909334"/>
            <a:ext cx="8280919" cy="36961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Understand an existing codebase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Run clean and triggered prompt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Compare trends in feature activations between the prompts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Interpret features (</a:t>
            </a:r>
            <a:r>
              <a:rPr lang="en-US" sz="1500" dirty="0" err="1"/>
              <a:t>Neuronpedia</a:t>
            </a:r>
            <a:r>
              <a:rPr lang="en-US" sz="1500" dirty="0"/>
              <a:t>, Visualization)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Identify patterns or features that consistently spike when the trigger is present (if there exists one)</a:t>
            </a:r>
          </a:p>
        </p:txBody>
      </p:sp>
    </p:spTree>
    <p:extLst>
      <p:ext uri="{BB962C8B-B14F-4D97-AF65-F5344CB8AC3E}">
        <p14:creationId xmlns:p14="http://schemas.microsoft.com/office/powerpoint/2010/main" val="244709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2786-EC35-CBA9-4E97-527AE544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Tasks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6326F-2AF0-7D22-BAE5-7AC336680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798F-C3CA-617B-339B-D0A0CA723FC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F6906-4DE7-48C3-BC64-AF7345DE8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01593D-8B09-94C3-D388-CAA788DBC5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 algn="just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4000"/>
              <a:buFont typeface="Calibri" panose="020F0502020204030204" pitchFamily="34" charset="0"/>
              <a:buChar char="•"/>
            </a:pPr>
            <a:r>
              <a:rPr lang="en-US" dirty="0"/>
              <a:t>Generate and work on more prompts in order to observe trends.</a:t>
            </a:r>
          </a:p>
          <a:p>
            <a:pPr algn="just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Try ablating or editing high-activation features linked to backdoors.</a:t>
            </a:r>
          </a:p>
        </p:txBody>
      </p:sp>
    </p:spTree>
    <p:extLst>
      <p:ext uri="{BB962C8B-B14F-4D97-AF65-F5344CB8AC3E}">
        <p14:creationId xmlns:p14="http://schemas.microsoft.com/office/powerpoint/2010/main" val="171667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CDF5-EFDA-313A-83FC-173B070F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B7604-6685-FBF9-C31A-DD397175A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F89E7-4FF0-5108-AC21-2C8E3D8D7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3070" y="909334"/>
            <a:ext cx="8457859" cy="3779897"/>
          </a:xfrm>
        </p:spPr>
        <p:txBody>
          <a:bodyPr/>
          <a:lstStyle/>
          <a:p>
            <a:pPr mar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Bloom, J., </a:t>
            </a:r>
            <a:r>
              <a:rPr lang="en-US" dirty="0" err="1"/>
              <a:t>Tigges</a:t>
            </a:r>
            <a:r>
              <a:rPr lang="en-US" dirty="0"/>
              <a:t>, C., Duong, A., &amp; </a:t>
            </a:r>
            <a:r>
              <a:rPr lang="en-US" dirty="0" err="1"/>
              <a:t>Chanin</a:t>
            </a:r>
            <a:r>
              <a:rPr lang="en-US" dirty="0"/>
              <a:t>, D. (2024). </a:t>
            </a:r>
            <a:r>
              <a:rPr lang="en-US" dirty="0" err="1">
                <a:hlinkClick r:id="rId2"/>
              </a:rPr>
              <a:t>SAELens</a:t>
            </a:r>
            <a:r>
              <a:rPr lang="en-US" dirty="0"/>
              <a:t>. </a:t>
            </a:r>
          </a:p>
          <a:p>
            <a:pPr mar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Olah</a:t>
            </a:r>
            <a:r>
              <a:rPr lang="en-US" dirty="0"/>
              <a:t> et al. (2023). </a:t>
            </a:r>
            <a:r>
              <a:rPr lang="en-US" i="1" dirty="0" err="1"/>
              <a:t>Monosemantic</a:t>
            </a:r>
            <a:r>
              <a:rPr lang="en-US" i="1" dirty="0"/>
              <a:t> Features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transformer-circuits.pub</a:t>
            </a:r>
            <a:endParaRPr lang="en-US" dirty="0"/>
          </a:p>
          <a:p>
            <a:pPr mar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Neel Nanda. </a:t>
            </a:r>
            <a:r>
              <a:rPr lang="en-US" i="1" dirty="0"/>
              <a:t>Mechanistic Interpretability</a:t>
            </a:r>
            <a:r>
              <a:rPr lang="en-US" dirty="0"/>
              <a:t>. </a:t>
            </a:r>
            <a:r>
              <a:rPr lang="en-US" dirty="0">
                <a:hlinkClick r:id="rId4"/>
              </a:rPr>
              <a:t>neelnanda.io</a:t>
            </a:r>
            <a:endParaRPr lang="en-US" dirty="0"/>
          </a:p>
          <a:p>
            <a:pPr mar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Alignment Forum. </a:t>
            </a:r>
            <a:r>
              <a:rPr lang="en-US" i="1" dirty="0"/>
              <a:t>SAEs and Backdoor Detection</a:t>
            </a:r>
            <a:r>
              <a:rPr lang="en-US" dirty="0"/>
              <a:t>. </a:t>
            </a:r>
            <a:r>
              <a:rPr lang="en-US" dirty="0">
                <a:hlinkClick r:id="rId5"/>
              </a:rPr>
              <a:t>alignmentforum.org</a:t>
            </a:r>
            <a:endParaRPr lang="en-US" dirty="0"/>
          </a:p>
          <a:p>
            <a:pPr marL="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en-US" dirty="0" err="1"/>
              <a:t>Evertz</a:t>
            </a:r>
            <a:r>
              <a:rPr lang="en-US" dirty="0"/>
              <a:t>, J. (2025). Whispers in the Machine: Confidentiality in LLM-Integrated Systems. </a:t>
            </a:r>
            <a:r>
              <a:rPr lang="en-US" dirty="0">
                <a:hlinkClick r:id="rId6"/>
              </a:rPr>
              <a:t>https://arxiv.org/pdf/2402.06922</a:t>
            </a:r>
            <a:endParaRPr lang="en-US" dirty="0"/>
          </a:p>
          <a:p>
            <a:pPr marL="0" indent="-342900" algn="just">
              <a:spcAft>
                <a:spcPts val="600"/>
              </a:spcAft>
              <a:buFont typeface="System Font Regular"/>
              <a:buChar char="✵"/>
            </a:pPr>
            <a:r>
              <a:rPr lang="en-US" dirty="0"/>
              <a:t>I used ChatGPT for grammar check.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DB69-F82B-1811-8276-22A870DFE3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5D705-101D-F911-FA0D-BF14BA34E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Moujan Mirjalili - NLP38 Backdoors in LLMs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617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898AB2-A59A-A0F2-B490-DADB559E3CC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343865-B2FF-36A4-B0F6-1ED5303F8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D98C4-3716-1FDE-B817-C2B357B3D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433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7078-B6E5-3E71-79CE-7E3486C9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</a:t>
            </a:r>
            <a:endParaRPr lang="LID4096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D8AEF7-5A84-9334-6073-F413271B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8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3C19-E73E-32A2-A142-24EB9009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Concepts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D16ED-6BD2-DF63-CB20-EE42F1B68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6788B-450E-00E7-BCE7-392E2D806A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26/5/2025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DEF9E-5F27-55B0-CDA2-AC2F57CA1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191C416B-9FF9-9BC9-C41F-B59488A0772F}"/>
              </a:ext>
            </a:extLst>
          </p:cNvPr>
          <p:cNvSpPr/>
          <p:nvPr/>
        </p:nvSpPr>
        <p:spPr>
          <a:xfrm>
            <a:off x="1252796" y="3782369"/>
            <a:ext cx="2806779" cy="852660"/>
          </a:xfrm>
          <a:prstGeom prst="cube">
            <a:avLst>
              <a:gd name="adj" fmla="val 55245"/>
            </a:avLst>
          </a:prstGeom>
          <a:solidFill>
            <a:srgbClr val="54728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FAB53DC4-EE0F-5D00-2DF6-D5EDD5593D9D}"/>
              </a:ext>
            </a:extLst>
          </p:cNvPr>
          <p:cNvSpPr/>
          <p:nvPr/>
        </p:nvSpPr>
        <p:spPr>
          <a:xfrm>
            <a:off x="1252795" y="3295229"/>
            <a:ext cx="2806779" cy="852660"/>
          </a:xfrm>
          <a:prstGeom prst="cube">
            <a:avLst>
              <a:gd name="adj" fmla="val 55245"/>
            </a:avLst>
          </a:prstGeom>
          <a:solidFill>
            <a:srgbClr val="67899E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Hook points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015F44F2-98DF-A2B5-63EF-E31D0DA92E7D}"/>
              </a:ext>
            </a:extLst>
          </p:cNvPr>
          <p:cNvSpPr/>
          <p:nvPr/>
        </p:nvSpPr>
        <p:spPr>
          <a:xfrm>
            <a:off x="1252795" y="2825666"/>
            <a:ext cx="2806779" cy="852660"/>
          </a:xfrm>
          <a:prstGeom prst="cube">
            <a:avLst>
              <a:gd name="adj" fmla="val 55245"/>
            </a:avLst>
          </a:prstGeom>
          <a:solidFill>
            <a:srgbClr val="7AA4BA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SAE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A09AC97-EC7C-5CF8-825B-222445348B80}"/>
              </a:ext>
            </a:extLst>
          </p:cNvPr>
          <p:cNvSpPr/>
          <p:nvPr/>
        </p:nvSpPr>
        <p:spPr>
          <a:xfrm>
            <a:off x="1252795" y="2350249"/>
            <a:ext cx="2806779" cy="852660"/>
          </a:xfrm>
          <a:prstGeom prst="cube">
            <a:avLst>
              <a:gd name="adj" fmla="val 55245"/>
            </a:avLst>
          </a:prstGeom>
          <a:solidFill>
            <a:srgbClr val="82AFC7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Neuronpedia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53804C-E5E8-63DC-B515-C011C5D21493}"/>
              </a:ext>
            </a:extLst>
          </p:cNvPr>
          <p:cNvSpPr/>
          <p:nvPr/>
        </p:nvSpPr>
        <p:spPr>
          <a:xfrm>
            <a:off x="4356785" y="3190337"/>
            <a:ext cx="1043618" cy="539496"/>
          </a:xfrm>
          <a:prstGeom prst="rect">
            <a:avLst/>
          </a:prstGeom>
          <a:solidFill>
            <a:schemeClr val="bg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and SAE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AE4B8E-EF7E-9D0F-A3D2-8FEEF048D4B4}"/>
              </a:ext>
            </a:extLst>
          </p:cNvPr>
          <p:cNvSpPr/>
          <p:nvPr/>
        </p:nvSpPr>
        <p:spPr>
          <a:xfrm>
            <a:off x="5565265" y="3191913"/>
            <a:ext cx="1043618" cy="534551"/>
          </a:xfrm>
          <a:prstGeom prst="rect">
            <a:avLst/>
          </a:prstGeom>
          <a:solidFill>
            <a:schemeClr val="bg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Streams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CFF382-16E7-33A8-BB55-79C97D5FAFB4}"/>
              </a:ext>
            </a:extLst>
          </p:cNvPr>
          <p:cNvSpPr/>
          <p:nvPr/>
        </p:nvSpPr>
        <p:spPr>
          <a:xfrm>
            <a:off x="6773745" y="3190337"/>
            <a:ext cx="1043618" cy="534551"/>
          </a:xfrm>
          <a:prstGeom prst="rect">
            <a:avLst/>
          </a:prstGeom>
          <a:solidFill>
            <a:schemeClr val="bg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DA9C1-5E78-5B6C-4AB5-548029E4E682}"/>
              </a:ext>
            </a:extLst>
          </p:cNvPr>
          <p:cNvCxnSpPr>
            <a:cxnSpLocks/>
          </p:cNvCxnSpPr>
          <p:nvPr/>
        </p:nvCxnSpPr>
        <p:spPr>
          <a:xfrm>
            <a:off x="3584789" y="3457614"/>
            <a:ext cx="715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be 35">
            <a:extLst>
              <a:ext uri="{FF2B5EF4-FFF2-40B4-BE49-F238E27FC236}">
                <a16:creationId xmlns:a16="http://schemas.microsoft.com/office/drawing/2014/main" id="{4B12C0EE-8998-67B8-F9B5-B59B93175165}"/>
              </a:ext>
            </a:extLst>
          </p:cNvPr>
          <p:cNvSpPr/>
          <p:nvPr/>
        </p:nvSpPr>
        <p:spPr>
          <a:xfrm>
            <a:off x="1251476" y="1870060"/>
            <a:ext cx="2806779" cy="852660"/>
          </a:xfrm>
          <a:prstGeom prst="cube">
            <a:avLst>
              <a:gd name="adj" fmla="val 55245"/>
            </a:avLst>
          </a:prstGeom>
          <a:solidFill>
            <a:srgbClr val="88BBD4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 Pair Trick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7FD70161-5202-048F-4D02-A62DE396B1C2}"/>
              </a:ext>
            </a:extLst>
          </p:cNvPr>
          <p:cNvSpPr/>
          <p:nvPr/>
        </p:nvSpPr>
        <p:spPr>
          <a:xfrm>
            <a:off x="1250157" y="1387691"/>
            <a:ext cx="2806779" cy="852660"/>
          </a:xfrm>
          <a:prstGeom prst="cube">
            <a:avLst>
              <a:gd name="adj" fmla="val 55245"/>
            </a:avLst>
          </a:prstGeom>
          <a:solidFill>
            <a:srgbClr val="92CCE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Prompts</a:t>
            </a:r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D3E853DF-3C3B-5193-A9E0-D3540897C684}"/>
              </a:ext>
            </a:extLst>
          </p:cNvPr>
          <p:cNvSpPr/>
          <p:nvPr/>
        </p:nvSpPr>
        <p:spPr>
          <a:xfrm>
            <a:off x="1252379" y="893599"/>
            <a:ext cx="2806779" cy="852660"/>
          </a:xfrm>
          <a:prstGeom prst="cube">
            <a:avLst>
              <a:gd name="adj" fmla="val 55245"/>
            </a:avLst>
          </a:prstGeom>
          <a:solidFill>
            <a:srgbClr val="98D7F7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Subspace Geometry of Features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6908C9C-A403-F349-9153-E229F326FA73}"/>
              </a:ext>
            </a:extLst>
          </p:cNvPr>
          <p:cNvSpPr/>
          <p:nvPr/>
        </p:nvSpPr>
        <p:spPr>
          <a:xfrm>
            <a:off x="4357987" y="1764426"/>
            <a:ext cx="1042416" cy="539496"/>
          </a:xfrm>
          <a:prstGeom prst="rect">
            <a:avLst/>
          </a:prstGeom>
          <a:solidFill>
            <a:schemeClr val="bg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Refusal Suppression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542AB5-DC16-DEEF-BEC6-743BE67EFEDB}"/>
              </a:ext>
            </a:extLst>
          </p:cNvPr>
          <p:cNvSpPr/>
          <p:nvPr/>
        </p:nvSpPr>
        <p:spPr>
          <a:xfrm>
            <a:off x="5565265" y="1764426"/>
            <a:ext cx="1042416" cy="539496"/>
          </a:xfrm>
          <a:prstGeom prst="rect">
            <a:avLst/>
          </a:prstGeom>
          <a:solidFill>
            <a:schemeClr val="bg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 Injection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61DF70-0976-5B67-6668-63A2ACA5CC4C}"/>
              </a:ext>
            </a:extLst>
          </p:cNvPr>
          <p:cNvSpPr/>
          <p:nvPr/>
        </p:nvSpPr>
        <p:spPr>
          <a:xfrm>
            <a:off x="6772543" y="1746259"/>
            <a:ext cx="1042416" cy="539496"/>
          </a:xfrm>
          <a:prstGeom prst="rect">
            <a:avLst/>
          </a:prstGeom>
          <a:solidFill>
            <a:schemeClr val="bg2">
              <a:lumMod val="40000"/>
              <a:lumOff val="60000"/>
              <a:alpha val="67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Activation Comparison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81C8E7-1ACE-64EA-D9CC-0AAEF01981D7}"/>
              </a:ext>
            </a:extLst>
          </p:cNvPr>
          <p:cNvCxnSpPr>
            <a:cxnSpLocks/>
          </p:cNvCxnSpPr>
          <p:nvPr/>
        </p:nvCxnSpPr>
        <p:spPr>
          <a:xfrm>
            <a:off x="3584789" y="2032040"/>
            <a:ext cx="715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8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6" grpId="0" animBg="1"/>
      <p:bldP spid="37" grpId="0" animBg="1"/>
      <p:bldP spid="38" grpId="0" animBg="1"/>
      <p:bldP spid="42" grpId="0" animBg="1"/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8BB2-1687-0AC2-97B9-E8C3795C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733CF-2484-BE6B-F7D1-724098ACB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36B5-2C27-B3EB-738C-36084E1D6C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0C893-C3DB-61B3-6BDE-46453F897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6EBA92-53F2-B830-B7C1-56D089C23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909334"/>
            <a:ext cx="8280919" cy="3789666"/>
          </a:xfrm>
        </p:spPr>
        <p:txBody>
          <a:bodyPr>
            <a:normAutofit/>
          </a:bodyPr>
          <a:lstStyle/>
          <a:p>
            <a:pPr algn="just" rt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Base model: 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gpt2-small with 12 layers and ~124M parameters</a:t>
            </a:r>
          </a:p>
          <a:p>
            <a:pPr lvl="1" algn="just" rtl="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Loaded via </a:t>
            </a:r>
            <a:r>
              <a:rPr lang="en-US" dirty="0" err="1"/>
              <a:t>HookedSAETransformer</a:t>
            </a:r>
            <a:r>
              <a:rPr lang="en-US" dirty="0"/>
              <a:t> from the </a:t>
            </a:r>
            <a:r>
              <a:rPr lang="en-US" dirty="0" err="1"/>
              <a:t>sae_lens</a:t>
            </a:r>
            <a:r>
              <a:rPr lang="en-US" dirty="0"/>
              <a:t> library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Hook Point: SAE attached to residual stream at blocks.7.hook_resid_pre.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SAE source: Joseph Bloom’s pretrained SAE (gpt2-small-res-jb release)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Library stack: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sae_lens</a:t>
            </a:r>
            <a:r>
              <a:rPr lang="en-US" dirty="0"/>
              <a:t> for loading, running, and visualizing SAEs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transformer_lens</a:t>
            </a:r>
            <a:r>
              <a:rPr lang="en-US" dirty="0"/>
              <a:t> for model control and tokenization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NeelNanda</a:t>
            </a:r>
            <a:r>
              <a:rPr lang="en-US" dirty="0"/>
              <a:t>/pile-10k for input data</a:t>
            </a:r>
          </a:p>
        </p:txBody>
      </p:sp>
    </p:spTree>
    <p:extLst>
      <p:ext uri="{BB962C8B-B14F-4D97-AF65-F5344CB8AC3E}">
        <p14:creationId xmlns:p14="http://schemas.microsoft.com/office/powerpoint/2010/main" val="30487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48FA-0E4D-A507-6DE6-8BF1AAEF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HookedTransformers</a:t>
            </a:r>
            <a:r>
              <a:rPr lang="en-US" b="1" dirty="0"/>
              <a:t> &amp; Hook Points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9B7702-4341-4017-9953-4758EA4F4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6A7E-0C17-F9AD-387E-5169E47103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B4C61-B1A5-89E5-E46E-559D201DA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A62D63-AFBF-A28F-0B3A-077BF8C229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540" y="909334"/>
            <a:ext cx="8280919" cy="378153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 err="1"/>
              <a:t>HookedSAETransformer</a:t>
            </a:r>
            <a:r>
              <a:rPr lang="en-US" sz="1500" dirty="0"/>
              <a:t> : A wrapper that integrates SAEs with Transformer model internal layers.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Purpose: 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Provides fine-grained control over internal model activations by allowing hooks into specific layers.</a:t>
            </a:r>
          </a:p>
          <a:p>
            <a:pPr lvl="1" algn="just" defTabSz="286984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500" dirty="0"/>
              <a:t>Observe or edit internal activation at specific points.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Workflow: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During training: SAEs learn to encode and decode activations from designated hook points.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During inference: The same hook points are used to extract activations, encode them into sparse features, and reconstruct the hidden state.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Hook Points: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Specific locations in the model (e.g., "</a:t>
            </a:r>
            <a:r>
              <a:rPr lang="en-US" dirty="0" err="1"/>
              <a:t>resid_post</a:t>
            </a:r>
            <a:r>
              <a:rPr lang="en-US" dirty="0"/>
              <a:t>", "</a:t>
            </a:r>
            <a:r>
              <a:rPr lang="en-US" dirty="0" err="1"/>
              <a:t>mlp_out</a:t>
            </a:r>
            <a:r>
              <a:rPr lang="en-US" dirty="0"/>
              <a:t>" at layer 7)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46820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71EA-91E5-6E3F-0BA0-347226F5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SAE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65319-8735-66AC-F25D-E0E90E6BB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B70A1-2192-1CB0-036F-DE835D26CE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0B92A-1F2A-5BF0-5F49-7DAD074D4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D333B5-B3EA-0CDC-29B0-6888F3F11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909334"/>
            <a:ext cx="8280919" cy="369619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Downloaded a pretrained SAE checkpoint from the Hugging Face Hub.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Trained on the residual stream output at layer 7 of GPT2-small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In SAE terms, we pass the model’s layer-7 activation through the SAE: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It returns a sparse activation vector (~24k features, most are 0).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The few active features (70) correspond to semantically meaningful concepts.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3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DBB2-954A-4071-4A87-A9AFD103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Layer 7?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9145FF-F577-7FBD-0680-D9ED7F3B8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CF447-A0F5-E4F8-31E8-7F68A7C00DC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0C697-2D91-A5E8-E368-3FEDF6A61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E7CB8B-6609-92B8-B579-5121C491FF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3" y="909334"/>
            <a:ext cx="8280919" cy="36961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GPT2-small has 12 transformer layers.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We attach our SAE to the residual stream at layer 7, a mid-layer in the model. Why?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Early enough to preserve detailed lexical and syntactic information.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Deep enough to begin capturing semantic and contextual features like negation, sentiment, or trigger conditions.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Sparse features extracted here can reveal interpretable patterns, allowing us to: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Identify unusual activations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500" dirty="0"/>
              <a:t>Monitor latent feature usage across completions</a:t>
            </a:r>
          </a:p>
          <a:p>
            <a:pPr marL="285750" indent="-285750" algn="l" rtl="0">
              <a:spcAft>
                <a:spcPts val="377"/>
              </a:spcAft>
              <a:buClr>
                <a:schemeClr val="bg2"/>
              </a:buClr>
              <a:buSzPct val="104000"/>
              <a:buFont typeface="Calibri" panose="020F050202020403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02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D4FE-E240-7E88-88FB-499FF1EA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Stream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C05D2-3145-B726-2D50-98A030D30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51EE6-82D0-5E65-2789-8ABB74DBF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909334"/>
            <a:ext cx="8280919" cy="369619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 transformers, each layer doesn’t directly replace the input. Instead, every layer adds a small update to the input.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residual stream contains everything the model has learned so far at that point in the forward pass.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That’s why SAEs are trained on it, it’s where the model’s knowledge and decision-making show up most clearly.</a:t>
            </a:r>
          </a:p>
          <a:p>
            <a:pPr algn="just"/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F963A-C278-9D8D-6499-A54031B80F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C9F62-318C-3421-E3DD-E396BE91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Moujan Mirjalili - NLP38 Backdoors in LLMs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804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A25B-4556-DF22-E968-43D462E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Evaluation (From another notebook)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3E3ED-6472-81B0-0B3A-117433AEC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Moujan Mirjalili - NLP38 Backdoors in LLMs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DF21-4EA3-61E7-07E9-1EDBEE4F53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26/5/2025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DAAFE-4A81-5367-AC05-29452E53D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03C2F9-D963-E606-AAEA-01C388968F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3" y="909334"/>
            <a:ext cx="8280919" cy="3696195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Computing R² score (ignoring the BOS token):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Result: tensor(0.8887, device='cuda:0’)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88% of the information is retained in the SAE reconstruction.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Counting how many SAE features are active per token (should be ~70 if L0 = 71 on average):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Result: tensor([[7017,   47,   65,   70,   55,   72,   65,   75,   80,   72,   68,   93, 86, 89]])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That first number is the BOS token (SAEs are NOT trained on the BOS token it tends to be a large outlier and mess up training)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The rest are the actual L0 values for our input tokens and most of them are close to 70, which matches the expected sparsity (L0 ≈ 71)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This ensures consistent and meaningful sparsity</a:t>
            </a:r>
          </a:p>
        </p:txBody>
      </p:sp>
    </p:spTree>
    <p:extLst>
      <p:ext uri="{BB962C8B-B14F-4D97-AF65-F5344CB8AC3E}">
        <p14:creationId xmlns:p14="http://schemas.microsoft.com/office/powerpoint/2010/main" val="167614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rben Uni Göttingen">
      <a:dk1>
        <a:sysClr val="windowText" lastClr="000000"/>
      </a:dk1>
      <a:lt1>
        <a:sysClr val="window" lastClr="FFFFFF"/>
      </a:lt1>
      <a:dk2>
        <a:srgbClr val="005F9B"/>
      </a:dk2>
      <a:lt2>
        <a:srgbClr val="50A5D2"/>
      </a:lt2>
      <a:accent1>
        <a:srgbClr val="153268"/>
      </a:accent1>
      <a:accent2>
        <a:srgbClr val="3B3B3A"/>
      </a:accent2>
      <a:accent3>
        <a:srgbClr val="84BFEA"/>
      </a:accent3>
      <a:accent4>
        <a:srgbClr val="EAE2D8"/>
      </a:accent4>
      <a:accent5>
        <a:srgbClr val="F6F4F0"/>
      </a:accent5>
      <a:accent6>
        <a:srgbClr val="575756"/>
      </a:accent6>
      <a:hlink>
        <a:srgbClr val="0033CC"/>
      </a:hlink>
      <a:folHlink>
        <a:srgbClr val="66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F6340A3FB2AF2488EC5B3E362ACFF69" ma:contentTypeVersion="0" ma:contentTypeDescription="Ein neues Dokument erstellen." ma:contentTypeScope="" ma:versionID="83b12559a617b684aaba5ef19774bfe0">
  <xsd:schema xmlns:xsd="http://www.w3.org/2001/XMLSchema" xmlns:xs="http://www.w3.org/2001/XMLSchema" xmlns:p="http://schemas.microsoft.com/office/2006/metadata/properties" xmlns:ns2="c07c58dc-9e3d-4ec4-a088-755eefd889d0" targetNamespace="http://schemas.microsoft.com/office/2006/metadata/properties" ma:root="true" ma:fieldsID="3b2197eb3f6fa6b6f2ace017b1c427b3" ns2:_="">
    <xsd:import namespace="c07c58dc-9e3d-4ec4-a088-755eefd889d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c58dc-9e3d-4ec4-a088-755eefd889d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07c58dc-9e3d-4ec4-a088-755eefd889d0">C7MPXD5WQYXQ-556239753-30</_dlc_DocId>
    <_dlc_DocIdUrl xmlns="c07c58dc-9e3d-4ec4-a088-755eefd889d0">
      <Url>https://intern.uni-goettingen.de/oeffentlichkeitsarbeit/_layouts/15/DocIdRedir.aspx?ID=C7MPXD5WQYXQ-556239753-30</Url>
      <Description>C7MPXD5WQYXQ-556239753-30</Description>
    </_dlc_DocIdUrl>
  </documentManagement>
</p:properties>
</file>

<file path=customXml/itemProps1.xml><?xml version="1.0" encoding="utf-8"?>
<ds:datastoreItem xmlns:ds="http://schemas.openxmlformats.org/officeDocument/2006/customXml" ds:itemID="{D4E96A37-AA57-4252-BE9F-2748194F590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ADFE28B-2BBE-4BDD-B3EB-D64CC8BB43BA}">
  <ds:schemaRefs>
    <ds:schemaRef ds:uri="c07c58dc-9e3d-4ec4-a088-755eefd889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DA9575-0FA0-465E-8944-36AE566F76D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8517D50-2C3A-403F-A97A-F8009B92AD9E}">
  <ds:schemaRefs>
    <ds:schemaRef ds:uri="c07c58dc-9e3d-4ec4-a088-755eefd889d0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21098</TotalTime>
  <Words>1669</Words>
  <Application>Microsoft Macintosh PowerPoint</Application>
  <PresentationFormat>On-screen Show (16:9)</PresentationFormat>
  <Paragraphs>231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System Font Regular</vt:lpstr>
      <vt:lpstr>Times New Roman</vt:lpstr>
      <vt:lpstr>Office Theme</vt:lpstr>
      <vt:lpstr>NLP38 Backdoors in LLMs - SAEs</vt:lpstr>
      <vt:lpstr>My Task</vt:lpstr>
      <vt:lpstr>Concepts</vt:lpstr>
      <vt:lpstr>Model</vt:lpstr>
      <vt:lpstr>HookedTransformers &amp; Hook Points</vt:lpstr>
      <vt:lpstr>SAE</vt:lpstr>
      <vt:lpstr>Why Layer 7?</vt:lpstr>
      <vt:lpstr>Residual Stream</vt:lpstr>
      <vt:lpstr>Evaluation (From another notebook)</vt:lpstr>
      <vt:lpstr>Neuronpedia</vt:lpstr>
      <vt:lpstr>Neuronpedia</vt:lpstr>
      <vt:lpstr>Example</vt:lpstr>
      <vt:lpstr>Contrast Pairs Trick</vt:lpstr>
      <vt:lpstr>Prompts</vt:lpstr>
      <vt:lpstr>Refusal Suppression</vt:lpstr>
      <vt:lpstr>Prefix Injection</vt:lpstr>
      <vt:lpstr>Feature Activations Comparison</vt:lpstr>
      <vt:lpstr>Circular Subspace Geometry of Features</vt:lpstr>
      <vt:lpstr>Circular Subspace Plot</vt:lpstr>
      <vt:lpstr>Next Tasks </vt:lpstr>
      <vt:lpstr>References</vt:lpstr>
      <vt:lpstr>Questions?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(ZVW);Voss, Christine</dc:creator>
  <cp:lastModifiedBy>moujan mirjalili</cp:lastModifiedBy>
  <cp:revision>62</cp:revision>
  <dcterms:created xsi:type="dcterms:W3CDTF">2017-08-09T09:33:14Z</dcterms:created>
  <dcterms:modified xsi:type="dcterms:W3CDTF">2025-05-26T07:04:58Z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  <property fmtid="{D5CDD505-2E9C-101B-9397-08002B2CF9AE}" pid="5" name="ContentTypeId">
    <vt:lpwstr>0x0101007F6340A3FB2AF2488EC5B3E362ACFF69</vt:lpwstr>
  </property>
  <property fmtid="{D5CDD505-2E9C-101B-9397-08002B2CF9AE}" pid="6" name="_dlc_DocIdItemGuid">
    <vt:lpwstr>d8bf3beb-4aab-4532-a7a6-7b3e32d4b3af</vt:lpwstr>
  </property>
</Properties>
</file>