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7"/>
  </p:notesMasterIdLst>
  <p:handoutMasterIdLst>
    <p:handoutMasterId r:id="rId38"/>
  </p:handoutMasterIdLst>
  <p:sldIdLst>
    <p:sldId id="256" r:id="rId5"/>
    <p:sldId id="280" r:id="rId6"/>
    <p:sldId id="286" r:id="rId7"/>
    <p:sldId id="287" r:id="rId8"/>
    <p:sldId id="284" r:id="rId9"/>
    <p:sldId id="292" r:id="rId10"/>
    <p:sldId id="281" r:id="rId11"/>
    <p:sldId id="293" r:id="rId12"/>
    <p:sldId id="258" r:id="rId13"/>
    <p:sldId id="285" r:id="rId14"/>
    <p:sldId id="294" r:id="rId15"/>
    <p:sldId id="295" r:id="rId16"/>
    <p:sldId id="296" r:id="rId17"/>
    <p:sldId id="297" r:id="rId18"/>
    <p:sldId id="291" r:id="rId19"/>
    <p:sldId id="298" r:id="rId20"/>
    <p:sldId id="299" r:id="rId21"/>
    <p:sldId id="300" r:id="rId22"/>
    <p:sldId id="302" r:id="rId23"/>
    <p:sldId id="303" r:id="rId24"/>
    <p:sldId id="289" r:id="rId25"/>
    <p:sldId id="304" r:id="rId26"/>
    <p:sldId id="283" r:id="rId27"/>
    <p:sldId id="276" r:id="rId28"/>
    <p:sldId id="278" r:id="rId29"/>
    <p:sldId id="282" r:id="rId30"/>
    <p:sldId id="260" r:id="rId31"/>
    <p:sldId id="279" r:id="rId32"/>
    <p:sldId id="305" r:id="rId33"/>
    <p:sldId id="290" r:id="rId34"/>
    <p:sldId id="306"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704" autoAdjust="0"/>
  </p:normalViewPr>
  <p:slideViewPr>
    <p:cSldViewPr snapToGrid="0" snapToObjects="1">
      <p:cViewPr varScale="1">
        <p:scale>
          <a:sx n="78" d="100"/>
          <a:sy n="78" d="100"/>
        </p:scale>
        <p:origin x="878"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F13EC-10B9-4337-B221-CF53499C6875}" type="doc">
      <dgm:prSet loTypeId="urn:microsoft.com/office/officeart/2016/7/layout/LinearArrowProcessNumbered" loCatId="process" qsTypeId="urn:microsoft.com/office/officeart/2005/8/quickstyle/simple2" qsCatId="simple" csTypeId="urn:microsoft.com/office/officeart/2005/8/colors/colorful1" csCatId="colorful"/>
      <dgm:spPr/>
      <dgm:t>
        <a:bodyPr/>
        <a:lstStyle/>
        <a:p>
          <a:endParaRPr lang="en-US"/>
        </a:p>
      </dgm:t>
    </dgm:pt>
    <dgm:pt modelId="{40844956-6F78-4390-8003-DCC647A372CC}">
      <dgm:prSet custT="1"/>
      <dgm:spPr/>
      <dgm:t>
        <a:bodyPr/>
        <a:lstStyle/>
        <a:p>
          <a:r>
            <a:rPr lang="fr-FR" sz="1400" b="1" dirty="0"/>
            <a:t>Numpy: </a:t>
          </a:r>
          <a:r>
            <a:rPr lang="en-GB" sz="1400" dirty="0"/>
            <a:t>a library for Python, adding support for large, multi-dimensional arrays and matrices, along with a large collection of high-level mathematical functions to operate on these arrays</a:t>
          </a:r>
          <a:endParaRPr lang="en-US" sz="1400" dirty="0"/>
        </a:p>
      </dgm:t>
    </dgm:pt>
    <dgm:pt modelId="{2A3C1375-ED15-43FA-A015-2AFB91FDFED3}" type="parTrans" cxnId="{593BB26F-0E40-4D1E-A9E1-86D9072A1E04}">
      <dgm:prSet/>
      <dgm:spPr/>
      <dgm:t>
        <a:bodyPr/>
        <a:lstStyle/>
        <a:p>
          <a:endParaRPr lang="en-US"/>
        </a:p>
      </dgm:t>
    </dgm:pt>
    <dgm:pt modelId="{F5A6EB70-2B60-434D-A92A-767969EB9556}" type="sibTrans" cxnId="{593BB26F-0E40-4D1E-A9E1-86D9072A1E04}">
      <dgm:prSet phldrT="1" phldr="0"/>
      <dgm:spPr/>
      <dgm:t>
        <a:bodyPr/>
        <a:lstStyle/>
        <a:p>
          <a:r>
            <a:rPr lang="en-US" dirty="0"/>
            <a:t>1</a:t>
          </a:r>
        </a:p>
      </dgm:t>
    </dgm:pt>
    <dgm:pt modelId="{9F336742-8456-40FF-BB92-95153CDD8CBC}">
      <dgm:prSet custT="1"/>
      <dgm:spPr/>
      <dgm:t>
        <a:bodyPr/>
        <a:lstStyle/>
        <a:p>
          <a:r>
            <a:rPr lang="en-GB" sz="1400" b="1" dirty="0"/>
            <a:t>Pandas: </a:t>
          </a:r>
          <a:r>
            <a:rPr lang="en-GB" sz="1400" dirty="0"/>
            <a:t>library written for the Python programming language for data manipulation and analysis.</a:t>
          </a:r>
          <a:endParaRPr lang="en-US" sz="1400" dirty="0"/>
        </a:p>
      </dgm:t>
    </dgm:pt>
    <dgm:pt modelId="{984B9F63-87FC-47C2-AA2C-A5B4DB6823A9}" type="parTrans" cxnId="{8F83DBFE-1CFA-42BF-827B-F2F1A4E65C52}">
      <dgm:prSet/>
      <dgm:spPr/>
      <dgm:t>
        <a:bodyPr/>
        <a:lstStyle/>
        <a:p>
          <a:endParaRPr lang="en-US"/>
        </a:p>
      </dgm:t>
    </dgm:pt>
    <dgm:pt modelId="{7E19C5F6-52B2-4E16-A2C0-E7D7B74C9A9D}" type="sibTrans" cxnId="{8F83DBFE-1CFA-42BF-827B-F2F1A4E65C52}">
      <dgm:prSet phldrT="2" phldr="0"/>
      <dgm:spPr/>
      <dgm:t>
        <a:bodyPr/>
        <a:lstStyle/>
        <a:p>
          <a:r>
            <a:rPr lang="en-US" dirty="0"/>
            <a:t>2</a:t>
          </a:r>
        </a:p>
      </dgm:t>
    </dgm:pt>
    <dgm:pt modelId="{1BA583C6-32D3-49B2-BF77-8A4ED74B83F0}">
      <dgm:prSet custT="1"/>
      <dgm:spPr/>
      <dgm:t>
        <a:bodyPr/>
        <a:lstStyle/>
        <a:p>
          <a:r>
            <a:rPr lang="en-GB" sz="1400" b="1" dirty="0"/>
            <a:t>Matplotlib: </a:t>
          </a:r>
          <a:r>
            <a:rPr lang="en-GB" sz="1400" dirty="0"/>
            <a:t>A plotting library for the Python programming language and its numerical mathematics extension NumPy. </a:t>
          </a:r>
          <a:endParaRPr lang="en-US" sz="1400" dirty="0"/>
        </a:p>
      </dgm:t>
    </dgm:pt>
    <dgm:pt modelId="{0BE3DFAD-AE7C-4DF0-B028-E86A9A60F11B}" type="parTrans" cxnId="{102379FA-001E-4E2D-B499-684CD2167EAA}">
      <dgm:prSet/>
      <dgm:spPr/>
      <dgm:t>
        <a:bodyPr/>
        <a:lstStyle/>
        <a:p>
          <a:endParaRPr lang="en-US"/>
        </a:p>
      </dgm:t>
    </dgm:pt>
    <dgm:pt modelId="{BE6AD060-FA3F-43D0-B123-7B0393F3CAB5}" type="sibTrans" cxnId="{102379FA-001E-4E2D-B499-684CD2167EAA}">
      <dgm:prSet phldrT="3" phldr="0"/>
      <dgm:spPr/>
      <dgm:t>
        <a:bodyPr/>
        <a:lstStyle/>
        <a:p>
          <a:r>
            <a:rPr lang="en-US" dirty="0"/>
            <a:t>3</a:t>
          </a:r>
        </a:p>
      </dgm:t>
    </dgm:pt>
    <dgm:pt modelId="{4533FFC6-58CF-445E-9D2D-A87540F6F23E}">
      <dgm:prSet custT="1"/>
      <dgm:spPr/>
      <dgm:t>
        <a:bodyPr/>
        <a:lstStyle/>
        <a:p>
          <a:r>
            <a:rPr lang="en-GB" sz="1400" b="1" dirty="0"/>
            <a:t>Keras: </a:t>
          </a:r>
          <a:r>
            <a:rPr lang="en-GB" sz="1400" dirty="0"/>
            <a:t>A neural-network library, designed to enable fast experimentation with deep neural networks.</a:t>
          </a:r>
          <a:endParaRPr lang="en-US" sz="1400" dirty="0"/>
        </a:p>
      </dgm:t>
    </dgm:pt>
    <dgm:pt modelId="{CF9E6FD2-9EE3-4788-B4FF-F4657C0CE4E4}" type="parTrans" cxnId="{120237DB-8992-4492-BC59-22E7964F8E73}">
      <dgm:prSet/>
      <dgm:spPr/>
      <dgm:t>
        <a:bodyPr/>
        <a:lstStyle/>
        <a:p>
          <a:endParaRPr lang="en-US"/>
        </a:p>
      </dgm:t>
    </dgm:pt>
    <dgm:pt modelId="{235E08B5-7D4B-4C2E-B6F8-C5BA19FF3025}" type="sibTrans" cxnId="{120237DB-8992-4492-BC59-22E7964F8E73}">
      <dgm:prSet phldrT="4" phldr="0"/>
      <dgm:spPr/>
      <dgm:t>
        <a:bodyPr/>
        <a:lstStyle/>
        <a:p>
          <a:r>
            <a:rPr lang="en-US" dirty="0"/>
            <a:t>4</a:t>
          </a:r>
        </a:p>
      </dgm:t>
    </dgm:pt>
    <dgm:pt modelId="{3F8701CB-1F7F-49FD-9899-05BF8DB70140}">
      <dgm:prSet custT="1"/>
      <dgm:spPr/>
      <dgm:t>
        <a:bodyPr/>
        <a:lstStyle/>
        <a:p>
          <a:r>
            <a:rPr lang="en-GB" sz="1400" b="1" dirty="0"/>
            <a:t>Tensorflow: </a:t>
          </a:r>
          <a:r>
            <a:rPr lang="en-GB" sz="1400" dirty="0"/>
            <a:t>A library for dataflow and differentiable programming across a range of tasks. It is a symbolic math library, and is also used for machine learning applications such as neural networks.</a:t>
          </a:r>
          <a:endParaRPr lang="en-US" sz="1400" dirty="0"/>
        </a:p>
      </dgm:t>
    </dgm:pt>
    <dgm:pt modelId="{C1077589-EF1F-42E8-99D8-6B3061F899DD}" type="parTrans" cxnId="{261CFD24-CC66-42CD-BCEF-64B8106F0307}">
      <dgm:prSet/>
      <dgm:spPr/>
      <dgm:t>
        <a:bodyPr/>
        <a:lstStyle/>
        <a:p>
          <a:endParaRPr lang="en-US"/>
        </a:p>
      </dgm:t>
    </dgm:pt>
    <dgm:pt modelId="{969CA86F-7E98-43E8-BC23-4A07294FFE60}" type="sibTrans" cxnId="{261CFD24-CC66-42CD-BCEF-64B8106F0307}">
      <dgm:prSet phldrT="5" phldr="0"/>
      <dgm:spPr/>
      <dgm:t>
        <a:bodyPr/>
        <a:lstStyle/>
        <a:p>
          <a:r>
            <a:rPr lang="en-US" dirty="0"/>
            <a:t>5</a:t>
          </a:r>
        </a:p>
      </dgm:t>
    </dgm:pt>
    <dgm:pt modelId="{2E076B5A-D726-4C9E-BE0B-E84F0431A347}" type="pres">
      <dgm:prSet presAssocID="{34FF13EC-10B9-4337-B221-CF53499C6875}" presName="linearFlow" presStyleCnt="0">
        <dgm:presLayoutVars>
          <dgm:dir/>
          <dgm:animLvl val="lvl"/>
          <dgm:resizeHandles val="exact"/>
        </dgm:presLayoutVars>
      </dgm:prSet>
      <dgm:spPr/>
    </dgm:pt>
    <dgm:pt modelId="{CDCD5D7E-0DF2-4BA5-A0D7-CE5C17C4FBC0}" type="pres">
      <dgm:prSet presAssocID="{40844956-6F78-4390-8003-DCC647A372CC}" presName="compositeNode" presStyleCnt="0"/>
      <dgm:spPr/>
    </dgm:pt>
    <dgm:pt modelId="{A773C07F-EAB2-4D7E-8D63-0839E79059F2}" type="pres">
      <dgm:prSet presAssocID="{40844956-6F78-4390-8003-DCC647A372CC}" presName="parTx" presStyleLbl="node1" presStyleIdx="0" presStyleCnt="0">
        <dgm:presLayoutVars>
          <dgm:chMax val="0"/>
          <dgm:chPref val="0"/>
          <dgm:bulletEnabled val="1"/>
        </dgm:presLayoutVars>
      </dgm:prSet>
      <dgm:spPr/>
    </dgm:pt>
    <dgm:pt modelId="{942760DA-769A-4114-A11D-7D6A0B0F2ED5}" type="pres">
      <dgm:prSet presAssocID="{40844956-6F78-4390-8003-DCC647A372CC}" presName="parSh" presStyleCnt="0"/>
      <dgm:spPr/>
    </dgm:pt>
    <dgm:pt modelId="{46A9E954-E06F-49C8-ABFC-4E422538957A}" type="pres">
      <dgm:prSet presAssocID="{40844956-6F78-4390-8003-DCC647A372CC}" presName="lineNode" presStyleLbl="alignAccFollowNode1" presStyleIdx="0" presStyleCnt="15"/>
      <dgm:spPr/>
    </dgm:pt>
    <dgm:pt modelId="{CFCC0378-92C5-4AC7-9C36-63497CB1FEE6}" type="pres">
      <dgm:prSet presAssocID="{40844956-6F78-4390-8003-DCC647A372CC}" presName="lineArrowNode" presStyleLbl="alignAccFollowNode1" presStyleIdx="1" presStyleCnt="15"/>
      <dgm:spPr/>
    </dgm:pt>
    <dgm:pt modelId="{F45B3EB2-717D-431D-B53F-9829D2A27092}" type="pres">
      <dgm:prSet presAssocID="{F5A6EB70-2B60-434D-A92A-767969EB9556}" presName="sibTransNodeCircle" presStyleLbl="alignNode1" presStyleIdx="0" presStyleCnt="5">
        <dgm:presLayoutVars>
          <dgm:chMax val="0"/>
          <dgm:bulletEnabled/>
        </dgm:presLayoutVars>
      </dgm:prSet>
      <dgm:spPr/>
    </dgm:pt>
    <dgm:pt modelId="{1F24C7B6-1CF8-46A7-AFF0-34EEEDF309E2}" type="pres">
      <dgm:prSet presAssocID="{F5A6EB70-2B60-434D-A92A-767969EB9556}" presName="spacerBetweenCircleAndCallout" presStyleCnt="0">
        <dgm:presLayoutVars/>
      </dgm:prSet>
      <dgm:spPr/>
    </dgm:pt>
    <dgm:pt modelId="{43F8613A-37A0-4CBF-A5F7-6B2863A2D17A}" type="pres">
      <dgm:prSet presAssocID="{40844956-6F78-4390-8003-DCC647A372CC}" presName="nodeText" presStyleLbl="alignAccFollowNode1" presStyleIdx="2" presStyleCnt="15">
        <dgm:presLayoutVars>
          <dgm:bulletEnabled val="1"/>
        </dgm:presLayoutVars>
      </dgm:prSet>
      <dgm:spPr/>
    </dgm:pt>
    <dgm:pt modelId="{59DC27E0-9F58-4698-AF9F-3F9975EC5F20}" type="pres">
      <dgm:prSet presAssocID="{F5A6EB70-2B60-434D-A92A-767969EB9556}" presName="sibTransComposite" presStyleCnt="0"/>
      <dgm:spPr/>
    </dgm:pt>
    <dgm:pt modelId="{84C379EF-6E1E-478B-B5D5-CFE3C2B8D5F8}" type="pres">
      <dgm:prSet presAssocID="{9F336742-8456-40FF-BB92-95153CDD8CBC}" presName="compositeNode" presStyleCnt="0"/>
      <dgm:spPr/>
    </dgm:pt>
    <dgm:pt modelId="{4C50B1D1-4189-4304-9794-5262E43FA409}" type="pres">
      <dgm:prSet presAssocID="{9F336742-8456-40FF-BB92-95153CDD8CBC}" presName="parTx" presStyleLbl="node1" presStyleIdx="0" presStyleCnt="0">
        <dgm:presLayoutVars>
          <dgm:chMax val="0"/>
          <dgm:chPref val="0"/>
          <dgm:bulletEnabled val="1"/>
        </dgm:presLayoutVars>
      </dgm:prSet>
      <dgm:spPr/>
    </dgm:pt>
    <dgm:pt modelId="{13F8DB37-D8A6-4D10-B540-3D0DE9B4B375}" type="pres">
      <dgm:prSet presAssocID="{9F336742-8456-40FF-BB92-95153CDD8CBC}" presName="parSh" presStyleCnt="0"/>
      <dgm:spPr/>
    </dgm:pt>
    <dgm:pt modelId="{5B033DB3-58F1-4D15-AEB8-F77777A7AD30}" type="pres">
      <dgm:prSet presAssocID="{9F336742-8456-40FF-BB92-95153CDD8CBC}" presName="lineNode" presStyleLbl="alignAccFollowNode1" presStyleIdx="3" presStyleCnt="15"/>
      <dgm:spPr/>
    </dgm:pt>
    <dgm:pt modelId="{7FA64CF3-6010-4D91-BDF7-9134E4FD277F}" type="pres">
      <dgm:prSet presAssocID="{9F336742-8456-40FF-BB92-95153CDD8CBC}" presName="lineArrowNode" presStyleLbl="alignAccFollowNode1" presStyleIdx="4" presStyleCnt="15"/>
      <dgm:spPr/>
    </dgm:pt>
    <dgm:pt modelId="{8B1F8EEA-759F-4B70-BF17-E0E554B7D2FB}" type="pres">
      <dgm:prSet presAssocID="{7E19C5F6-52B2-4E16-A2C0-E7D7B74C9A9D}" presName="sibTransNodeCircle" presStyleLbl="alignNode1" presStyleIdx="1" presStyleCnt="5">
        <dgm:presLayoutVars>
          <dgm:chMax val="0"/>
          <dgm:bulletEnabled/>
        </dgm:presLayoutVars>
      </dgm:prSet>
      <dgm:spPr/>
    </dgm:pt>
    <dgm:pt modelId="{9B06B853-0529-465F-BD08-5C2DE4DACBAA}" type="pres">
      <dgm:prSet presAssocID="{7E19C5F6-52B2-4E16-A2C0-E7D7B74C9A9D}" presName="spacerBetweenCircleAndCallout" presStyleCnt="0">
        <dgm:presLayoutVars/>
      </dgm:prSet>
      <dgm:spPr/>
    </dgm:pt>
    <dgm:pt modelId="{87A6C6D8-957C-4B24-A5D8-FAE4DD5C981C}" type="pres">
      <dgm:prSet presAssocID="{9F336742-8456-40FF-BB92-95153CDD8CBC}" presName="nodeText" presStyleLbl="alignAccFollowNode1" presStyleIdx="5" presStyleCnt="15">
        <dgm:presLayoutVars>
          <dgm:bulletEnabled val="1"/>
        </dgm:presLayoutVars>
      </dgm:prSet>
      <dgm:spPr/>
    </dgm:pt>
    <dgm:pt modelId="{4FE91B78-1CA5-421F-A94F-200F336EE5C7}" type="pres">
      <dgm:prSet presAssocID="{7E19C5F6-52B2-4E16-A2C0-E7D7B74C9A9D}" presName="sibTransComposite" presStyleCnt="0"/>
      <dgm:spPr/>
    </dgm:pt>
    <dgm:pt modelId="{22505995-C6E8-4877-9D3B-3A9580A9B707}" type="pres">
      <dgm:prSet presAssocID="{1BA583C6-32D3-49B2-BF77-8A4ED74B83F0}" presName="compositeNode" presStyleCnt="0"/>
      <dgm:spPr/>
    </dgm:pt>
    <dgm:pt modelId="{46C0DD67-EB8B-4889-93FE-AFD4CC37D12D}" type="pres">
      <dgm:prSet presAssocID="{1BA583C6-32D3-49B2-BF77-8A4ED74B83F0}" presName="parTx" presStyleLbl="node1" presStyleIdx="0" presStyleCnt="0">
        <dgm:presLayoutVars>
          <dgm:chMax val="0"/>
          <dgm:chPref val="0"/>
          <dgm:bulletEnabled val="1"/>
        </dgm:presLayoutVars>
      </dgm:prSet>
      <dgm:spPr/>
    </dgm:pt>
    <dgm:pt modelId="{89DBC0DF-540B-44AB-9486-05EA59D8289A}" type="pres">
      <dgm:prSet presAssocID="{1BA583C6-32D3-49B2-BF77-8A4ED74B83F0}" presName="parSh" presStyleCnt="0"/>
      <dgm:spPr/>
    </dgm:pt>
    <dgm:pt modelId="{C65DA8AF-C439-4D81-BA40-295EE35A15FE}" type="pres">
      <dgm:prSet presAssocID="{1BA583C6-32D3-49B2-BF77-8A4ED74B83F0}" presName="lineNode" presStyleLbl="alignAccFollowNode1" presStyleIdx="6" presStyleCnt="15"/>
      <dgm:spPr/>
    </dgm:pt>
    <dgm:pt modelId="{49DB107A-3F7D-4C2D-8CE1-019CAF16D557}" type="pres">
      <dgm:prSet presAssocID="{1BA583C6-32D3-49B2-BF77-8A4ED74B83F0}" presName="lineArrowNode" presStyleLbl="alignAccFollowNode1" presStyleIdx="7" presStyleCnt="15"/>
      <dgm:spPr/>
    </dgm:pt>
    <dgm:pt modelId="{CDC1E949-1429-4D8B-BC72-5290C3C80464}" type="pres">
      <dgm:prSet presAssocID="{BE6AD060-FA3F-43D0-B123-7B0393F3CAB5}" presName="sibTransNodeCircle" presStyleLbl="alignNode1" presStyleIdx="2" presStyleCnt="5">
        <dgm:presLayoutVars>
          <dgm:chMax val="0"/>
          <dgm:bulletEnabled/>
        </dgm:presLayoutVars>
      </dgm:prSet>
      <dgm:spPr/>
    </dgm:pt>
    <dgm:pt modelId="{28698A7C-0057-46D8-BBBA-4CA8F8450E08}" type="pres">
      <dgm:prSet presAssocID="{BE6AD060-FA3F-43D0-B123-7B0393F3CAB5}" presName="spacerBetweenCircleAndCallout" presStyleCnt="0">
        <dgm:presLayoutVars/>
      </dgm:prSet>
      <dgm:spPr/>
    </dgm:pt>
    <dgm:pt modelId="{3C4F78A9-5B77-457B-947E-5FB5043C6F59}" type="pres">
      <dgm:prSet presAssocID="{1BA583C6-32D3-49B2-BF77-8A4ED74B83F0}" presName="nodeText" presStyleLbl="alignAccFollowNode1" presStyleIdx="8" presStyleCnt="15">
        <dgm:presLayoutVars>
          <dgm:bulletEnabled val="1"/>
        </dgm:presLayoutVars>
      </dgm:prSet>
      <dgm:spPr/>
    </dgm:pt>
    <dgm:pt modelId="{3BE73486-2853-44E0-BB52-BFE823F24AC2}" type="pres">
      <dgm:prSet presAssocID="{BE6AD060-FA3F-43D0-B123-7B0393F3CAB5}" presName="sibTransComposite" presStyleCnt="0"/>
      <dgm:spPr/>
    </dgm:pt>
    <dgm:pt modelId="{93161D13-42A2-40BE-8451-B04CA5CF1DDA}" type="pres">
      <dgm:prSet presAssocID="{4533FFC6-58CF-445E-9D2D-A87540F6F23E}" presName="compositeNode" presStyleCnt="0"/>
      <dgm:spPr/>
    </dgm:pt>
    <dgm:pt modelId="{A94EAAE6-D5F5-4EC5-8279-F94B5BA0706C}" type="pres">
      <dgm:prSet presAssocID="{4533FFC6-58CF-445E-9D2D-A87540F6F23E}" presName="parTx" presStyleLbl="node1" presStyleIdx="0" presStyleCnt="0">
        <dgm:presLayoutVars>
          <dgm:chMax val="0"/>
          <dgm:chPref val="0"/>
          <dgm:bulletEnabled val="1"/>
        </dgm:presLayoutVars>
      </dgm:prSet>
      <dgm:spPr/>
    </dgm:pt>
    <dgm:pt modelId="{304C06AC-CEA5-4CB8-8AA7-805C76EBB2D1}" type="pres">
      <dgm:prSet presAssocID="{4533FFC6-58CF-445E-9D2D-A87540F6F23E}" presName="parSh" presStyleCnt="0"/>
      <dgm:spPr/>
    </dgm:pt>
    <dgm:pt modelId="{B247FC6F-D3F2-4310-854A-6C3685FFD15F}" type="pres">
      <dgm:prSet presAssocID="{4533FFC6-58CF-445E-9D2D-A87540F6F23E}" presName="lineNode" presStyleLbl="alignAccFollowNode1" presStyleIdx="9" presStyleCnt="15"/>
      <dgm:spPr/>
    </dgm:pt>
    <dgm:pt modelId="{1FB1D83D-60A1-4C31-8FEC-580BADD277AC}" type="pres">
      <dgm:prSet presAssocID="{4533FFC6-58CF-445E-9D2D-A87540F6F23E}" presName="lineArrowNode" presStyleLbl="alignAccFollowNode1" presStyleIdx="10" presStyleCnt="15"/>
      <dgm:spPr/>
    </dgm:pt>
    <dgm:pt modelId="{2CFCC6F1-AD82-45D0-A4D6-FB2A247328D6}" type="pres">
      <dgm:prSet presAssocID="{235E08B5-7D4B-4C2E-B6F8-C5BA19FF3025}" presName="sibTransNodeCircle" presStyleLbl="alignNode1" presStyleIdx="3" presStyleCnt="5">
        <dgm:presLayoutVars>
          <dgm:chMax val="0"/>
          <dgm:bulletEnabled/>
        </dgm:presLayoutVars>
      </dgm:prSet>
      <dgm:spPr/>
    </dgm:pt>
    <dgm:pt modelId="{B31E4BC9-2C38-40B1-9C70-77849892DEA4}" type="pres">
      <dgm:prSet presAssocID="{235E08B5-7D4B-4C2E-B6F8-C5BA19FF3025}" presName="spacerBetweenCircleAndCallout" presStyleCnt="0">
        <dgm:presLayoutVars/>
      </dgm:prSet>
      <dgm:spPr/>
    </dgm:pt>
    <dgm:pt modelId="{FC83019E-323B-4EA0-A45F-0CD59B2B2457}" type="pres">
      <dgm:prSet presAssocID="{4533FFC6-58CF-445E-9D2D-A87540F6F23E}" presName="nodeText" presStyleLbl="alignAccFollowNode1" presStyleIdx="11" presStyleCnt="15">
        <dgm:presLayoutVars>
          <dgm:bulletEnabled val="1"/>
        </dgm:presLayoutVars>
      </dgm:prSet>
      <dgm:spPr/>
    </dgm:pt>
    <dgm:pt modelId="{96DCFC8D-BC24-408B-92E4-720863F83038}" type="pres">
      <dgm:prSet presAssocID="{235E08B5-7D4B-4C2E-B6F8-C5BA19FF3025}" presName="sibTransComposite" presStyleCnt="0"/>
      <dgm:spPr/>
    </dgm:pt>
    <dgm:pt modelId="{19F157BC-8F9E-4532-A212-073D3B4C941C}" type="pres">
      <dgm:prSet presAssocID="{3F8701CB-1F7F-49FD-9899-05BF8DB70140}" presName="compositeNode" presStyleCnt="0"/>
      <dgm:spPr/>
    </dgm:pt>
    <dgm:pt modelId="{CBC5EDED-DC55-4C85-858F-FBEBEEE1B5B4}" type="pres">
      <dgm:prSet presAssocID="{3F8701CB-1F7F-49FD-9899-05BF8DB70140}" presName="parTx" presStyleLbl="node1" presStyleIdx="0" presStyleCnt="0">
        <dgm:presLayoutVars>
          <dgm:chMax val="0"/>
          <dgm:chPref val="0"/>
          <dgm:bulletEnabled val="1"/>
        </dgm:presLayoutVars>
      </dgm:prSet>
      <dgm:spPr/>
    </dgm:pt>
    <dgm:pt modelId="{09CC41F1-0EA9-4AD1-B916-A640E350E53E}" type="pres">
      <dgm:prSet presAssocID="{3F8701CB-1F7F-49FD-9899-05BF8DB70140}" presName="parSh" presStyleCnt="0"/>
      <dgm:spPr/>
    </dgm:pt>
    <dgm:pt modelId="{39A84F93-9C6B-40CF-BD40-02D2C64C6252}" type="pres">
      <dgm:prSet presAssocID="{3F8701CB-1F7F-49FD-9899-05BF8DB70140}" presName="lineNode" presStyleLbl="alignAccFollowNode1" presStyleIdx="12" presStyleCnt="15"/>
      <dgm:spPr/>
    </dgm:pt>
    <dgm:pt modelId="{E96EB2FC-E958-4289-BAC3-90E9DB5E99B6}" type="pres">
      <dgm:prSet presAssocID="{3F8701CB-1F7F-49FD-9899-05BF8DB70140}" presName="lineArrowNode" presStyleLbl="alignAccFollowNode1" presStyleIdx="13" presStyleCnt="15"/>
      <dgm:spPr/>
    </dgm:pt>
    <dgm:pt modelId="{7D35BEE5-665C-4BD7-A8D9-FC413FDFC033}" type="pres">
      <dgm:prSet presAssocID="{969CA86F-7E98-43E8-BC23-4A07294FFE60}" presName="sibTransNodeCircle" presStyleLbl="alignNode1" presStyleIdx="4" presStyleCnt="5">
        <dgm:presLayoutVars>
          <dgm:chMax val="0"/>
          <dgm:bulletEnabled/>
        </dgm:presLayoutVars>
      </dgm:prSet>
      <dgm:spPr/>
    </dgm:pt>
    <dgm:pt modelId="{0F474BA0-A41F-456A-8B2D-C5686B1E60DF}" type="pres">
      <dgm:prSet presAssocID="{969CA86F-7E98-43E8-BC23-4A07294FFE60}" presName="spacerBetweenCircleAndCallout" presStyleCnt="0">
        <dgm:presLayoutVars/>
      </dgm:prSet>
      <dgm:spPr/>
    </dgm:pt>
    <dgm:pt modelId="{78EBA967-5D25-4D50-A201-FEDC190D830C}" type="pres">
      <dgm:prSet presAssocID="{3F8701CB-1F7F-49FD-9899-05BF8DB70140}" presName="nodeText" presStyleLbl="alignAccFollowNode1" presStyleIdx="14" presStyleCnt="15">
        <dgm:presLayoutVars>
          <dgm:bulletEnabled val="1"/>
        </dgm:presLayoutVars>
      </dgm:prSet>
      <dgm:spPr/>
    </dgm:pt>
  </dgm:ptLst>
  <dgm:cxnLst>
    <dgm:cxn modelId="{009F1B10-D289-47DF-B58E-C7DF64C5314C}" type="presOf" srcId="{4533FFC6-58CF-445E-9D2D-A87540F6F23E}" destId="{FC83019E-323B-4EA0-A45F-0CD59B2B2457}" srcOrd="0" destOrd="0" presId="urn:microsoft.com/office/officeart/2016/7/layout/LinearArrowProcessNumbered"/>
    <dgm:cxn modelId="{261CFD24-CC66-42CD-BCEF-64B8106F0307}" srcId="{34FF13EC-10B9-4337-B221-CF53499C6875}" destId="{3F8701CB-1F7F-49FD-9899-05BF8DB70140}" srcOrd="4" destOrd="0" parTransId="{C1077589-EF1F-42E8-99D8-6B3061F899DD}" sibTransId="{969CA86F-7E98-43E8-BC23-4A07294FFE60}"/>
    <dgm:cxn modelId="{A096692B-1D6F-4BA0-9569-203D85E94565}" type="presOf" srcId="{BE6AD060-FA3F-43D0-B123-7B0393F3CAB5}" destId="{CDC1E949-1429-4D8B-BC72-5290C3C80464}" srcOrd="0" destOrd="0" presId="urn:microsoft.com/office/officeart/2016/7/layout/LinearArrowProcessNumbered"/>
    <dgm:cxn modelId="{6605C23D-F2D7-49D7-9226-6A2BC98DF0F4}" type="presOf" srcId="{9F336742-8456-40FF-BB92-95153CDD8CBC}" destId="{87A6C6D8-957C-4B24-A5D8-FAE4DD5C981C}" srcOrd="0" destOrd="0" presId="urn:microsoft.com/office/officeart/2016/7/layout/LinearArrowProcessNumbered"/>
    <dgm:cxn modelId="{A4B5BC5F-CA0C-4E9D-927C-C696A0ACDD41}" type="presOf" srcId="{34FF13EC-10B9-4337-B221-CF53499C6875}" destId="{2E076B5A-D726-4C9E-BE0B-E84F0431A347}" srcOrd="0" destOrd="0" presId="urn:microsoft.com/office/officeart/2016/7/layout/LinearArrowProcessNumbered"/>
    <dgm:cxn modelId="{C0D65441-B8FE-48B5-85AB-3C40F3BDEC27}" type="presOf" srcId="{1BA583C6-32D3-49B2-BF77-8A4ED74B83F0}" destId="{3C4F78A9-5B77-457B-947E-5FB5043C6F59}" srcOrd="0" destOrd="0" presId="urn:microsoft.com/office/officeart/2016/7/layout/LinearArrowProcessNumbered"/>
    <dgm:cxn modelId="{9313134C-804B-4E27-9801-75D6692D9457}" type="presOf" srcId="{F5A6EB70-2B60-434D-A92A-767969EB9556}" destId="{F45B3EB2-717D-431D-B53F-9829D2A27092}" srcOrd="0" destOrd="0" presId="urn:microsoft.com/office/officeart/2016/7/layout/LinearArrowProcessNumbered"/>
    <dgm:cxn modelId="{593BB26F-0E40-4D1E-A9E1-86D9072A1E04}" srcId="{34FF13EC-10B9-4337-B221-CF53499C6875}" destId="{40844956-6F78-4390-8003-DCC647A372CC}" srcOrd="0" destOrd="0" parTransId="{2A3C1375-ED15-43FA-A015-2AFB91FDFED3}" sibTransId="{F5A6EB70-2B60-434D-A92A-767969EB9556}"/>
    <dgm:cxn modelId="{5E99167C-6EBC-4DE5-B039-FCD1F239FF6D}" type="presOf" srcId="{235E08B5-7D4B-4C2E-B6F8-C5BA19FF3025}" destId="{2CFCC6F1-AD82-45D0-A4D6-FB2A247328D6}" srcOrd="0" destOrd="0" presId="urn:microsoft.com/office/officeart/2016/7/layout/LinearArrowProcessNumbered"/>
    <dgm:cxn modelId="{D79BCB8F-DD4F-4E73-B43D-A387F9414623}" type="presOf" srcId="{40844956-6F78-4390-8003-DCC647A372CC}" destId="{43F8613A-37A0-4CBF-A5F7-6B2863A2D17A}" srcOrd="0" destOrd="0" presId="urn:microsoft.com/office/officeart/2016/7/layout/LinearArrowProcessNumbered"/>
    <dgm:cxn modelId="{CCCEE694-5F88-44B3-9EEA-38243D7185EE}" type="presOf" srcId="{3F8701CB-1F7F-49FD-9899-05BF8DB70140}" destId="{78EBA967-5D25-4D50-A201-FEDC190D830C}" srcOrd="0" destOrd="0" presId="urn:microsoft.com/office/officeart/2016/7/layout/LinearArrowProcessNumbered"/>
    <dgm:cxn modelId="{738427B9-FB73-4F8C-A1AC-1BB2B5A02EBF}" type="presOf" srcId="{7E19C5F6-52B2-4E16-A2C0-E7D7B74C9A9D}" destId="{8B1F8EEA-759F-4B70-BF17-E0E554B7D2FB}" srcOrd="0" destOrd="0" presId="urn:microsoft.com/office/officeart/2016/7/layout/LinearArrowProcessNumbered"/>
    <dgm:cxn modelId="{E022BDD3-3E20-4066-8241-2C97BE295B53}" type="presOf" srcId="{969CA86F-7E98-43E8-BC23-4A07294FFE60}" destId="{7D35BEE5-665C-4BD7-A8D9-FC413FDFC033}" srcOrd="0" destOrd="0" presId="urn:microsoft.com/office/officeart/2016/7/layout/LinearArrowProcessNumbered"/>
    <dgm:cxn modelId="{120237DB-8992-4492-BC59-22E7964F8E73}" srcId="{34FF13EC-10B9-4337-B221-CF53499C6875}" destId="{4533FFC6-58CF-445E-9D2D-A87540F6F23E}" srcOrd="3" destOrd="0" parTransId="{CF9E6FD2-9EE3-4788-B4FF-F4657C0CE4E4}" sibTransId="{235E08B5-7D4B-4C2E-B6F8-C5BA19FF3025}"/>
    <dgm:cxn modelId="{102379FA-001E-4E2D-B499-684CD2167EAA}" srcId="{34FF13EC-10B9-4337-B221-CF53499C6875}" destId="{1BA583C6-32D3-49B2-BF77-8A4ED74B83F0}" srcOrd="2" destOrd="0" parTransId="{0BE3DFAD-AE7C-4DF0-B028-E86A9A60F11B}" sibTransId="{BE6AD060-FA3F-43D0-B123-7B0393F3CAB5}"/>
    <dgm:cxn modelId="{8F83DBFE-1CFA-42BF-827B-F2F1A4E65C52}" srcId="{34FF13EC-10B9-4337-B221-CF53499C6875}" destId="{9F336742-8456-40FF-BB92-95153CDD8CBC}" srcOrd="1" destOrd="0" parTransId="{984B9F63-87FC-47C2-AA2C-A5B4DB6823A9}" sibTransId="{7E19C5F6-52B2-4E16-A2C0-E7D7B74C9A9D}"/>
    <dgm:cxn modelId="{C2DD0E71-60B4-4029-8240-7507E80CE6F9}" type="presParOf" srcId="{2E076B5A-D726-4C9E-BE0B-E84F0431A347}" destId="{CDCD5D7E-0DF2-4BA5-A0D7-CE5C17C4FBC0}" srcOrd="0" destOrd="0" presId="urn:microsoft.com/office/officeart/2016/7/layout/LinearArrowProcessNumbered"/>
    <dgm:cxn modelId="{E160BA2E-7DB6-45F5-812D-BABEC2636CA1}" type="presParOf" srcId="{CDCD5D7E-0DF2-4BA5-A0D7-CE5C17C4FBC0}" destId="{A773C07F-EAB2-4D7E-8D63-0839E79059F2}" srcOrd="0" destOrd="0" presId="urn:microsoft.com/office/officeart/2016/7/layout/LinearArrowProcessNumbered"/>
    <dgm:cxn modelId="{8FF2EF5C-28E8-4C13-9948-4602AA1D4338}" type="presParOf" srcId="{CDCD5D7E-0DF2-4BA5-A0D7-CE5C17C4FBC0}" destId="{942760DA-769A-4114-A11D-7D6A0B0F2ED5}" srcOrd="1" destOrd="0" presId="urn:microsoft.com/office/officeart/2016/7/layout/LinearArrowProcessNumbered"/>
    <dgm:cxn modelId="{2B1F2B28-9583-4D9B-8620-D0DBDCF7E7C5}" type="presParOf" srcId="{942760DA-769A-4114-A11D-7D6A0B0F2ED5}" destId="{46A9E954-E06F-49C8-ABFC-4E422538957A}" srcOrd="0" destOrd="0" presId="urn:microsoft.com/office/officeart/2016/7/layout/LinearArrowProcessNumbered"/>
    <dgm:cxn modelId="{E6D0AE10-BE5C-43EB-93E3-79B1CA157DF6}" type="presParOf" srcId="{942760DA-769A-4114-A11D-7D6A0B0F2ED5}" destId="{CFCC0378-92C5-4AC7-9C36-63497CB1FEE6}" srcOrd="1" destOrd="0" presId="urn:microsoft.com/office/officeart/2016/7/layout/LinearArrowProcessNumbered"/>
    <dgm:cxn modelId="{9BF2ECD1-6998-4407-B20E-A7A647D6C9FF}" type="presParOf" srcId="{942760DA-769A-4114-A11D-7D6A0B0F2ED5}" destId="{F45B3EB2-717D-431D-B53F-9829D2A27092}" srcOrd="2" destOrd="0" presId="urn:microsoft.com/office/officeart/2016/7/layout/LinearArrowProcessNumbered"/>
    <dgm:cxn modelId="{123519A3-C16A-4FAC-9B25-4FAC2273BA47}" type="presParOf" srcId="{942760DA-769A-4114-A11D-7D6A0B0F2ED5}" destId="{1F24C7B6-1CF8-46A7-AFF0-34EEEDF309E2}" srcOrd="3" destOrd="0" presId="urn:microsoft.com/office/officeart/2016/7/layout/LinearArrowProcessNumbered"/>
    <dgm:cxn modelId="{17FBC8D2-9F54-438B-9291-F1D24F529D9A}" type="presParOf" srcId="{CDCD5D7E-0DF2-4BA5-A0D7-CE5C17C4FBC0}" destId="{43F8613A-37A0-4CBF-A5F7-6B2863A2D17A}" srcOrd="2" destOrd="0" presId="urn:microsoft.com/office/officeart/2016/7/layout/LinearArrowProcessNumbered"/>
    <dgm:cxn modelId="{DBC9728A-42CE-4F7D-8E4F-08C95D86ABD1}" type="presParOf" srcId="{2E076B5A-D726-4C9E-BE0B-E84F0431A347}" destId="{59DC27E0-9F58-4698-AF9F-3F9975EC5F20}" srcOrd="1" destOrd="0" presId="urn:microsoft.com/office/officeart/2016/7/layout/LinearArrowProcessNumbered"/>
    <dgm:cxn modelId="{268573A9-640B-4366-9843-6E9E1AD4EA02}" type="presParOf" srcId="{2E076B5A-D726-4C9E-BE0B-E84F0431A347}" destId="{84C379EF-6E1E-478B-B5D5-CFE3C2B8D5F8}" srcOrd="2" destOrd="0" presId="urn:microsoft.com/office/officeart/2016/7/layout/LinearArrowProcessNumbered"/>
    <dgm:cxn modelId="{520F7648-2270-40A6-A809-E0FBC8810EB9}" type="presParOf" srcId="{84C379EF-6E1E-478B-B5D5-CFE3C2B8D5F8}" destId="{4C50B1D1-4189-4304-9794-5262E43FA409}" srcOrd="0" destOrd="0" presId="urn:microsoft.com/office/officeart/2016/7/layout/LinearArrowProcessNumbered"/>
    <dgm:cxn modelId="{260F61ED-481C-4387-AF8A-C8628F3F8B72}" type="presParOf" srcId="{84C379EF-6E1E-478B-B5D5-CFE3C2B8D5F8}" destId="{13F8DB37-D8A6-4D10-B540-3D0DE9B4B375}" srcOrd="1" destOrd="0" presId="urn:microsoft.com/office/officeart/2016/7/layout/LinearArrowProcessNumbered"/>
    <dgm:cxn modelId="{8844AA3D-33E5-4A24-AB5C-BE11DBBBCABA}" type="presParOf" srcId="{13F8DB37-D8A6-4D10-B540-3D0DE9B4B375}" destId="{5B033DB3-58F1-4D15-AEB8-F77777A7AD30}" srcOrd="0" destOrd="0" presId="urn:microsoft.com/office/officeart/2016/7/layout/LinearArrowProcessNumbered"/>
    <dgm:cxn modelId="{181612D7-1F48-458E-816D-9F0E37F4DBA4}" type="presParOf" srcId="{13F8DB37-D8A6-4D10-B540-3D0DE9B4B375}" destId="{7FA64CF3-6010-4D91-BDF7-9134E4FD277F}" srcOrd="1" destOrd="0" presId="urn:microsoft.com/office/officeart/2016/7/layout/LinearArrowProcessNumbered"/>
    <dgm:cxn modelId="{1982BA8A-A025-4E78-B891-A59F4AD3E75B}" type="presParOf" srcId="{13F8DB37-D8A6-4D10-B540-3D0DE9B4B375}" destId="{8B1F8EEA-759F-4B70-BF17-E0E554B7D2FB}" srcOrd="2" destOrd="0" presId="urn:microsoft.com/office/officeart/2016/7/layout/LinearArrowProcessNumbered"/>
    <dgm:cxn modelId="{C5BC24C4-374D-49DB-AEF0-B2A2614ACEFC}" type="presParOf" srcId="{13F8DB37-D8A6-4D10-B540-3D0DE9B4B375}" destId="{9B06B853-0529-465F-BD08-5C2DE4DACBAA}" srcOrd="3" destOrd="0" presId="urn:microsoft.com/office/officeart/2016/7/layout/LinearArrowProcessNumbered"/>
    <dgm:cxn modelId="{29407139-F951-469D-85B8-48AA3CAE0FE2}" type="presParOf" srcId="{84C379EF-6E1E-478B-B5D5-CFE3C2B8D5F8}" destId="{87A6C6D8-957C-4B24-A5D8-FAE4DD5C981C}" srcOrd="2" destOrd="0" presId="urn:microsoft.com/office/officeart/2016/7/layout/LinearArrowProcessNumbered"/>
    <dgm:cxn modelId="{283AB261-1058-4C68-9A44-B1194FFE48DD}" type="presParOf" srcId="{2E076B5A-D726-4C9E-BE0B-E84F0431A347}" destId="{4FE91B78-1CA5-421F-A94F-200F336EE5C7}" srcOrd="3" destOrd="0" presId="urn:microsoft.com/office/officeart/2016/7/layout/LinearArrowProcessNumbered"/>
    <dgm:cxn modelId="{06CAE442-C1A6-4121-84C2-1FCC6BEA1F6D}" type="presParOf" srcId="{2E076B5A-D726-4C9E-BE0B-E84F0431A347}" destId="{22505995-C6E8-4877-9D3B-3A9580A9B707}" srcOrd="4" destOrd="0" presId="urn:microsoft.com/office/officeart/2016/7/layout/LinearArrowProcessNumbered"/>
    <dgm:cxn modelId="{9D563878-0CA7-43D3-AD2F-4765EB270B48}" type="presParOf" srcId="{22505995-C6E8-4877-9D3B-3A9580A9B707}" destId="{46C0DD67-EB8B-4889-93FE-AFD4CC37D12D}" srcOrd="0" destOrd="0" presId="urn:microsoft.com/office/officeart/2016/7/layout/LinearArrowProcessNumbered"/>
    <dgm:cxn modelId="{49730B46-6174-4DE8-B305-07D2C49DB79C}" type="presParOf" srcId="{22505995-C6E8-4877-9D3B-3A9580A9B707}" destId="{89DBC0DF-540B-44AB-9486-05EA59D8289A}" srcOrd="1" destOrd="0" presId="urn:microsoft.com/office/officeart/2016/7/layout/LinearArrowProcessNumbered"/>
    <dgm:cxn modelId="{BCD22DE3-B039-4F44-AC53-50D075EF6C46}" type="presParOf" srcId="{89DBC0DF-540B-44AB-9486-05EA59D8289A}" destId="{C65DA8AF-C439-4D81-BA40-295EE35A15FE}" srcOrd="0" destOrd="0" presId="urn:microsoft.com/office/officeart/2016/7/layout/LinearArrowProcessNumbered"/>
    <dgm:cxn modelId="{2867BF02-E433-4E5E-ACCE-1C487961BCDA}" type="presParOf" srcId="{89DBC0DF-540B-44AB-9486-05EA59D8289A}" destId="{49DB107A-3F7D-4C2D-8CE1-019CAF16D557}" srcOrd="1" destOrd="0" presId="urn:microsoft.com/office/officeart/2016/7/layout/LinearArrowProcessNumbered"/>
    <dgm:cxn modelId="{0FEAD6C3-7341-403D-AB35-2E3DFEC85819}" type="presParOf" srcId="{89DBC0DF-540B-44AB-9486-05EA59D8289A}" destId="{CDC1E949-1429-4D8B-BC72-5290C3C80464}" srcOrd="2" destOrd="0" presId="urn:microsoft.com/office/officeart/2016/7/layout/LinearArrowProcessNumbered"/>
    <dgm:cxn modelId="{05D6A54A-CC90-4C82-A4FA-9E3EBCA03870}" type="presParOf" srcId="{89DBC0DF-540B-44AB-9486-05EA59D8289A}" destId="{28698A7C-0057-46D8-BBBA-4CA8F8450E08}" srcOrd="3" destOrd="0" presId="urn:microsoft.com/office/officeart/2016/7/layout/LinearArrowProcessNumbered"/>
    <dgm:cxn modelId="{3611E48A-0B5E-4E50-95AC-06CA1B9B4353}" type="presParOf" srcId="{22505995-C6E8-4877-9D3B-3A9580A9B707}" destId="{3C4F78A9-5B77-457B-947E-5FB5043C6F59}" srcOrd="2" destOrd="0" presId="urn:microsoft.com/office/officeart/2016/7/layout/LinearArrowProcessNumbered"/>
    <dgm:cxn modelId="{39E25678-E08B-4C62-82B0-76D21F30D7D7}" type="presParOf" srcId="{2E076B5A-D726-4C9E-BE0B-E84F0431A347}" destId="{3BE73486-2853-44E0-BB52-BFE823F24AC2}" srcOrd="5" destOrd="0" presId="urn:microsoft.com/office/officeart/2016/7/layout/LinearArrowProcessNumbered"/>
    <dgm:cxn modelId="{420D3F07-53D7-4B6C-AE41-33E056B0E15D}" type="presParOf" srcId="{2E076B5A-D726-4C9E-BE0B-E84F0431A347}" destId="{93161D13-42A2-40BE-8451-B04CA5CF1DDA}" srcOrd="6" destOrd="0" presId="urn:microsoft.com/office/officeart/2016/7/layout/LinearArrowProcessNumbered"/>
    <dgm:cxn modelId="{3F90F48E-FB34-406A-9925-6B5001E6A7C1}" type="presParOf" srcId="{93161D13-42A2-40BE-8451-B04CA5CF1DDA}" destId="{A94EAAE6-D5F5-4EC5-8279-F94B5BA0706C}" srcOrd="0" destOrd="0" presId="urn:microsoft.com/office/officeart/2016/7/layout/LinearArrowProcessNumbered"/>
    <dgm:cxn modelId="{C84FBCB8-3D96-4166-BB0D-803B372D6B77}" type="presParOf" srcId="{93161D13-42A2-40BE-8451-B04CA5CF1DDA}" destId="{304C06AC-CEA5-4CB8-8AA7-805C76EBB2D1}" srcOrd="1" destOrd="0" presId="urn:microsoft.com/office/officeart/2016/7/layout/LinearArrowProcessNumbered"/>
    <dgm:cxn modelId="{91C27AA7-F5B2-4527-BB1A-DD22135DE1CC}" type="presParOf" srcId="{304C06AC-CEA5-4CB8-8AA7-805C76EBB2D1}" destId="{B247FC6F-D3F2-4310-854A-6C3685FFD15F}" srcOrd="0" destOrd="0" presId="urn:microsoft.com/office/officeart/2016/7/layout/LinearArrowProcessNumbered"/>
    <dgm:cxn modelId="{CABFB01D-0197-4D67-A777-750A499A82FD}" type="presParOf" srcId="{304C06AC-CEA5-4CB8-8AA7-805C76EBB2D1}" destId="{1FB1D83D-60A1-4C31-8FEC-580BADD277AC}" srcOrd="1" destOrd="0" presId="urn:microsoft.com/office/officeart/2016/7/layout/LinearArrowProcessNumbered"/>
    <dgm:cxn modelId="{B0E5D383-347C-4246-B70A-F030A182E5D2}" type="presParOf" srcId="{304C06AC-CEA5-4CB8-8AA7-805C76EBB2D1}" destId="{2CFCC6F1-AD82-45D0-A4D6-FB2A247328D6}" srcOrd="2" destOrd="0" presId="urn:microsoft.com/office/officeart/2016/7/layout/LinearArrowProcessNumbered"/>
    <dgm:cxn modelId="{A31A91C9-47FA-4242-83A1-78FDB450AA9F}" type="presParOf" srcId="{304C06AC-CEA5-4CB8-8AA7-805C76EBB2D1}" destId="{B31E4BC9-2C38-40B1-9C70-77849892DEA4}" srcOrd="3" destOrd="0" presId="urn:microsoft.com/office/officeart/2016/7/layout/LinearArrowProcessNumbered"/>
    <dgm:cxn modelId="{13B5AEA0-A85E-46EB-866E-DF05BC637EBB}" type="presParOf" srcId="{93161D13-42A2-40BE-8451-B04CA5CF1DDA}" destId="{FC83019E-323B-4EA0-A45F-0CD59B2B2457}" srcOrd="2" destOrd="0" presId="urn:microsoft.com/office/officeart/2016/7/layout/LinearArrowProcessNumbered"/>
    <dgm:cxn modelId="{B6B34EDA-0F11-4B0D-9BA1-8AA13DA4A20F}" type="presParOf" srcId="{2E076B5A-D726-4C9E-BE0B-E84F0431A347}" destId="{96DCFC8D-BC24-408B-92E4-720863F83038}" srcOrd="7" destOrd="0" presId="urn:microsoft.com/office/officeart/2016/7/layout/LinearArrowProcessNumbered"/>
    <dgm:cxn modelId="{FED28159-E921-446F-935E-11833CAFB548}" type="presParOf" srcId="{2E076B5A-D726-4C9E-BE0B-E84F0431A347}" destId="{19F157BC-8F9E-4532-A212-073D3B4C941C}" srcOrd="8" destOrd="0" presId="urn:microsoft.com/office/officeart/2016/7/layout/LinearArrowProcessNumbered"/>
    <dgm:cxn modelId="{410CC954-1103-4189-A8CE-362C5B0E9495}" type="presParOf" srcId="{19F157BC-8F9E-4532-A212-073D3B4C941C}" destId="{CBC5EDED-DC55-4C85-858F-FBEBEEE1B5B4}" srcOrd="0" destOrd="0" presId="urn:microsoft.com/office/officeart/2016/7/layout/LinearArrowProcessNumbered"/>
    <dgm:cxn modelId="{DDC175A9-4579-46C3-B57F-97255C02EFBC}" type="presParOf" srcId="{19F157BC-8F9E-4532-A212-073D3B4C941C}" destId="{09CC41F1-0EA9-4AD1-B916-A640E350E53E}" srcOrd="1" destOrd="0" presId="urn:microsoft.com/office/officeart/2016/7/layout/LinearArrowProcessNumbered"/>
    <dgm:cxn modelId="{D9A61DF4-1FB1-43B3-9994-458050410E90}" type="presParOf" srcId="{09CC41F1-0EA9-4AD1-B916-A640E350E53E}" destId="{39A84F93-9C6B-40CF-BD40-02D2C64C6252}" srcOrd="0" destOrd="0" presId="urn:microsoft.com/office/officeart/2016/7/layout/LinearArrowProcessNumbered"/>
    <dgm:cxn modelId="{468E958F-3D22-4ABA-BC5F-C509E40516C3}" type="presParOf" srcId="{09CC41F1-0EA9-4AD1-B916-A640E350E53E}" destId="{E96EB2FC-E958-4289-BAC3-90E9DB5E99B6}" srcOrd="1" destOrd="0" presId="urn:microsoft.com/office/officeart/2016/7/layout/LinearArrowProcessNumbered"/>
    <dgm:cxn modelId="{3FA0F3C1-2BC7-4169-8696-A9F28DC44056}" type="presParOf" srcId="{09CC41F1-0EA9-4AD1-B916-A640E350E53E}" destId="{7D35BEE5-665C-4BD7-A8D9-FC413FDFC033}" srcOrd="2" destOrd="0" presId="urn:microsoft.com/office/officeart/2016/7/layout/LinearArrowProcessNumbered"/>
    <dgm:cxn modelId="{9903CCBC-480C-4A89-80BE-77D5BE0A6358}" type="presParOf" srcId="{09CC41F1-0EA9-4AD1-B916-A640E350E53E}" destId="{0F474BA0-A41F-456A-8B2D-C5686B1E60DF}" srcOrd="3" destOrd="0" presId="urn:microsoft.com/office/officeart/2016/7/layout/LinearArrowProcessNumbered"/>
    <dgm:cxn modelId="{63922B19-148A-4D37-BADA-D012BCA318F1}" type="presParOf" srcId="{19F157BC-8F9E-4532-A212-073D3B4C941C}" destId="{78EBA967-5D25-4D50-A201-FEDC190D830C}"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t>Data</a:t>
          </a:r>
          <a:r>
            <a:rPr lang="en-US" baseline="0" dirty="0"/>
            <a:t> Preprocessing</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a:t>Preparing the features</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Building and training the model</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Evaluating the model </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custLinFactNeighborX="2836" custLinFactNeighborY="5008"/>
      <dgm:spPr>
        <a:noFill/>
        <a:ln>
          <a:noFill/>
        </a:ln>
      </dgm:spPr>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custLinFactNeighborX="-885" custLinFactNeighborY="-31"/>
      <dgm:spPr>
        <a:noFill/>
        <a:ln>
          <a:noFill/>
        </a:ln>
      </dgm:spPr>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noFill/>
        <a:ln>
          <a:noFill/>
        </a:ln>
      </dgm:spPr>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noFill/>
        <a:ln>
          <a:noFill/>
        </a:ln>
      </dgm:spPr>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9E954-E06F-49C8-ABFC-4E422538957A}">
      <dsp:nvSpPr>
        <dsp:cNvPr id="0" name=""/>
        <dsp:cNvSpPr/>
      </dsp:nvSpPr>
      <dsp:spPr>
        <a:xfrm>
          <a:off x="1018088" y="402959"/>
          <a:ext cx="809524" cy="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CC0378-92C5-4AC7-9C36-63497CB1FEE6}">
      <dsp:nvSpPr>
        <dsp:cNvPr id="0" name=""/>
        <dsp:cNvSpPr/>
      </dsp:nvSpPr>
      <dsp:spPr>
        <a:xfrm>
          <a:off x="1876184" y="334995"/>
          <a:ext cx="93095" cy="174686"/>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5B3EB2-717D-431D-B53F-9829D2A27092}">
      <dsp:nvSpPr>
        <dsp:cNvPr id="0" name=""/>
        <dsp:cNvSpPr/>
      </dsp:nvSpPr>
      <dsp:spPr>
        <a:xfrm>
          <a:off x="513982" y="80"/>
          <a:ext cx="805829" cy="805829"/>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271" tIns="31271" rIns="31271" bIns="31271" numCol="1" spcCol="1270" anchor="ctr" anchorCtr="0">
          <a:noAutofit/>
        </a:bodyPr>
        <a:lstStyle/>
        <a:p>
          <a:pPr marL="0" lvl="0" indent="0" algn="ctr" defTabSz="1600200">
            <a:lnSpc>
              <a:spcPct val="90000"/>
            </a:lnSpc>
            <a:spcBef>
              <a:spcPct val="0"/>
            </a:spcBef>
            <a:spcAft>
              <a:spcPct val="35000"/>
            </a:spcAft>
            <a:buNone/>
          </a:pPr>
          <a:r>
            <a:rPr lang="en-US" sz="3600" kern="1200" dirty="0"/>
            <a:t>1</a:t>
          </a:r>
        </a:p>
      </dsp:txBody>
      <dsp:txXfrm>
        <a:off x="631993" y="118091"/>
        <a:ext cx="569807" cy="569807"/>
      </dsp:txXfrm>
    </dsp:sp>
    <dsp:sp modelId="{43F8613A-37A0-4CBF-A5F7-6B2863A2D17A}">
      <dsp:nvSpPr>
        <dsp:cNvPr id="0" name=""/>
        <dsp:cNvSpPr/>
      </dsp:nvSpPr>
      <dsp:spPr>
        <a:xfrm>
          <a:off x="6182" y="971429"/>
          <a:ext cx="1821430" cy="2678232"/>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622300">
            <a:lnSpc>
              <a:spcPct val="90000"/>
            </a:lnSpc>
            <a:spcBef>
              <a:spcPct val="0"/>
            </a:spcBef>
            <a:spcAft>
              <a:spcPct val="35000"/>
            </a:spcAft>
            <a:buNone/>
          </a:pPr>
          <a:r>
            <a:rPr lang="fr-FR" sz="1400" b="1" kern="1200" dirty="0"/>
            <a:t>Numpy: </a:t>
          </a:r>
          <a:r>
            <a:rPr lang="en-GB" sz="1400" kern="1200" dirty="0"/>
            <a:t>a library for Python, adding support for large, multi-dimensional arrays and matrices, along with a large collection of high-level mathematical functions to operate on these arrays</a:t>
          </a:r>
          <a:endParaRPr lang="en-US" sz="1400" kern="1200" dirty="0"/>
        </a:p>
      </dsp:txBody>
      <dsp:txXfrm>
        <a:off x="6182" y="1335715"/>
        <a:ext cx="1821430" cy="2313946"/>
      </dsp:txXfrm>
    </dsp:sp>
    <dsp:sp modelId="{5B033DB3-58F1-4D15-AEB8-F77777A7AD30}">
      <dsp:nvSpPr>
        <dsp:cNvPr id="0" name=""/>
        <dsp:cNvSpPr/>
      </dsp:nvSpPr>
      <dsp:spPr>
        <a:xfrm>
          <a:off x="2029994" y="402892"/>
          <a:ext cx="1821430" cy="7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A64CF3-6010-4D91-BDF7-9134E4FD277F}">
      <dsp:nvSpPr>
        <dsp:cNvPr id="0" name=""/>
        <dsp:cNvSpPr/>
      </dsp:nvSpPr>
      <dsp:spPr>
        <a:xfrm>
          <a:off x="3899996" y="334928"/>
          <a:ext cx="93095" cy="174828"/>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1F8EEA-759F-4B70-BF17-E0E554B7D2FB}">
      <dsp:nvSpPr>
        <dsp:cNvPr id="0" name=""/>
        <dsp:cNvSpPr/>
      </dsp:nvSpPr>
      <dsp:spPr>
        <a:xfrm>
          <a:off x="2537794" y="13"/>
          <a:ext cx="805829" cy="805829"/>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271" tIns="31271" rIns="31271" bIns="31271" numCol="1" spcCol="1270" anchor="ctr" anchorCtr="0">
          <a:noAutofit/>
        </a:bodyPr>
        <a:lstStyle/>
        <a:p>
          <a:pPr marL="0" lvl="0" indent="0" algn="ctr" defTabSz="1600200">
            <a:lnSpc>
              <a:spcPct val="90000"/>
            </a:lnSpc>
            <a:spcBef>
              <a:spcPct val="0"/>
            </a:spcBef>
            <a:spcAft>
              <a:spcPct val="35000"/>
            </a:spcAft>
            <a:buNone/>
          </a:pPr>
          <a:r>
            <a:rPr lang="en-US" sz="3600" kern="1200" dirty="0"/>
            <a:t>2</a:t>
          </a:r>
        </a:p>
      </dsp:txBody>
      <dsp:txXfrm>
        <a:off x="2655805" y="118024"/>
        <a:ext cx="569807" cy="569807"/>
      </dsp:txXfrm>
    </dsp:sp>
    <dsp:sp modelId="{87A6C6D8-957C-4B24-A5D8-FAE4DD5C981C}">
      <dsp:nvSpPr>
        <dsp:cNvPr id="0" name=""/>
        <dsp:cNvSpPr/>
      </dsp:nvSpPr>
      <dsp:spPr>
        <a:xfrm>
          <a:off x="2029994" y="971429"/>
          <a:ext cx="1821430" cy="2678232"/>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622300">
            <a:lnSpc>
              <a:spcPct val="90000"/>
            </a:lnSpc>
            <a:spcBef>
              <a:spcPct val="0"/>
            </a:spcBef>
            <a:spcAft>
              <a:spcPct val="35000"/>
            </a:spcAft>
            <a:buNone/>
          </a:pPr>
          <a:r>
            <a:rPr lang="en-GB" sz="1400" b="1" kern="1200" dirty="0"/>
            <a:t>Pandas: </a:t>
          </a:r>
          <a:r>
            <a:rPr lang="en-GB" sz="1400" kern="1200" dirty="0"/>
            <a:t>library written for the Python programming language for data manipulation and analysis.</a:t>
          </a:r>
          <a:endParaRPr lang="en-US" sz="1400" kern="1200" dirty="0"/>
        </a:p>
      </dsp:txBody>
      <dsp:txXfrm>
        <a:off x="2029994" y="1335715"/>
        <a:ext cx="1821430" cy="2313946"/>
      </dsp:txXfrm>
    </dsp:sp>
    <dsp:sp modelId="{C65DA8AF-C439-4D81-BA40-295EE35A15FE}">
      <dsp:nvSpPr>
        <dsp:cNvPr id="0" name=""/>
        <dsp:cNvSpPr/>
      </dsp:nvSpPr>
      <dsp:spPr>
        <a:xfrm>
          <a:off x="4053806" y="402881"/>
          <a:ext cx="1821430" cy="7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DB107A-3F7D-4C2D-8CE1-019CAF16D557}">
      <dsp:nvSpPr>
        <dsp:cNvPr id="0" name=""/>
        <dsp:cNvSpPr/>
      </dsp:nvSpPr>
      <dsp:spPr>
        <a:xfrm>
          <a:off x="5923808" y="334917"/>
          <a:ext cx="93095" cy="174852"/>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C1E949-1429-4D8B-BC72-5290C3C80464}">
      <dsp:nvSpPr>
        <dsp:cNvPr id="0" name=""/>
        <dsp:cNvSpPr/>
      </dsp:nvSpPr>
      <dsp:spPr>
        <a:xfrm>
          <a:off x="4561606" y="2"/>
          <a:ext cx="805829" cy="805829"/>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271" tIns="31271" rIns="31271" bIns="31271" numCol="1" spcCol="1270" anchor="ctr" anchorCtr="0">
          <a:noAutofit/>
        </a:bodyPr>
        <a:lstStyle/>
        <a:p>
          <a:pPr marL="0" lvl="0" indent="0" algn="ctr" defTabSz="1600200">
            <a:lnSpc>
              <a:spcPct val="90000"/>
            </a:lnSpc>
            <a:spcBef>
              <a:spcPct val="0"/>
            </a:spcBef>
            <a:spcAft>
              <a:spcPct val="35000"/>
            </a:spcAft>
            <a:buNone/>
          </a:pPr>
          <a:r>
            <a:rPr lang="en-US" sz="3600" kern="1200" dirty="0"/>
            <a:t>3</a:t>
          </a:r>
        </a:p>
      </dsp:txBody>
      <dsp:txXfrm>
        <a:off x="4679617" y="118013"/>
        <a:ext cx="569807" cy="569807"/>
      </dsp:txXfrm>
    </dsp:sp>
    <dsp:sp modelId="{3C4F78A9-5B77-457B-947E-5FB5043C6F59}">
      <dsp:nvSpPr>
        <dsp:cNvPr id="0" name=""/>
        <dsp:cNvSpPr/>
      </dsp:nvSpPr>
      <dsp:spPr>
        <a:xfrm>
          <a:off x="4053806" y="971429"/>
          <a:ext cx="1821430" cy="2678232"/>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622300">
            <a:lnSpc>
              <a:spcPct val="90000"/>
            </a:lnSpc>
            <a:spcBef>
              <a:spcPct val="0"/>
            </a:spcBef>
            <a:spcAft>
              <a:spcPct val="35000"/>
            </a:spcAft>
            <a:buNone/>
          </a:pPr>
          <a:r>
            <a:rPr lang="en-GB" sz="1400" b="1" kern="1200" dirty="0"/>
            <a:t>Matplotlib: </a:t>
          </a:r>
          <a:r>
            <a:rPr lang="en-GB" sz="1400" kern="1200" dirty="0"/>
            <a:t>A plotting library for the Python programming language and its numerical mathematics extension NumPy. </a:t>
          </a:r>
          <a:endParaRPr lang="en-US" sz="1400" kern="1200" dirty="0"/>
        </a:p>
      </dsp:txBody>
      <dsp:txXfrm>
        <a:off x="4053806" y="1335715"/>
        <a:ext cx="1821430" cy="2313946"/>
      </dsp:txXfrm>
    </dsp:sp>
    <dsp:sp modelId="{B247FC6F-D3F2-4310-854A-6C3685FFD15F}">
      <dsp:nvSpPr>
        <dsp:cNvPr id="0" name=""/>
        <dsp:cNvSpPr/>
      </dsp:nvSpPr>
      <dsp:spPr>
        <a:xfrm>
          <a:off x="6077618" y="402879"/>
          <a:ext cx="1821430" cy="71"/>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B1D83D-60A1-4C31-8FEC-580BADD277AC}">
      <dsp:nvSpPr>
        <dsp:cNvPr id="0" name=""/>
        <dsp:cNvSpPr/>
      </dsp:nvSpPr>
      <dsp:spPr>
        <a:xfrm>
          <a:off x="7947620" y="334915"/>
          <a:ext cx="93095" cy="174856"/>
        </a:xfrm>
        <a:prstGeom prst="chevron">
          <a:avLst>
            <a:gd name="adj" fmla="val 9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FCC6F1-AD82-45D0-A4D6-FB2A247328D6}">
      <dsp:nvSpPr>
        <dsp:cNvPr id="0" name=""/>
        <dsp:cNvSpPr/>
      </dsp:nvSpPr>
      <dsp:spPr>
        <a:xfrm>
          <a:off x="6585418" y="0"/>
          <a:ext cx="805829" cy="805829"/>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271" tIns="31271" rIns="31271" bIns="31271" numCol="1" spcCol="1270" anchor="ctr" anchorCtr="0">
          <a:noAutofit/>
        </a:bodyPr>
        <a:lstStyle/>
        <a:p>
          <a:pPr marL="0" lvl="0" indent="0" algn="ctr" defTabSz="1600200">
            <a:lnSpc>
              <a:spcPct val="90000"/>
            </a:lnSpc>
            <a:spcBef>
              <a:spcPct val="0"/>
            </a:spcBef>
            <a:spcAft>
              <a:spcPct val="35000"/>
            </a:spcAft>
            <a:buNone/>
          </a:pPr>
          <a:r>
            <a:rPr lang="en-US" sz="3600" kern="1200" dirty="0"/>
            <a:t>4</a:t>
          </a:r>
        </a:p>
      </dsp:txBody>
      <dsp:txXfrm>
        <a:off x="6703429" y="118011"/>
        <a:ext cx="569807" cy="569807"/>
      </dsp:txXfrm>
    </dsp:sp>
    <dsp:sp modelId="{FC83019E-323B-4EA0-A45F-0CD59B2B2457}">
      <dsp:nvSpPr>
        <dsp:cNvPr id="0" name=""/>
        <dsp:cNvSpPr/>
      </dsp:nvSpPr>
      <dsp:spPr>
        <a:xfrm>
          <a:off x="6077618" y="971429"/>
          <a:ext cx="1821430" cy="2678232"/>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622300">
            <a:lnSpc>
              <a:spcPct val="90000"/>
            </a:lnSpc>
            <a:spcBef>
              <a:spcPct val="0"/>
            </a:spcBef>
            <a:spcAft>
              <a:spcPct val="35000"/>
            </a:spcAft>
            <a:buNone/>
          </a:pPr>
          <a:r>
            <a:rPr lang="en-GB" sz="1400" b="1" kern="1200" dirty="0"/>
            <a:t>Keras: </a:t>
          </a:r>
          <a:r>
            <a:rPr lang="en-GB" sz="1400" kern="1200" dirty="0"/>
            <a:t>A neural-network library, designed to enable fast experimentation with deep neural networks.</a:t>
          </a:r>
          <a:endParaRPr lang="en-US" sz="1400" kern="1200" dirty="0"/>
        </a:p>
      </dsp:txBody>
      <dsp:txXfrm>
        <a:off x="6077618" y="1335715"/>
        <a:ext cx="1821430" cy="2313946"/>
      </dsp:txXfrm>
    </dsp:sp>
    <dsp:sp modelId="{39A84F93-9C6B-40CF-BD40-02D2C64C6252}">
      <dsp:nvSpPr>
        <dsp:cNvPr id="0" name=""/>
        <dsp:cNvSpPr/>
      </dsp:nvSpPr>
      <dsp:spPr>
        <a:xfrm>
          <a:off x="8101430" y="402878"/>
          <a:ext cx="910715" cy="71"/>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35BEE5-665C-4BD7-A8D9-FC413FDFC033}">
      <dsp:nvSpPr>
        <dsp:cNvPr id="0" name=""/>
        <dsp:cNvSpPr/>
      </dsp:nvSpPr>
      <dsp:spPr>
        <a:xfrm>
          <a:off x="8609230" y="0"/>
          <a:ext cx="805829" cy="805829"/>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271" tIns="31271" rIns="31271" bIns="31271" numCol="1" spcCol="1270" anchor="ctr" anchorCtr="0">
          <a:noAutofit/>
        </a:bodyPr>
        <a:lstStyle/>
        <a:p>
          <a:pPr marL="0" lvl="0" indent="0" algn="ctr" defTabSz="1600200">
            <a:lnSpc>
              <a:spcPct val="90000"/>
            </a:lnSpc>
            <a:spcBef>
              <a:spcPct val="0"/>
            </a:spcBef>
            <a:spcAft>
              <a:spcPct val="35000"/>
            </a:spcAft>
            <a:buNone/>
          </a:pPr>
          <a:r>
            <a:rPr lang="en-US" sz="3600" kern="1200" dirty="0"/>
            <a:t>5</a:t>
          </a:r>
        </a:p>
      </dsp:txBody>
      <dsp:txXfrm>
        <a:off x="8727241" y="118011"/>
        <a:ext cx="569807" cy="569807"/>
      </dsp:txXfrm>
    </dsp:sp>
    <dsp:sp modelId="{78EBA967-5D25-4D50-A201-FEDC190D830C}">
      <dsp:nvSpPr>
        <dsp:cNvPr id="0" name=""/>
        <dsp:cNvSpPr/>
      </dsp:nvSpPr>
      <dsp:spPr>
        <a:xfrm>
          <a:off x="8101430" y="971429"/>
          <a:ext cx="1821430" cy="2678232"/>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622300">
            <a:lnSpc>
              <a:spcPct val="90000"/>
            </a:lnSpc>
            <a:spcBef>
              <a:spcPct val="0"/>
            </a:spcBef>
            <a:spcAft>
              <a:spcPct val="35000"/>
            </a:spcAft>
            <a:buNone/>
          </a:pPr>
          <a:r>
            <a:rPr lang="en-GB" sz="1400" b="1" kern="1200" dirty="0"/>
            <a:t>Tensorflow: </a:t>
          </a:r>
          <a:r>
            <a:rPr lang="en-GB" sz="1400" kern="1200" dirty="0"/>
            <a:t>A library for dataflow and differentiable programming across a range of tasks. It is a symbolic math library, and is also used for machine learning applications such as neural networks.</a:t>
          </a:r>
          <a:endParaRPr lang="en-US" sz="1400" kern="1200" dirty="0"/>
        </a:p>
      </dsp:txBody>
      <dsp:txXfrm>
        <a:off x="8101430" y="1335715"/>
        <a:ext cx="1821430" cy="2313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67952" y="201382"/>
          <a:ext cx="1313007" cy="13130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465281" y="515252"/>
          <a:ext cx="761544" cy="761544"/>
        </a:xfrm>
        <a:prstGeom prst="rect">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762318" y="201382"/>
          <a:ext cx="3094946" cy="131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Data</a:t>
          </a:r>
          <a:r>
            <a:rPr lang="en-US" sz="2400" kern="1200" baseline="0" dirty="0"/>
            <a:t> Preprocessing</a:t>
          </a:r>
          <a:endParaRPr lang="en-US" sz="2400" kern="1200" dirty="0"/>
        </a:p>
      </dsp:txBody>
      <dsp:txXfrm>
        <a:off x="1762318" y="201382"/>
        <a:ext cx="3094946" cy="1313007"/>
      </dsp:txXfrm>
    </dsp:sp>
    <dsp:sp modelId="{75512A68-FA50-4392-A441-C6EC352FE606}">
      <dsp:nvSpPr>
        <dsp:cNvPr id="0" name=""/>
        <dsp:cNvSpPr/>
      </dsp:nvSpPr>
      <dsp:spPr>
        <a:xfrm>
          <a:off x="5396536" y="201382"/>
          <a:ext cx="1313007" cy="13130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5665528" y="476878"/>
          <a:ext cx="761544" cy="761544"/>
        </a:xfrm>
        <a:prstGeom prst="rect">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6990902" y="201382"/>
          <a:ext cx="3094946" cy="131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Preparing the features</a:t>
          </a:r>
        </a:p>
      </dsp:txBody>
      <dsp:txXfrm>
        <a:off x="6990902" y="201382"/>
        <a:ext cx="3094946" cy="1313007"/>
      </dsp:txXfrm>
    </dsp:sp>
    <dsp:sp modelId="{2CA4BD4C-87EF-4944-9E57-97154B3B633C}">
      <dsp:nvSpPr>
        <dsp:cNvPr id="0" name=""/>
        <dsp:cNvSpPr/>
      </dsp:nvSpPr>
      <dsp:spPr>
        <a:xfrm>
          <a:off x="167952" y="2134742"/>
          <a:ext cx="1313007" cy="13130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443683" y="2410474"/>
          <a:ext cx="761544" cy="761544"/>
        </a:xfrm>
        <a:prstGeom prst="rect">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762318" y="2134742"/>
          <a:ext cx="3094946" cy="131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Building and training the model</a:t>
          </a:r>
        </a:p>
      </dsp:txBody>
      <dsp:txXfrm>
        <a:off x="1762318" y="2134742"/>
        <a:ext cx="3094946" cy="1313007"/>
      </dsp:txXfrm>
    </dsp:sp>
    <dsp:sp modelId="{7089FE6B-57E5-4306-8097-E758E000C828}">
      <dsp:nvSpPr>
        <dsp:cNvPr id="0" name=""/>
        <dsp:cNvSpPr/>
      </dsp:nvSpPr>
      <dsp:spPr>
        <a:xfrm>
          <a:off x="5396536" y="2134742"/>
          <a:ext cx="1313007" cy="13130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5672268" y="2410474"/>
          <a:ext cx="761544" cy="761544"/>
        </a:xfrm>
        <a:prstGeom prst="rect">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6990902" y="2134742"/>
          <a:ext cx="3094946" cy="131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Evaluating the model </a:t>
          </a:r>
        </a:p>
      </dsp:txBody>
      <dsp:txXfrm>
        <a:off x="6990902" y="2134742"/>
        <a:ext cx="3094946" cy="1313007"/>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2/21/2020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20163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336828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1935445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When training machine learning algorithms, one of the techniques that will speed up your trainings is if you scale your features.</a:t>
            </a:r>
          </a:p>
          <a:p>
            <a:endParaRPr lang="en-GB" dirty="0"/>
          </a:p>
          <a:p>
            <a:r>
              <a:rPr lang="en-GB" dirty="0"/>
              <a:t>Scaling in general: </a:t>
            </a:r>
            <a:br>
              <a:rPr lang="en-GB" dirty="0"/>
            </a:br>
            <a:r>
              <a:rPr lang="en-GB" sz="1200" b="1" i="0" kern="1200" dirty="0">
                <a:solidFill>
                  <a:schemeClr val="tx1"/>
                </a:solidFill>
                <a:effectLst/>
                <a:latin typeface="+mn-lt"/>
                <a:ea typeface="+mn-ea"/>
                <a:cs typeface="+mn-cs"/>
              </a:rPr>
              <a:t>Feature Scaling or Standardization</a:t>
            </a:r>
            <a:r>
              <a:rPr lang="en-GB" sz="1200" b="0" i="0" kern="1200" dirty="0">
                <a:solidFill>
                  <a:schemeClr val="tx1"/>
                </a:solidFill>
                <a:effectLst/>
                <a:latin typeface="+mn-lt"/>
                <a:ea typeface="+mn-ea"/>
                <a:cs typeface="+mn-cs"/>
              </a:rPr>
              <a:t>: It is a step of Data Pre Processing which is applied to independent variables or features of data. It basically helps to normalise the data within a particular range. Sometimes, it also helps in speeding up the calculations in an algorithm.</a:t>
            </a:r>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1826306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18</a:t>
            </a:fld>
            <a:endParaRPr lang="en-US" dirty="0"/>
          </a:p>
        </p:txBody>
      </p:sp>
    </p:spTree>
    <p:extLst>
      <p:ext uri="{BB962C8B-B14F-4D97-AF65-F5344CB8AC3E}">
        <p14:creationId xmlns:p14="http://schemas.microsoft.com/office/powerpoint/2010/main" val="3302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19</a:t>
            </a:fld>
            <a:endParaRPr lang="en-US" dirty="0"/>
          </a:p>
        </p:txBody>
      </p:sp>
    </p:spTree>
    <p:extLst>
      <p:ext uri="{BB962C8B-B14F-4D97-AF65-F5344CB8AC3E}">
        <p14:creationId xmlns:p14="http://schemas.microsoft.com/office/powerpoint/2010/main" val="1629700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20</a:t>
            </a:fld>
            <a:endParaRPr lang="en-US" dirty="0"/>
          </a:p>
        </p:txBody>
      </p:sp>
    </p:spTree>
    <p:extLst>
      <p:ext uri="{BB962C8B-B14F-4D97-AF65-F5344CB8AC3E}">
        <p14:creationId xmlns:p14="http://schemas.microsoft.com/office/powerpoint/2010/main" val="1781736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21</a:t>
            </a:fld>
            <a:endParaRPr lang="en-US" dirty="0"/>
          </a:p>
        </p:txBody>
      </p:sp>
    </p:spTree>
    <p:extLst>
      <p:ext uri="{BB962C8B-B14F-4D97-AF65-F5344CB8AC3E}">
        <p14:creationId xmlns:p14="http://schemas.microsoft.com/office/powerpoint/2010/main" val="191899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23</a:t>
            </a:fld>
            <a:endParaRPr lang="en-US" dirty="0"/>
          </a:p>
        </p:txBody>
      </p:sp>
    </p:spTree>
    <p:extLst>
      <p:ext uri="{BB962C8B-B14F-4D97-AF65-F5344CB8AC3E}">
        <p14:creationId xmlns:p14="http://schemas.microsoft.com/office/powerpoint/2010/main" val="4051633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24</a:t>
            </a:fld>
            <a:endParaRPr lang="en-US" dirty="0"/>
          </a:p>
        </p:txBody>
      </p:sp>
    </p:spTree>
    <p:extLst>
      <p:ext uri="{BB962C8B-B14F-4D97-AF65-F5344CB8AC3E}">
        <p14:creationId xmlns:p14="http://schemas.microsoft.com/office/powerpoint/2010/main" val="367313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901649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25</a:t>
            </a:fld>
            <a:endParaRPr lang="en-US" dirty="0"/>
          </a:p>
        </p:txBody>
      </p:sp>
    </p:spTree>
    <p:extLst>
      <p:ext uri="{BB962C8B-B14F-4D97-AF65-F5344CB8AC3E}">
        <p14:creationId xmlns:p14="http://schemas.microsoft.com/office/powerpoint/2010/main" val="2256579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26</a:t>
            </a:fld>
            <a:endParaRPr lang="en-US" dirty="0"/>
          </a:p>
        </p:txBody>
      </p:sp>
    </p:spTree>
    <p:extLst>
      <p:ext uri="{BB962C8B-B14F-4D97-AF65-F5344CB8AC3E}">
        <p14:creationId xmlns:p14="http://schemas.microsoft.com/office/powerpoint/2010/main" val="223766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Reguralization</a:t>
            </a:r>
            <a:r>
              <a:rPr lang="en-US" dirty="0"/>
              <a:t>: avoiding overfitting by adding a penalty to the loss </a:t>
            </a:r>
            <a:r>
              <a:rPr lang="en-US" dirty="0" err="1"/>
              <a:t>fct</a:t>
            </a:r>
            <a:endParaRPr lang="en-US" dirty="0"/>
          </a:p>
          <a:p>
            <a:r>
              <a:rPr lang="en-US" dirty="0"/>
              <a:t>Overfitting: </a:t>
            </a:r>
            <a:r>
              <a:rPr lang="en-GB" sz="1200" b="0" i="0" kern="1200" dirty="0">
                <a:solidFill>
                  <a:schemeClr val="tx1"/>
                </a:solidFill>
                <a:effectLst/>
                <a:latin typeface="+mn-lt"/>
                <a:ea typeface="+mn-ea"/>
                <a:cs typeface="+mn-cs"/>
              </a:rPr>
              <a:t>In statistics, overfitting is "the production of an analysis that corresponds too closely or exactly to a particular set of data, and may therefore fail to fit additional data or predict future observations reliably".</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27</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u="sng" kern="1200" dirty="0">
                <a:solidFill>
                  <a:schemeClr val="tx1"/>
                </a:solidFill>
                <a:effectLst/>
                <a:latin typeface="+mn-lt"/>
                <a:ea typeface="+mn-ea"/>
                <a:cs typeface="+mn-cs"/>
              </a:rPr>
              <a:t>Some observations: </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 Dropout forces a NN to learn more robust features that are useful in conjunction with many different random subsets of the other neurons. </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 Dropout roughly doubles the number of iterations required to converge. However, training time for each epoch is less. </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With N hidden units, each of which can be dropped, we have 2^N possible models. In testing phase, the entire network is considered, and each activation is reduced by a factor p. </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28</a:t>
            </a:fld>
            <a:endParaRPr lang="en-US" dirty="0"/>
          </a:p>
        </p:txBody>
      </p:sp>
    </p:spTree>
    <p:extLst>
      <p:ext uri="{BB962C8B-B14F-4D97-AF65-F5344CB8AC3E}">
        <p14:creationId xmlns:p14="http://schemas.microsoft.com/office/powerpoint/2010/main" val="1333374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model is trained for 10 epochs using an Adam optimizer with a batch size of 100, furthermore we held out 10% of the normal training samples to validate the model.</a:t>
            </a:r>
          </a:p>
          <a:p>
            <a:endParaRPr lang="en-GB" sz="1200" b="0" i="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Epoch: </a:t>
            </a:r>
            <a:endParaRPr lang="en-GB" sz="1200" kern="1200" dirty="0">
              <a:solidFill>
                <a:schemeClr val="tx1"/>
              </a:solidFill>
              <a:effectLst/>
              <a:latin typeface="+mn-lt"/>
              <a:ea typeface="+mn-ea"/>
              <a:cs typeface="+mn-cs"/>
            </a:endParaRPr>
          </a:p>
          <a:p>
            <a:pPr fontAlgn="base"/>
            <a:r>
              <a:rPr lang="en-GB" sz="1200" kern="1200" dirty="0">
                <a:solidFill>
                  <a:schemeClr val="tx1"/>
                </a:solidFill>
                <a:effectLst/>
                <a:latin typeface="+mn-lt"/>
                <a:ea typeface="+mn-ea"/>
                <a:cs typeface="+mn-cs"/>
              </a:rPr>
              <a:t>The number of epochs is a hyperparameter that defines the number times that the learning algorithm will work through the entire training dataset.</a:t>
            </a:r>
          </a:p>
          <a:p>
            <a:pPr fontAlgn="base"/>
            <a:r>
              <a:rPr lang="en-GB" sz="1200" kern="1200" dirty="0">
                <a:solidFill>
                  <a:schemeClr val="tx1"/>
                </a:solidFill>
                <a:effectLst/>
                <a:latin typeface="+mn-lt"/>
                <a:ea typeface="+mn-ea"/>
                <a:cs typeface="+mn-cs"/>
              </a:rPr>
              <a:t>One epoch means that each sample in the training dataset has had an opportunity to update the internal model parameters. An epoch is comprised of one or more batches. For example, as above, an epoch that has one batch is called the batch gradient descent learning algorithm.</a:t>
            </a:r>
          </a:p>
          <a:p>
            <a:pPr fontAlgn="base"/>
            <a:r>
              <a:rPr lang="en-GB" sz="1200" b="1" kern="1200" dirty="0">
                <a:solidFill>
                  <a:schemeClr val="tx1"/>
                </a:solidFill>
                <a:effectLst/>
                <a:latin typeface="+mn-lt"/>
                <a:ea typeface="+mn-ea"/>
                <a:cs typeface="+mn-cs"/>
              </a:rPr>
              <a:t>Batch:</a:t>
            </a:r>
            <a:endParaRPr lang="en-GB" sz="1200" kern="1200" dirty="0">
              <a:solidFill>
                <a:schemeClr val="tx1"/>
              </a:solidFill>
              <a:effectLst/>
              <a:latin typeface="+mn-lt"/>
              <a:ea typeface="+mn-ea"/>
              <a:cs typeface="+mn-cs"/>
            </a:endParaRPr>
          </a:p>
          <a:p>
            <a:pPr fontAlgn="base"/>
            <a:r>
              <a:rPr lang="en-GB" sz="1200" kern="1200" dirty="0">
                <a:solidFill>
                  <a:schemeClr val="tx1"/>
                </a:solidFill>
                <a:effectLst/>
                <a:latin typeface="+mn-lt"/>
                <a:ea typeface="+mn-ea"/>
                <a:cs typeface="+mn-cs"/>
              </a:rPr>
              <a:t>The batch size is a hyperparameter that defines the number of samples to work through before updating the internal model parameters.</a:t>
            </a:r>
          </a:p>
          <a:p>
            <a:pPr fontAlgn="base"/>
            <a:r>
              <a:rPr lang="en-GB" sz="1200" kern="1200" dirty="0">
                <a:solidFill>
                  <a:schemeClr val="tx1"/>
                </a:solidFill>
                <a:effectLst/>
                <a:latin typeface="+mn-lt"/>
                <a:ea typeface="+mn-ea"/>
                <a:cs typeface="+mn-cs"/>
              </a:rPr>
              <a:t>Think of a batch as a for-loop iterating over one or more samples and making predictions. At the end of the batch, the predictions are compared to the expected output variables and an error is calculated. From this error, the update algorithm is used to improve the model, e.g. move down along the error gradient.     </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29</a:t>
            </a:fld>
            <a:endParaRPr lang="en-US" dirty="0"/>
          </a:p>
        </p:txBody>
      </p:sp>
    </p:spTree>
    <p:extLst>
      <p:ext uri="{BB962C8B-B14F-4D97-AF65-F5344CB8AC3E}">
        <p14:creationId xmlns:p14="http://schemas.microsoft.com/office/powerpoint/2010/main" val="2526343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30</a:t>
            </a:fld>
            <a:endParaRPr lang="en-US" dirty="0"/>
          </a:p>
        </p:txBody>
      </p:sp>
    </p:spTree>
    <p:extLst>
      <p:ext uri="{BB962C8B-B14F-4D97-AF65-F5344CB8AC3E}">
        <p14:creationId xmlns:p14="http://schemas.microsoft.com/office/powerpoint/2010/main" val="3448731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32</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9505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271190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Scikit</a:t>
            </a:r>
            <a:r>
              <a:rPr lang="en-US" dirty="0"/>
              <a:t>-learn</a:t>
            </a:r>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12260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25963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imbalance in NSL-KDD: </a:t>
            </a:r>
          </a:p>
          <a:p>
            <a:r>
              <a:rPr lang="en-GB" sz="1200" b="0" i="0" kern="1200" dirty="0">
                <a:solidFill>
                  <a:schemeClr val="tx1"/>
                </a:solidFill>
                <a:effectLst/>
                <a:latin typeface="+mn-lt"/>
                <a:ea typeface="+mn-ea"/>
                <a:cs typeface="+mn-cs"/>
              </a:rPr>
              <a:t>it suffers from several inefficiencies such as class imbalance, where for instance in the NSL-KDD training dataset only 0.04% of the samples belong to the u2r attack type making it severely underrepresented, the case is similar for the r2l and probe attack types whereas the majority of attack records are representing the DDOS attack type, this fact made it difficult for classifiers to detect these underrepresented types resulting in poor accuracy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Unrealistic: </a:t>
            </a:r>
          </a:p>
          <a:p>
            <a:r>
              <a:rPr lang="en-GB" sz="1200" b="0" i="0" kern="1200" dirty="0">
                <a:solidFill>
                  <a:schemeClr val="tx1"/>
                </a:solidFill>
                <a:effectLst/>
                <a:latin typeface="+mn-lt"/>
                <a:ea typeface="+mn-ea"/>
                <a:cs typeface="+mn-cs"/>
              </a:rPr>
              <a:t> in reality most traffic in a network is benign and only a small percentage might be malicious, while in the NSL-KDD training set for example, attack samples compose 80% of the entire dataset which makes the models trained using this dataset ineffective in real life situations. </a:t>
            </a:r>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85641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1914866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2/21/2020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43984" y="1878062"/>
            <a:ext cx="7197726" cy="2421464"/>
          </a:xfrm>
        </p:spPr>
        <p:txBody>
          <a:bodyPr>
            <a:normAutofit/>
          </a:bodyPr>
          <a:lstStyle/>
          <a:p>
            <a:r>
              <a:rPr lang="en-US" b="1" dirty="0"/>
              <a:t>Intelligent ids</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630905" y="4173295"/>
            <a:ext cx="8603111" cy="1405467"/>
          </a:xfrm>
        </p:spPr>
        <p:txBody>
          <a:bodyPr>
            <a:normAutofit/>
          </a:bodyPr>
          <a:lstStyle/>
          <a:p>
            <a:pPr algn="l"/>
            <a:r>
              <a:rPr lang="en-US" sz="3600" dirty="0">
                <a:solidFill>
                  <a:schemeClr val="accent1">
                    <a:lumMod val="40000"/>
                    <a:lumOff val="60000"/>
                  </a:schemeClr>
                </a:solidFill>
              </a:rPr>
              <a:t>Using an autoencoder (with dropout)-based anomaly detection model</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dirty="0"/>
              <a:t>Step 1: DATA </a:t>
            </a:r>
            <a:r>
              <a:rPr lang="en-US" sz="5100" dirty="0"/>
              <a:t>PREPROCESSING</a:t>
            </a:r>
          </a:p>
        </p:txBody>
      </p:sp>
      <p:cxnSp>
        <p:nvCxnSpPr>
          <p:cNvPr id="11" name="Straight Connector 1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35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F87400-7153-4953-8F3B-E9C79EA72C5A}"/>
              </a:ext>
            </a:extLst>
          </p:cNvPr>
          <p:cNvPicPr>
            <a:picLocks noGrp="1" noChangeAspect="1"/>
          </p:cNvPicPr>
          <p:nvPr>
            <p:ph idx="1"/>
          </p:nvPr>
        </p:nvPicPr>
        <p:blipFill>
          <a:blip r:embed="rId3"/>
          <a:stretch>
            <a:fillRect/>
          </a:stretch>
        </p:blipFill>
        <p:spPr>
          <a:xfrm>
            <a:off x="800100" y="834177"/>
            <a:ext cx="10131425" cy="3406884"/>
          </a:xfrm>
          <a:prstGeom prst="rect">
            <a:avLst/>
          </a:prstGeom>
        </p:spPr>
      </p:pic>
      <p:sp>
        <p:nvSpPr>
          <p:cNvPr id="5" name="TextBox 4">
            <a:extLst>
              <a:ext uri="{FF2B5EF4-FFF2-40B4-BE49-F238E27FC236}">
                <a16:creationId xmlns:a16="http://schemas.microsoft.com/office/drawing/2014/main" id="{939B36A1-4A00-42CC-9412-322542E667C0}"/>
              </a:ext>
            </a:extLst>
          </p:cNvPr>
          <p:cNvSpPr txBox="1"/>
          <p:nvPr/>
        </p:nvSpPr>
        <p:spPr>
          <a:xfrm>
            <a:off x="800099" y="4754880"/>
            <a:ext cx="10131425" cy="1200329"/>
          </a:xfrm>
          <a:prstGeom prst="rect">
            <a:avLst/>
          </a:prstGeom>
          <a:noFill/>
        </p:spPr>
        <p:txBody>
          <a:bodyPr wrap="square" rtlCol="0">
            <a:spAutoFit/>
          </a:bodyPr>
          <a:lstStyle/>
          <a:p>
            <a:pPr>
              <a:buFont typeface="Arial" panose="020B0604020202020204" pitchFamily="34" charset="0"/>
              <a:buChar char="•"/>
            </a:pPr>
            <a:r>
              <a:rPr lang="fr-FR" sz="2400" dirty="0"/>
              <a:t>  The testing set has an additional 15 attack types that are not available in the     	training data.</a:t>
            </a:r>
            <a:endParaRPr lang="en-US" sz="2400" dirty="0"/>
          </a:p>
          <a:p>
            <a:pPr marL="285750" indent="-285750">
              <a:buFont typeface="Arial" panose="020B0604020202020204" pitchFamily="34" charset="0"/>
              <a:buChar char="•"/>
            </a:pPr>
            <a:r>
              <a:rPr lang="en-GB" sz="2400" dirty="0"/>
              <a:t>So we decided to classify every attack under more general labels. </a:t>
            </a:r>
            <a:endParaRPr lang="en-GB" dirty="0"/>
          </a:p>
        </p:txBody>
      </p:sp>
    </p:spTree>
    <p:extLst>
      <p:ext uri="{BB962C8B-B14F-4D97-AF65-F5344CB8AC3E}">
        <p14:creationId xmlns:p14="http://schemas.microsoft.com/office/powerpoint/2010/main" val="249797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934A-E98A-4E36-ABBC-640B40FB8C7E}"/>
              </a:ext>
            </a:extLst>
          </p:cNvPr>
          <p:cNvSpPr>
            <a:spLocks noGrp="1"/>
          </p:cNvSpPr>
          <p:nvPr>
            <p:ph type="title"/>
          </p:nvPr>
        </p:nvSpPr>
        <p:spPr/>
        <p:txBody>
          <a:bodyPr/>
          <a:lstStyle/>
          <a:p>
            <a:r>
              <a:rPr lang="en-US" dirty="0"/>
              <a:t>Extracting the labels </a:t>
            </a:r>
          </a:p>
        </p:txBody>
      </p:sp>
      <p:sp>
        <p:nvSpPr>
          <p:cNvPr id="3" name="Content Placeholder 2">
            <a:extLst>
              <a:ext uri="{FF2B5EF4-FFF2-40B4-BE49-F238E27FC236}">
                <a16:creationId xmlns:a16="http://schemas.microsoft.com/office/drawing/2014/main" id="{EF22A2A5-6C5D-4FF2-920A-F170FFA747C6}"/>
              </a:ext>
            </a:extLst>
          </p:cNvPr>
          <p:cNvSpPr>
            <a:spLocks noGrp="1"/>
          </p:cNvSpPr>
          <p:nvPr>
            <p:ph idx="1"/>
          </p:nvPr>
        </p:nvSpPr>
        <p:spPr>
          <a:xfrm>
            <a:off x="685801" y="2229853"/>
            <a:ext cx="10131425" cy="4018547"/>
          </a:xfrm>
        </p:spPr>
        <p:txBody>
          <a:bodyPr>
            <a:normAutofit/>
          </a:bodyPr>
          <a:lstStyle/>
          <a:p>
            <a:pPr marL="0" indent="0">
              <a:buNone/>
            </a:pPr>
            <a:r>
              <a:rPr lang="en-GB" sz="2800" dirty="0"/>
              <a:t>The 38 attack types available in the dataset will be clustered into four general attack types:</a:t>
            </a:r>
          </a:p>
          <a:p>
            <a:pPr lvl="1"/>
            <a:r>
              <a:rPr lang="en-GB" sz="2800" dirty="0"/>
              <a:t>Denial of service attacks</a:t>
            </a:r>
          </a:p>
          <a:p>
            <a:pPr lvl="1"/>
            <a:r>
              <a:rPr lang="en-GB" sz="2800" dirty="0"/>
              <a:t>Remote to Local attacks</a:t>
            </a:r>
          </a:p>
          <a:p>
            <a:pPr lvl="1"/>
            <a:r>
              <a:rPr lang="en-GB" sz="2800" dirty="0"/>
              <a:t>User to Root</a:t>
            </a:r>
          </a:p>
          <a:p>
            <a:pPr lvl="1"/>
            <a:r>
              <a:rPr lang="en-GB" sz="2800" dirty="0"/>
              <a:t>Probe attacks</a:t>
            </a:r>
          </a:p>
          <a:p>
            <a:pPr marL="457200" lvl="1" indent="0">
              <a:buNone/>
            </a:pPr>
            <a:r>
              <a:rPr lang="en-GB" sz="2800" dirty="0"/>
              <a:t>	</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370871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64284D97-295F-4731-A4EE-50F01E3D621D}"/>
              </a:ext>
            </a:extLst>
          </p:cNvPr>
          <p:cNvPicPr>
            <a:picLocks noGrp="1" noChangeAspect="1"/>
          </p:cNvPicPr>
          <p:nvPr>
            <p:ph idx="1"/>
          </p:nvPr>
        </p:nvPicPr>
        <p:blipFill>
          <a:blip r:embed="rId2"/>
          <a:stretch>
            <a:fillRect/>
          </a:stretch>
        </p:blipFill>
        <p:spPr>
          <a:xfrm>
            <a:off x="970423" y="427038"/>
            <a:ext cx="10068074" cy="5013642"/>
          </a:xfrm>
        </p:spPr>
      </p:pic>
      <p:sp>
        <p:nvSpPr>
          <p:cNvPr id="6" name="TextBox 5">
            <a:extLst>
              <a:ext uri="{FF2B5EF4-FFF2-40B4-BE49-F238E27FC236}">
                <a16:creationId xmlns:a16="http://schemas.microsoft.com/office/drawing/2014/main" id="{B46FD1DF-53D1-4F90-88A2-8C5794C5A242}"/>
              </a:ext>
            </a:extLst>
          </p:cNvPr>
          <p:cNvSpPr txBox="1"/>
          <p:nvPr/>
        </p:nvSpPr>
        <p:spPr>
          <a:xfrm>
            <a:off x="970423" y="5772150"/>
            <a:ext cx="10162397" cy="923330"/>
          </a:xfrm>
          <a:prstGeom prst="rect">
            <a:avLst/>
          </a:prstGeom>
          <a:noFill/>
        </p:spPr>
        <p:txBody>
          <a:bodyPr wrap="square" rtlCol="0">
            <a:spAutoFit/>
          </a:bodyPr>
          <a:lstStyle/>
          <a:p>
            <a:r>
              <a:rPr lang="fr-FR" dirty="0"/>
              <a:t>In </a:t>
            </a:r>
            <a:r>
              <a:rPr lang="en-GB" dirty="0"/>
              <a:t>this section, we replaced the current outcome field with a Class field that has one of the following values :Normal, Dos, R2L, U2R and Probe</a:t>
            </a:r>
          </a:p>
          <a:p>
            <a:endParaRPr lang="en-GB" dirty="0"/>
          </a:p>
        </p:txBody>
      </p:sp>
    </p:spTree>
    <p:extLst>
      <p:ext uri="{BB962C8B-B14F-4D97-AF65-F5344CB8AC3E}">
        <p14:creationId xmlns:p14="http://schemas.microsoft.com/office/powerpoint/2010/main" val="330716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7AC1-F210-45B2-BC91-280A09454E48}"/>
              </a:ext>
            </a:extLst>
          </p:cNvPr>
          <p:cNvSpPr>
            <a:spLocks noGrp="1"/>
          </p:cNvSpPr>
          <p:nvPr>
            <p:ph type="title"/>
          </p:nvPr>
        </p:nvSpPr>
        <p:spPr/>
        <p:txBody>
          <a:bodyPr/>
          <a:lstStyle/>
          <a:p>
            <a:r>
              <a:rPr lang="fr-FR" dirty="0"/>
              <a:t>The new outcomes:</a:t>
            </a:r>
            <a:endParaRPr lang="en-GB" dirty="0"/>
          </a:p>
        </p:txBody>
      </p:sp>
      <p:pic>
        <p:nvPicPr>
          <p:cNvPr id="5" name="Content Placeholder 4" descr="A screenshot of a social media post&#10;&#10;Description automatically generated">
            <a:extLst>
              <a:ext uri="{FF2B5EF4-FFF2-40B4-BE49-F238E27FC236}">
                <a16:creationId xmlns:a16="http://schemas.microsoft.com/office/drawing/2014/main" id="{A4178D66-780D-4308-ABE2-CB53441D3651}"/>
              </a:ext>
            </a:extLst>
          </p:cNvPr>
          <p:cNvPicPr>
            <a:picLocks noGrp="1" noChangeAspect="1"/>
          </p:cNvPicPr>
          <p:nvPr>
            <p:ph idx="1"/>
          </p:nvPr>
        </p:nvPicPr>
        <p:blipFill>
          <a:blip r:embed="rId2"/>
          <a:stretch>
            <a:fillRect/>
          </a:stretch>
        </p:blipFill>
        <p:spPr>
          <a:xfrm>
            <a:off x="345889" y="2479330"/>
            <a:ext cx="11500221" cy="3681440"/>
          </a:xfrm>
        </p:spPr>
      </p:pic>
    </p:spTree>
    <p:extLst>
      <p:ext uri="{BB962C8B-B14F-4D97-AF65-F5344CB8AC3E}">
        <p14:creationId xmlns:p14="http://schemas.microsoft.com/office/powerpoint/2010/main" val="92896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dirty="0"/>
              <a:t>Step 2: preparing the </a:t>
            </a:r>
            <a:r>
              <a:rPr lang="en-US" sz="5100" dirty="0"/>
              <a:t>features</a:t>
            </a:r>
          </a:p>
        </p:txBody>
      </p:sp>
      <p:cxnSp>
        <p:nvCxnSpPr>
          <p:cNvPr id="11" name="Straight Connector 1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4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E04F-8587-422C-8A7D-9D5BB847C53A}"/>
              </a:ext>
            </a:extLst>
          </p:cNvPr>
          <p:cNvSpPr>
            <a:spLocks noGrp="1"/>
          </p:cNvSpPr>
          <p:nvPr>
            <p:ph type="title"/>
          </p:nvPr>
        </p:nvSpPr>
        <p:spPr/>
        <p:txBody>
          <a:bodyPr/>
          <a:lstStyle/>
          <a:p>
            <a:r>
              <a:rPr lang="en-US" dirty="0"/>
              <a:t>Preparing the features</a:t>
            </a:r>
          </a:p>
        </p:txBody>
      </p:sp>
      <p:sp>
        <p:nvSpPr>
          <p:cNvPr id="3" name="Content Placeholder 2">
            <a:extLst>
              <a:ext uri="{FF2B5EF4-FFF2-40B4-BE49-F238E27FC236}">
                <a16:creationId xmlns:a16="http://schemas.microsoft.com/office/drawing/2014/main" id="{655AB77A-2D66-403E-9B83-A4D4D2C057C3}"/>
              </a:ext>
            </a:extLst>
          </p:cNvPr>
          <p:cNvSpPr>
            <a:spLocks noGrp="1"/>
          </p:cNvSpPr>
          <p:nvPr>
            <p:ph idx="1"/>
          </p:nvPr>
        </p:nvSpPr>
        <p:spPr/>
        <p:txBody>
          <a:bodyPr>
            <a:normAutofit/>
          </a:bodyPr>
          <a:lstStyle/>
          <a:p>
            <a:r>
              <a:rPr lang="en-GB" sz="2400" dirty="0"/>
              <a:t>For continuous features, we use the MixMaxScaler, provided by the scikit-learn library, we only allow the scaler to fit the training set values then we use it to scale both the training and testing sets.</a:t>
            </a:r>
          </a:p>
          <a:p>
            <a:r>
              <a:rPr lang="en-GB" sz="2400" dirty="0"/>
              <a:t> As for the discrete features, we use one hot encoding. </a:t>
            </a:r>
          </a:p>
        </p:txBody>
      </p:sp>
    </p:spTree>
    <p:extLst>
      <p:ext uri="{BB962C8B-B14F-4D97-AF65-F5344CB8AC3E}">
        <p14:creationId xmlns:p14="http://schemas.microsoft.com/office/powerpoint/2010/main" val="337092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E13D-6A58-45F3-86AB-1372DEEF950C}"/>
              </a:ext>
            </a:extLst>
          </p:cNvPr>
          <p:cNvSpPr>
            <a:spLocks noGrp="1"/>
          </p:cNvSpPr>
          <p:nvPr>
            <p:ph type="title"/>
          </p:nvPr>
        </p:nvSpPr>
        <p:spPr/>
        <p:txBody>
          <a:bodyPr/>
          <a:lstStyle/>
          <a:p>
            <a:r>
              <a:rPr lang="fr-FR" dirty="0"/>
              <a:t>Min-max scaler</a:t>
            </a:r>
            <a:endParaRPr lang="en-GB" dirty="0"/>
          </a:p>
        </p:txBody>
      </p:sp>
      <p:sp>
        <p:nvSpPr>
          <p:cNvPr id="3" name="Content Placeholder 2">
            <a:extLst>
              <a:ext uri="{FF2B5EF4-FFF2-40B4-BE49-F238E27FC236}">
                <a16:creationId xmlns:a16="http://schemas.microsoft.com/office/drawing/2014/main" id="{D85AB6FD-EAFD-4260-8572-44A1AE401D03}"/>
              </a:ext>
            </a:extLst>
          </p:cNvPr>
          <p:cNvSpPr>
            <a:spLocks noGrp="1"/>
          </p:cNvSpPr>
          <p:nvPr>
            <p:ph idx="1"/>
          </p:nvPr>
        </p:nvSpPr>
        <p:spPr/>
        <p:txBody>
          <a:bodyPr>
            <a:normAutofit/>
          </a:bodyPr>
          <a:lstStyle/>
          <a:p>
            <a:r>
              <a:rPr lang="fr-FR" sz="2400" dirty="0"/>
              <a:t>The </a:t>
            </a:r>
            <a:r>
              <a:rPr lang="en-US" sz="2400" dirty="0"/>
              <a:t>MixMaxScaler is probably the most famous scaling algorithm and it follows the following formula for each feature: </a:t>
            </a:r>
          </a:p>
          <a:p>
            <a:endParaRPr lang="en-US" sz="2400" dirty="0"/>
          </a:p>
          <a:p>
            <a:endParaRPr lang="en-US" sz="2400" dirty="0"/>
          </a:p>
          <a:p>
            <a:endParaRPr lang="en-US" sz="2400" dirty="0"/>
          </a:p>
          <a:p>
            <a:r>
              <a:rPr lang="en-US" sz="2400" dirty="0"/>
              <a:t>Basically, it shrinks the range such that it is now between 0 and 1 (or -1 or 1 if there are negative values)</a:t>
            </a:r>
          </a:p>
        </p:txBody>
      </p:sp>
      <p:pic>
        <p:nvPicPr>
          <p:cNvPr id="5" name="Picture 4">
            <a:extLst>
              <a:ext uri="{FF2B5EF4-FFF2-40B4-BE49-F238E27FC236}">
                <a16:creationId xmlns:a16="http://schemas.microsoft.com/office/drawing/2014/main" id="{0B1B6FCD-9B77-47C2-96AA-826101EB2311}"/>
              </a:ext>
            </a:extLst>
          </p:cNvPr>
          <p:cNvPicPr>
            <a:picLocks noChangeAspect="1"/>
          </p:cNvPicPr>
          <p:nvPr/>
        </p:nvPicPr>
        <p:blipFill>
          <a:blip r:embed="rId3"/>
          <a:stretch>
            <a:fillRect/>
          </a:stretch>
        </p:blipFill>
        <p:spPr>
          <a:xfrm>
            <a:off x="4336883" y="3523720"/>
            <a:ext cx="2266950" cy="885825"/>
          </a:xfrm>
          <a:prstGeom prst="rect">
            <a:avLst/>
          </a:prstGeom>
        </p:spPr>
      </p:pic>
    </p:spTree>
    <p:extLst>
      <p:ext uri="{BB962C8B-B14F-4D97-AF65-F5344CB8AC3E}">
        <p14:creationId xmlns:p14="http://schemas.microsoft.com/office/powerpoint/2010/main" val="364437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E13D-6A58-45F3-86AB-1372DEEF950C}"/>
              </a:ext>
            </a:extLst>
          </p:cNvPr>
          <p:cNvSpPr>
            <a:spLocks noGrp="1"/>
          </p:cNvSpPr>
          <p:nvPr>
            <p:ph type="title"/>
          </p:nvPr>
        </p:nvSpPr>
        <p:spPr/>
        <p:txBody>
          <a:bodyPr/>
          <a:lstStyle/>
          <a:p>
            <a:r>
              <a:rPr lang="fr-FR" dirty="0"/>
              <a:t>One hot </a:t>
            </a:r>
            <a:r>
              <a:rPr lang="en-GB" dirty="0"/>
              <a:t>encoding</a:t>
            </a:r>
          </a:p>
        </p:txBody>
      </p:sp>
      <p:pic>
        <p:nvPicPr>
          <p:cNvPr id="6" name="Content Placeholder 5" descr="A picture containing white&#10;&#10;Description automatically generated">
            <a:extLst>
              <a:ext uri="{FF2B5EF4-FFF2-40B4-BE49-F238E27FC236}">
                <a16:creationId xmlns:a16="http://schemas.microsoft.com/office/drawing/2014/main" id="{0EA988F8-068D-4E19-9933-0ECCB7CEAF5D}"/>
              </a:ext>
            </a:extLst>
          </p:cNvPr>
          <p:cNvPicPr>
            <a:picLocks noGrp="1" noChangeAspect="1"/>
          </p:cNvPicPr>
          <p:nvPr>
            <p:ph idx="1"/>
          </p:nvPr>
        </p:nvPicPr>
        <p:blipFill>
          <a:blip r:embed="rId3"/>
          <a:stretch>
            <a:fillRect/>
          </a:stretch>
        </p:blipFill>
        <p:spPr>
          <a:xfrm>
            <a:off x="1211580" y="2192001"/>
            <a:ext cx="9292589" cy="3631875"/>
          </a:xfrm>
        </p:spPr>
      </p:pic>
    </p:spTree>
    <p:extLst>
      <p:ext uri="{BB962C8B-B14F-4D97-AF65-F5344CB8AC3E}">
        <p14:creationId xmlns:p14="http://schemas.microsoft.com/office/powerpoint/2010/main" val="321416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E13D-6A58-45F3-86AB-1372DEEF950C}"/>
              </a:ext>
            </a:extLst>
          </p:cNvPr>
          <p:cNvSpPr>
            <a:spLocks noGrp="1"/>
          </p:cNvSpPr>
          <p:nvPr>
            <p:ph type="title"/>
          </p:nvPr>
        </p:nvSpPr>
        <p:spPr/>
        <p:txBody>
          <a:bodyPr/>
          <a:lstStyle/>
          <a:p>
            <a:r>
              <a:rPr lang="fr-FR" dirty="0"/>
              <a:t>Extracting the training and the testing values</a:t>
            </a:r>
            <a:endParaRPr lang="en-GB" dirty="0"/>
          </a:p>
        </p:txBody>
      </p:sp>
      <p:sp>
        <p:nvSpPr>
          <p:cNvPr id="3" name="Content Placeholder 2">
            <a:extLst>
              <a:ext uri="{FF2B5EF4-FFF2-40B4-BE49-F238E27FC236}">
                <a16:creationId xmlns:a16="http://schemas.microsoft.com/office/drawing/2014/main" id="{D85AB6FD-EAFD-4260-8572-44A1AE401D03}"/>
              </a:ext>
            </a:extLst>
          </p:cNvPr>
          <p:cNvSpPr>
            <a:spLocks noGrp="1"/>
          </p:cNvSpPr>
          <p:nvPr>
            <p:ph idx="1"/>
          </p:nvPr>
        </p:nvSpPr>
        <p:spPr/>
        <p:txBody>
          <a:bodyPr>
            <a:normAutofit lnSpcReduction="10000"/>
          </a:bodyPr>
          <a:lstStyle/>
          <a:p>
            <a:r>
              <a:rPr lang="en-US" sz="2400" dirty="0"/>
              <a:t>X: the features of the training dataset</a:t>
            </a:r>
          </a:p>
          <a:p>
            <a:r>
              <a:rPr lang="en-US" sz="2400" dirty="0"/>
              <a:t>Y: the classification of the training dataset</a:t>
            </a:r>
          </a:p>
          <a:p>
            <a:r>
              <a:rPr lang="en-US" sz="2400" dirty="0"/>
              <a:t>X_test: the features of the testing dataset</a:t>
            </a:r>
          </a:p>
          <a:p>
            <a:r>
              <a:rPr lang="en-US" sz="2400" dirty="0"/>
              <a:t>Y_test: the classification of the testing dataset</a:t>
            </a:r>
          </a:p>
          <a:p>
            <a:r>
              <a:rPr lang="en-US" sz="2400" dirty="0"/>
              <a:t>Y0: the classification of the training dataset to one of two possible labels: 0 for normal traffic and 1 for an attack </a:t>
            </a:r>
          </a:p>
          <a:p>
            <a:r>
              <a:rPr lang="en-US" sz="2400" dirty="0"/>
              <a:t>Y0_test: the classification of the testing dataset to one of two possible labels: 0 for normal traffic and 1 for an attack</a:t>
            </a:r>
          </a:p>
        </p:txBody>
      </p:sp>
    </p:spTree>
    <p:extLst>
      <p:ext uri="{BB962C8B-B14F-4D97-AF65-F5344CB8AC3E}">
        <p14:creationId xmlns:p14="http://schemas.microsoft.com/office/powerpoint/2010/main" val="352728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533400"/>
            <a:ext cx="10820400" cy="1177092"/>
          </a:xfrm>
        </p:spPr>
        <p:txBody>
          <a:bodyPr anchor="b">
            <a:normAutofit/>
          </a:bodyPr>
          <a:lstStyle/>
          <a:p>
            <a:pPr algn="ctr"/>
            <a:r>
              <a:rPr lang="en-US" sz="4400" dirty="0"/>
              <a:t>IDS</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61CE1-6BFC-43A3-8E27-7369A8347893}"/>
              </a:ext>
            </a:extLst>
          </p:cNvPr>
          <p:cNvSpPr>
            <a:spLocks noGrp="1"/>
          </p:cNvSpPr>
          <p:nvPr>
            <p:ph idx="1"/>
          </p:nvPr>
        </p:nvSpPr>
        <p:spPr>
          <a:xfrm>
            <a:off x="685801" y="2243892"/>
            <a:ext cx="10820400" cy="3547308"/>
          </a:xfrm>
        </p:spPr>
        <p:txBody>
          <a:bodyPr anchor="t">
            <a:normAutofit/>
          </a:bodyPr>
          <a:lstStyle/>
          <a:p>
            <a:pPr>
              <a:buFont typeface="Courier New" panose="02070309020205020404" pitchFamily="49" charset="0"/>
              <a:buChar char="o"/>
            </a:pPr>
            <a:r>
              <a:rPr lang="en-GB" sz="2400" dirty="0"/>
              <a:t>Analyse and monitor network traffic for attacks using a known cyberthreat to infiltrate or steal data from your network. </a:t>
            </a:r>
          </a:p>
          <a:p>
            <a:pPr>
              <a:buFont typeface="Courier New" panose="02070309020205020404" pitchFamily="49" charset="0"/>
              <a:buChar char="o"/>
            </a:pPr>
            <a:r>
              <a:rPr lang="en-GB" sz="2400" dirty="0"/>
              <a:t>Comparing the current network activity to a known threat database to detect several kinds of behaviours (security policy violation, malware, port scanners…). </a:t>
            </a:r>
          </a:p>
          <a:p>
            <a:pPr>
              <a:buFont typeface="Courier New" panose="02070309020205020404" pitchFamily="49" charset="0"/>
              <a:buChar char="o"/>
            </a:pPr>
            <a:r>
              <a:rPr lang="en-GB" sz="2400" dirty="0"/>
              <a:t>Does not take action on its own. Requires a human or other system to look at the results. </a:t>
            </a:r>
          </a:p>
          <a:p>
            <a:pPr>
              <a:buFont typeface="Courier New" panose="02070309020205020404" pitchFamily="49" charset="0"/>
              <a:buChar char="o"/>
            </a:pPr>
            <a:endParaRPr lang="en-GB" sz="2000" dirty="0"/>
          </a:p>
        </p:txBody>
      </p:sp>
    </p:spTree>
    <p:extLst>
      <p:ext uri="{BB962C8B-B14F-4D97-AF65-F5344CB8AC3E}">
        <p14:creationId xmlns:p14="http://schemas.microsoft.com/office/powerpoint/2010/main" val="244858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E13D-6A58-45F3-86AB-1372DEEF950C}"/>
              </a:ext>
            </a:extLst>
          </p:cNvPr>
          <p:cNvSpPr>
            <a:spLocks noGrp="1"/>
          </p:cNvSpPr>
          <p:nvPr>
            <p:ph type="title"/>
          </p:nvPr>
        </p:nvSpPr>
        <p:spPr/>
        <p:txBody>
          <a:bodyPr/>
          <a:lstStyle/>
          <a:p>
            <a:r>
              <a:rPr lang="fr-FR" dirty="0"/>
              <a:t>Extracting the training and the testing values (code)</a:t>
            </a:r>
            <a:endParaRPr lang="en-GB" dirty="0"/>
          </a:p>
        </p:txBody>
      </p:sp>
      <p:pic>
        <p:nvPicPr>
          <p:cNvPr id="5" name="Content Placeholder 4" descr="A close up of a logo&#10;&#10;Description automatically generated">
            <a:extLst>
              <a:ext uri="{FF2B5EF4-FFF2-40B4-BE49-F238E27FC236}">
                <a16:creationId xmlns:a16="http://schemas.microsoft.com/office/drawing/2014/main" id="{1A8713D2-A36C-4A27-BA9E-ED3FBD17A91B}"/>
              </a:ext>
            </a:extLst>
          </p:cNvPr>
          <p:cNvPicPr>
            <a:picLocks noGrp="1" noChangeAspect="1"/>
          </p:cNvPicPr>
          <p:nvPr>
            <p:ph idx="1"/>
          </p:nvPr>
        </p:nvPicPr>
        <p:blipFill>
          <a:blip r:embed="rId3"/>
          <a:stretch>
            <a:fillRect/>
          </a:stretch>
        </p:blipFill>
        <p:spPr>
          <a:xfrm>
            <a:off x="374169" y="2850727"/>
            <a:ext cx="11443662" cy="2583180"/>
          </a:xfrm>
        </p:spPr>
      </p:pic>
    </p:spTree>
    <p:extLst>
      <p:ext uri="{BB962C8B-B14F-4D97-AF65-F5344CB8AC3E}">
        <p14:creationId xmlns:p14="http://schemas.microsoft.com/office/powerpoint/2010/main" val="303817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993805" y="1725929"/>
            <a:ext cx="8204391" cy="2606041"/>
          </a:xfrm>
        </p:spPr>
        <p:txBody>
          <a:bodyPr vert="horz" lIns="91440" tIns="45720" rIns="91440" bIns="45720" rtlCol="0" anchor="b">
            <a:normAutofit/>
          </a:bodyPr>
          <a:lstStyle/>
          <a:p>
            <a:pPr algn="ctr">
              <a:lnSpc>
                <a:spcPct val="90000"/>
              </a:lnSpc>
            </a:pPr>
            <a:r>
              <a:rPr lang="en-US" sz="5100" dirty="0"/>
              <a:t>Step 3: Building and training the model</a:t>
            </a:r>
            <a:br>
              <a:rPr lang="en-US" sz="5100" dirty="0"/>
            </a:br>
            <a:endParaRPr lang="en-US" sz="5100" dirty="0"/>
          </a:p>
        </p:txBody>
      </p:sp>
      <p:cxnSp>
        <p:nvCxnSpPr>
          <p:cNvPr id="11" name="Straight Connector 1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86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61DD-AB90-4018-9CAE-DFB09E6CD93B}"/>
              </a:ext>
            </a:extLst>
          </p:cNvPr>
          <p:cNvSpPr>
            <a:spLocks noGrp="1"/>
          </p:cNvSpPr>
          <p:nvPr>
            <p:ph type="title"/>
          </p:nvPr>
        </p:nvSpPr>
        <p:spPr/>
        <p:txBody>
          <a:bodyPr/>
          <a:lstStyle/>
          <a:p>
            <a:r>
              <a:rPr lang="fr-FR" dirty="0"/>
              <a:t>The model</a:t>
            </a:r>
            <a:endParaRPr lang="en-GB" dirty="0"/>
          </a:p>
        </p:txBody>
      </p:sp>
      <p:sp>
        <p:nvSpPr>
          <p:cNvPr id="3" name="Content Placeholder 2">
            <a:extLst>
              <a:ext uri="{FF2B5EF4-FFF2-40B4-BE49-F238E27FC236}">
                <a16:creationId xmlns:a16="http://schemas.microsoft.com/office/drawing/2014/main" id="{EAD00DC7-85BD-47E7-A1D7-B4CC07031539}"/>
              </a:ext>
            </a:extLst>
          </p:cNvPr>
          <p:cNvSpPr>
            <a:spLocks noGrp="1"/>
          </p:cNvSpPr>
          <p:nvPr>
            <p:ph idx="1"/>
          </p:nvPr>
        </p:nvSpPr>
        <p:spPr/>
        <p:txBody>
          <a:bodyPr>
            <a:normAutofit/>
          </a:bodyPr>
          <a:lstStyle/>
          <a:p>
            <a:r>
              <a:rPr lang="fr-FR" sz="2400" dirty="0"/>
              <a:t>To avoid:</a:t>
            </a:r>
          </a:p>
          <a:p>
            <a:pPr lvl="1">
              <a:buFont typeface="Courier New" panose="02070309020205020404" pitchFamily="49" charset="0"/>
              <a:buChar char="o"/>
            </a:pPr>
            <a:r>
              <a:rPr lang="fr-FR" sz="2200" dirty="0"/>
              <a:t>Imbalance of samples representing each attack type in the training data. </a:t>
            </a:r>
          </a:p>
          <a:p>
            <a:pPr lvl="1">
              <a:buFont typeface="Courier New" panose="02070309020205020404" pitchFamily="49" charset="0"/>
              <a:buChar char="o"/>
            </a:pPr>
            <a:r>
              <a:rPr lang="fr-FR" sz="2200" dirty="0"/>
              <a:t>Model’s inability to learn about new attacks.</a:t>
            </a:r>
          </a:p>
          <a:p>
            <a:pPr marL="457200" lvl="1" indent="0">
              <a:buNone/>
            </a:pPr>
            <a:r>
              <a:rPr lang="fr-FR" sz="2200" dirty="0"/>
              <a:t>=&gt; We present an approach that utilizes autoencoders and reconstruction error to detect anomalies</a:t>
            </a:r>
            <a:r>
              <a:rPr lang="en-GB" sz="2200" dirty="0"/>
              <a:t>. </a:t>
            </a:r>
          </a:p>
        </p:txBody>
      </p:sp>
    </p:spTree>
    <p:extLst>
      <p:ext uri="{BB962C8B-B14F-4D97-AF65-F5344CB8AC3E}">
        <p14:creationId xmlns:p14="http://schemas.microsoft.com/office/powerpoint/2010/main" val="2816916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8" name="Rectangle 1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600" dirty="0"/>
              <a:t>Autoencoder</a:t>
            </a:r>
          </a:p>
        </p:txBody>
      </p:sp>
      <p:cxnSp>
        <p:nvCxnSpPr>
          <p:cNvPr id="20" name="Straight Connector 1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64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b="1" dirty="0"/>
              <a:t>autoencoder:</a:t>
            </a:r>
          </a:p>
        </p:txBody>
      </p:sp>
      <p:sp>
        <p:nvSpPr>
          <p:cNvPr id="3" name="Content Placeholder 2">
            <a:extLst>
              <a:ext uri="{FF2B5EF4-FFF2-40B4-BE49-F238E27FC236}">
                <a16:creationId xmlns:a16="http://schemas.microsoft.com/office/drawing/2014/main" id="{B0061CE1-6BFC-43A3-8E27-7369A8347893}"/>
              </a:ext>
            </a:extLst>
          </p:cNvPr>
          <p:cNvSpPr>
            <a:spLocks noGrp="1"/>
          </p:cNvSpPr>
          <p:nvPr>
            <p:ph idx="1"/>
          </p:nvPr>
        </p:nvSpPr>
        <p:spPr>
          <a:xfrm>
            <a:off x="685801" y="2210540"/>
            <a:ext cx="10131425" cy="3580660"/>
          </a:xfrm>
        </p:spPr>
        <p:txBody>
          <a:bodyPr>
            <a:normAutofit/>
          </a:bodyPr>
          <a:lstStyle/>
          <a:p>
            <a:pPr lvl="0"/>
            <a:r>
              <a:rPr lang="en-GB" sz="2400" dirty="0"/>
              <a:t>Autoencoders take any input, compress it and use it to reconstruct what the input was. </a:t>
            </a:r>
          </a:p>
          <a:p>
            <a:r>
              <a:rPr lang="en-GB" sz="2400" dirty="0"/>
              <a:t> 	X goes into hidden layer h: h=f(x)</a:t>
            </a:r>
          </a:p>
          <a:p>
            <a:r>
              <a:rPr lang="en-GB" sz="2400" dirty="0"/>
              <a:t>	And comes out as reconstruction r: r=g(h)</a:t>
            </a:r>
          </a:p>
          <a:p>
            <a:pPr lvl="0"/>
            <a:r>
              <a:rPr lang="en-GB" sz="2400" dirty="0"/>
              <a:t>The autoencoder is good when r is close to x. </a:t>
            </a:r>
          </a:p>
          <a:p>
            <a:r>
              <a:rPr lang="en-GB" sz="2400" dirty="0"/>
              <a:t>H should have some limitations so that it pulls out important details about x, without keeping all the information x provided.</a:t>
            </a:r>
          </a:p>
          <a:p>
            <a:pPr lvl="0"/>
            <a:endParaRPr lang="en-GB" sz="2400" dirty="0"/>
          </a:p>
          <a:p>
            <a:pPr lvl="1">
              <a:buFont typeface="Courier New" panose="02070309020205020404" pitchFamily="49" charset="0"/>
              <a:buChar char="o"/>
            </a:pPr>
            <a:endParaRPr lang="en-GB" sz="2000" dirty="0"/>
          </a:p>
        </p:txBody>
      </p:sp>
    </p:spTree>
    <p:extLst>
      <p:ext uri="{BB962C8B-B14F-4D97-AF65-F5344CB8AC3E}">
        <p14:creationId xmlns:p14="http://schemas.microsoft.com/office/powerpoint/2010/main" val="2930027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b="1" dirty="0"/>
              <a:t>autoencoder:</a:t>
            </a:r>
          </a:p>
        </p:txBody>
      </p:sp>
      <p:sp>
        <p:nvSpPr>
          <p:cNvPr id="3" name="Content Placeholder 2">
            <a:extLst>
              <a:ext uri="{FF2B5EF4-FFF2-40B4-BE49-F238E27FC236}">
                <a16:creationId xmlns:a16="http://schemas.microsoft.com/office/drawing/2014/main" id="{B0061CE1-6BFC-43A3-8E27-7369A8347893}"/>
              </a:ext>
            </a:extLst>
          </p:cNvPr>
          <p:cNvSpPr>
            <a:spLocks noGrp="1"/>
          </p:cNvSpPr>
          <p:nvPr>
            <p:ph idx="1"/>
          </p:nvPr>
        </p:nvSpPr>
        <p:spPr/>
        <p:txBody>
          <a:bodyPr>
            <a:normAutofit/>
          </a:bodyPr>
          <a:lstStyle/>
          <a:p>
            <a:pPr lvl="0"/>
            <a:r>
              <a:rPr lang="en-GB" sz="2400" dirty="0"/>
              <a:t>We will be building something called an </a:t>
            </a:r>
            <a:r>
              <a:rPr lang="en-GB" sz="2400" i="1" dirty="0"/>
              <a:t>undercomplete autoencoder, </a:t>
            </a:r>
            <a:r>
              <a:rPr lang="en-GB" sz="2400" dirty="0"/>
              <a:t>which means we shrink the hidden layer so that it can’t store the same amount of info that the input gives us. </a:t>
            </a:r>
          </a:p>
          <a:p>
            <a:pPr lvl="1">
              <a:buFont typeface="Wingdings" panose="05000000000000000000" pitchFamily="2" charset="2"/>
              <a:buChar char="q"/>
            </a:pPr>
            <a:r>
              <a:rPr lang="en-GB" sz="2400" dirty="0"/>
              <a:t>We force the autoencoder to find the most import features of the data we feed it. </a:t>
            </a:r>
          </a:p>
          <a:p>
            <a:pPr lvl="1">
              <a:buFont typeface="Wingdings" panose="05000000000000000000" pitchFamily="2" charset="2"/>
              <a:buChar char="q"/>
            </a:pPr>
            <a:r>
              <a:rPr lang="en-GB" sz="2400" dirty="0"/>
              <a:t>We do this to denoise noisy data. </a:t>
            </a:r>
          </a:p>
          <a:p>
            <a:pPr lvl="1"/>
            <a:endParaRPr lang="en-GB" sz="2400" dirty="0"/>
          </a:p>
        </p:txBody>
      </p:sp>
    </p:spTree>
    <p:extLst>
      <p:ext uri="{BB962C8B-B14F-4D97-AF65-F5344CB8AC3E}">
        <p14:creationId xmlns:p14="http://schemas.microsoft.com/office/powerpoint/2010/main" val="135929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6" name="Rectangle 25">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600" dirty="0"/>
              <a:t>Dropout</a:t>
            </a:r>
          </a:p>
        </p:txBody>
      </p:sp>
      <p:cxnSp>
        <p:nvCxnSpPr>
          <p:cNvPr id="28" name="Straight Connector 27">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63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b="1" dirty="0"/>
              <a:t>Dropout:</a:t>
            </a:r>
          </a:p>
        </p:txBody>
      </p:sp>
      <p:sp>
        <p:nvSpPr>
          <p:cNvPr id="3" name="Content Placeholder 2">
            <a:extLst>
              <a:ext uri="{FF2B5EF4-FFF2-40B4-BE49-F238E27FC236}">
                <a16:creationId xmlns:a16="http://schemas.microsoft.com/office/drawing/2014/main" id="{B0061CE1-6BFC-43A3-8E27-7369A8347893}"/>
              </a:ext>
            </a:extLst>
          </p:cNvPr>
          <p:cNvSpPr>
            <a:spLocks noGrp="1"/>
          </p:cNvSpPr>
          <p:nvPr>
            <p:ph idx="1"/>
          </p:nvPr>
        </p:nvSpPr>
        <p:spPr/>
        <p:txBody>
          <a:bodyPr>
            <a:normAutofit/>
          </a:bodyPr>
          <a:lstStyle/>
          <a:p>
            <a:pPr>
              <a:buFont typeface="Courier New" panose="02070309020205020404" pitchFamily="49" charset="0"/>
              <a:buChar char="o"/>
            </a:pPr>
            <a:r>
              <a:rPr lang="en-GB" sz="2400" dirty="0"/>
              <a:t>It refers to « ignoring » units during the training of a certain set of neurons which is chosen at random.   </a:t>
            </a:r>
          </a:p>
          <a:p>
            <a:pPr>
              <a:buFont typeface="Courier New" panose="02070309020205020404" pitchFamily="49" charset="0"/>
              <a:buChar char="o"/>
            </a:pPr>
            <a:r>
              <a:rPr lang="en-GB" sz="2400" dirty="0"/>
              <a:t>We need dropout to avoid overfitting.</a:t>
            </a:r>
          </a:p>
          <a:p>
            <a:pPr marL="0" indent="0">
              <a:buNone/>
            </a:pPr>
            <a:r>
              <a:rPr lang="en-GB" sz="2400" dirty="0"/>
              <a:t>=&gt; Dropout is an approach to regularization in neural networks which helps reducing interdependent learning amongst the neurons. </a:t>
            </a:r>
            <a:endParaRPr lang="fr-FR" sz="2400" dirty="0"/>
          </a:p>
          <a:p>
            <a:pPr>
              <a:buFont typeface="Courier New" panose="02070309020205020404" pitchFamily="49" charset="0"/>
              <a:buChar char="o"/>
            </a:pPr>
            <a:endParaRPr lang="en-GB" sz="2200" dirty="0"/>
          </a:p>
        </p:txBody>
      </p:sp>
    </p:spTree>
    <p:extLst>
      <p:ext uri="{BB962C8B-B14F-4D97-AF65-F5344CB8AC3E}">
        <p14:creationId xmlns:p14="http://schemas.microsoft.com/office/powerpoint/2010/main" val="1429390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b="1" dirty="0"/>
              <a:t>Dropout:</a:t>
            </a:r>
          </a:p>
        </p:txBody>
      </p:sp>
      <p:pic>
        <p:nvPicPr>
          <p:cNvPr id="5" name="Content Placeholder 4" descr="A picture containing drawing&#10;&#10;Description automatically generated">
            <a:extLst>
              <a:ext uri="{FF2B5EF4-FFF2-40B4-BE49-F238E27FC236}">
                <a16:creationId xmlns:a16="http://schemas.microsoft.com/office/drawing/2014/main" id="{F556E661-3E5C-4BF5-9BA1-91ECABB7693F}"/>
              </a:ext>
            </a:extLst>
          </p:cNvPr>
          <p:cNvPicPr>
            <a:picLocks noGrp="1" noChangeAspect="1"/>
          </p:cNvPicPr>
          <p:nvPr>
            <p:ph idx="1"/>
          </p:nvPr>
        </p:nvPicPr>
        <p:blipFill>
          <a:blip r:embed="rId3"/>
          <a:stretch>
            <a:fillRect/>
          </a:stretch>
        </p:blipFill>
        <p:spPr>
          <a:xfrm>
            <a:off x="1526682" y="1888498"/>
            <a:ext cx="8954628" cy="4460160"/>
          </a:xfrm>
        </p:spPr>
      </p:pic>
    </p:spTree>
    <p:extLst>
      <p:ext uri="{BB962C8B-B14F-4D97-AF65-F5344CB8AC3E}">
        <p14:creationId xmlns:p14="http://schemas.microsoft.com/office/powerpoint/2010/main" val="164562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8ECB-23E0-4F1E-A979-4C39731DCA0B}"/>
              </a:ext>
            </a:extLst>
          </p:cNvPr>
          <p:cNvSpPr>
            <a:spLocks noGrp="1"/>
          </p:cNvSpPr>
          <p:nvPr>
            <p:ph type="title"/>
          </p:nvPr>
        </p:nvSpPr>
        <p:spPr/>
        <p:txBody>
          <a:bodyPr/>
          <a:lstStyle/>
          <a:p>
            <a:r>
              <a:rPr lang="fr-FR" dirty="0"/>
              <a:t>Building and training the model</a:t>
            </a:r>
            <a:endParaRPr lang="en-GB" dirty="0"/>
          </a:p>
        </p:txBody>
      </p:sp>
      <p:sp>
        <p:nvSpPr>
          <p:cNvPr id="4" name="Content Placeholder 3">
            <a:extLst>
              <a:ext uri="{FF2B5EF4-FFF2-40B4-BE49-F238E27FC236}">
                <a16:creationId xmlns:a16="http://schemas.microsoft.com/office/drawing/2014/main" id="{098DAB94-6E34-4A85-ABF0-EBC32233B4B0}"/>
              </a:ext>
            </a:extLst>
          </p:cNvPr>
          <p:cNvSpPr>
            <a:spLocks noGrp="1"/>
          </p:cNvSpPr>
          <p:nvPr>
            <p:ph idx="1"/>
          </p:nvPr>
        </p:nvSpPr>
        <p:spPr/>
        <p:txBody>
          <a:bodyPr/>
          <a:lstStyle/>
          <a:p>
            <a:r>
              <a:rPr lang="en-GB" sz="2400" dirty="0"/>
              <a:t>In order to avoid the imbalance of the samples representing each attack type in the training data, and to avoid the model’s inability to learn about new attack types by observing existing ones, we present an approach that utilizes autoencoders and reconstruction error to detect anomalies.</a:t>
            </a:r>
          </a:p>
          <a:p>
            <a:pPr marL="0" indent="0">
              <a:buNone/>
            </a:pPr>
            <a:endParaRPr lang="en-GB" sz="2400" dirty="0"/>
          </a:p>
          <a:p>
            <a:r>
              <a:rPr lang="en-GB" sz="2400" dirty="0"/>
              <a:t>The model is trained for 10 epochs using an Adam optimizer with a batch size of 100, furthermore we held out 10% of the normal training samples to validate the model.</a:t>
            </a:r>
          </a:p>
          <a:p>
            <a:endParaRPr lang="en-GB" sz="2000" dirty="0"/>
          </a:p>
          <a:p>
            <a:endParaRPr lang="en-GB" dirty="0"/>
          </a:p>
        </p:txBody>
      </p:sp>
    </p:spTree>
    <p:extLst>
      <p:ext uri="{BB962C8B-B14F-4D97-AF65-F5344CB8AC3E}">
        <p14:creationId xmlns:p14="http://schemas.microsoft.com/office/powerpoint/2010/main" val="321609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533400"/>
            <a:ext cx="10820400" cy="1177092"/>
          </a:xfrm>
        </p:spPr>
        <p:txBody>
          <a:bodyPr anchor="b">
            <a:normAutofit/>
          </a:bodyPr>
          <a:lstStyle/>
          <a:p>
            <a:pPr algn="ctr"/>
            <a:r>
              <a:rPr lang="en-US" sz="4400" dirty="0"/>
              <a:t>Ai in cybersecurity</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61CE1-6BFC-43A3-8E27-7369A8347893}"/>
              </a:ext>
            </a:extLst>
          </p:cNvPr>
          <p:cNvSpPr>
            <a:spLocks noGrp="1"/>
          </p:cNvSpPr>
          <p:nvPr>
            <p:ph idx="1"/>
          </p:nvPr>
        </p:nvSpPr>
        <p:spPr>
          <a:xfrm>
            <a:off x="685801" y="2243892"/>
            <a:ext cx="10820400" cy="3547308"/>
          </a:xfrm>
        </p:spPr>
        <p:txBody>
          <a:bodyPr anchor="t">
            <a:normAutofit/>
          </a:bodyPr>
          <a:lstStyle/>
          <a:p>
            <a:pPr marL="914400" lvl="2" indent="0">
              <a:buNone/>
            </a:pPr>
            <a:r>
              <a:rPr lang="en-US" sz="2400" dirty="0"/>
              <a:t>Artificial Intelligence can help to: </a:t>
            </a:r>
          </a:p>
          <a:p>
            <a:pPr lvl="2">
              <a:buFont typeface="Courier New" panose="02070309020205020404" pitchFamily="49" charset="0"/>
              <a:buChar char="o"/>
            </a:pPr>
            <a:r>
              <a:rPr lang="en-US" sz="2400" dirty="0"/>
              <a:t>Identify threats. </a:t>
            </a:r>
          </a:p>
          <a:p>
            <a:pPr lvl="2">
              <a:buFont typeface="Courier New" panose="02070309020205020404" pitchFamily="49" charset="0"/>
              <a:buChar char="o"/>
            </a:pPr>
            <a:r>
              <a:rPr lang="en-US" sz="2400" dirty="0"/>
              <a:t>Find links between potential risks fast. </a:t>
            </a:r>
          </a:p>
          <a:p>
            <a:pPr lvl="2">
              <a:buFont typeface="Courier New" panose="02070309020205020404" pitchFamily="49" charset="0"/>
              <a:buChar char="o"/>
            </a:pPr>
            <a:r>
              <a:rPr lang="en-US" sz="2400" dirty="0"/>
              <a:t>Eliminate human error from the process.</a:t>
            </a:r>
          </a:p>
          <a:p>
            <a:pPr marL="914400" lvl="2" indent="0">
              <a:buNone/>
            </a:pPr>
            <a:r>
              <a:rPr lang="en-GB" sz="2400" dirty="0"/>
              <a:t>AI is trained to process large amounts of data, for example, new stories and blogs, meaning that it has a better comprehension of cyber threats.</a:t>
            </a:r>
            <a:endParaRPr lang="en-US" sz="2400" dirty="0"/>
          </a:p>
        </p:txBody>
      </p:sp>
    </p:spTree>
    <p:extLst>
      <p:ext uri="{BB962C8B-B14F-4D97-AF65-F5344CB8AC3E}">
        <p14:creationId xmlns:p14="http://schemas.microsoft.com/office/powerpoint/2010/main" val="892569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992216" y="1794511"/>
            <a:ext cx="8204391" cy="2846069"/>
          </a:xfrm>
        </p:spPr>
        <p:txBody>
          <a:bodyPr vert="horz" lIns="91440" tIns="45720" rIns="91440" bIns="45720" rtlCol="0" anchor="b">
            <a:normAutofit/>
          </a:bodyPr>
          <a:lstStyle/>
          <a:p>
            <a:pPr algn="ctr">
              <a:lnSpc>
                <a:spcPct val="90000"/>
              </a:lnSpc>
            </a:pPr>
            <a:r>
              <a:rPr lang="en-US" sz="5100" dirty="0"/>
              <a:t>Step 4: Evaluating the model </a:t>
            </a:r>
            <a:br>
              <a:rPr lang="en-US" sz="3800" dirty="0"/>
            </a:br>
            <a:br>
              <a:rPr lang="en-US" sz="3800" dirty="0"/>
            </a:br>
            <a:endParaRPr lang="en-US" sz="3800" dirty="0"/>
          </a:p>
        </p:txBody>
      </p:sp>
      <p:cxnSp>
        <p:nvCxnSpPr>
          <p:cNvPr id="11" name="Straight Connector 1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521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9D71-836D-4088-9BB1-91BD0B649833}"/>
              </a:ext>
            </a:extLst>
          </p:cNvPr>
          <p:cNvSpPr>
            <a:spLocks noGrp="1"/>
          </p:cNvSpPr>
          <p:nvPr>
            <p:ph type="title"/>
          </p:nvPr>
        </p:nvSpPr>
        <p:spPr/>
        <p:txBody>
          <a:bodyPr/>
          <a:lstStyle/>
          <a:p>
            <a:r>
              <a:rPr lang="fr-FR" dirty="0"/>
              <a:t>Evaluation</a:t>
            </a:r>
            <a:endParaRPr lang="en-GB" dirty="0"/>
          </a:p>
        </p:txBody>
      </p:sp>
      <p:sp>
        <p:nvSpPr>
          <p:cNvPr id="3" name="Content Placeholder 2">
            <a:extLst>
              <a:ext uri="{FF2B5EF4-FFF2-40B4-BE49-F238E27FC236}">
                <a16:creationId xmlns:a16="http://schemas.microsoft.com/office/drawing/2014/main" id="{BE1C6B0A-42B4-4F8A-AD15-E41323B32716}"/>
              </a:ext>
            </a:extLst>
          </p:cNvPr>
          <p:cNvSpPr>
            <a:spLocks noGrp="1"/>
          </p:cNvSpPr>
          <p:nvPr>
            <p:ph idx="1"/>
          </p:nvPr>
        </p:nvSpPr>
        <p:spPr/>
        <p:txBody>
          <a:bodyPr/>
          <a:lstStyle/>
          <a:p>
            <a:r>
              <a:rPr lang="en-US" sz="2400" dirty="0"/>
              <a:t>To evaluate our model, we calculated the following metrics: </a:t>
            </a:r>
          </a:p>
          <a:p>
            <a:pPr lvl="1"/>
            <a:r>
              <a:rPr lang="en-US" sz="2400" dirty="0"/>
              <a:t>Accuracy</a:t>
            </a:r>
          </a:p>
          <a:p>
            <a:pPr lvl="1"/>
            <a:r>
              <a:rPr lang="en-US" sz="2400" dirty="0"/>
              <a:t>Recall </a:t>
            </a:r>
          </a:p>
          <a:p>
            <a:pPr lvl="1"/>
            <a:r>
              <a:rPr lang="en-US" sz="2400" dirty="0"/>
              <a:t>Precision </a:t>
            </a:r>
          </a:p>
          <a:p>
            <a:pPr lvl="1"/>
            <a:r>
              <a:rPr lang="en-US" sz="2400" dirty="0"/>
              <a:t>F1 Score</a:t>
            </a:r>
          </a:p>
          <a:p>
            <a:pPr lvl="1"/>
            <a:r>
              <a:rPr lang="en-US" sz="2400" dirty="0"/>
              <a:t>Detection Rate for each of the five possible labels</a:t>
            </a:r>
          </a:p>
          <a:p>
            <a:pPr lvl="1"/>
            <a:endParaRPr lang="en-GB" dirty="0"/>
          </a:p>
        </p:txBody>
      </p:sp>
    </p:spTree>
    <p:extLst>
      <p:ext uri="{BB962C8B-B14F-4D97-AF65-F5344CB8AC3E}">
        <p14:creationId xmlns:p14="http://schemas.microsoft.com/office/powerpoint/2010/main" val="191259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 </a:t>
            </a:r>
          </a:p>
        </p:txBody>
      </p:sp>
    </p:spTree>
    <p:extLst>
      <p:ext uri="{BB962C8B-B14F-4D97-AF65-F5344CB8AC3E}">
        <p14:creationId xmlns:p14="http://schemas.microsoft.com/office/powerpoint/2010/main" val="293993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533400"/>
            <a:ext cx="10820400" cy="1177092"/>
          </a:xfrm>
        </p:spPr>
        <p:txBody>
          <a:bodyPr anchor="b">
            <a:normAutofit/>
          </a:bodyPr>
          <a:lstStyle/>
          <a:p>
            <a:pPr algn="ctr"/>
            <a:r>
              <a:rPr lang="en-US" sz="4400" dirty="0"/>
              <a:t>Intelligent IDS</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61CE1-6BFC-43A3-8E27-7369A8347893}"/>
              </a:ext>
            </a:extLst>
          </p:cNvPr>
          <p:cNvSpPr>
            <a:spLocks noGrp="1"/>
          </p:cNvSpPr>
          <p:nvPr>
            <p:ph idx="1"/>
          </p:nvPr>
        </p:nvSpPr>
        <p:spPr>
          <a:xfrm>
            <a:off x="560071" y="2512991"/>
            <a:ext cx="10820400" cy="3547308"/>
          </a:xfrm>
        </p:spPr>
        <p:txBody>
          <a:bodyPr anchor="t">
            <a:normAutofit/>
          </a:bodyPr>
          <a:lstStyle/>
          <a:p>
            <a:pPr lvl="2">
              <a:buFont typeface="Courier New" panose="02070309020205020404" pitchFamily="49" charset="0"/>
              <a:buChar char="o"/>
            </a:pPr>
            <a:r>
              <a:rPr lang="en-US" sz="3600" dirty="0"/>
              <a:t>We will be creating an anomaly-based detection model for our IDS, with python. </a:t>
            </a:r>
          </a:p>
          <a:p>
            <a:pPr lvl="2">
              <a:buFont typeface="Courier New" panose="02070309020205020404" pitchFamily="49" charset="0"/>
              <a:buChar char="o"/>
            </a:pPr>
            <a:r>
              <a:rPr lang="en-US" sz="3600" dirty="0"/>
              <a:t>Using an autoencoder with dropout to improve the performance of our model.</a:t>
            </a:r>
          </a:p>
        </p:txBody>
      </p:sp>
    </p:spTree>
    <p:extLst>
      <p:ext uri="{BB962C8B-B14F-4D97-AF65-F5344CB8AC3E}">
        <p14:creationId xmlns:p14="http://schemas.microsoft.com/office/powerpoint/2010/main" val="303497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990600" y="605790"/>
            <a:ext cx="10131425" cy="1219200"/>
          </a:xfrm>
        </p:spPr>
        <p:txBody>
          <a:bodyPr>
            <a:normAutofit/>
          </a:bodyPr>
          <a:lstStyle/>
          <a:p>
            <a:pPr algn="ctr"/>
            <a:r>
              <a:rPr lang="en-US" sz="4400" dirty="0"/>
              <a:t>Libraries</a:t>
            </a:r>
          </a:p>
        </p:txBody>
      </p:sp>
      <p:graphicFrame>
        <p:nvGraphicFramePr>
          <p:cNvPr id="12" name="Content Placeholder 2">
            <a:extLst>
              <a:ext uri="{FF2B5EF4-FFF2-40B4-BE49-F238E27FC236}">
                <a16:creationId xmlns:a16="http://schemas.microsoft.com/office/drawing/2014/main" id="{0E1DDA57-90C1-4A9C-90FC-DCFABB08354A}"/>
              </a:ext>
            </a:extLst>
          </p:cNvPr>
          <p:cNvGraphicFramePr>
            <a:graphicFrameLocks noGrp="1"/>
          </p:cNvGraphicFramePr>
          <p:nvPr>
            <p:ph idx="1"/>
            <p:extLst>
              <p:ext uri="{D42A27DB-BD31-4B8C-83A1-F6EECF244321}">
                <p14:modId xmlns:p14="http://schemas.microsoft.com/office/powerpoint/2010/main" val="498386040"/>
              </p:ext>
            </p:extLst>
          </p:nvPr>
        </p:nvGraphicFramePr>
        <p:xfrm>
          <a:off x="990601" y="2602548"/>
          <a:ext cx="10131425" cy="3649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175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7F76-604A-4527-A88B-F35A42493AE3}"/>
              </a:ext>
            </a:extLst>
          </p:cNvPr>
          <p:cNvSpPr>
            <a:spLocks noGrp="1"/>
          </p:cNvSpPr>
          <p:nvPr>
            <p:ph type="title"/>
          </p:nvPr>
        </p:nvSpPr>
        <p:spPr/>
        <p:txBody>
          <a:bodyPr/>
          <a:lstStyle/>
          <a:p>
            <a:r>
              <a:rPr lang="fr-FR" dirty="0"/>
              <a:t>Importing the libraries</a:t>
            </a:r>
            <a:endParaRPr lang="en-GB" dirty="0"/>
          </a:p>
        </p:txBody>
      </p:sp>
      <p:pic>
        <p:nvPicPr>
          <p:cNvPr id="5" name="Content Placeholder 4" descr="A screenshot of a social media post&#10;&#10;Description automatically generated">
            <a:extLst>
              <a:ext uri="{FF2B5EF4-FFF2-40B4-BE49-F238E27FC236}">
                <a16:creationId xmlns:a16="http://schemas.microsoft.com/office/drawing/2014/main" id="{B1D2951C-2257-405D-AD2D-2E90B7449615}"/>
              </a:ext>
            </a:extLst>
          </p:cNvPr>
          <p:cNvPicPr>
            <a:picLocks noGrp="1" noChangeAspect="1"/>
          </p:cNvPicPr>
          <p:nvPr>
            <p:ph idx="1"/>
          </p:nvPr>
        </p:nvPicPr>
        <p:blipFill>
          <a:blip r:embed="rId3"/>
          <a:stretch>
            <a:fillRect/>
          </a:stretch>
        </p:blipFill>
        <p:spPr>
          <a:xfrm>
            <a:off x="685801" y="2065867"/>
            <a:ext cx="10998500" cy="3478664"/>
          </a:xfrm>
        </p:spPr>
      </p:pic>
    </p:spTree>
    <p:extLst>
      <p:ext uri="{BB962C8B-B14F-4D97-AF65-F5344CB8AC3E}">
        <p14:creationId xmlns:p14="http://schemas.microsoft.com/office/powerpoint/2010/main" val="150124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533400"/>
            <a:ext cx="10820400" cy="1177092"/>
          </a:xfrm>
        </p:spPr>
        <p:txBody>
          <a:bodyPr anchor="b">
            <a:normAutofit/>
          </a:bodyPr>
          <a:lstStyle/>
          <a:p>
            <a:pPr algn="ctr"/>
            <a:r>
              <a:rPr lang="en-US" sz="4400" dirty="0"/>
              <a:t>Dataset </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61CE1-6BFC-43A3-8E27-7369A8347893}"/>
              </a:ext>
            </a:extLst>
          </p:cNvPr>
          <p:cNvSpPr>
            <a:spLocks noGrp="1"/>
          </p:cNvSpPr>
          <p:nvPr>
            <p:ph idx="1"/>
          </p:nvPr>
        </p:nvSpPr>
        <p:spPr>
          <a:xfrm>
            <a:off x="685801" y="2243892"/>
            <a:ext cx="10820400" cy="3547308"/>
          </a:xfrm>
        </p:spPr>
        <p:txBody>
          <a:bodyPr anchor="t">
            <a:normAutofit/>
          </a:bodyPr>
          <a:lstStyle/>
          <a:p>
            <a:pPr>
              <a:buFont typeface="Courier New" panose="02070309020205020404" pitchFamily="49" charset="0"/>
              <a:buChar char="o"/>
            </a:pPr>
            <a:r>
              <a:rPr lang="en-US" sz="2400" dirty="0"/>
              <a:t>We will be using the NSL-KDD dataset:</a:t>
            </a:r>
          </a:p>
          <a:p>
            <a:pPr lvl="1"/>
            <a:r>
              <a:rPr lang="en-US" sz="2400" dirty="0"/>
              <a:t>A benchmark for ML based intrusion detection. </a:t>
            </a:r>
          </a:p>
          <a:p>
            <a:pPr lvl="1"/>
            <a:r>
              <a:rPr lang="en-US" sz="2400" dirty="0"/>
              <a:t>Suffers from class imbalance.</a:t>
            </a:r>
          </a:p>
          <a:p>
            <a:pPr lvl="1"/>
            <a:r>
              <a:rPr lang="en-GB" sz="2400" dirty="0"/>
              <a:t>Another issue is that this dataset is unrealistic.</a:t>
            </a:r>
          </a:p>
          <a:p>
            <a:pPr lvl="1"/>
            <a:endParaRPr lang="en-GB" sz="2400" dirty="0"/>
          </a:p>
          <a:p>
            <a:pPr lvl="1">
              <a:buFont typeface="Wingdings" panose="05000000000000000000" pitchFamily="2" charset="2"/>
              <a:buChar char="ü"/>
            </a:pPr>
            <a:r>
              <a:rPr lang="en-GB" sz="2400" dirty="0"/>
              <a:t>Our autoencoder based approach attempts to overcome these problems.</a:t>
            </a:r>
          </a:p>
          <a:p>
            <a:pPr marL="914400" lvl="2" indent="0">
              <a:buNone/>
            </a:pPr>
            <a:endParaRPr lang="en-US" sz="2000" dirty="0"/>
          </a:p>
        </p:txBody>
      </p:sp>
    </p:spTree>
    <p:extLst>
      <p:ext uri="{BB962C8B-B14F-4D97-AF65-F5344CB8AC3E}">
        <p14:creationId xmlns:p14="http://schemas.microsoft.com/office/powerpoint/2010/main" val="287739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0B16-F6D2-4AF1-991F-1E1F4573ED4B}"/>
              </a:ext>
            </a:extLst>
          </p:cNvPr>
          <p:cNvSpPr>
            <a:spLocks noGrp="1"/>
          </p:cNvSpPr>
          <p:nvPr>
            <p:ph type="title"/>
          </p:nvPr>
        </p:nvSpPr>
        <p:spPr/>
        <p:txBody>
          <a:bodyPr/>
          <a:lstStyle/>
          <a:p>
            <a:r>
              <a:rPr lang="fr-FR" dirty="0"/>
              <a:t>Importing the dataset</a:t>
            </a:r>
            <a:endParaRPr lang="en-GB" dirty="0"/>
          </a:p>
        </p:txBody>
      </p:sp>
      <p:pic>
        <p:nvPicPr>
          <p:cNvPr id="5" name="Content Placeholder 4" descr="A screenshot of a social media post&#10;&#10;Description automatically generated">
            <a:extLst>
              <a:ext uri="{FF2B5EF4-FFF2-40B4-BE49-F238E27FC236}">
                <a16:creationId xmlns:a16="http://schemas.microsoft.com/office/drawing/2014/main" id="{0D5C9D9B-1382-4D12-969F-42FB85CE9869}"/>
              </a:ext>
            </a:extLst>
          </p:cNvPr>
          <p:cNvPicPr>
            <a:picLocks noGrp="1" noChangeAspect="1"/>
          </p:cNvPicPr>
          <p:nvPr>
            <p:ph idx="1"/>
          </p:nvPr>
        </p:nvPicPr>
        <p:blipFill>
          <a:blip r:embed="rId2"/>
          <a:stretch>
            <a:fillRect/>
          </a:stretch>
        </p:blipFill>
        <p:spPr>
          <a:xfrm>
            <a:off x="992410" y="2495581"/>
            <a:ext cx="9518205" cy="2941575"/>
          </a:xfrm>
        </p:spPr>
      </p:pic>
    </p:spTree>
    <p:extLst>
      <p:ext uri="{BB962C8B-B14F-4D97-AF65-F5344CB8AC3E}">
        <p14:creationId xmlns:p14="http://schemas.microsoft.com/office/powerpoint/2010/main" val="338956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b="1" dirty="0"/>
              <a:t>Steps:</a:t>
            </a:r>
            <a:endParaRPr lang="ru-RU" b="1"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2389433552"/>
              </p:ext>
            </p:extLst>
          </p:nvPr>
        </p:nvGraphicFramePr>
        <p:xfrm>
          <a:off x="685802" y="2142067"/>
          <a:ext cx="10253802" cy="364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A7D0A04A-0CE4-41CD-A4CC-1DCF07B49F57}"/>
              </a:ext>
            </a:extLst>
          </p:cNvPr>
          <p:cNvSpPr txBox="1"/>
          <p:nvPr/>
        </p:nvSpPr>
        <p:spPr>
          <a:xfrm>
            <a:off x="6492441" y="2690400"/>
            <a:ext cx="887767" cy="646331"/>
          </a:xfrm>
          <a:prstGeom prst="rect">
            <a:avLst/>
          </a:prstGeom>
          <a:noFill/>
        </p:spPr>
        <p:txBody>
          <a:bodyPr wrap="square" rtlCol="0">
            <a:spAutoFit/>
          </a:bodyPr>
          <a:lstStyle/>
          <a:p>
            <a:r>
              <a:rPr lang="fr-FR" sz="3600" dirty="0">
                <a:latin typeface="Arial Rounded MT Bold" panose="020F0704030504030204" pitchFamily="34" charset="0"/>
                <a:cs typeface="Aldhabi" panose="01000000000000000000" pitchFamily="2" charset="-78"/>
              </a:rPr>
              <a:t>2</a:t>
            </a:r>
            <a:endParaRPr lang="en-GB" sz="3600" dirty="0">
              <a:latin typeface="Arial Rounded MT Bold" panose="020F0704030504030204" pitchFamily="34" charset="0"/>
              <a:cs typeface="Aldhabi" panose="01000000000000000000" pitchFamily="2" charset="-78"/>
            </a:endParaRPr>
          </a:p>
        </p:txBody>
      </p:sp>
      <p:sp>
        <p:nvSpPr>
          <p:cNvPr id="172" name="TextBox 171">
            <a:extLst>
              <a:ext uri="{FF2B5EF4-FFF2-40B4-BE49-F238E27FC236}">
                <a16:creationId xmlns:a16="http://schemas.microsoft.com/office/drawing/2014/main" id="{EFD19A37-F741-428A-B1D8-E0E522AD1FC7}"/>
              </a:ext>
            </a:extLst>
          </p:cNvPr>
          <p:cNvSpPr txBox="1"/>
          <p:nvPr/>
        </p:nvSpPr>
        <p:spPr>
          <a:xfrm>
            <a:off x="1252396" y="2688852"/>
            <a:ext cx="887767" cy="646331"/>
          </a:xfrm>
          <a:prstGeom prst="rect">
            <a:avLst/>
          </a:prstGeom>
          <a:noFill/>
        </p:spPr>
        <p:txBody>
          <a:bodyPr wrap="square" rtlCol="0">
            <a:spAutoFit/>
          </a:bodyPr>
          <a:lstStyle/>
          <a:p>
            <a:r>
              <a:rPr lang="fr-FR" sz="3600" dirty="0">
                <a:latin typeface="Arial Rounded MT Bold" panose="020F0704030504030204" pitchFamily="34" charset="0"/>
                <a:cs typeface="Aldhabi" panose="01000000000000000000" pitchFamily="2" charset="-78"/>
              </a:rPr>
              <a:t>1</a:t>
            </a:r>
            <a:endParaRPr lang="en-GB" sz="3600" dirty="0">
              <a:latin typeface="Arial Rounded MT Bold" panose="020F0704030504030204" pitchFamily="34" charset="0"/>
              <a:cs typeface="Aldhabi" panose="01000000000000000000" pitchFamily="2" charset="-78"/>
            </a:endParaRPr>
          </a:p>
        </p:txBody>
      </p:sp>
      <p:sp>
        <p:nvSpPr>
          <p:cNvPr id="173" name="TextBox 172">
            <a:extLst>
              <a:ext uri="{FF2B5EF4-FFF2-40B4-BE49-F238E27FC236}">
                <a16:creationId xmlns:a16="http://schemas.microsoft.com/office/drawing/2014/main" id="{5A954BED-6FA8-4F9A-865F-68EC83AE4D73}"/>
              </a:ext>
            </a:extLst>
          </p:cNvPr>
          <p:cNvSpPr txBox="1"/>
          <p:nvPr/>
        </p:nvSpPr>
        <p:spPr>
          <a:xfrm>
            <a:off x="1252395" y="4643444"/>
            <a:ext cx="887767" cy="646331"/>
          </a:xfrm>
          <a:prstGeom prst="rect">
            <a:avLst/>
          </a:prstGeom>
          <a:noFill/>
        </p:spPr>
        <p:txBody>
          <a:bodyPr wrap="square" rtlCol="0">
            <a:spAutoFit/>
          </a:bodyPr>
          <a:lstStyle/>
          <a:p>
            <a:r>
              <a:rPr lang="fr-FR" sz="3600" dirty="0">
                <a:latin typeface="Arial Rounded MT Bold" panose="020F0704030504030204" pitchFamily="34" charset="0"/>
                <a:cs typeface="Aldhabi" panose="01000000000000000000" pitchFamily="2" charset="-78"/>
              </a:rPr>
              <a:t>3</a:t>
            </a:r>
            <a:endParaRPr lang="en-GB" sz="3600" dirty="0">
              <a:latin typeface="Arial Rounded MT Bold" panose="020F0704030504030204" pitchFamily="34" charset="0"/>
              <a:cs typeface="Aldhabi" panose="01000000000000000000" pitchFamily="2" charset="-78"/>
            </a:endParaRPr>
          </a:p>
        </p:txBody>
      </p:sp>
      <p:sp>
        <p:nvSpPr>
          <p:cNvPr id="174" name="TextBox 173">
            <a:extLst>
              <a:ext uri="{FF2B5EF4-FFF2-40B4-BE49-F238E27FC236}">
                <a16:creationId xmlns:a16="http://schemas.microsoft.com/office/drawing/2014/main" id="{15187836-1CDD-4DE7-B82D-AC74947D8A9A}"/>
              </a:ext>
            </a:extLst>
          </p:cNvPr>
          <p:cNvSpPr txBox="1"/>
          <p:nvPr/>
        </p:nvSpPr>
        <p:spPr>
          <a:xfrm>
            <a:off x="6484540" y="4612473"/>
            <a:ext cx="887767" cy="646331"/>
          </a:xfrm>
          <a:prstGeom prst="rect">
            <a:avLst/>
          </a:prstGeom>
          <a:noFill/>
        </p:spPr>
        <p:txBody>
          <a:bodyPr wrap="square" rtlCol="0">
            <a:spAutoFit/>
          </a:bodyPr>
          <a:lstStyle/>
          <a:p>
            <a:r>
              <a:rPr lang="fr-FR" sz="3600" dirty="0">
                <a:latin typeface="Arial Rounded MT Bold" panose="020F0704030504030204" pitchFamily="34" charset="0"/>
                <a:cs typeface="Aldhabi" panose="01000000000000000000" pitchFamily="2" charset="-78"/>
              </a:rPr>
              <a:t>4</a:t>
            </a:r>
            <a:endParaRPr lang="en-GB" sz="3600" dirty="0">
              <a:latin typeface="Arial Rounded MT Bold" panose="020F0704030504030204" pitchFamily="34" charset="0"/>
              <a:cs typeface="Aldhabi" panose="01000000000000000000" pitchFamily="2" charset="-78"/>
            </a:endParaRPr>
          </a:p>
        </p:txBody>
      </p:sp>
    </p:spTree>
    <p:extLst>
      <p:ext uri="{BB962C8B-B14F-4D97-AF65-F5344CB8AC3E}">
        <p14:creationId xmlns:p14="http://schemas.microsoft.com/office/powerpoint/2010/main" val="291382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5B3C4-7FB6-414C-8C24-8862C0E6C9F3}">
  <ds:schemaRefs>
    <ds:schemaRef ds:uri="http://schemas.microsoft.com/office/2006/documentManagement/types"/>
    <ds:schemaRef ds:uri="http://purl.org/dc/dcmitype/"/>
    <ds:schemaRef ds:uri="71af3243-3dd4-4a8d-8c0d-dd76da1f02a5"/>
    <ds:schemaRef ds:uri="http://schemas.microsoft.com/office/infopath/2007/PartnerControls"/>
    <ds:schemaRef ds:uri="http://purl.org/dc/elements/1.1/"/>
    <ds:schemaRef ds:uri="http://purl.org/dc/terms/"/>
    <ds:schemaRef ds:uri="16c05727-aa75-4e4a-9b5f-8a80a116589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1394</Words>
  <Application>Microsoft Office PowerPoint</Application>
  <PresentationFormat>Widescreen</PresentationFormat>
  <Paragraphs>160</Paragraphs>
  <Slides>32</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Rounded MT Bold</vt:lpstr>
      <vt:lpstr>Calibri</vt:lpstr>
      <vt:lpstr>Calibri Light</vt:lpstr>
      <vt:lpstr>Courier New</vt:lpstr>
      <vt:lpstr>Wingdings</vt:lpstr>
      <vt:lpstr>Celestial</vt:lpstr>
      <vt:lpstr>Intelligent ids</vt:lpstr>
      <vt:lpstr>IDS</vt:lpstr>
      <vt:lpstr>Ai in cybersecurity</vt:lpstr>
      <vt:lpstr>Intelligent IDS</vt:lpstr>
      <vt:lpstr>Libraries</vt:lpstr>
      <vt:lpstr>Importing the libraries</vt:lpstr>
      <vt:lpstr>Dataset </vt:lpstr>
      <vt:lpstr>Importing the dataset</vt:lpstr>
      <vt:lpstr>Steps:</vt:lpstr>
      <vt:lpstr>Step 1: DATA PREPROCESSING</vt:lpstr>
      <vt:lpstr>PowerPoint Presentation</vt:lpstr>
      <vt:lpstr>Extracting the labels </vt:lpstr>
      <vt:lpstr>PowerPoint Presentation</vt:lpstr>
      <vt:lpstr>The new outcomes:</vt:lpstr>
      <vt:lpstr>Step 2: preparing the features</vt:lpstr>
      <vt:lpstr>Preparing the features</vt:lpstr>
      <vt:lpstr>Min-max scaler</vt:lpstr>
      <vt:lpstr>One hot encoding</vt:lpstr>
      <vt:lpstr>Extracting the training and the testing values</vt:lpstr>
      <vt:lpstr>Extracting the training and the testing values (code)</vt:lpstr>
      <vt:lpstr>Step 3: Building and training the model </vt:lpstr>
      <vt:lpstr>The model</vt:lpstr>
      <vt:lpstr>Autoencoder</vt:lpstr>
      <vt:lpstr>autoencoder:</vt:lpstr>
      <vt:lpstr>autoencoder:</vt:lpstr>
      <vt:lpstr>Dropout</vt:lpstr>
      <vt:lpstr>Dropout:</vt:lpstr>
      <vt:lpstr>Dropout:</vt:lpstr>
      <vt:lpstr>Building and training the model</vt:lpstr>
      <vt:lpstr>Step 4: Evaluating the model   </vt:lpstr>
      <vt:lpstr>Evaluation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2020-02-17T20:27:40Z</dcterms:created>
  <dcterms:modified xsi:type="dcterms:W3CDTF">2020-02-21T21:43:04Z</dcterms:modified>
</cp:coreProperties>
</file>