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>
        <p:scale>
          <a:sx n="100" d="100"/>
          <a:sy n="100" d="100"/>
        </p:scale>
        <p:origin x="-3130" y="-3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ko\Desktop\IW\Junior%20Spring\Report\comparis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ko\Desktop\IW\Junior%20Spring\Report\comparis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tx1"/>
                </a:solidFill>
              </a:rPr>
              <a:t>Test Runtime</a:t>
            </a:r>
          </a:p>
        </c:rich>
      </c:tx>
      <c:layout>
        <c:manualLayout>
          <c:xMode val="edge"/>
          <c:yMode val="edge"/>
          <c:x val="0.37063310268034672"/>
          <c:y val="3.1635802469135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495804501710013"/>
          <c:y val="0.16705277291727422"/>
          <c:w val="0.80809114769744694"/>
          <c:h val="0.65192749343832024"/>
        </c:manualLayout>
      </c:layout>
      <c:scatterChart>
        <c:scatterStyle val="lineMarker"/>
        <c:varyColors val="0"/>
        <c:ser>
          <c:idx val="0"/>
          <c:order val="0"/>
          <c:tx>
            <c:strRef>
              <c:f>Plots!$E$9</c:f>
              <c:strCache>
                <c:ptCount val="1"/>
                <c:pt idx="0">
                  <c:v>litmus7</c:v>
                </c:pt>
              </c:strCache>
            </c:strRef>
          </c:tx>
          <c:spPr>
            <a:ln w="19050" cap="rnd">
              <a:solidFill>
                <a:srgbClr val="92B57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B578"/>
              </a:solidFill>
              <a:ln w="9525">
                <a:solidFill>
                  <a:srgbClr val="92B578"/>
                </a:solidFill>
              </a:ln>
              <a:effectLst/>
            </c:spPr>
          </c:marker>
          <c:xVal>
            <c:numRef>
              <c:f>Plots!$D$10:$D$14</c:f>
              <c:numCache>
                <c:formatCode>General</c:formatCode>
                <c:ptCount val="5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  <c:pt idx="3">
                  <c:v>10000000</c:v>
                </c:pt>
                <c:pt idx="4">
                  <c:v>100000000</c:v>
                </c:pt>
              </c:numCache>
            </c:numRef>
          </c:xVal>
          <c:yVal>
            <c:numRef>
              <c:f>Plots!$E$10:$E$14</c:f>
              <c:numCache>
                <c:formatCode>General</c:formatCode>
                <c:ptCount val="5"/>
                <c:pt idx="0">
                  <c:v>3.0000000000000001E-3</c:v>
                </c:pt>
                <c:pt idx="1">
                  <c:v>4.2999999999999997E-2</c:v>
                </c:pt>
                <c:pt idx="2">
                  <c:v>0.36200000000000004</c:v>
                </c:pt>
                <c:pt idx="3">
                  <c:v>3.379</c:v>
                </c:pt>
                <c:pt idx="4">
                  <c:v>31.226999999999997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32C-4901-B845-3B0CD959F35A}"/>
            </c:ext>
          </c:extLst>
        </c:ser>
        <c:ser>
          <c:idx val="1"/>
          <c:order val="1"/>
          <c:tx>
            <c:strRef>
              <c:f>Plots!$F$9</c:f>
              <c:strCache>
                <c:ptCount val="1"/>
                <c:pt idx="0">
                  <c:v>PerpLE</c:v>
                </c:pt>
              </c:strCache>
            </c:strRef>
          </c:tx>
          <c:spPr>
            <a:ln w="19050" cap="rnd">
              <a:solidFill>
                <a:srgbClr val="9B78B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B78B5"/>
              </a:solidFill>
              <a:ln w="9525">
                <a:solidFill>
                  <a:srgbClr val="9B78B5"/>
                </a:solidFill>
              </a:ln>
              <a:effectLst/>
            </c:spPr>
          </c:marker>
          <c:xVal>
            <c:numRef>
              <c:f>Plots!$D$10:$D$14</c:f>
              <c:numCache>
                <c:formatCode>General</c:formatCode>
                <c:ptCount val="5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  <c:pt idx="3">
                  <c:v>10000000</c:v>
                </c:pt>
                <c:pt idx="4">
                  <c:v>100000000</c:v>
                </c:pt>
              </c:numCache>
            </c:numRef>
          </c:xVal>
          <c:yVal>
            <c:numRef>
              <c:f>Plots!$F$10:$F$14</c:f>
              <c:numCache>
                <c:formatCode>General</c:formatCode>
                <c:ptCount val="5"/>
                <c:pt idx="0">
                  <c:v>0</c:v>
                </c:pt>
                <c:pt idx="1">
                  <c:v>1E-3</c:v>
                </c:pt>
                <c:pt idx="2">
                  <c:v>7.2999999999999995E-2</c:v>
                </c:pt>
                <c:pt idx="3">
                  <c:v>0.37200000000000005</c:v>
                </c:pt>
                <c:pt idx="4">
                  <c:v>1.7220000000000002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32C-4901-B845-3B0CD959F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031520"/>
        <c:axId val="476033816"/>
      </c:scatterChart>
      <c:valAx>
        <c:axId val="476031520"/>
        <c:scaling>
          <c:logBase val="10"/>
          <c:orientation val="minMax"/>
          <c:min val="1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999999.5]#,###,##0,,&quot;m&quot;;[&gt;999.5]#,##0,&quot;k&quot;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033816"/>
        <c:crosses val="autoZero"/>
        <c:crossBetween val="midCat"/>
      </c:valAx>
      <c:valAx>
        <c:axId val="476033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Total</a:t>
                </a:r>
                <a:r>
                  <a:rPr lang="en-US" sz="1200" baseline="0">
                    <a:solidFill>
                      <a:schemeClr val="tx1"/>
                    </a:solidFill>
                  </a:rPr>
                  <a:t> Test</a:t>
                </a:r>
                <a:r>
                  <a:rPr lang="en-US" sz="1200">
                    <a:solidFill>
                      <a:schemeClr val="tx1"/>
                    </a:solidFill>
                  </a:rPr>
                  <a:t> Runtime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031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742086216495668"/>
          <c:y val="0.17244003353747447"/>
          <c:w val="0.55889545056867895"/>
          <c:h val="7.91031763390687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>
                <a:solidFill>
                  <a:schemeClr val="tx1"/>
                </a:solidFill>
              </a:rPr>
              <a:t>Weak Outcome Detection</a:t>
            </a:r>
            <a:endParaRPr lang="en-US" sz="1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5649168853893262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172572178477692"/>
          <c:y val="0.16705277291727422"/>
          <c:w val="0.73132347092977013"/>
          <c:h val="0.65192749343832024"/>
        </c:manualLayout>
      </c:layout>
      <c:scatterChart>
        <c:scatterStyle val="lineMarker"/>
        <c:varyColors val="0"/>
        <c:ser>
          <c:idx val="0"/>
          <c:order val="0"/>
          <c:tx>
            <c:strRef>
              <c:f>Plots!$J$9</c:f>
              <c:strCache>
                <c:ptCount val="1"/>
                <c:pt idx="0">
                  <c:v>litmus7</c:v>
                </c:pt>
              </c:strCache>
            </c:strRef>
          </c:tx>
          <c:spPr>
            <a:ln w="19050" cap="rnd">
              <a:solidFill>
                <a:srgbClr val="92B57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B578"/>
              </a:solidFill>
              <a:ln w="9525">
                <a:solidFill>
                  <a:srgbClr val="92B578"/>
                </a:solidFill>
              </a:ln>
              <a:effectLst/>
            </c:spPr>
          </c:marker>
          <c:xVal>
            <c:numRef>
              <c:f>Plots!$I$10:$I$14</c:f>
              <c:numCache>
                <c:formatCode>General</c:formatCode>
                <c:ptCount val="5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  <c:pt idx="3">
                  <c:v>10000000</c:v>
                </c:pt>
                <c:pt idx="4">
                  <c:v>100000000</c:v>
                </c:pt>
              </c:numCache>
            </c:numRef>
          </c:xVal>
          <c:yVal>
            <c:numRef>
              <c:f>Plots!$J$10:$J$14</c:f>
              <c:numCache>
                <c:formatCode>General</c:formatCode>
                <c:ptCount val="5"/>
                <c:pt idx="0">
                  <c:v>3.4</c:v>
                </c:pt>
                <c:pt idx="1">
                  <c:v>14.9</c:v>
                </c:pt>
                <c:pt idx="2">
                  <c:v>417.3</c:v>
                </c:pt>
                <c:pt idx="3">
                  <c:v>13797.7</c:v>
                </c:pt>
                <c:pt idx="4">
                  <c:v>155928.9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23-473E-BF1A-C745EFAF4E5C}"/>
            </c:ext>
          </c:extLst>
        </c:ser>
        <c:ser>
          <c:idx val="1"/>
          <c:order val="1"/>
          <c:tx>
            <c:strRef>
              <c:f>Plots!$K$9</c:f>
              <c:strCache>
                <c:ptCount val="1"/>
                <c:pt idx="0">
                  <c:v>PerpLE</c:v>
                </c:pt>
              </c:strCache>
            </c:strRef>
          </c:tx>
          <c:spPr>
            <a:ln w="19050" cap="rnd">
              <a:solidFill>
                <a:srgbClr val="9B78B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B78B5"/>
              </a:solidFill>
              <a:ln w="9525">
                <a:solidFill>
                  <a:srgbClr val="9B78B5"/>
                </a:solidFill>
              </a:ln>
              <a:effectLst/>
            </c:spPr>
          </c:marker>
          <c:xVal>
            <c:numRef>
              <c:f>Plots!$I$10:$I$14</c:f>
              <c:numCache>
                <c:formatCode>General</c:formatCode>
                <c:ptCount val="5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  <c:pt idx="3">
                  <c:v>10000000</c:v>
                </c:pt>
                <c:pt idx="4">
                  <c:v>100000000</c:v>
                </c:pt>
              </c:numCache>
            </c:numRef>
          </c:xVal>
          <c:yVal>
            <c:numRef>
              <c:f>Plots!$K$10:$K$14</c:f>
              <c:numCache>
                <c:formatCode>General</c:formatCode>
                <c:ptCount val="5"/>
                <c:pt idx="0">
                  <c:v>84.5</c:v>
                </c:pt>
                <c:pt idx="1">
                  <c:v>503.3</c:v>
                </c:pt>
                <c:pt idx="2">
                  <c:v>7965.5</c:v>
                </c:pt>
                <c:pt idx="3">
                  <c:v>63151</c:v>
                </c:pt>
                <c:pt idx="4">
                  <c:v>421479.7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23-473E-BF1A-C745EFAF4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031520"/>
        <c:axId val="476033816"/>
      </c:scatterChart>
      <c:valAx>
        <c:axId val="476031520"/>
        <c:scaling>
          <c:logBase val="10"/>
          <c:orientation val="minMax"/>
          <c:min val="1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999999.5]#,###,##0,,&quot;m&quot;;[&gt;999.5]#,##0,&quot;k&quot;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033816"/>
        <c:crosses val="autoZero"/>
        <c:crossBetween val="midCat"/>
      </c:valAx>
      <c:valAx>
        <c:axId val="47603381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Avg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Observed Weak Outcomes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031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19629364511255"/>
          <c:y val="0.17629805822883252"/>
          <c:w val="0.50645569871947826"/>
          <c:h val="7.91031763390687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023F7-EEA8-4847-B440-EE8C382BB924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1F99-0785-4BFD-BC7C-DA38768D3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5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590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795" algn="l" defTabSz="1755590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590" algn="l" defTabSz="1755590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387" algn="l" defTabSz="1755590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1182" algn="l" defTabSz="1755590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8977" algn="l" defTabSz="1755590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772" algn="l" defTabSz="1755590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568" algn="l" defTabSz="1755590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2364" algn="l" defTabSz="1755590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7C4-6265-4448-AE56-FF47F8C869EC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B5-4C59-4537-96F8-0678198A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7C4-6265-4448-AE56-FF47F8C869EC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B5-4C59-4537-96F8-0678198A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7C4-6265-4448-AE56-FF47F8C869EC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B5-4C59-4537-96F8-0678198A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0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7C4-6265-4448-AE56-FF47F8C869EC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B5-4C59-4537-96F8-0678198A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7C4-6265-4448-AE56-FF47F8C869EC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B5-4C59-4537-96F8-0678198A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6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7C4-6265-4448-AE56-FF47F8C869EC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B5-4C59-4537-96F8-0678198A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1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7C4-6265-4448-AE56-FF47F8C869EC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B5-4C59-4537-96F8-0678198A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8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7C4-6265-4448-AE56-FF47F8C869EC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B5-4C59-4537-96F8-0678198A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4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7C4-6265-4448-AE56-FF47F8C869EC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B5-4C59-4537-96F8-0678198A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3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7C4-6265-4448-AE56-FF47F8C869EC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B5-4C59-4537-96F8-0678198A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7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7C4-6265-4448-AE56-FF47F8C869EC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B5-4C59-4537-96F8-0678198A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9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277C4-6265-4448-AE56-FF47F8C869EC}" type="datetimeFigureOut">
              <a:rPr lang="en-US" smtClean="0"/>
              <a:t>16-Nov-19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305B5-4C59-4537-96F8-0678198A9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6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79DF4D-03D4-42C2-AD23-CED65D26C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223036"/>
              </p:ext>
            </p:extLst>
          </p:nvPr>
        </p:nvGraphicFramePr>
        <p:xfrm>
          <a:off x="3803821" y="6766560"/>
          <a:ext cx="3063240" cy="2377440"/>
        </p:xfrm>
        <a:graphic>
          <a:graphicData uri="http://schemas.openxmlformats.org/drawingml/2006/table">
            <a:tbl>
              <a:tblPr/>
              <a:tblGrid>
                <a:gridCol w="1531620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SB</a:t>
                      </a:r>
                    </a:p>
                    <a:p>
                      <a:pPr algn="ctr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Initially : x = 0, y = 0​</a:t>
                      </a: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C8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78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7139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thread0</a:t>
                      </a:r>
                    </a:p>
                  </a:txBody>
                  <a:tcPr>
                    <a:lnL w="7719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C8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78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thread1</a:t>
                      </a: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C8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78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 &lt;- 1;​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8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 &lt;- 1;​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r0 &lt;- y;​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8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r1 &lt;- x;​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marL="0" marR="0" lvl="0" indent="0" algn="ctr" defTabSz="3657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Under Sequential Consistency: </a:t>
                      </a:r>
                    </a:p>
                    <a:p>
                      <a:pPr marL="0" marR="0" lvl="0" indent="0" algn="ctr" defTabSz="3657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Forbid (r0 = 0) &amp;&amp; (r1 == 0)</a:t>
                      </a: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78B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8351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C87A9B-C016-4DB4-B494-7CB70D4BE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75131"/>
              </p:ext>
            </p:extLst>
          </p:nvPr>
        </p:nvGraphicFramePr>
        <p:xfrm>
          <a:off x="7612380" y="6771640"/>
          <a:ext cx="3063240" cy="2377440"/>
        </p:xfrm>
        <a:graphic>
          <a:graphicData uri="http://schemas.openxmlformats.org/drawingml/2006/table">
            <a:tbl>
              <a:tblPr/>
              <a:tblGrid>
                <a:gridCol w="1531620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LB</a:t>
                      </a:r>
                    </a:p>
                    <a:p>
                      <a:pPr algn="ctr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Initially : x = 0, y = 0​</a:t>
                      </a: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C8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78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7139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thread0</a:t>
                      </a:r>
                    </a:p>
                  </a:txBody>
                  <a:tcPr>
                    <a:lnL w="7719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C8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78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thread1</a:t>
                      </a: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C8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78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r0 &lt;- x;​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8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r1 &lt;- y;​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 &lt;- 1;​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8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 &lt;- 1;​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marL="0" marR="0" lvl="0" indent="0" algn="ctr" defTabSz="3657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Under Sequential Consistency: </a:t>
                      </a:r>
                    </a:p>
                    <a:p>
                      <a:pPr marL="0" marR="0" lvl="0" indent="0" algn="ctr" defTabSz="3657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Forbid (r0 == 1) &amp;&amp; (r1 == 1)</a:t>
                      </a: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78B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8351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24EEA7-0333-4DEA-B60F-C1140907A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29891"/>
              </p:ext>
            </p:extLst>
          </p:nvPr>
        </p:nvGraphicFramePr>
        <p:xfrm>
          <a:off x="11420939" y="6766560"/>
          <a:ext cx="3063240" cy="2377440"/>
        </p:xfrm>
        <a:graphic>
          <a:graphicData uri="http://schemas.openxmlformats.org/drawingml/2006/table">
            <a:tbl>
              <a:tblPr/>
              <a:tblGrid>
                <a:gridCol w="1531620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MP</a:t>
                      </a:r>
                    </a:p>
                    <a:p>
                      <a:pPr algn="ctr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Initially : x = 0, y = 0​</a:t>
                      </a: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EC8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78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7139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thread0</a:t>
                      </a:r>
                    </a:p>
                  </a:txBody>
                  <a:tcPr>
                    <a:lnL w="7719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C8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78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thread1</a:t>
                      </a: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EC8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78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 &lt;- 1;​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8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r1 &lt;- y;​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 &lt;- 1;​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8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r2 &lt;- x;​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marL="0" marR="0" lvl="0" indent="0" algn="ctr" defTabSz="3657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Under Sequential Consistency: </a:t>
                      </a:r>
                    </a:p>
                    <a:p>
                      <a:pPr marL="0" marR="0" lvl="0" indent="0" algn="ctr" defTabSz="3657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Forbid (r1 == 1) &amp;&amp; (r2== 1)</a:t>
                      </a: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78B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8351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5E2A9A-301F-4D8F-A17E-A4668220D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67894"/>
              </p:ext>
            </p:extLst>
          </p:nvPr>
        </p:nvGraphicFramePr>
        <p:xfrm>
          <a:off x="3803821" y="9614535"/>
          <a:ext cx="3063240" cy="1737360"/>
        </p:xfrm>
        <a:graphic>
          <a:graphicData uri="http://schemas.openxmlformats.org/drawingml/2006/table">
            <a:tbl>
              <a:tblPr/>
              <a:tblGrid>
                <a:gridCol w="1531620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SB</a:t>
                      </a:r>
                    </a:p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: x = 0, y = 0​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7139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 &lt;- 1;​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 &lt;- 1;​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r0 &lt;- y;​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r1 &lt;- x;​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F00C5D-0466-4144-A50A-E74AC4CB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01777"/>
              </p:ext>
            </p:extLst>
          </p:nvPr>
        </p:nvGraphicFramePr>
        <p:xfrm>
          <a:off x="7612380" y="9619615"/>
          <a:ext cx="3063240" cy="1737360"/>
        </p:xfrm>
        <a:graphic>
          <a:graphicData uri="http://schemas.openxmlformats.org/drawingml/2006/table">
            <a:tbl>
              <a:tblPr/>
              <a:tblGrid>
                <a:gridCol w="1531620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LB</a:t>
                      </a:r>
                    </a:p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: x = 0, y = 0​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7139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r0 &lt;- x;​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r1 &lt;- y;​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 &lt;- 1;​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 &lt;- 1;​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E3FB4B-0C19-4F32-8ABE-27A16CF3B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48516"/>
              </p:ext>
            </p:extLst>
          </p:nvPr>
        </p:nvGraphicFramePr>
        <p:xfrm>
          <a:off x="11420939" y="9614535"/>
          <a:ext cx="3063240" cy="1737360"/>
        </p:xfrm>
        <a:graphic>
          <a:graphicData uri="http://schemas.openxmlformats.org/drawingml/2006/table">
            <a:tbl>
              <a:tblPr/>
              <a:tblGrid>
                <a:gridCol w="1531620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MP</a:t>
                      </a:r>
                    </a:p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: x = 0, y = 0​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7139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 &lt;- 1;​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r0 &lt;- y;​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 &lt;- 1;​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r1 &lt;- x;​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14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02C19A-0376-41E3-AA93-6B69B45BE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29501"/>
              </p:ext>
            </p:extLst>
          </p:nvPr>
        </p:nvGraphicFramePr>
        <p:xfrm>
          <a:off x="4797679" y="7792357"/>
          <a:ext cx="3063240" cy="2377440"/>
        </p:xfrm>
        <a:graphic>
          <a:graphicData uri="http://schemas.openxmlformats.org/drawingml/2006/table">
            <a:tbl>
              <a:tblPr/>
              <a:tblGrid>
                <a:gridCol w="1531620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SB</a:t>
                      </a:r>
                    </a:p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: x = 0, y = 0​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7139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 &lt;- 1;​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 &lt;- 1;​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r0 &lt;- y;​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r1 &lt;- x;​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marL="0" marR="0" lvl="0" indent="0" algn="ctr" defTabSz="3657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Under Sequential Consistency: </a:t>
                      </a:r>
                    </a:p>
                    <a:p>
                      <a:pPr marL="0" marR="0" lvl="0" indent="0" algn="ctr" defTabSz="3657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Forbid (r0 = 0) &amp;&amp; (r1 =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78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C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8351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DE2C3D-4536-4B29-AE2C-6AB6977DE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5327"/>
              </p:ext>
            </p:extLst>
          </p:nvPr>
        </p:nvGraphicFramePr>
        <p:xfrm>
          <a:off x="9966860" y="7340991"/>
          <a:ext cx="3251688" cy="3108960"/>
        </p:xfrm>
        <a:graphic>
          <a:graphicData uri="http://schemas.openxmlformats.org/drawingml/2006/table">
            <a:tbl>
              <a:tblPr/>
              <a:tblGrid>
                <a:gridCol w="1625844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1625844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318235">
                <a:tc gridSpan="2">
                  <a:txBody>
                    <a:bodyPr/>
                    <a:lstStyle/>
                    <a:p>
                      <a:pPr marL="0" marR="0" lvl="0" indent="0" algn="ctr" defTabSz="1828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SB</a:t>
                      </a:r>
                    </a:p>
                    <a:p>
                      <a:pPr marL="0" marR="0" lvl="0" indent="0" algn="ctr" defTabSz="1828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Initially : x = 0, y = 0</a:t>
                      </a:r>
                    </a:p>
                    <a:p>
                      <a:pPr marL="0" marR="0" lvl="0" indent="0" algn="ctr" defTabSz="1828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828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354" marR="92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709512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l-GR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[x]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&lt;- 1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7066" marR="970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[y] &lt;- 1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7066" marR="970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l-GR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&lt;- [y]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7066" marR="970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&lt;- [x]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7066" marR="970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  <a:tr h="289560">
                <a:tc gridSpan="2">
                  <a:txBody>
                    <a:bodyPr/>
                    <a:lstStyle/>
                    <a:p>
                      <a:pPr algn="ctr" fontAlgn="base"/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base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(reg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= 0) &amp;&amp; (reg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= 0)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354" marR="92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99491"/>
                  </a:ext>
                </a:extLst>
              </a:tr>
            </a:tbl>
          </a:graphicData>
        </a:graphic>
      </p:graphicFrame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47FB0CE-F1F5-4445-B001-C916CBCCCCD7}"/>
              </a:ext>
            </a:extLst>
          </p:cNvPr>
          <p:cNvSpPr/>
          <p:nvPr/>
        </p:nvSpPr>
        <p:spPr>
          <a:xfrm>
            <a:off x="9589712" y="8979291"/>
            <a:ext cx="373713" cy="365760"/>
          </a:xfrm>
          <a:custGeom>
            <a:avLst/>
            <a:gdLst>
              <a:gd name="connsiteX0" fmla="*/ 452192 w 452192"/>
              <a:gd name="connsiteY0" fmla="*/ 0 h 365760"/>
              <a:gd name="connsiteX1" fmla="*/ 72 w 452192"/>
              <a:gd name="connsiteY1" fmla="*/ 177800 h 365760"/>
              <a:gd name="connsiteX2" fmla="*/ 416632 w 45219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192" h="365760">
                <a:moveTo>
                  <a:pt x="452192" y="0"/>
                </a:moveTo>
                <a:cubicBezTo>
                  <a:pt x="229095" y="58420"/>
                  <a:pt x="5999" y="116840"/>
                  <a:pt x="72" y="177800"/>
                </a:cubicBezTo>
                <a:cubicBezTo>
                  <a:pt x="-5855" y="238760"/>
                  <a:pt x="353979" y="337820"/>
                  <a:pt x="416632" y="365760"/>
                </a:cubicBezTo>
              </a:path>
            </a:pathLst>
          </a:cu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36D96B4-58A0-45B2-8769-10C05FB02FBC}"/>
              </a:ext>
            </a:extLst>
          </p:cNvPr>
          <p:cNvSpPr/>
          <p:nvPr/>
        </p:nvSpPr>
        <p:spPr>
          <a:xfrm flipH="1">
            <a:off x="13209284" y="8977388"/>
            <a:ext cx="373713" cy="365760"/>
          </a:xfrm>
          <a:custGeom>
            <a:avLst/>
            <a:gdLst>
              <a:gd name="connsiteX0" fmla="*/ 452192 w 452192"/>
              <a:gd name="connsiteY0" fmla="*/ 0 h 365760"/>
              <a:gd name="connsiteX1" fmla="*/ 72 w 452192"/>
              <a:gd name="connsiteY1" fmla="*/ 177800 h 365760"/>
              <a:gd name="connsiteX2" fmla="*/ 416632 w 45219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192" h="365760">
                <a:moveTo>
                  <a:pt x="452192" y="0"/>
                </a:moveTo>
                <a:cubicBezTo>
                  <a:pt x="229095" y="58420"/>
                  <a:pt x="5999" y="116840"/>
                  <a:pt x="72" y="177800"/>
                </a:cubicBezTo>
                <a:cubicBezTo>
                  <a:pt x="-5855" y="238760"/>
                  <a:pt x="353979" y="337820"/>
                  <a:pt x="416632" y="365760"/>
                </a:cubicBezTo>
              </a:path>
            </a:pathLst>
          </a:cu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0F2F71-5120-4D5A-9C3F-E63F29FAA0DB}"/>
              </a:ext>
            </a:extLst>
          </p:cNvPr>
          <p:cNvSpPr/>
          <p:nvPr/>
        </p:nvSpPr>
        <p:spPr>
          <a:xfrm flipH="1">
            <a:off x="10986664" y="8434601"/>
            <a:ext cx="1190745" cy="1554480"/>
          </a:xfrm>
          <a:custGeom>
            <a:avLst/>
            <a:gdLst>
              <a:gd name="connsiteX0" fmla="*/ 1579880 w 1579880"/>
              <a:gd name="connsiteY0" fmla="*/ 1119996 h 1586202"/>
              <a:gd name="connsiteX1" fmla="*/ 1178560 w 1579880"/>
              <a:gd name="connsiteY1" fmla="*/ 1577196 h 1586202"/>
              <a:gd name="connsiteX2" fmla="*/ 802640 w 1579880"/>
              <a:gd name="connsiteY2" fmla="*/ 754236 h 1586202"/>
              <a:gd name="connsiteX3" fmla="*/ 426720 w 1579880"/>
              <a:gd name="connsiteY3" fmla="*/ 7476 h 1586202"/>
              <a:gd name="connsiteX4" fmla="*/ 0 w 1579880"/>
              <a:gd name="connsiteY4" fmla="*/ 388476 h 158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880" h="1586202">
                <a:moveTo>
                  <a:pt x="1579880" y="1119996"/>
                </a:moveTo>
                <a:cubicBezTo>
                  <a:pt x="1443990" y="1379076"/>
                  <a:pt x="1308100" y="1638156"/>
                  <a:pt x="1178560" y="1577196"/>
                </a:cubicBezTo>
                <a:cubicBezTo>
                  <a:pt x="1049020" y="1516236"/>
                  <a:pt x="927947" y="1015856"/>
                  <a:pt x="802640" y="754236"/>
                </a:cubicBezTo>
                <a:cubicBezTo>
                  <a:pt x="677333" y="492616"/>
                  <a:pt x="560493" y="68436"/>
                  <a:pt x="426720" y="7476"/>
                </a:cubicBezTo>
                <a:cubicBezTo>
                  <a:pt x="292947" y="-53484"/>
                  <a:pt x="42333" y="275023"/>
                  <a:pt x="0" y="388476"/>
                </a:cubicBezTo>
              </a:path>
            </a:pathLst>
          </a:cu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1DF0C-62C1-4FEB-A8FC-F6B9DB02419E}"/>
              </a:ext>
            </a:extLst>
          </p:cNvPr>
          <p:cNvSpPr txBox="1"/>
          <p:nvPr/>
        </p:nvSpPr>
        <p:spPr>
          <a:xfrm>
            <a:off x="9182100" y="8950956"/>
            <a:ext cx="452192" cy="99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9EAE372-89AE-4042-8CB8-E78A191068F6}"/>
              </a:ext>
            </a:extLst>
          </p:cNvPr>
          <p:cNvSpPr/>
          <p:nvPr/>
        </p:nvSpPr>
        <p:spPr>
          <a:xfrm>
            <a:off x="10994284" y="8429127"/>
            <a:ext cx="1190745" cy="1554480"/>
          </a:xfrm>
          <a:custGeom>
            <a:avLst/>
            <a:gdLst>
              <a:gd name="connsiteX0" fmla="*/ 1579880 w 1579880"/>
              <a:gd name="connsiteY0" fmla="*/ 1119996 h 1586202"/>
              <a:gd name="connsiteX1" fmla="*/ 1178560 w 1579880"/>
              <a:gd name="connsiteY1" fmla="*/ 1577196 h 1586202"/>
              <a:gd name="connsiteX2" fmla="*/ 802640 w 1579880"/>
              <a:gd name="connsiteY2" fmla="*/ 754236 h 1586202"/>
              <a:gd name="connsiteX3" fmla="*/ 426720 w 1579880"/>
              <a:gd name="connsiteY3" fmla="*/ 7476 h 1586202"/>
              <a:gd name="connsiteX4" fmla="*/ 0 w 1579880"/>
              <a:gd name="connsiteY4" fmla="*/ 388476 h 158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880" h="1586202">
                <a:moveTo>
                  <a:pt x="1579880" y="1119996"/>
                </a:moveTo>
                <a:cubicBezTo>
                  <a:pt x="1443990" y="1379076"/>
                  <a:pt x="1308100" y="1638156"/>
                  <a:pt x="1178560" y="1577196"/>
                </a:cubicBezTo>
                <a:cubicBezTo>
                  <a:pt x="1049020" y="1516236"/>
                  <a:pt x="927947" y="1015856"/>
                  <a:pt x="802640" y="754236"/>
                </a:cubicBezTo>
                <a:cubicBezTo>
                  <a:pt x="677333" y="492616"/>
                  <a:pt x="560493" y="68436"/>
                  <a:pt x="426720" y="7476"/>
                </a:cubicBezTo>
                <a:cubicBezTo>
                  <a:pt x="292947" y="-53484"/>
                  <a:pt x="42333" y="275023"/>
                  <a:pt x="0" y="388476"/>
                </a:cubicBezTo>
              </a:path>
            </a:pathLst>
          </a:cu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9DCE9-1965-416D-B96F-094F233432FD}"/>
              </a:ext>
            </a:extLst>
          </p:cNvPr>
          <p:cNvSpPr txBox="1"/>
          <p:nvPr/>
        </p:nvSpPr>
        <p:spPr>
          <a:xfrm>
            <a:off x="13569768" y="8950956"/>
            <a:ext cx="452192" cy="99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6AA49-3021-4C68-AA3D-F1A0E0D31C09}"/>
              </a:ext>
            </a:extLst>
          </p:cNvPr>
          <p:cNvSpPr txBox="1"/>
          <p:nvPr/>
        </p:nvSpPr>
        <p:spPr>
          <a:xfrm>
            <a:off x="11122044" y="8127351"/>
            <a:ext cx="341439" cy="99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7139-DBC1-4EDE-9C5A-1AFA3F38CF15}"/>
              </a:ext>
            </a:extLst>
          </p:cNvPr>
          <p:cNvSpPr txBox="1"/>
          <p:nvPr/>
        </p:nvSpPr>
        <p:spPr>
          <a:xfrm>
            <a:off x="11724023" y="8120755"/>
            <a:ext cx="341439" cy="99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177948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EBB667-1620-49C3-9D1B-36AF25673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362320"/>
              </p:ext>
            </p:extLst>
          </p:nvPr>
        </p:nvGraphicFramePr>
        <p:xfrm>
          <a:off x="4797679" y="7792357"/>
          <a:ext cx="3063240" cy="1097280"/>
        </p:xfrm>
        <a:graphic>
          <a:graphicData uri="http://schemas.openxmlformats.org/drawingml/2006/table">
            <a:tbl>
              <a:tblPr/>
              <a:tblGrid>
                <a:gridCol w="1531620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02E78F-884D-44EC-AACD-196C4D288690}"/>
              </a:ext>
            </a:extLst>
          </p:cNvPr>
          <p:cNvSpPr txBox="1"/>
          <p:nvPr/>
        </p:nvSpPr>
        <p:spPr>
          <a:xfrm>
            <a:off x="5284365" y="7423025"/>
            <a:ext cx="3294620" cy="544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Concurrent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A59E3-0D5C-433F-838F-553760C383AE}"/>
              </a:ext>
            </a:extLst>
          </p:cNvPr>
          <p:cNvSpPr txBox="1"/>
          <p:nvPr/>
        </p:nvSpPr>
        <p:spPr>
          <a:xfrm>
            <a:off x="10805341" y="7417660"/>
            <a:ext cx="3472554" cy="544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SC Orderings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21B8B8-3D01-4E43-ACF6-056F2FA6E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09146"/>
              </p:ext>
            </p:extLst>
          </p:nvPr>
        </p:nvGraphicFramePr>
        <p:xfrm>
          <a:off x="10372868" y="7786992"/>
          <a:ext cx="3063240" cy="1463040"/>
        </p:xfrm>
        <a:graphic>
          <a:graphicData uri="http://schemas.openxmlformats.org/drawingml/2006/table">
            <a:tbl>
              <a:tblPr/>
              <a:tblGrid>
                <a:gridCol w="510540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868058260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49516173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906885656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885560255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55796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FEA9ED-10E5-4205-9016-135447A5B2F3}"/>
              </a:ext>
            </a:extLst>
          </p:cNvPr>
          <p:cNvCxnSpPr/>
          <p:nvPr/>
        </p:nvCxnSpPr>
        <p:spPr>
          <a:xfrm>
            <a:off x="10150136" y="7961050"/>
            <a:ext cx="0" cy="110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A17-4887-4C21-A0E0-90729757BED6}"/>
              </a:ext>
            </a:extLst>
          </p:cNvPr>
          <p:cNvSpPr txBox="1"/>
          <p:nvPr/>
        </p:nvSpPr>
        <p:spPr>
          <a:xfrm>
            <a:off x="9535866" y="8326800"/>
            <a:ext cx="886781" cy="544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5071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37C8EA-06FA-454A-A4D2-E016AF4549BE}"/>
              </a:ext>
            </a:extLst>
          </p:cNvPr>
          <p:cNvSpPr/>
          <p:nvPr/>
        </p:nvSpPr>
        <p:spPr>
          <a:xfrm>
            <a:off x="3974592" y="7531608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08D6BE-0096-46B7-9E6F-BB34D3F0CDFA}"/>
              </a:ext>
            </a:extLst>
          </p:cNvPr>
          <p:cNvSpPr/>
          <p:nvPr/>
        </p:nvSpPr>
        <p:spPr>
          <a:xfrm>
            <a:off x="5431536" y="7531608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551B5-FA91-4DF8-9205-187C6A57FAE3}"/>
              </a:ext>
            </a:extLst>
          </p:cNvPr>
          <p:cNvSpPr/>
          <p:nvPr/>
        </p:nvSpPr>
        <p:spPr>
          <a:xfrm>
            <a:off x="6888480" y="7531608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91CC2E-D861-4BE8-8040-627BC8C67D15}"/>
              </a:ext>
            </a:extLst>
          </p:cNvPr>
          <p:cNvSpPr/>
          <p:nvPr/>
        </p:nvSpPr>
        <p:spPr>
          <a:xfrm>
            <a:off x="3978656" y="8446008"/>
            <a:ext cx="1371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3DD351-ECE2-4C31-A6B6-898F8D9209B0}"/>
              </a:ext>
            </a:extLst>
          </p:cNvPr>
          <p:cNvSpPr/>
          <p:nvPr/>
        </p:nvSpPr>
        <p:spPr>
          <a:xfrm>
            <a:off x="5431536" y="8446008"/>
            <a:ext cx="1371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B80E38-1F18-4526-918F-12FC1F94F409}"/>
              </a:ext>
            </a:extLst>
          </p:cNvPr>
          <p:cNvSpPr/>
          <p:nvPr/>
        </p:nvSpPr>
        <p:spPr>
          <a:xfrm>
            <a:off x="6888480" y="8446008"/>
            <a:ext cx="1371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B24A6-D87D-48B9-970D-D5E595D993A2}"/>
              </a:ext>
            </a:extLst>
          </p:cNvPr>
          <p:cNvSpPr/>
          <p:nvPr/>
        </p:nvSpPr>
        <p:spPr>
          <a:xfrm>
            <a:off x="3974592" y="8903208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CCC094-9018-401C-B447-B26780094B15}"/>
              </a:ext>
            </a:extLst>
          </p:cNvPr>
          <p:cNvSpPr/>
          <p:nvPr/>
        </p:nvSpPr>
        <p:spPr>
          <a:xfrm>
            <a:off x="5431536" y="8903208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1C4864-1415-4876-AE50-12FCE3BF6D6A}"/>
              </a:ext>
            </a:extLst>
          </p:cNvPr>
          <p:cNvSpPr/>
          <p:nvPr/>
        </p:nvSpPr>
        <p:spPr>
          <a:xfrm>
            <a:off x="6888480" y="8903208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6FA6EC-1EE3-4A6C-BC04-D1158DA4CA1A}"/>
              </a:ext>
            </a:extLst>
          </p:cNvPr>
          <p:cNvSpPr/>
          <p:nvPr/>
        </p:nvSpPr>
        <p:spPr>
          <a:xfrm>
            <a:off x="3974592" y="9384793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F0A131-8137-4818-AC45-47C6264C491C}"/>
              </a:ext>
            </a:extLst>
          </p:cNvPr>
          <p:cNvSpPr/>
          <p:nvPr/>
        </p:nvSpPr>
        <p:spPr>
          <a:xfrm>
            <a:off x="5431536" y="9384793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1A18A7-5870-4C3A-872A-B0A5F1434E16}"/>
              </a:ext>
            </a:extLst>
          </p:cNvPr>
          <p:cNvSpPr/>
          <p:nvPr/>
        </p:nvSpPr>
        <p:spPr>
          <a:xfrm>
            <a:off x="6888480" y="9384793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14CDE8-525B-4157-AD90-5BB09D71F03A}"/>
              </a:ext>
            </a:extLst>
          </p:cNvPr>
          <p:cNvSpPr/>
          <p:nvPr/>
        </p:nvSpPr>
        <p:spPr>
          <a:xfrm>
            <a:off x="3974592" y="9866378"/>
            <a:ext cx="428548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ED1CAF-5D1B-477A-944B-B9D45D47E4D4}"/>
              </a:ext>
            </a:extLst>
          </p:cNvPr>
          <p:cNvSpPr/>
          <p:nvPr/>
        </p:nvSpPr>
        <p:spPr>
          <a:xfrm>
            <a:off x="3974592" y="10347963"/>
            <a:ext cx="428548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CE677B-7496-49C4-AD1F-2E876E461561}"/>
              </a:ext>
            </a:extLst>
          </p:cNvPr>
          <p:cNvCxnSpPr/>
          <p:nvPr/>
        </p:nvCxnSpPr>
        <p:spPr>
          <a:xfrm>
            <a:off x="4236720" y="8183880"/>
            <a:ext cx="0" cy="5135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E31684-E5F1-4582-AC78-07C64E392E3E}"/>
              </a:ext>
            </a:extLst>
          </p:cNvPr>
          <p:cNvSpPr/>
          <p:nvPr/>
        </p:nvSpPr>
        <p:spPr>
          <a:xfrm>
            <a:off x="9144000" y="7536778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0241E0-8609-47CD-9E7E-94BF20260D48}"/>
              </a:ext>
            </a:extLst>
          </p:cNvPr>
          <p:cNvSpPr/>
          <p:nvPr/>
        </p:nvSpPr>
        <p:spPr>
          <a:xfrm>
            <a:off x="10600944" y="7536778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6C7C31-C1C1-48A6-8CC7-5CE1D09D90AD}"/>
              </a:ext>
            </a:extLst>
          </p:cNvPr>
          <p:cNvSpPr/>
          <p:nvPr/>
        </p:nvSpPr>
        <p:spPr>
          <a:xfrm>
            <a:off x="12057888" y="7536778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42E648-FC0A-4D82-A0FB-3E8306A26E5E}"/>
              </a:ext>
            </a:extLst>
          </p:cNvPr>
          <p:cNvSpPr/>
          <p:nvPr/>
        </p:nvSpPr>
        <p:spPr>
          <a:xfrm>
            <a:off x="9148064" y="8451178"/>
            <a:ext cx="1371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69FB2E-84C1-49AD-8F4D-27721672132A}"/>
              </a:ext>
            </a:extLst>
          </p:cNvPr>
          <p:cNvSpPr/>
          <p:nvPr/>
        </p:nvSpPr>
        <p:spPr>
          <a:xfrm>
            <a:off x="10600944" y="8451178"/>
            <a:ext cx="1371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211940-740E-4BFE-9AC7-02D25AB56E1B}"/>
              </a:ext>
            </a:extLst>
          </p:cNvPr>
          <p:cNvSpPr/>
          <p:nvPr/>
        </p:nvSpPr>
        <p:spPr>
          <a:xfrm>
            <a:off x="12057888" y="8451178"/>
            <a:ext cx="1371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1FDE40-5CD8-4546-97EB-0C19C8797E07}"/>
              </a:ext>
            </a:extLst>
          </p:cNvPr>
          <p:cNvSpPr/>
          <p:nvPr/>
        </p:nvSpPr>
        <p:spPr>
          <a:xfrm>
            <a:off x="9144000" y="8908378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45C90E-8F5C-4F04-99DE-4012A4DBB707}"/>
              </a:ext>
            </a:extLst>
          </p:cNvPr>
          <p:cNvSpPr/>
          <p:nvPr/>
        </p:nvSpPr>
        <p:spPr>
          <a:xfrm>
            <a:off x="10600944" y="8908378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B347AB-1A6A-487B-A4AE-D2A193845A45}"/>
              </a:ext>
            </a:extLst>
          </p:cNvPr>
          <p:cNvSpPr/>
          <p:nvPr/>
        </p:nvSpPr>
        <p:spPr>
          <a:xfrm>
            <a:off x="12057888" y="8908378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C5C05A-0CE8-4697-8745-CC8EA954A265}"/>
              </a:ext>
            </a:extLst>
          </p:cNvPr>
          <p:cNvSpPr/>
          <p:nvPr/>
        </p:nvSpPr>
        <p:spPr>
          <a:xfrm>
            <a:off x="9144000" y="9389963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FC772F-4E65-46F4-89DE-4B3379F70654}"/>
              </a:ext>
            </a:extLst>
          </p:cNvPr>
          <p:cNvSpPr/>
          <p:nvPr/>
        </p:nvSpPr>
        <p:spPr>
          <a:xfrm>
            <a:off x="10600944" y="9389963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2CB92B-6693-4FED-BA86-31371A784D02}"/>
              </a:ext>
            </a:extLst>
          </p:cNvPr>
          <p:cNvSpPr/>
          <p:nvPr/>
        </p:nvSpPr>
        <p:spPr>
          <a:xfrm>
            <a:off x="12057888" y="9389963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11279D-A0C7-4B9F-B096-AF2960838D5F}"/>
              </a:ext>
            </a:extLst>
          </p:cNvPr>
          <p:cNvSpPr/>
          <p:nvPr/>
        </p:nvSpPr>
        <p:spPr>
          <a:xfrm>
            <a:off x="9144000" y="9871548"/>
            <a:ext cx="428548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8C9B63-AAA0-4A9D-9010-7DEBC1101936}"/>
              </a:ext>
            </a:extLst>
          </p:cNvPr>
          <p:cNvSpPr/>
          <p:nvPr/>
        </p:nvSpPr>
        <p:spPr>
          <a:xfrm>
            <a:off x="9144000" y="10353133"/>
            <a:ext cx="428548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B762A0-1257-4F2A-A16B-48D02782F2C5}"/>
              </a:ext>
            </a:extLst>
          </p:cNvPr>
          <p:cNvCxnSpPr/>
          <p:nvPr/>
        </p:nvCxnSpPr>
        <p:spPr>
          <a:xfrm>
            <a:off x="4145280" y="8092440"/>
            <a:ext cx="0" cy="513588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16816B-4393-44E7-A057-D632ABFEB96D}"/>
              </a:ext>
            </a:extLst>
          </p:cNvPr>
          <p:cNvCxnSpPr/>
          <p:nvPr/>
        </p:nvCxnSpPr>
        <p:spPr>
          <a:xfrm>
            <a:off x="4328160" y="8275320"/>
            <a:ext cx="0" cy="51358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332F5B5-AA2C-4A6E-A917-D03FA22A25C5}"/>
              </a:ext>
            </a:extLst>
          </p:cNvPr>
          <p:cNvSpPr/>
          <p:nvPr/>
        </p:nvSpPr>
        <p:spPr>
          <a:xfrm>
            <a:off x="9344025" y="8677277"/>
            <a:ext cx="1730324" cy="1953591"/>
          </a:xfrm>
          <a:custGeom>
            <a:avLst/>
            <a:gdLst>
              <a:gd name="connsiteX0" fmla="*/ 0 w 1730324"/>
              <a:gd name="connsiteY0" fmla="*/ 0 h 1953591"/>
              <a:gd name="connsiteX1" fmla="*/ 123825 w 1730324"/>
              <a:gd name="connsiteY1" fmla="*/ 447675 h 1953591"/>
              <a:gd name="connsiteX2" fmla="*/ 266700 w 1730324"/>
              <a:gd name="connsiteY2" fmla="*/ 962025 h 1953591"/>
              <a:gd name="connsiteX3" fmla="*/ 1724025 w 1730324"/>
              <a:gd name="connsiteY3" fmla="*/ 1428750 h 1953591"/>
              <a:gd name="connsiteX4" fmla="*/ 809625 w 1730324"/>
              <a:gd name="connsiteY4" fmla="*/ 1847850 h 1953591"/>
              <a:gd name="connsiteX5" fmla="*/ 1171575 w 1730324"/>
              <a:gd name="connsiteY5" fmla="*/ 1952625 h 195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24" h="1953591">
                <a:moveTo>
                  <a:pt x="0" y="0"/>
                </a:moveTo>
                <a:lnTo>
                  <a:pt x="123825" y="447675"/>
                </a:lnTo>
                <a:cubicBezTo>
                  <a:pt x="168275" y="608013"/>
                  <a:pt x="0" y="798513"/>
                  <a:pt x="266700" y="962025"/>
                </a:cubicBezTo>
                <a:cubicBezTo>
                  <a:pt x="533400" y="1125537"/>
                  <a:pt x="1633538" y="1281113"/>
                  <a:pt x="1724025" y="1428750"/>
                </a:cubicBezTo>
                <a:cubicBezTo>
                  <a:pt x="1814512" y="1576387"/>
                  <a:pt x="901700" y="1760538"/>
                  <a:pt x="809625" y="1847850"/>
                </a:cubicBezTo>
                <a:cubicBezTo>
                  <a:pt x="717550" y="1935162"/>
                  <a:pt x="1090613" y="1958975"/>
                  <a:pt x="1171575" y="1952625"/>
                </a:cubicBezTo>
              </a:path>
            </a:pathLst>
          </a:cu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35F3D6-B290-4CF0-A0D6-E7F87B1DAFCC}"/>
              </a:ext>
            </a:extLst>
          </p:cNvPr>
          <p:cNvSpPr/>
          <p:nvPr/>
        </p:nvSpPr>
        <p:spPr>
          <a:xfrm>
            <a:off x="9258681" y="8685278"/>
            <a:ext cx="1730324" cy="1953591"/>
          </a:xfrm>
          <a:custGeom>
            <a:avLst/>
            <a:gdLst>
              <a:gd name="connsiteX0" fmla="*/ 0 w 1730324"/>
              <a:gd name="connsiteY0" fmla="*/ 0 h 1953591"/>
              <a:gd name="connsiteX1" fmla="*/ 123825 w 1730324"/>
              <a:gd name="connsiteY1" fmla="*/ 447675 h 1953591"/>
              <a:gd name="connsiteX2" fmla="*/ 266700 w 1730324"/>
              <a:gd name="connsiteY2" fmla="*/ 962025 h 1953591"/>
              <a:gd name="connsiteX3" fmla="*/ 1724025 w 1730324"/>
              <a:gd name="connsiteY3" fmla="*/ 1428750 h 1953591"/>
              <a:gd name="connsiteX4" fmla="*/ 809625 w 1730324"/>
              <a:gd name="connsiteY4" fmla="*/ 1847850 h 1953591"/>
              <a:gd name="connsiteX5" fmla="*/ 1171575 w 1730324"/>
              <a:gd name="connsiteY5" fmla="*/ 1952625 h 195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24" h="1953591">
                <a:moveTo>
                  <a:pt x="0" y="0"/>
                </a:moveTo>
                <a:lnTo>
                  <a:pt x="123825" y="447675"/>
                </a:lnTo>
                <a:cubicBezTo>
                  <a:pt x="168275" y="608013"/>
                  <a:pt x="0" y="798513"/>
                  <a:pt x="266700" y="962025"/>
                </a:cubicBezTo>
                <a:cubicBezTo>
                  <a:pt x="533400" y="1125537"/>
                  <a:pt x="1633538" y="1281113"/>
                  <a:pt x="1724025" y="1428750"/>
                </a:cubicBezTo>
                <a:cubicBezTo>
                  <a:pt x="1814512" y="1576387"/>
                  <a:pt x="901700" y="1760538"/>
                  <a:pt x="809625" y="1847850"/>
                </a:cubicBezTo>
                <a:cubicBezTo>
                  <a:pt x="717550" y="1935162"/>
                  <a:pt x="1090613" y="1958975"/>
                  <a:pt x="1171575" y="1952625"/>
                </a:cubicBezTo>
              </a:path>
            </a:pathLst>
          </a:custGeom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08CAB16-9467-49E1-BBCC-6A4EE4C7C463}"/>
              </a:ext>
            </a:extLst>
          </p:cNvPr>
          <p:cNvSpPr/>
          <p:nvPr/>
        </p:nvSpPr>
        <p:spPr>
          <a:xfrm>
            <a:off x="9192578" y="8685278"/>
            <a:ext cx="1730324" cy="1953591"/>
          </a:xfrm>
          <a:custGeom>
            <a:avLst/>
            <a:gdLst>
              <a:gd name="connsiteX0" fmla="*/ 0 w 1730324"/>
              <a:gd name="connsiteY0" fmla="*/ 0 h 1953591"/>
              <a:gd name="connsiteX1" fmla="*/ 123825 w 1730324"/>
              <a:gd name="connsiteY1" fmla="*/ 447675 h 1953591"/>
              <a:gd name="connsiteX2" fmla="*/ 266700 w 1730324"/>
              <a:gd name="connsiteY2" fmla="*/ 962025 h 1953591"/>
              <a:gd name="connsiteX3" fmla="*/ 1724025 w 1730324"/>
              <a:gd name="connsiteY3" fmla="*/ 1428750 h 1953591"/>
              <a:gd name="connsiteX4" fmla="*/ 809625 w 1730324"/>
              <a:gd name="connsiteY4" fmla="*/ 1847850 h 1953591"/>
              <a:gd name="connsiteX5" fmla="*/ 1171575 w 1730324"/>
              <a:gd name="connsiteY5" fmla="*/ 1952625 h 195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324" h="1953591">
                <a:moveTo>
                  <a:pt x="0" y="0"/>
                </a:moveTo>
                <a:lnTo>
                  <a:pt x="123825" y="447675"/>
                </a:lnTo>
                <a:cubicBezTo>
                  <a:pt x="168275" y="608013"/>
                  <a:pt x="0" y="798513"/>
                  <a:pt x="266700" y="962025"/>
                </a:cubicBezTo>
                <a:cubicBezTo>
                  <a:pt x="533400" y="1125537"/>
                  <a:pt x="1633538" y="1281113"/>
                  <a:pt x="1724025" y="1428750"/>
                </a:cubicBezTo>
                <a:cubicBezTo>
                  <a:pt x="1814512" y="1576387"/>
                  <a:pt x="901700" y="1760538"/>
                  <a:pt x="809625" y="1847850"/>
                </a:cubicBezTo>
                <a:cubicBezTo>
                  <a:pt x="717550" y="1935162"/>
                  <a:pt x="1090613" y="1958975"/>
                  <a:pt x="1171575" y="1952625"/>
                </a:cubicBezTo>
              </a:path>
            </a:pathLst>
          </a:custGeom>
          <a:ln w="222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851B4C-DE89-4AEF-86C9-7A9CD09E415D}"/>
              </a:ext>
            </a:extLst>
          </p:cNvPr>
          <p:cNvSpPr txBox="1"/>
          <p:nvPr/>
        </p:nvSpPr>
        <p:spPr>
          <a:xfrm>
            <a:off x="4950253" y="7162276"/>
            <a:ext cx="3691908" cy="544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 1 Performs Stores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5F3CFE-B892-4822-92FF-BF8B66623352}"/>
              </a:ext>
            </a:extLst>
          </p:cNvPr>
          <p:cNvSpPr txBox="1"/>
          <p:nvPr/>
        </p:nvSpPr>
        <p:spPr>
          <a:xfrm>
            <a:off x="9746868" y="7167446"/>
            <a:ext cx="4907241" cy="544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 1’s Store Buffer is Flushed</a:t>
            </a:r>
          </a:p>
        </p:txBody>
      </p:sp>
    </p:spTree>
    <p:extLst>
      <p:ext uri="{BB962C8B-B14F-4D97-AF65-F5344CB8AC3E}">
        <p14:creationId xmlns:p14="http://schemas.microsoft.com/office/powerpoint/2010/main" val="327506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A780FE-AAF4-4E67-949D-554A50CCB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78241"/>
              </p:ext>
            </p:extLst>
          </p:nvPr>
        </p:nvGraphicFramePr>
        <p:xfrm>
          <a:off x="2743200" y="6192350"/>
          <a:ext cx="6144768" cy="1463040"/>
        </p:xfrm>
        <a:graphic>
          <a:graphicData uri="http://schemas.openxmlformats.org/drawingml/2006/table">
            <a:tbl>
              <a:tblPr/>
              <a:tblGrid>
                <a:gridCol w="1536192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2317916600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2332817808"/>
                    </a:ext>
                  </a:extLst>
                </a:gridCol>
              </a:tblGrid>
              <a:tr h="289560">
                <a:tc gridSpan="4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: x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67139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 &lt;- 1;​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 &lt;- 2;​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r0 &lt;-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r2 &lt;-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r1 &lt;-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r3 &lt;-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5582DF-512C-415A-A1F6-EA40814C9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4525"/>
              </p:ext>
            </p:extLst>
          </p:nvPr>
        </p:nvGraphicFramePr>
        <p:xfrm>
          <a:off x="9144000" y="6192350"/>
          <a:ext cx="6144768" cy="3291840"/>
        </p:xfrm>
        <a:graphic>
          <a:graphicData uri="http://schemas.openxmlformats.org/drawingml/2006/table">
            <a:tbl>
              <a:tblPr/>
              <a:tblGrid>
                <a:gridCol w="1536192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2317916600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2332817808"/>
                    </a:ext>
                  </a:extLst>
                </a:gridCol>
              </a:tblGrid>
              <a:tr h="289560">
                <a:tc gridSpan="4"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Initially : x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67139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1641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r4 &lt;- 1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r5 &lt;-2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028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121734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 &lt;- r4;​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 &lt;- r5;​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r0 &lt;-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r2 &lt;-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r1 &lt;-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r3 &lt;-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​r4 &lt;- r4 +2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r5 &lt;- r5 + 2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[k] &lt;- r0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[k] &lt;- r2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19587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[k] &lt;- r1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buf</a:t>
                      </a:r>
                      <a:r>
                        <a:rPr lang="en-US" sz="1800" b="0" i="0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8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[k] &lt;- r3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19961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02288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30D761B2-C397-4A1F-AB01-1CFE97961BC8}"/>
              </a:ext>
            </a:extLst>
          </p:cNvPr>
          <p:cNvSpPr/>
          <p:nvPr/>
        </p:nvSpPr>
        <p:spPr>
          <a:xfrm>
            <a:off x="8958804" y="7655390"/>
            <a:ext cx="138896" cy="1463040"/>
          </a:xfrm>
          <a:prstGeom prst="leftBrac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D0A26-8B06-4597-BCCD-8CA0C5EA9ED3}"/>
              </a:ext>
            </a:extLst>
          </p:cNvPr>
          <p:cNvSpPr txBox="1"/>
          <p:nvPr/>
        </p:nvSpPr>
        <p:spPr>
          <a:xfrm>
            <a:off x="7741245" y="8202244"/>
            <a:ext cx="1757917" cy="544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668BB7-2A33-4994-B646-FF7AD1228F30}"/>
              </a:ext>
            </a:extLst>
          </p:cNvPr>
          <p:cNvSpPr/>
          <p:nvPr/>
        </p:nvSpPr>
        <p:spPr>
          <a:xfrm>
            <a:off x="5402580" y="8679180"/>
            <a:ext cx="1005840" cy="4648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7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DB23A2-D8FD-47B3-BB5E-811F00B1FDE0}"/>
              </a:ext>
            </a:extLst>
          </p:cNvPr>
          <p:cNvSpPr/>
          <p:nvPr/>
        </p:nvSpPr>
        <p:spPr>
          <a:xfrm>
            <a:off x="3974592" y="7531608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B78390-156E-43EE-906D-F1CE0B14BC9A}"/>
              </a:ext>
            </a:extLst>
          </p:cNvPr>
          <p:cNvSpPr/>
          <p:nvPr/>
        </p:nvSpPr>
        <p:spPr>
          <a:xfrm>
            <a:off x="5431536" y="7531608"/>
            <a:ext cx="1371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571526-4053-44C1-A7A4-9B63FADE2D67}"/>
              </a:ext>
            </a:extLst>
          </p:cNvPr>
          <p:cNvSpPr/>
          <p:nvPr/>
        </p:nvSpPr>
        <p:spPr>
          <a:xfrm>
            <a:off x="3978656" y="8446008"/>
            <a:ext cx="1371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50FF58-8FBB-4BC8-B4C9-5E82B7956017}"/>
              </a:ext>
            </a:extLst>
          </p:cNvPr>
          <p:cNvSpPr/>
          <p:nvPr/>
        </p:nvSpPr>
        <p:spPr>
          <a:xfrm>
            <a:off x="5431536" y="8446008"/>
            <a:ext cx="1371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E5C2D-D65E-4512-9767-6974CE688080}"/>
              </a:ext>
            </a:extLst>
          </p:cNvPr>
          <p:cNvSpPr/>
          <p:nvPr/>
        </p:nvSpPr>
        <p:spPr>
          <a:xfrm>
            <a:off x="3974592" y="8903208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C0F1F-8BA6-4E64-879D-53B2AEEF8641}"/>
              </a:ext>
            </a:extLst>
          </p:cNvPr>
          <p:cNvSpPr/>
          <p:nvPr/>
        </p:nvSpPr>
        <p:spPr>
          <a:xfrm>
            <a:off x="5431536" y="8903208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AD071-4154-4AEB-AA59-3D9C534CBF57}"/>
              </a:ext>
            </a:extLst>
          </p:cNvPr>
          <p:cNvSpPr/>
          <p:nvPr/>
        </p:nvSpPr>
        <p:spPr>
          <a:xfrm>
            <a:off x="3974592" y="9384793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29B3E5-0257-45A1-B358-5BB278446DD1}"/>
              </a:ext>
            </a:extLst>
          </p:cNvPr>
          <p:cNvSpPr/>
          <p:nvPr/>
        </p:nvSpPr>
        <p:spPr>
          <a:xfrm>
            <a:off x="5431536" y="9384793"/>
            <a:ext cx="1371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7F8584-9E4A-4CAF-9512-969A9FE63CBE}"/>
              </a:ext>
            </a:extLst>
          </p:cNvPr>
          <p:cNvSpPr/>
          <p:nvPr/>
        </p:nvSpPr>
        <p:spPr>
          <a:xfrm>
            <a:off x="3974592" y="9866378"/>
            <a:ext cx="282854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B6F93-11E1-44E2-B30F-6060A5AF590A}"/>
              </a:ext>
            </a:extLst>
          </p:cNvPr>
          <p:cNvSpPr/>
          <p:nvPr/>
        </p:nvSpPr>
        <p:spPr>
          <a:xfrm>
            <a:off x="3974592" y="10347963"/>
            <a:ext cx="282854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Memory</a:t>
            </a:r>
          </a:p>
        </p:txBody>
      </p:sp>
    </p:spTree>
    <p:extLst>
      <p:ext uri="{BB962C8B-B14F-4D97-AF65-F5344CB8AC3E}">
        <p14:creationId xmlns:p14="http://schemas.microsoft.com/office/powerpoint/2010/main" val="277651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529B61-4A86-4A62-BD44-794E9BF9E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009642"/>
              </p:ext>
            </p:extLst>
          </p:nvPr>
        </p:nvGraphicFramePr>
        <p:xfrm>
          <a:off x="4178444" y="6561211"/>
          <a:ext cx="3063240" cy="731520"/>
        </p:xfrm>
        <a:graphic>
          <a:graphicData uri="http://schemas.openxmlformats.org/drawingml/2006/table">
            <a:tbl>
              <a:tblPr/>
              <a:tblGrid>
                <a:gridCol w="1531620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&lt;- 1;​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 &lt;- 1;​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r0 &lt;- y;​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r1 &lt;- x;​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4312311-03C2-454A-99CD-B60D9516FB28}"/>
              </a:ext>
            </a:extLst>
          </p:cNvPr>
          <p:cNvSpPr/>
          <p:nvPr/>
        </p:nvSpPr>
        <p:spPr>
          <a:xfrm>
            <a:off x="3713552" y="6744091"/>
            <a:ext cx="452192" cy="365760"/>
          </a:xfrm>
          <a:custGeom>
            <a:avLst/>
            <a:gdLst>
              <a:gd name="connsiteX0" fmla="*/ 452192 w 452192"/>
              <a:gd name="connsiteY0" fmla="*/ 0 h 365760"/>
              <a:gd name="connsiteX1" fmla="*/ 72 w 452192"/>
              <a:gd name="connsiteY1" fmla="*/ 177800 h 365760"/>
              <a:gd name="connsiteX2" fmla="*/ 416632 w 45219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192" h="365760">
                <a:moveTo>
                  <a:pt x="452192" y="0"/>
                </a:moveTo>
                <a:cubicBezTo>
                  <a:pt x="229095" y="58420"/>
                  <a:pt x="5999" y="116840"/>
                  <a:pt x="72" y="177800"/>
                </a:cubicBezTo>
                <a:cubicBezTo>
                  <a:pt x="-5855" y="238760"/>
                  <a:pt x="353979" y="337820"/>
                  <a:pt x="416632" y="365760"/>
                </a:cubicBezTo>
              </a:path>
            </a:pathLst>
          </a:cu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79BACFB-07E3-4ADC-9F0E-08DBB2F71122}"/>
              </a:ext>
            </a:extLst>
          </p:cNvPr>
          <p:cNvSpPr/>
          <p:nvPr/>
        </p:nvSpPr>
        <p:spPr>
          <a:xfrm flipH="1">
            <a:off x="7241684" y="6742188"/>
            <a:ext cx="452192" cy="365760"/>
          </a:xfrm>
          <a:custGeom>
            <a:avLst/>
            <a:gdLst>
              <a:gd name="connsiteX0" fmla="*/ 452192 w 452192"/>
              <a:gd name="connsiteY0" fmla="*/ 0 h 365760"/>
              <a:gd name="connsiteX1" fmla="*/ 72 w 452192"/>
              <a:gd name="connsiteY1" fmla="*/ 177800 h 365760"/>
              <a:gd name="connsiteX2" fmla="*/ 416632 w 45219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192" h="365760">
                <a:moveTo>
                  <a:pt x="452192" y="0"/>
                </a:moveTo>
                <a:cubicBezTo>
                  <a:pt x="229095" y="58420"/>
                  <a:pt x="5999" y="116840"/>
                  <a:pt x="72" y="177800"/>
                </a:cubicBezTo>
                <a:cubicBezTo>
                  <a:pt x="-5855" y="238760"/>
                  <a:pt x="353979" y="337820"/>
                  <a:pt x="416632" y="365760"/>
                </a:cubicBezTo>
              </a:path>
            </a:pathLst>
          </a:cu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11AB862-447D-479F-9576-95A9D928B1D2}"/>
              </a:ext>
            </a:extLst>
          </p:cNvPr>
          <p:cNvSpPr/>
          <p:nvPr/>
        </p:nvSpPr>
        <p:spPr>
          <a:xfrm flipH="1">
            <a:off x="4943492" y="6191781"/>
            <a:ext cx="1527048" cy="1554480"/>
          </a:xfrm>
          <a:custGeom>
            <a:avLst/>
            <a:gdLst>
              <a:gd name="connsiteX0" fmla="*/ 1579880 w 1579880"/>
              <a:gd name="connsiteY0" fmla="*/ 1119996 h 1586202"/>
              <a:gd name="connsiteX1" fmla="*/ 1178560 w 1579880"/>
              <a:gd name="connsiteY1" fmla="*/ 1577196 h 1586202"/>
              <a:gd name="connsiteX2" fmla="*/ 802640 w 1579880"/>
              <a:gd name="connsiteY2" fmla="*/ 754236 h 1586202"/>
              <a:gd name="connsiteX3" fmla="*/ 426720 w 1579880"/>
              <a:gd name="connsiteY3" fmla="*/ 7476 h 1586202"/>
              <a:gd name="connsiteX4" fmla="*/ 0 w 1579880"/>
              <a:gd name="connsiteY4" fmla="*/ 388476 h 158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880" h="1586202">
                <a:moveTo>
                  <a:pt x="1579880" y="1119996"/>
                </a:moveTo>
                <a:cubicBezTo>
                  <a:pt x="1443990" y="1379076"/>
                  <a:pt x="1308100" y="1638156"/>
                  <a:pt x="1178560" y="1577196"/>
                </a:cubicBezTo>
                <a:cubicBezTo>
                  <a:pt x="1049020" y="1516236"/>
                  <a:pt x="927947" y="1015856"/>
                  <a:pt x="802640" y="754236"/>
                </a:cubicBezTo>
                <a:cubicBezTo>
                  <a:pt x="677333" y="492616"/>
                  <a:pt x="560493" y="68436"/>
                  <a:pt x="426720" y="7476"/>
                </a:cubicBezTo>
                <a:cubicBezTo>
                  <a:pt x="292947" y="-53484"/>
                  <a:pt x="42333" y="275023"/>
                  <a:pt x="0" y="388476"/>
                </a:cubicBezTo>
              </a:path>
            </a:pathLst>
          </a:cu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A01FA-5282-4D78-A18A-DD412A577826}"/>
              </a:ext>
            </a:extLst>
          </p:cNvPr>
          <p:cNvSpPr txBox="1"/>
          <p:nvPr/>
        </p:nvSpPr>
        <p:spPr>
          <a:xfrm>
            <a:off x="3261360" y="6738616"/>
            <a:ext cx="452192" cy="99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2B3ED2-F09C-4F7D-9A90-AFEE98E16B0D}"/>
              </a:ext>
            </a:extLst>
          </p:cNvPr>
          <p:cNvSpPr/>
          <p:nvPr/>
        </p:nvSpPr>
        <p:spPr>
          <a:xfrm>
            <a:off x="4951112" y="6186307"/>
            <a:ext cx="1527048" cy="1554480"/>
          </a:xfrm>
          <a:custGeom>
            <a:avLst/>
            <a:gdLst>
              <a:gd name="connsiteX0" fmla="*/ 1579880 w 1579880"/>
              <a:gd name="connsiteY0" fmla="*/ 1119996 h 1586202"/>
              <a:gd name="connsiteX1" fmla="*/ 1178560 w 1579880"/>
              <a:gd name="connsiteY1" fmla="*/ 1577196 h 1586202"/>
              <a:gd name="connsiteX2" fmla="*/ 802640 w 1579880"/>
              <a:gd name="connsiteY2" fmla="*/ 754236 h 1586202"/>
              <a:gd name="connsiteX3" fmla="*/ 426720 w 1579880"/>
              <a:gd name="connsiteY3" fmla="*/ 7476 h 1586202"/>
              <a:gd name="connsiteX4" fmla="*/ 0 w 1579880"/>
              <a:gd name="connsiteY4" fmla="*/ 388476 h 158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880" h="1586202">
                <a:moveTo>
                  <a:pt x="1579880" y="1119996"/>
                </a:moveTo>
                <a:cubicBezTo>
                  <a:pt x="1443990" y="1379076"/>
                  <a:pt x="1308100" y="1638156"/>
                  <a:pt x="1178560" y="1577196"/>
                </a:cubicBezTo>
                <a:cubicBezTo>
                  <a:pt x="1049020" y="1516236"/>
                  <a:pt x="927947" y="1015856"/>
                  <a:pt x="802640" y="754236"/>
                </a:cubicBezTo>
                <a:cubicBezTo>
                  <a:pt x="677333" y="492616"/>
                  <a:pt x="560493" y="68436"/>
                  <a:pt x="426720" y="7476"/>
                </a:cubicBezTo>
                <a:cubicBezTo>
                  <a:pt x="292947" y="-53484"/>
                  <a:pt x="42333" y="275023"/>
                  <a:pt x="0" y="388476"/>
                </a:cubicBezTo>
              </a:path>
            </a:pathLst>
          </a:cu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D731E0-2104-4F28-BA9E-5A40BFE2EA48}"/>
              </a:ext>
            </a:extLst>
          </p:cNvPr>
          <p:cNvSpPr txBox="1"/>
          <p:nvPr/>
        </p:nvSpPr>
        <p:spPr>
          <a:xfrm>
            <a:off x="7633788" y="6738616"/>
            <a:ext cx="452192" cy="99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53520-CF34-4C19-8592-09CEC7646FA3}"/>
              </a:ext>
            </a:extLst>
          </p:cNvPr>
          <p:cNvSpPr txBox="1"/>
          <p:nvPr/>
        </p:nvSpPr>
        <p:spPr>
          <a:xfrm>
            <a:off x="5186064" y="5823571"/>
            <a:ext cx="341439" cy="99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EA28A-90E8-409B-A73B-96B027D7A7A3}"/>
              </a:ext>
            </a:extLst>
          </p:cNvPr>
          <p:cNvSpPr txBox="1"/>
          <p:nvPr/>
        </p:nvSpPr>
        <p:spPr>
          <a:xfrm>
            <a:off x="5894723" y="5816975"/>
            <a:ext cx="341439" cy="99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6852AAC-E6C4-444E-8064-15C770F74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64140"/>
              </p:ext>
            </p:extLst>
          </p:nvPr>
        </p:nvGraphicFramePr>
        <p:xfrm>
          <a:off x="11046316" y="6560897"/>
          <a:ext cx="3063240" cy="731520"/>
        </p:xfrm>
        <a:graphic>
          <a:graphicData uri="http://schemas.openxmlformats.org/drawingml/2006/table">
            <a:tbl>
              <a:tblPr/>
              <a:tblGrid>
                <a:gridCol w="1531620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&lt;- m+1;​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 &lt;- m+1;​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r0 &lt;- y;​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r1 &lt;- x;​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EEE7751-477E-404A-98F1-EFFB1295439E}"/>
              </a:ext>
            </a:extLst>
          </p:cNvPr>
          <p:cNvSpPr/>
          <p:nvPr/>
        </p:nvSpPr>
        <p:spPr>
          <a:xfrm>
            <a:off x="10581424" y="6743777"/>
            <a:ext cx="452192" cy="365760"/>
          </a:xfrm>
          <a:custGeom>
            <a:avLst/>
            <a:gdLst>
              <a:gd name="connsiteX0" fmla="*/ 452192 w 452192"/>
              <a:gd name="connsiteY0" fmla="*/ 0 h 365760"/>
              <a:gd name="connsiteX1" fmla="*/ 72 w 452192"/>
              <a:gd name="connsiteY1" fmla="*/ 177800 h 365760"/>
              <a:gd name="connsiteX2" fmla="*/ 416632 w 45219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192" h="365760">
                <a:moveTo>
                  <a:pt x="452192" y="0"/>
                </a:moveTo>
                <a:cubicBezTo>
                  <a:pt x="229095" y="58420"/>
                  <a:pt x="5999" y="116840"/>
                  <a:pt x="72" y="177800"/>
                </a:cubicBezTo>
                <a:cubicBezTo>
                  <a:pt x="-5855" y="238760"/>
                  <a:pt x="353979" y="337820"/>
                  <a:pt x="416632" y="365760"/>
                </a:cubicBezTo>
              </a:path>
            </a:pathLst>
          </a:cu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B3003CE-558E-4DD0-A1C7-A09D930FF0E0}"/>
              </a:ext>
            </a:extLst>
          </p:cNvPr>
          <p:cNvSpPr/>
          <p:nvPr/>
        </p:nvSpPr>
        <p:spPr>
          <a:xfrm flipH="1">
            <a:off x="14109556" y="6741874"/>
            <a:ext cx="452192" cy="365760"/>
          </a:xfrm>
          <a:custGeom>
            <a:avLst/>
            <a:gdLst>
              <a:gd name="connsiteX0" fmla="*/ 452192 w 452192"/>
              <a:gd name="connsiteY0" fmla="*/ 0 h 365760"/>
              <a:gd name="connsiteX1" fmla="*/ 72 w 452192"/>
              <a:gd name="connsiteY1" fmla="*/ 177800 h 365760"/>
              <a:gd name="connsiteX2" fmla="*/ 416632 w 45219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192" h="365760">
                <a:moveTo>
                  <a:pt x="452192" y="0"/>
                </a:moveTo>
                <a:cubicBezTo>
                  <a:pt x="229095" y="58420"/>
                  <a:pt x="5999" y="116840"/>
                  <a:pt x="72" y="177800"/>
                </a:cubicBezTo>
                <a:cubicBezTo>
                  <a:pt x="-5855" y="238760"/>
                  <a:pt x="353979" y="337820"/>
                  <a:pt x="416632" y="365760"/>
                </a:cubicBezTo>
              </a:path>
            </a:pathLst>
          </a:cu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15D4BDF-95E6-427D-ABBF-0ED2F9B715D9}"/>
              </a:ext>
            </a:extLst>
          </p:cNvPr>
          <p:cNvSpPr/>
          <p:nvPr/>
        </p:nvSpPr>
        <p:spPr>
          <a:xfrm flipH="1">
            <a:off x="11811364" y="6191467"/>
            <a:ext cx="1527048" cy="1554480"/>
          </a:xfrm>
          <a:custGeom>
            <a:avLst/>
            <a:gdLst>
              <a:gd name="connsiteX0" fmla="*/ 1579880 w 1579880"/>
              <a:gd name="connsiteY0" fmla="*/ 1119996 h 1586202"/>
              <a:gd name="connsiteX1" fmla="*/ 1178560 w 1579880"/>
              <a:gd name="connsiteY1" fmla="*/ 1577196 h 1586202"/>
              <a:gd name="connsiteX2" fmla="*/ 802640 w 1579880"/>
              <a:gd name="connsiteY2" fmla="*/ 754236 h 1586202"/>
              <a:gd name="connsiteX3" fmla="*/ 426720 w 1579880"/>
              <a:gd name="connsiteY3" fmla="*/ 7476 h 1586202"/>
              <a:gd name="connsiteX4" fmla="*/ 0 w 1579880"/>
              <a:gd name="connsiteY4" fmla="*/ 388476 h 158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880" h="1586202">
                <a:moveTo>
                  <a:pt x="1579880" y="1119996"/>
                </a:moveTo>
                <a:cubicBezTo>
                  <a:pt x="1443990" y="1379076"/>
                  <a:pt x="1308100" y="1638156"/>
                  <a:pt x="1178560" y="1577196"/>
                </a:cubicBezTo>
                <a:cubicBezTo>
                  <a:pt x="1049020" y="1516236"/>
                  <a:pt x="927947" y="1015856"/>
                  <a:pt x="802640" y="754236"/>
                </a:cubicBezTo>
                <a:cubicBezTo>
                  <a:pt x="677333" y="492616"/>
                  <a:pt x="560493" y="68436"/>
                  <a:pt x="426720" y="7476"/>
                </a:cubicBezTo>
                <a:cubicBezTo>
                  <a:pt x="292947" y="-53484"/>
                  <a:pt x="42333" y="275023"/>
                  <a:pt x="0" y="388476"/>
                </a:cubicBezTo>
              </a:path>
            </a:pathLst>
          </a:cu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A6A53C-B030-40D8-9226-1DA039260052}"/>
              </a:ext>
            </a:extLst>
          </p:cNvPr>
          <p:cNvSpPr txBox="1"/>
          <p:nvPr/>
        </p:nvSpPr>
        <p:spPr>
          <a:xfrm>
            <a:off x="10129232" y="6738302"/>
            <a:ext cx="452192" cy="99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26A2F79-A003-4D1F-A02B-384B224DE802}"/>
              </a:ext>
            </a:extLst>
          </p:cNvPr>
          <p:cNvSpPr/>
          <p:nvPr/>
        </p:nvSpPr>
        <p:spPr>
          <a:xfrm>
            <a:off x="11818984" y="6185993"/>
            <a:ext cx="1527048" cy="1554480"/>
          </a:xfrm>
          <a:custGeom>
            <a:avLst/>
            <a:gdLst>
              <a:gd name="connsiteX0" fmla="*/ 1579880 w 1579880"/>
              <a:gd name="connsiteY0" fmla="*/ 1119996 h 1586202"/>
              <a:gd name="connsiteX1" fmla="*/ 1178560 w 1579880"/>
              <a:gd name="connsiteY1" fmla="*/ 1577196 h 1586202"/>
              <a:gd name="connsiteX2" fmla="*/ 802640 w 1579880"/>
              <a:gd name="connsiteY2" fmla="*/ 754236 h 1586202"/>
              <a:gd name="connsiteX3" fmla="*/ 426720 w 1579880"/>
              <a:gd name="connsiteY3" fmla="*/ 7476 h 1586202"/>
              <a:gd name="connsiteX4" fmla="*/ 0 w 1579880"/>
              <a:gd name="connsiteY4" fmla="*/ 388476 h 158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880" h="1586202">
                <a:moveTo>
                  <a:pt x="1579880" y="1119996"/>
                </a:moveTo>
                <a:cubicBezTo>
                  <a:pt x="1443990" y="1379076"/>
                  <a:pt x="1308100" y="1638156"/>
                  <a:pt x="1178560" y="1577196"/>
                </a:cubicBezTo>
                <a:cubicBezTo>
                  <a:pt x="1049020" y="1516236"/>
                  <a:pt x="927947" y="1015856"/>
                  <a:pt x="802640" y="754236"/>
                </a:cubicBezTo>
                <a:cubicBezTo>
                  <a:pt x="677333" y="492616"/>
                  <a:pt x="560493" y="68436"/>
                  <a:pt x="426720" y="7476"/>
                </a:cubicBezTo>
                <a:cubicBezTo>
                  <a:pt x="292947" y="-53484"/>
                  <a:pt x="42333" y="275023"/>
                  <a:pt x="0" y="388476"/>
                </a:cubicBezTo>
              </a:path>
            </a:pathLst>
          </a:cu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4D6D94-DC74-4FDB-B597-D7986CFC1DDC}"/>
              </a:ext>
            </a:extLst>
          </p:cNvPr>
          <p:cNvSpPr txBox="1"/>
          <p:nvPr/>
        </p:nvSpPr>
        <p:spPr>
          <a:xfrm>
            <a:off x="14501660" y="6738302"/>
            <a:ext cx="452192" cy="99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0A14BB-7217-4381-8286-06CD8C424806}"/>
              </a:ext>
            </a:extLst>
          </p:cNvPr>
          <p:cNvSpPr txBox="1"/>
          <p:nvPr/>
        </p:nvSpPr>
        <p:spPr>
          <a:xfrm>
            <a:off x="12053936" y="5823257"/>
            <a:ext cx="341439" cy="99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66B800-DF30-4A3B-83A2-6FB3A38A623C}"/>
              </a:ext>
            </a:extLst>
          </p:cNvPr>
          <p:cNvSpPr txBox="1"/>
          <p:nvPr/>
        </p:nvSpPr>
        <p:spPr>
          <a:xfrm>
            <a:off x="12762595" y="5816661"/>
            <a:ext cx="341439" cy="99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9936D11-BC3F-472F-A486-8B358C3C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45825"/>
              </p:ext>
            </p:extLst>
          </p:nvPr>
        </p:nvGraphicFramePr>
        <p:xfrm>
          <a:off x="11046316" y="10635792"/>
          <a:ext cx="3063240" cy="731520"/>
        </p:xfrm>
        <a:graphic>
          <a:graphicData uri="http://schemas.openxmlformats.org/drawingml/2006/table">
            <a:tbl>
              <a:tblPr/>
              <a:tblGrid>
                <a:gridCol w="1531620">
                  <a:extLst>
                    <a:ext uri="{9D8B030D-6E8A-4147-A177-3AD203B41FA5}">
                      <a16:colId xmlns:a16="http://schemas.microsoft.com/office/drawing/2014/main" val="3716657742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1998836561"/>
                    </a:ext>
                  </a:extLst>
                </a:gridCol>
              </a:tblGrid>
              <a:tr h="3182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&lt;- m+1;​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 &lt;- n+1;​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3623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r0 &lt;- y;​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r1 &lt;- x;​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981538"/>
                  </a:ext>
                </a:extLst>
              </a:tr>
            </a:tbl>
          </a:graphicData>
        </a:graphic>
      </p:graphicFrame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5CF9CAE-8975-4391-8FC5-60F0327C0308}"/>
              </a:ext>
            </a:extLst>
          </p:cNvPr>
          <p:cNvSpPr/>
          <p:nvPr/>
        </p:nvSpPr>
        <p:spPr>
          <a:xfrm>
            <a:off x="10581424" y="10818672"/>
            <a:ext cx="452192" cy="365760"/>
          </a:xfrm>
          <a:custGeom>
            <a:avLst/>
            <a:gdLst>
              <a:gd name="connsiteX0" fmla="*/ 452192 w 452192"/>
              <a:gd name="connsiteY0" fmla="*/ 0 h 365760"/>
              <a:gd name="connsiteX1" fmla="*/ 72 w 452192"/>
              <a:gd name="connsiteY1" fmla="*/ 177800 h 365760"/>
              <a:gd name="connsiteX2" fmla="*/ 416632 w 45219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192" h="365760">
                <a:moveTo>
                  <a:pt x="452192" y="0"/>
                </a:moveTo>
                <a:cubicBezTo>
                  <a:pt x="229095" y="58420"/>
                  <a:pt x="5999" y="116840"/>
                  <a:pt x="72" y="177800"/>
                </a:cubicBezTo>
                <a:cubicBezTo>
                  <a:pt x="-5855" y="238760"/>
                  <a:pt x="353979" y="337820"/>
                  <a:pt x="416632" y="365760"/>
                </a:cubicBezTo>
              </a:path>
            </a:pathLst>
          </a:cu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5B69BDC-5CEB-4843-B680-CA7D0CBF0DBD}"/>
              </a:ext>
            </a:extLst>
          </p:cNvPr>
          <p:cNvSpPr/>
          <p:nvPr/>
        </p:nvSpPr>
        <p:spPr>
          <a:xfrm flipH="1">
            <a:off x="14109556" y="10816769"/>
            <a:ext cx="452192" cy="365760"/>
          </a:xfrm>
          <a:custGeom>
            <a:avLst/>
            <a:gdLst>
              <a:gd name="connsiteX0" fmla="*/ 452192 w 452192"/>
              <a:gd name="connsiteY0" fmla="*/ 0 h 365760"/>
              <a:gd name="connsiteX1" fmla="*/ 72 w 452192"/>
              <a:gd name="connsiteY1" fmla="*/ 177800 h 365760"/>
              <a:gd name="connsiteX2" fmla="*/ 416632 w 45219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192" h="365760">
                <a:moveTo>
                  <a:pt x="452192" y="0"/>
                </a:moveTo>
                <a:cubicBezTo>
                  <a:pt x="229095" y="58420"/>
                  <a:pt x="5999" y="116840"/>
                  <a:pt x="72" y="177800"/>
                </a:cubicBezTo>
                <a:cubicBezTo>
                  <a:pt x="-5855" y="238760"/>
                  <a:pt x="353979" y="337820"/>
                  <a:pt x="416632" y="365760"/>
                </a:cubicBezTo>
              </a:path>
            </a:pathLst>
          </a:cu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F1EDDDB-7D4F-49FD-8276-414E8D7FEF1E}"/>
              </a:ext>
            </a:extLst>
          </p:cNvPr>
          <p:cNvSpPr/>
          <p:nvPr/>
        </p:nvSpPr>
        <p:spPr>
          <a:xfrm flipH="1">
            <a:off x="11811364" y="10266362"/>
            <a:ext cx="1527048" cy="1554480"/>
          </a:xfrm>
          <a:custGeom>
            <a:avLst/>
            <a:gdLst>
              <a:gd name="connsiteX0" fmla="*/ 1579880 w 1579880"/>
              <a:gd name="connsiteY0" fmla="*/ 1119996 h 1586202"/>
              <a:gd name="connsiteX1" fmla="*/ 1178560 w 1579880"/>
              <a:gd name="connsiteY1" fmla="*/ 1577196 h 1586202"/>
              <a:gd name="connsiteX2" fmla="*/ 802640 w 1579880"/>
              <a:gd name="connsiteY2" fmla="*/ 754236 h 1586202"/>
              <a:gd name="connsiteX3" fmla="*/ 426720 w 1579880"/>
              <a:gd name="connsiteY3" fmla="*/ 7476 h 1586202"/>
              <a:gd name="connsiteX4" fmla="*/ 0 w 1579880"/>
              <a:gd name="connsiteY4" fmla="*/ 388476 h 158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880" h="1586202">
                <a:moveTo>
                  <a:pt x="1579880" y="1119996"/>
                </a:moveTo>
                <a:cubicBezTo>
                  <a:pt x="1443990" y="1379076"/>
                  <a:pt x="1308100" y="1638156"/>
                  <a:pt x="1178560" y="1577196"/>
                </a:cubicBezTo>
                <a:cubicBezTo>
                  <a:pt x="1049020" y="1516236"/>
                  <a:pt x="927947" y="1015856"/>
                  <a:pt x="802640" y="754236"/>
                </a:cubicBezTo>
                <a:cubicBezTo>
                  <a:pt x="677333" y="492616"/>
                  <a:pt x="560493" y="68436"/>
                  <a:pt x="426720" y="7476"/>
                </a:cubicBezTo>
                <a:cubicBezTo>
                  <a:pt x="292947" y="-53484"/>
                  <a:pt x="42333" y="275023"/>
                  <a:pt x="0" y="388476"/>
                </a:cubicBezTo>
              </a:path>
            </a:pathLst>
          </a:cu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6E77CD-0A9E-45C0-AED5-EE852801493F}"/>
              </a:ext>
            </a:extLst>
          </p:cNvPr>
          <p:cNvSpPr txBox="1"/>
          <p:nvPr/>
        </p:nvSpPr>
        <p:spPr>
          <a:xfrm>
            <a:off x="10129232" y="10813197"/>
            <a:ext cx="452192" cy="99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07B21E4-6D4C-4217-993C-8597CB82EADE}"/>
              </a:ext>
            </a:extLst>
          </p:cNvPr>
          <p:cNvSpPr/>
          <p:nvPr/>
        </p:nvSpPr>
        <p:spPr>
          <a:xfrm>
            <a:off x="11818984" y="10260888"/>
            <a:ext cx="1527048" cy="1554480"/>
          </a:xfrm>
          <a:custGeom>
            <a:avLst/>
            <a:gdLst>
              <a:gd name="connsiteX0" fmla="*/ 1579880 w 1579880"/>
              <a:gd name="connsiteY0" fmla="*/ 1119996 h 1586202"/>
              <a:gd name="connsiteX1" fmla="*/ 1178560 w 1579880"/>
              <a:gd name="connsiteY1" fmla="*/ 1577196 h 1586202"/>
              <a:gd name="connsiteX2" fmla="*/ 802640 w 1579880"/>
              <a:gd name="connsiteY2" fmla="*/ 754236 h 1586202"/>
              <a:gd name="connsiteX3" fmla="*/ 426720 w 1579880"/>
              <a:gd name="connsiteY3" fmla="*/ 7476 h 1586202"/>
              <a:gd name="connsiteX4" fmla="*/ 0 w 1579880"/>
              <a:gd name="connsiteY4" fmla="*/ 388476 h 158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9880" h="1586202">
                <a:moveTo>
                  <a:pt x="1579880" y="1119996"/>
                </a:moveTo>
                <a:cubicBezTo>
                  <a:pt x="1443990" y="1379076"/>
                  <a:pt x="1308100" y="1638156"/>
                  <a:pt x="1178560" y="1577196"/>
                </a:cubicBezTo>
                <a:cubicBezTo>
                  <a:pt x="1049020" y="1516236"/>
                  <a:pt x="927947" y="1015856"/>
                  <a:pt x="802640" y="754236"/>
                </a:cubicBezTo>
                <a:cubicBezTo>
                  <a:pt x="677333" y="492616"/>
                  <a:pt x="560493" y="68436"/>
                  <a:pt x="426720" y="7476"/>
                </a:cubicBezTo>
                <a:cubicBezTo>
                  <a:pt x="292947" y="-53484"/>
                  <a:pt x="42333" y="275023"/>
                  <a:pt x="0" y="388476"/>
                </a:cubicBezTo>
              </a:path>
            </a:pathLst>
          </a:cu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FF2218-9244-4C26-8F67-E3DEAA755176}"/>
              </a:ext>
            </a:extLst>
          </p:cNvPr>
          <p:cNvSpPr txBox="1"/>
          <p:nvPr/>
        </p:nvSpPr>
        <p:spPr>
          <a:xfrm>
            <a:off x="14501660" y="10813197"/>
            <a:ext cx="452192" cy="99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5C9B13-9025-44DC-B0A0-C36BA3053A40}"/>
              </a:ext>
            </a:extLst>
          </p:cNvPr>
          <p:cNvSpPr txBox="1"/>
          <p:nvPr/>
        </p:nvSpPr>
        <p:spPr>
          <a:xfrm>
            <a:off x="12053936" y="9898152"/>
            <a:ext cx="341439" cy="99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410C2F-2515-4A94-B42B-B0CD431C2D63}"/>
              </a:ext>
            </a:extLst>
          </p:cNvPr>
          <p:cNvSpPr txBox="1"/>
          <p:nvPr/>
        </p:nvSpPr>
        <p:spPr>
          <a:xfrm>
            <a:off x="12762595" y="9891556"/>
            <a:ext cx="341439" cy="99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A85B9244-A290-4AD4-901C-C14B1FD48DE8}"/>
              </a:ext>
            </a:extLst>
          </p:cNvPr>
          <p:cNvSpPr/>
          <p:nvPr/>
        </p:nvSpPr>
        <p:spPr>
          <a:xfrm flipH="1">
            <a:off x="8631713" y="10769142"/>
            <a:ext cx="1005840" cy="4648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A2D2F1B-40E2-4366-9058-BE279ACB84D0}"/>
              </a:ext>
            </a:extLst>
          </p:cNvPr>
          <p:cNvSpPr/>
          <p:nvPr/>
        </p:nvSpPr>
        <p:spPr>
          <a:xfrm>
            <a:off x="8631713" y="6730823"/>
            <a:ext cx="1005840" cy="4648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6F2440E3-BE96-428B-80CA-C3594C5B9793}"/>
              </a:ext>
            </a:extLst>
          </p:cNvPr>
          <p:cNvSpPr/>
          <p:nvPr/>
        </p:nvSpPr>
        <p:spPr>
          <a:xfrm rot="5400000">
            <a:off x="12079588" y="8772308"/>
            <a:ext cx="1005840" cy="4648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DD6492-AE1C-4459-A34E-061EB7A10CDC}"/>
              </a:ext>
            </a:extLst>
          </p:cNvPr>
          <p:cNvSpPr txBox="1"/>
          <p:nvPr/>
        </p:nvSpPr>
        <p:spPr>
          <a:xfrm>
            <a:off x="10459842" y="6180949"/>
            <a:ext cx="1887761" cy="544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22004E-B800-4B9B-B8CC-F9C60858632D}"/>
              </a:ext>
            </a:extLst>
          </p:cNvPr>
          <p:cNvSpPr txBox="1"/>
          <p:nvPr/>
        </p:nvSpPr>
        <p:spPr>
          <a:xfrm>
            <a:off x="10459842" y="10254058"/>
            <a:ext cx="1887761" cy="544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2DECD0-C931-4F03-9651-300030689973}"/>
              </a:ext>
            </a:extLst>
          </p:cNvPr>
          <p:cNvSpPr txBox="1"/>
          <p:nvPr/>
        </p:nvSpPr>
        <p:spPr>
          <a:xfrm>
            <a:off x="13468398" y="6186090"/>
            <a:ext cx="1887761" cy="544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F1EA1-28F8-4EC2-8789-E14D8D7157D8}"/>
              </a:ext>
            </a:extLst>
          </p:cNvPr>
          <p:cNvSpPr txBox="1"/>
          <p:nvPr/>
        </p:nvSpPr>
        <p:spPr>
          <a:xfrm>
            <a:off x="13468398" y="10247776"/>
            <a:ext cx="1785169" cy="544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7B29634-2FE3-4BC3-A80C-E80AF55C790B}"/>
                  </a:ext>
                </a:extLst>
              </p:cNvPr>
              <p:cNvSpPr txBox="1"/>
              <p:nvPr/>
            </p:nvSpPr>
            <p:spPr>
              <a:xfrm>
                <a:off x="3204174" y="10853462"/>
                <a:ext cx="8011873" cy="54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|m ≥ 0, x &gt; 0| buf</a:t>
                </a:r>
                <a:r>
                  <a:rPr lang="en-US" baseline="-25000" dirty="0"/>
                  <a:t>1</a:t>
                </a:r>
                <a:r>
                  <a:rPr lang="en-US" dirty="0"/>
                  <a:t>[buf</a:t>
                </a:r>
                <a:r>
                  <a:rPr lang="en-US" baseline="-25000" dirty="0"/>
                  <a:t>0</a:t>
                </a:r>
                <a:r>
                  <a:rPr lang="en-US" dirty="0"/>
                  <a:t>[m] + x] &lt; m } ≠ Ø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7B29634-2FE3-4BC3-A80C-E80AF55C7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174" y="10853462"/>
                <a:ext cx="8011873" cy="544636"/>
              </a:xfrm>
              <a:prstGeom prst="rect">
                <a:avLst/>
              </a:prstGeom>
              <a:blipFill>
                <a:blip r:embed="rId2"/>
                <a:stretch>
                  <a:fillRect l="-304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29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A1ADBCD-CBA2-4BA1-BEC8-398F68A035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25328"/>
              </p:ext>
            </p:extLst>
          </p:nvPr>
        </p:nvGraphicFramePr>
        <p:xfrm>
          <a:off x="4297680" y="6004560"/>
          <a:ext cx="502920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685308D-D778-480A-B54F-6F02F4F51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711054"/>
              </p:ext>
            </p:extLst>
          </p:nvPr>
        </p:nvGraphicFramePr>
        <p:xfrm>
          <a:off x="8509000" y="9453880"/>
          <a:ext cx="5029200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706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435023-49D2-4412-9EBF-54F5E282E70E}"/>
              </a:ext>
            </a:extLst>
          </p:cNvPr>
          <p:cNvSpPr/>
          <p:nvPr/>
        </p:nvSpPr>
        <p:spPr>
          <a:xfrm>
            <a:off x="2743200" y="914400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372F32-33A8-4E88-AFB5-76365EDC62D9}"/>
              </a:ext>
            </a:extLst>
          </p:cNvPr>
          <p:cNvSpPr/>
          <p:nvPr/>
        </p:nvSpPr>
        <p:spPr>
          <a:xfrm>
            <a:off x="8229600" y="1005840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5429A-20E6-4E06-AAAE-0DD630150404}"/>
              </a:ext>
            </a:extLst>
          </p:cNvPr>
          <p:cNvSpPr/>
          <p:nvPr/>
        </p:nvSpPr>
        <p:spPr>
          <a:xfrm>
            <a:off x="13716000" y="914400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5AE49C-E46C-47AD-95F8-60769158C33D}"/>
              </a:ext>
            </a:extLst>
          </p:cNvPr>
          <p:cNvSpPr/>
          <p:nvPr/>
        </p:nvSpPr>
        <p:spPr>
          <a:xfrm>
            <a:off x="0" y="9144000"/>
            <a:ext cx="18288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Litmus Test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DA8BF5-4267-488D-98E9-AC5C10784772}"/>
              </a:ext>
            </a:extLst>
          </p:cNvPr>
          <p:cNvSpPr/>
          <p:nvPr/>
        </p:nvSpPr>
        <p:spPr>
          <a:xfrm>
            <a:off x="5486400" y="10058400"/>
            <a:ext cx="18288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Perpetual Threads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9EE9E3-8B29-4C2D-B20B-CF8576982155}"/>
              </a:ext>
            </a:extLst>
          </p:cNvPr>
          <p:cNvSpPr/>
          <p:nvPr/>
        </p:nvSpPr>
        <p:spPr>
          <a:xfrm>
            <a:off x="5486400" y="8229600"/>
            <a:ext cx="18288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Outcome Detector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229785-0EF4-4D2F-81D4-1834D72B6478}"/>
              </a:ext>
            </a:extLst>
          </p:cNvPr>
          <p:cNvSpPr/>
          <p:nvPr/>
        </p:nvSpPr>
        <p:spPr>
          <a:xfrm>
            <a:off x="10972800" y="10058400"/>
            <a:ext cx="18288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Log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D3C0C9-C4E9-4A62-9C7A-315E49E74C62}"/>
              </a:ext>
            </a:extLst>
          </p:cNvPr>
          <p:cNvSpPr/>
          <p:nvPr/>
        </p:nvSpPr>
        <p:spPr>
          <a:xfrm>
            <a:off x="16459200" y="9144000"/>
            <a:ext cx="18288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Outcome Count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97CB59F-C0C5-4ADE-A2D9-59CE66DBBDE8}"/>
              </a:ext>
            </a:extLst>
          </p:cNvPr>
          <p:cNvSpPr/>
          <p:nvPr/>
        </p:nvSpPr>
        <p:spPr>
          <a:xfrm rot="16200000">
            <a:off x="2149178" y="9235439"/>
            <a:ext cx="273643" cy="7315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04A32D7-E4A6-4B1E-904A-A931D0129816}"/>
              </a:ext>
            </a:extLst>
          </p:cNvPr>
          <p:cNvSpPr/>
          <p:nvPr/>
        </p:nvSpPr>
        <p:spPr>
          <a:xfrm rot="16200000">
            <a:off x="7635579" y="10149841"/>
            <a:ext cx="273643" cy="7315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98CE01E-6E07-4643-A1BE-80F122130575}"/>
              </a:ext>
            </a:extLst>
          </p:cNvPr>
          <p:cNvSpPr/>
          <p:nvPr/>
        </p:nvSpPr>
        <p:spPr>
          <a:xfrm rot="16200000">
            <a:off x="10424499" y="10149839"/>
            <a:ext cx="273643" cy="7315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AF83929-E984-41A3-96B8-E5FACAC5C2CB}"/>
              </a:ext>
            </a:extLst>
          </p:cNvPr>
          <p:cNvSpPr/>
          <p:nvPr/>
        </p:nvSpPr>
        <p:spPr>
          <a:xfrm rot="16200000">
            <a:off x="15865180" y="9235440"/>
            <a:ext cx="273643" cy="7315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66D19FA-FE72-477C-A51A-43020FB62CB7}"/>
              </a:ext>
            </a:extLst>
          </p:cNvPr>
          <p:cNvSpPr/>
          <p:nvPr/>
        </p:nvSpPr>
        <p:spPr>
          <a:xfrm rot="16200000">
            <a:off x="9921579" y="6035040"/>
            <a:ext cx="273643" cy="53035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E6E77BF-9095-4D6E-8B4C-50DDDF6A4D42}"/>
              </a:ext>
            </a:extLst>
          </p:cNvPr>
          <p:cNvSpPr/>
          <p:nvPr/>
        </p:nvSpPr>
        <p:spPr>
          <a:xfrm rot="18900000" flipH="1">
            <a:off x="4902761" y="9794461"/>
            <a:ext cx="273643" cy="7315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3F7B787-36B5-4018-9AA5-7CC40F51652E}"/>
              </a:ext>
            </a:extLst>
          </p:cNvPr>
          <p:cNvSpPr/>
          <p:nvPr/>
        </p:nvSpPr>
        <p:spPr>
          <a:xfrm rot="13500000">
            <a:off x="4902758" y="8676419"/>
            <a:ext cx="273643" cy="7315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C39C3C9-69B3-4CA7-9A0F-B62AF21D52C1}"/>
              </a:ext>
            </a:extLst>
          </p:cNvPr>
          <p:cNvSpPr/>
          <p:nvPr/>
        </p:nvSpPr>
        <p:spPr>
          <a:xfrm rot="18900000" flipH="1">
            <a:off x="13132358" y="8676419"/>
            <a:ext cx="273643" cy="7315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6E6539-05FE-4390-AA2A-59FBA7620679}"/>
              </a:ext>
            </a:extLst>
          </p:cNvPr>
          <p:cNvSpPr/>
          <p:nvPr/>
        </p:nvSpPr>
        <p:spPr>
          <a:xfrm rot="13500000">
            <a:off x="13132357" y="9794460"/>
            <a:ext cx="273643" cy="7315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9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748</Words>
  <Application>Microsoft Office PowerPoint</Application>
  <PresentationFormat>Custom</PresentationFormat>
  <Paragraphs>232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Markos Markakis</dc:creator>
  <cp:lastModifiedBy>Markos Markakis</cp:lastModifiedBy>
  <cp:revision>27</cp:revision>
  <dcterms:created xsi:type="dcterms:W3CDTF">2019-05-07T01:23:09Z</dcterms:created>
  <dcterms:modified xsi:type="dcterms:W3CDTF">2019-11-16T20:48:53Z</dcterms:modified>
</cp:coreProperties>
</file>