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0" r:id="rId3"/>
    <p:sldId id="269" r:id="rId4"/>
    <p:sldId id="258" r:id="rId5"/>
    <p:sldId id="259" r:id="rId6"/>
    <p:sldId id="268" r:id="rId7"/>
    <p:sldId id="264" r:id="rId8"/>
    <p:sldId id="265" r:id="rId9"/>
    <p:sldId id="266" r:id="rId10"/>
    <p:sldId id="267" r:id="rId11"/>
    <p:sldId id="271" r:id="rId1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E0B4"/>
    <a:srgbClr val="C55A11"/>
    <a:srgbClr val="F8CBAD"/>
    <a:srgbClr val="97AB8A"/>
    <a:srgbClr val="456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63"/>
  </p:normalViewPr>
  <p:slideViewPr>
    <p:cSldViewPr snapToGrid="0" snapToObjects="1">
      <p:cViewPr>
        <p:scale>
          <a:sx n="50" d="100"/>
          <a:sy n="5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3F3B-97E2-5C4B-A6DC-40C34183AE7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5A85B-7ECE-CC45-A161-AFDEEFD78E9C}"/>
              </a:ext>
            </a:extLst>
          </p:cNvPr>
          <p:cNvCxnSpPr>
            <a:cxnSpLocks/>
          </p:cNvCxnSpPr>
          <p:nvPr/>
        </p:nvCxnSpPr>
        <p:spPr>
          <a:xfrm rot="16200000">
            <a:off x="15399947" y="8805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ADCFFF-DA1E-3F4A-B185-41D30B54744E}"/>
              </a:ext>
            </a:extLst>
          </p:cNvPr>
          <p:cNvSpPr txBox="1"/>
          <p:nvPr/>
        </p:nvSpPr>
        <p:spPr>
          <a:xfrm>
            <a:off x="16341492" y="8066872"/>
            <a:ext cx="402996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COUNT(N,buf0,buf1)</a:t>
            </a:r>
            <a:r>
              <a:rPr lang="en-US" dirty="0"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ea typeface="Cambria" panose="02040503050406030204" pitchFamily="18" charset="0"/>
              </a:rPr>
              <a:t>   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for(m=0; m&lt;N; m++)</a:t>
            </a:r>
          </a:p>
          <a:p>
            <a:r>
              <a:rPr lang="en-US" dirty="0">
                <a:ea typeface="Cambria" panose="02040503050406030204" pitchFamily="18" charset="0"/>
              </a:rPr>
              <a:t>         if(buf</a:t>
            </a:r>
            <a:r>
              <a:rPr lang="en-US" baseline="-25000" dirty="0">
                <a:ea typeface="Cambria" panose="02040503050406030204" pitchFamily="18" charset="0"/>
              </a:rPr>
              <a:t>0</a:t>
            </a:r>
            <a:r>
              <a:rPr lang="en-US" dirty="0">
                <a:ea typeface="Cambria" panose="02040503050406030204" pitchFamily="18" charset="0"/>
              </a:rPr>
              <a:t>[n] &lt;= m &amp;&amp; buf1[m] &lt;= n)</a:t>
            </a:r>
          </a:p>
          <a:p>
            <a:r>
              <a:rPr lang="en-US" dirty="0">
                <a:ea typeface="Cambria" panose="02040503050406030204" pitchFamily="18" charset="0"/>
              </a:rPr>
              <a:t>  	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C8320-6771-F24C-AB0C-50A2C95C8834}"/>
              </a:ext>
            </a:extLst>
          </p:cNvPr>
          <p:cNvSpPr txBox="1"/>
          <p:nvPr/>
        </p:nvSpPr>
        <p:spPr>
          <a:xfrm>
            <a:off x="16299686" y="11056868"/>
            <a:ext cx="2704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COUNTH(N,buf0,buf1){</a:t>
            </a:r>
          </a:p>
          <a:p>
            <a:r>
              <a:rPr lang="en-US" b="1" dirty="0">
                <a:ea typeface="Cambria" panose="02040503050406030204" pitchFamily="18" charset="0"/>
              </a:rPr>
              <a:t>   </a:t>
            </a:r>
            <a:r>
              <a:rPr lang="en-US" dirty="0">
                <a:ea typeface="Cambria" panose="02040503050406030204" pitchFamily="18" charset="0"/>
              </a:rPr>
              <a:t>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if(buf1[buf0[n]] &lt;= n)</a:t>
            </a:r>
          </a:p>
          <a:p>
            <a:r>
              <a:rPr lang="en-US" dirty="0">
                <a:ea typeface="Cambria" panose="02040503050406030204" pitchFamily="18" charset="0"/>
              </a:rPr>
              <a:t>      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C26BE-7273-3A4F-A0E8-C862C642F084}"/>
              </a:ext>
            </a:extLst>
          </p:cNvPr>
          <p:cNvSpPr txBox="1"/>
          <p:nvPr/>
        </p:nvSpPr>
        <p:spPr>
          <a:xfrm>
            <a:off x="21279329" y="7422982"/>
            <a:ext cx="39815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// </a:t>
            </a:r>
            <a:r>
              <a:rPr lang="en-US" b="1" dirty="0">
                <a:ea typeface="Cambria" panose="02040503050406030204" pitchFamily="18" charset="0"/>
              </a:rPr>
              <a:t>harness</a:t>
            </a:r>
          </a:p>
          <a:p>
            <a:r>
              <a:rPr lang="en-US" dirty="0">
                <a:ea typeface="Cambria" panose="02040503050406030204" pitchFamily="18" charset="0"/>
              </a:rPr>
              <a:t>initialize();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parallel {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0)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sb_perpetual_Thread0(N,buf0);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1)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sb_perpetual_Thread1(N,buf0);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 err="1">
                <a:ea typeface="Cambria" panose="02040503050406030204" pitchFamily="18" charset="0"/>
              </a:rPr>
              <a:t>countCounter</a:t>
            </a:r>
            <a:r>
              <a:rPr lang="en-US" dirty="0">
                <a:ea typeface="Cambria" panose="02040503050406030204" pitchFamily="18" charset="0"/>
              </a:rPr>
              <a:t> = COUNT(N, buf0,buf1);</a:t>
            </a:r>
          </a:p>
          <a:p>
            <a:r>
              <a:rPr lang="en-US" dirty="0" err="1">
                <a:ea typeface="Cambria" panose="02040503050406030204" pitchFamily="18" charset="0"/>
              </a:rPr>
              <a:t>countHeuristic</a:t>
            </a:r>
            <a:r>
              <a:rPr lang="en-US" dirty="0">
                <a:ea typeface="Cambria" panose="02040503050406030204" pitchFamily="18" charset="0"/>
              </a:rPr>
              <a:t> = COUNTH(N, buf0,buf1);</a:t>
            </a:r>
          </a:p>
          <a:p>
            <a:endParaRPr lang="en-US" dirty="0"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15031-626E-45C0-8B43-84DB50A0FBF8}"/>
              </a:ext>
            </a:extLst>
          </p:cNvPr>
          <p:cNvSpPr txBox="1"/>
          <p:nvPr/>
        </p:nvSpPr>
        <p:spPr>
          <a:xfrm>
            <a:off x="16439142" y="6119274"/>
            <a:ext cx="244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sb_perpetual_thread0.s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sb_perpetual_thread1.s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9376F-8AC3-4885-A45D-0F5165C1C5A4}"/>
              </a:ext>
            </a:extLst>
          </p:cNvPr>
          <p:cNvCxnSpPr>
            <a:cxnSpLocks/>
          </p:cNvCxnSpPr>
          <p:nvPr/>
        </p:nvCxnSpPr>
        <p:spPr>
          <a:xfrm rot="16200000">
            <a:off x="8400628" y="616546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F08992-FDA0-4B1A-A77E-9FDB53325979}"/>
              </a:ext>
            </a:extLst>
          </p:cNvPr>
          <p:cNvSpPr txBox="1"/>
          <p:nvPr/>
        </p:nvSpPr>
        <p:spPr>
          <a:xfrm>
            <a:off x="7432799" y="5686740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18B16-5BF3-4EBE-BA7A-0B640F02DDD8}"/>
              </a:ext>
            </a:extLst>
          </p:cNvPr>
          <p:cNvSpPr txBox="1"/>
          <p:nvPr/>
        </p:nvSpPr>
        <p:spPr>
          <a:xfrm>
            <a:off x="14390571" y="9603562"/>
            <a:ext cx="201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outcome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25E03D-0379-4A00-BD1D-31E7D8E01D12}"/>
              </a:ext>
            </a:extLst>
          </p:cNvPr>
          <p:cNvSpPr txBox="1"/>
          <p:nvPr/>
        </p:nvSpPr>
        <p:spPr>
          <a:xfrm>
            <a:off x="14429039" y="11255824"/>
            <a:ext cx="194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828BCE-957D-8D4D-AB9F-B9D7B7D1ECD0}"/>
              </a:ext>
            </a:extLst>
          </p:cNvPr>
          <p:cNvCxnSpPr>
            <a:cxnSpLocks/>
          </p:cNvCxnSpPr>
          <p:nvPr/>
        </p:nvCxnSpPr>
        <p:spPr>
          <a:xfrm rot="16200000">
            <a:off x="15494242" y="616546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F54E0B-9F67-C940-BD32-39CA3C3CFE60}"/>
              </a:ext>
            </a:extLst>
          </p:cNvPr>
          <p:cNvSpPr txBox="1"/>
          <p:nvPr/>
        </p:nvSpPr>
        <p:spPr>
          <a:xfrm>
            <a:off x="14634069" y="56867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Enclose in loop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construct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1156-5715-4E10-B4BB-AB32AF91FA43}"/>
              </a:ext>
            </a:extLst>
          </p:cNvPr>
          <p:cNvSpPr txBox="1"/>
          <p:nvPr/>
        </p:nvSpPr>
        <p:spPr>
          <a:xfrm>
            <a:off x="14500667" y="6934393"/>
            <a:ext cx="19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target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assembly language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486914-AB2B-4334-ADC0-7FFECB04CE7F}"/>
              </a:ext>
            </a:extLst>
          </p:cNvPr>
          <p:cNvSpPr txBox="1"/>
          <p:nvPr/>
        </p:nvSpPr>
        <p:spPr>
          <a:xfrm>
            <a:off x="1833996" y="6396273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Litmus 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BCB73-1EAD-4FE0-AD8B-199CC6791CCA}"/>
              </a:ext>
            </a:extLst>
          </p:cNvPr>
          <p:cNvSpPr txBox="1"/>
          <p:nvPr/>
        </p:nvSpPr>
        <p:spPr>
          <a:xfrm>
            <a:off x="1361485" y="9036368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Target Outcome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FB6E71-BE71-488E-B910-1F78B9D4B0BB}"/>
              </a:ext>
            </a:extLst>
          </p:cNvPr>
          <p:cNvCxnSpPr>
            <a:cxnSpLocks/>
          </p:cNvCxnSpPr>
          <p:nvPr/>
        </p:nvCxnSpPr>
        <p:spPr>
          <a:xfrm rot="16200000">
            <a:off x="20555822" y="8805563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01E364-C5ED-477B-8C18-8A724E07BC79}"/>
              </a:ext>
            </a:extLst>
          </p:cNvPr>
          <p:cNvCxnSpPr>
            <a:cxnSpLocks/>
          </p:cNvCxnSpPr>
          <p:nvPr/>
        </p:nvCxnSpPr>
        <p:spPr>
          <a:xfrm rot="13500000">
            <a:off x="20665240" y="1034761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8E3A859-FF87-4C76-8260-A0F927A9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41591"/>
              </p:ext>
            </p:extLst>
          </p:nvPr>
        </p:nvGraphicFramePr>
        <p:xfrm>
          <a:off x="3085598" y="5666539"/>
          <a:ext cx="4350216" cy="1828800"/>
        </p:xfrm>
        <a:graphic>
          <a:graphicData uri="http://schemas.openxmlformats.org/drawingml/2006/table">
            <a:tbl>
              <a:tblPr firstCol="1" lastRow="1"/>
              <a:tblGrid>
                <a:gridCol w="2198702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15151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Litmus Test</a:t>
                      </a:r>
                    </a:p>
                  </a:txBody>
                  <a:tcPr marL="102606" marR="102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102606" marR="102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E74082-1EC7-49E3-812C-6C0B63C9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81214"/>
              </p:ext>
            </p:extLst>
          </p:nvPr>
        </p:nvGraphicFramePr>
        <p:xfrm>
          <a:off x="3085598" y="9036368"/>
          <a:ext cx="435021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21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graphicFrame>
        <p:nvGraphicFramePr>
          <p:cNvPr id="43" name="Table 9">
            <a:extLst>
              <a:ext uri="{FF2B5EF4-FFF2-40B4-BE49-F238E27FC236}">
                <a16:creationId xmlns:a16="http://schemas.microsoft.com/office/drawing/2014/main" id="{40273B55-11D2-4BAE-B53C-DFAFA5B1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05539"/>
              </p:ext>
            </p:extLst>
          </p:nvPr>
        </p:nvGraphicFramePr>
        <p:xfrm>
          <a:off x="9389035" y="9036368"/>
          <a:ext cx="508586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86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198B53-214A-4DDF-91FF-9BC619C2738B}"/>
              </a:ext>
            </a:extLst>
          </p:cNvPr>
          <p:cNvCxnSpPr>
            <a:cxnSpLocks/>
          </p:cNvCxnSpPr>
          <p:nvPr/>
        </p:nvCxnSpPr>
        <p:spPr>
          <a:xfrm rot="18900000">
            <a:off x="15399945" y="10347616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810B6B3-0D4C-4288-A01B-06B480F4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3670"/>
              </p:ext>
            </p:extLst>
          </p:nvPr>
        </p:nvGraphicFramePr>
        <p:xfrm>
          <a:off x="9389035" y="4935019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Perpetual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n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m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8500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042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4A36F3-B347-448C-BAD7-36CCD45BD5FA}"/>
              </a:ext>
            </a:extLst>
          </p:cNvPr>
          <p:cNvCxnSpPr>
            <a:cxnSpLocks/>
          </p:cNvCxnSpPr>
          <p:nvPr/>
        </p:nvCxnSpPr>
        <p:spPr>
          <a:xfrm rot="16200000">
            <a:off x="8400628" y="8805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81F5E3-CEE6-4EA5-A7A1-87BF8567642C}"/>
              </a:ext>
            </a:extLst>
          </p:cNvPr>
          <p:cNvSpPr txBox="1"/>
          <p:nvPr/>
        </p:nvSpPr>
        <p:spPr>
          <a:xfrm>
            <a:off x="7432799" y="8326835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C272E0-9E41-45C0-BA2C-C11A99764EC3}"/>
              </a:ext>
            </a:extLst>
          </p:cNvPr>
          <p:cNvCxnSpPr>
            <a:cxnSpLocks/>
          </p:cNvCxnSpPr>
          <p:nvPr/>
        </p:nvCxnSpPr>
        <p:spPr>
          <a:xfrm rot="18900000">
            <a:off x="20665241" y="718647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C3ED73-F4CD-4F07-9F25-4B09BA26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89307"/>
              </p:ext>
            </p:extLst>
          </p:nvPr>
        </p:nvGraphicFramePr>
        <p:xfrm>
          <a:off x="2415438" y="7428230"/>
          <a:ext cx="3063240" cy="109728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C08852-6E94-420F-BA6A-261BD9B5ADF4}"/>
              </a:ext>
            </a:extLst>
          </p:cNvPr>
          <p:cNvSpPr txBox="1"/>
          <p:nvPr/>
        </p:nvSpPr>
        <p:spPr>
          <a:xfrm>
            <a:off x="2902125" y="6340976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975E7-DECC-48E8-9610-2F4B8EB4DF05}"/>
              </a:ext>
            </a:extLst>
          </p:cNvPr>
          <p:cNvSpPr txBox="1"/>
          <p:nvPr/>
        </p:nvSpPr>
        <p:spPr>
          <a:xfrm>
            <a:off x="7688550" y="6340976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SC Orderings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38A93-F635-46A0-B02E-3E0CF962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33086"/>
              </p:ext>
            </p:extLst>
          </p:nvPr>
        </p:nvGraphicFramePr>
        <p:xfrm>
          <a:off x="6689103" y="7428230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DE6D37A-A7D5-4502-87A0-E384E54D1696}"/>
              </a:ext>
            </a:extLst>
          </p:cNvPr>
          <p:cNvGrpSpPr/>
          <p:nvPr/>
        </p:nvGrpSpPr>
        <p:grpSpPr>
          <a:xfrm>
            <a:off x="5729465" y="7609334"/>
            <a:ext cx="708851" cy="1100832"/>
            <a:chOff x="8607772" y="7290490"/>
            <a:chExt cx="708851" cy="11008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A6DECB-A5FE-43C9-836C-C48FB62FE522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6E8A8F-6DD7-4042-AC8F-E08D9CC2B462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AA01D0-0D6C-463B-92C0-94390224608D}"/>
              </a:ext>
            </a:extLst>
          </p:cNvPr>
          <p:cNvSpPr txBox="1"/>
          <p:nvPr/>
        </p:nvSpPr>
        <p:spPr>
          <a:xfrm>
            <a:off x="12890849" y="6340976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TSO Orderings: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2874D9-194E-45BF-88CA-64003605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5227"/>
              </p:ext>
            </p:extLst>
          </p:nvPr>
        </p:nvGraphicFramePr>
        <p:xfrm>
          <a:off x="12096715" y="7428230"/>
          <a:ext cx="4197189" cy="1463040"/>
        </p:xfrm>
        <a:graphic>
          <a:graphicData uri="http://schemas.openxmlformats.org/drawingml/2006/table">
            <a:tbl>
              <a:tblPr lastRow="1"/>
              <a:tblGrid>
                <a:gridCol w="4003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1D93B2-698A-4AC4-81AB-283A03913969}"/>
              </a:ext>
            </a:extLst>
          </p:cNvPr>
          <p:cNvSpPr txBox="1"/>
          <p:nvPr/>
        </p:nvSpPr>
        <p:spPr>
          <a:xfrm>
            <a:off x="13163392" y="6884603"/>
            <a:ext cx="215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reordered after</a:t>
            </a:r>
            <a:r>
              <a:rPr lang="en-US" baseline="-25000" dirty="0"/>
              <a:t> </a:t>
            </a:r>
            <a:r>
              <a:rPr lang="en-US" dirty="0"/>
              <a:t>L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2E63F-6476-4E17-AE5D-F6F2BCD904EA}"/>
              </a:ext>
            </a:extLst>
          </p:cNvPr>
          <p:cNvSpPr txBox="1"/>
          <p:nvPr/>
        </p:nvSpPr>
        <p:spPr>
          <a:xfrm>
            <a:off x="13193849" y="9065565"/>
            <a:ext cx="20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reordered after L</a:t>
            </a:r>
            <a:r>
              <a:rPr lang="en-US" baseline="-25000" dirty="0"/>
              <a:t>1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49A918-A1AF-457F-B72C-51174E12B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14908"/>
              </p:ext>
            </p:extLst>
          </p:nvPr>
        </p:nvGraphicFramePr>
        <p:xfrm>
          <a:off x="12096716" y="9609192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EBF6EE-B042-4919-9240-62C243591C48}"/>
              </a:ext>
            </a:extLst>
          </p:cNvPr>
          <p:cNvSpPr txBox="1"/>
          <p:nvPr/>
        </p:nvSpPr>
        <p:spPr>
          <a:xfrm>
            <a:off x="11965699" y="11246527"/>
            <a:ext cx="44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reordered after L</a:t>
            </a:r>
            <a:r>
              <a:rPr lang="en-US" baseline="-25000" dirty="0"/>
              <a:t>0</a:t>
            </a:r>
            <a:r>
              <a:rPr lang="en-US" dirty="0"/>
              <a:t> and S</a:t>
            </a:r>
            <a:r>
              <a:rPr lang="en-US" baseline="-25000" dirty="0"/>
              <a:t>1</a:t>
            </a:r>
            <a:r>
              <a:rPr lang="en-US" dirty="0"/>
              <a:t> reordered after L</a:t>
            </a:r>
            <a:r>
              <a:rPr lang="en-US" baseline="-25000" dirty="0"/>
              <a:t>1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698C55-3638-4887-A794-5E1BDBC3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082"/>
              </p:ext>
            </p:extLst>
          </p:nvPr>
        </p:nvGraphicFramePr>
        <p:xfrm>
          <a:off x="12096716" y="11790152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FB2E74F-52A5-45D5-9663-41BCA078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58319"/>
              </p:ext>
            </p:extLst>
          </p:nvPr>
        </p:nvGraphicFramePr>
        <p:xfrm>
          <a:off x="23382738" y="5406037"/>
          <a:ext cx="3063240" cy="109728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01E46D2-E086-4AFD-9EC8-35EDD587C5C9}"/>
              </a:ext>
            </a:extLst>
          </p:cNvPr>
          <p:cNvSpPr txBox="1"/>
          <p:nvPr/>
        </p:nvSpPr>
        <p:spPr>
          <a:xfrm>
            <a:off x="23869425" y="4857342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FC3B0-E574-47AC-BDB6-A8E42D6DCDE5}"/>
              </a:ext>
            </a:extLst>
          </p:cNvPr>
          <p:cNvSpPr txBox="1"/>
          <p:nvPr/>
        </p:nvSpPr>
        <p:spPr>
          <a:xfrm>
            <a:off x="23815211" y="6682680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SC Orderings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F5D54-E9DD-4518-AE6B-6EFC606404C9}"/>
              </a:ext>
            </a:extLst>
          </p:cNvPr>
          <p:cNvGrpSpPr/>
          <p:nvPr/>
        </p:nvGrpSpPr>
        <p:grpSpPr>
          <a:xfrm>
            <a:off x="21805326" y="7412479"/>
            <a:ext cx="708851" cy="1100832"/>
            <a:chOff x="8607772" y="7290490"/>
            <a:chExt cx="708851" cy="11008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B447C-704B-4F44-B819-0CF380518C59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63AC17-2E52-4676-B35D-64E6A68D54D9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093F484-7C2E-40CB-B4DC-71F47A5256EC}"/>
              </a:ext>
            </a:extLst>
          </p:cNvPr>
          <p:cNvSpPr txBox="1"/>
          <p:nvPr/>
        </p:nvSpPr>
        <p:spPr>
          <a:xfrm>
            <a:off x="23641157" y="9108238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TSO Orderings: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8C0E07-2B40-48FD-85DB-78C66507BFBA}"/>
              </a:ext>
            </a:extLst>
          </p:cNvPr>
          <p:cNvSpPr txBox="1"/>
          <p:nvPr/>
        </p:nvSpPr>
        <p:spPr>
          <a:xfrm>
            <a:off x="24599207" y="942247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F48DA8-6742-43FB-95D0-7E491C7B098B}"/>
              </a:ext>
            </a:extLst>
          </p:cNvPr>
          <p:cNvGrpSpPr/>
          <p:nvPr/>
        </p:nvGrpSpPr>
        <p:grpSpPr>
          <a:xfrm>
            <a:off x="11137078" y="7609334"/>
            <a:ext cx="708851" cy="1100832"/>
            <a:chOff x="8607772" y="7290490"/>
            <a:chExt cx="708851" cy="11008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2A7FE7-3C19-421B-BE52-CD66F80EC695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5430E-EA8A-4F2D-87D7-139590379C43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022CAA-6893-4C1C-8316-759DCB583364}"/>
              </a:ext>
            </a:extLst>
          </p:cNvPr>
          <p:cNvGrpSpPr/>
          <p:nvPr/>
        </p:nvGrpSpPr>
        <p:grpSpPr>
          <a:xfrm>
            <a:off x="11137078" y="9790296"/>
            <a:ext cx="708851" cy="1100832"/>
            <a:chOff x="8607772" y="7290490"/>
            <a:chExt cx="708851" cy="110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6DA9A8D-0775-43CE-83AD-5AF878F035FE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E55B50-040F-4A59-866A-80C4B88DBF45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FA9BEE-47BB-4B44-95E7-F33B2404D0DA}"/>
              </a:ext>
            </a:extLst>
          </p:cNvPr>
          <p:cNvGrpSpPr/>
          <p:nvPr/>
        </p:nvGrpSpPr>
        <p:grpSpPr>
          <a:xfrm>
            <a:off x="11137078" y="11971256"/>
            <a:ext cx="708851" cy="1100832"/>
            <a:chOff x="8607772" y="7290490"/>
            <a:chExt cx="708851" cy="110083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D4B21E-31A3-4B60-8AA8-8131A863DF14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EC0A76-E9EA-436A-8205-BD1071E3A1DB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D6B2937-9E2C-4691-8B5A-B5990CA3C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06634"/>
              </p:ext>
            </p:extLst>
          </p:nvPr>
        </p:nvGraphicFramePr>
        <p:xfrm>
          <a:off x="22862732" y="7231375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7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1CDE2A7-C419-4296-B519-382211FDE698}"/>
              </a:ext>
            </a:extLst>
          </p:cNvPr>
          <p:cNvGrpSpPr/>
          <p:nvPr/>
        </p:nvGrpSpPr>
        <p:grpSpPr>
          <a:xfrm>
            <a:off x="10515600" y="8229600"/>
            <a:ext cx="6400800" cy="1828800"/>
            <a:chOff x="10515600" y="8229600"/>
            <a:chExt cx="6400800" cy="18288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3691C34-9622-42D8-B4CD-66F26946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5600" y="8229600"/>
              <a:ext cx="6400800" cy="1828800"/>
            </a:xfrm>
            <a:prstGeom prst="rect">
              <a:avLst/>
            </a:prstGeom>
          </p:spPr>
        </p:pic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DE209DEC-58C9-4253-AE52-5001752576D4}"/>
                </a:ext>
              </a:extLst>
            </p:cNvPr>
            <p:cNvSpPr/>
            <p:nvPr/>
          </p:nvSpPr>
          <p:spPr>
            <a:xfrm>
              <a:off x="113284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B89F17D0-E044-4D4A-A523-C05DF063FD87}"/>
                </a:ext>
              </a:extLst>
            </p:cNvPr>
            <p:cNvSpPr/>
            <p:nvPr/>
          </p:nvSpPr>
          <p:spPr>
            <a:xfrm>
              <a:off x="116535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DD902BF2-86DA-4C86-909E-2B0ED67A2C0A}"/>
                </a:ext>
              </a:extLst>
            </p:cNvPr>
            <p:cNvSpPr/>
            <p:nvPr/>
          </p:nvSpPr>
          <p:spPr>
            <a:xfrm>
              <a:off x="118160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E12459B9-8353-4868-96AA-006DCD102794}"/>
                </a:ext>
              </a:extLst>
            </p:cNvPr>
            <p:cNvSpPr/>
            <p:nvPr/>
          </p:nvSpPr>
          <p:spPr>
            <a:xfrm>
              <a:off x="1197864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83916439-13C7-47BF-9FA5-0EA7DCDF5F7D}"/>
                </a:ext>
              </a:extLst>
            </p:cNvPr>
            <p:cNvSpPr/>
            <p:nvPr/>
          </p:nvSpPr>
          <p:spPr>
            <a:xfrm>
              <a:off x="121361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6B3D48F7-8235-402C-8972-ADB815D86E14}"/>
                </a:ext>
              </a:extLst>
            </p:cNvPr>
            <p:cNvSpPr/>
            <p:nvPr/>
          </p:nvSpPr>
          <p:spPr>
            <a:xfrm>
              <a:off x="126238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D737B6F9-E56F-48BF-B7ED-92C0CA2C6DF0}"/>
                </a:ext>
              </a:extLst>
            </p:cNvPr>
            <p:cNvSpPr/>
            <p:nvPr/>
          </p:nvSpPr>
          <p:spPr>
            <a:xfrm>
              <a:off x="1278636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0C9802DB-F191-4F34-8BD9-06D53BA2EF79}"/>
                </a:ext>
              </a:extLst>
            </p:cNvPr>
            <p:cNvSpPr/>
            <p:nvPr/>
          </p:nvSpPr>
          <p:spPr>
            <a:xfrm>
              <a:off x="129489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666C6E35-1E74-4E9B-9F66-57D2147CE352}"/>
                </a:ext>
              </a:extLst>
            </p:cNvPr>
            <p:cNvSpPr/>
            <p:nvPr/>
          </p:nvSpPr>
          <p:spPr>
            <a:xfrm>
              <a:off x="131114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44A8537F-D22E-4144-8CA9-ADA660F6CAB7}"/>
                </a:ext>
              </a:extLst>
            </p:cNvPr>
            <p:cNvSpPr/>
            <p:nvPr/>
          </p:nvSpPr>
          <p:spPr>
            <a:xfrm>
              <a:off x="134315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5B51592-F2C2-4255-A596-C749DFAC43AF}"/>
                </a:ext>
              </a:extLst>
            </p:cNvPr>
            <p:cNvSpPr/>
            <p:nvPr/>
          </p:nvSpPr>
          <p:spPr>
            <a:xfrm>
              <a:off x="135890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397C6BEB-2065-4F36-9753-357999072F8B}"/>
                </a:ext>
              </a:extLst>
            </p:cNvPr>
            <p:cNvSpPr/>
            <p:nvPr/>
          </p:nvSpPr>
          <p:spPr>
            <a:xfrm>
              <a:off x="150317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61C70490-7B07-4677-8FF6-AF43B8FF55FA}"/>
                </a:ext>
              </a:extLst>
            </p:cNvPr>
            <p:cNvSpPr/>
            <p:nvPr/>
          </p:nvSpPr>
          <p:spPr>
            <a:xfrm>
              <a:off x="151942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39AA1D66-421B-4950-BD99-D140EAC61D27}"/>
                </a:ext>
              </a:extLst>
            </p:cNvPr>
            <p:cNvSpPr/>
            <p:nvPr/>
          </p:nvSpPr>
          <p:spPr>
            <a:xfrm>
              <a:off x="1535684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9CC840CB-BB0C-4199-AF72-0CD39961523C}"/>
                </a:ext>
              </a:extLst>
            </p:cNvPr>
            <p:cNvSpPr/>
            <p:nvPr/>
          </p:nvSpPr>
          <p:spPr>
            <a:xfrm>
              <a:off x="155194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69392FAB-7B8E-4590-9410-DF5FBBE6908E}"/>
                </a:ext>
              </a:extLst>
            </p:cNvPr>
            <p:cNvSpPr/>
            <p:nvPr/>
          </p:nvSpPr>
          <p:spPr>
            <a:xfrm>
              <a:off x="1568196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BD00F3FD-A88C-4B83-A860-5E8E8B289EAE}"/>
                </a:ext>
              </a:extLst>
            </p:cNvPr>
            <p:cNvSpPr/>
            <p:nvPr/>
          </p:nvSpPr>
          <p:spPr>
            <a:xfrm>
              <a:off x="1583944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70D7D9A9-1A5D-4F75-B649-47BFCD469905}"/>
                </a:ext>
              </a:extLst>
            </p:cNvPr>
            <p:cNvSpPr/>
            <p:nvPr/>
          </p:nvSpPr>
          <p:spPr>
            <a:xfrm>
              <a:off x="159969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FA5952FD-CEB2-4E5B-BEEA-0705722B3032}"/>
                </a:ext>
              </a:extLst>
            </p:cNvPr>
            <p:cNvSpPr/>
            <p:nvPr/>
          </p:nvSpPr>
          <p:spPr>
            <a:xfrm>
              <a:off x="161544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7A97077B-F12E-4F23-99CA-87405A869211}"/>
                </a:ext>
              </a:extLst>
            </p:cNvPr>
            <p:cNvSpPr/>
            <p:nvPr/>
          </p:nvSpPr>
          <p:spPr>
            <a:xfrm>
              <a:off x="164896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3F0DF164-2312-4B53-B7CC-624F76C7FAD2}"/>
                </a:ext>
              </a:extLst>
            </p:cNvPr>
            <p:cNvSpPr/>
            <p:nvPr/>
          </p:nvSpPr>
          <p:spPr>
            <a:xfrm>
              <a:off x="1471676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9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06CBA-3D01-4529-8C7E-5B7B09938A0E}"/>
              </a:ext>
            </a:extLst>
          </p:cNvPr>
          <p:cNvSpPr txBox="1"/>
          <p:nvPr/>
        </p:nvSpPr>
        <p:spPr>
          <a:xfrm>
            <a:off x="11707637" y="10840061"/>
            <a:ext cx="402996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COUNT(N,buf0,buf1)</a:t>
            </a:r>
            <a:r>
              <a:rPr lang="en-US" dirty="0"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ea typeface="Cambria" panose="02040503050406030204" pitchFamily="18" charset="0"/>
              </a:rPr>
              <a:t>   counts={0};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for(m=0; m&lt;N; m++)</a:t>
            </a:r>
          </a:p>
          <a:p>
            <a:r>
              <a:rPr lang="en-US" dirty="0">
                <a:ea typeface="Cambria" panose="02040503050406030204" pitchFamily="18" charset="0"/>
              </a:rPr>
              <a:t>         if(buf</a:t>
            </a:r>
            <a:r>
              <a:rPr lang="en-US" baseline="-25000" dirty="0">
                <a:ea typeface="Cambria" panose="02040503050406030204" pitchFamily="18" charset="0"/>
              </a:rPr>
              <a:t>0</a:t>
            </a:r>
            <a:r>
              <a:rPr lang="en-US" dirty="0">
                <a:ea typeface="Cambria" panose="02040503050406030204" pitchFamily="18" charset="0"/>
              </a:rPr>
              <a:t>[n] &lt;= m &amp;&amp; buf1[m] &lt;= n)</a:t>
            </a:r>
          </a:p>
          <a:p>
            <a:r>
              <a:rPr lang="en-US" dirty="0">
                <a:ea typeface="Cambria" panose="02040503050406030204" pitchFamily="18" charset="0"/>
              </a:rPr>
              <a:t>  	   counts[0]++;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counts;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C3811-9944-4347-93E2-1C7EBB720D80}"/>
              </a:ext>
            </a:extLst>
          </p:cNvPr>
          <p:cNvSpPr txBox="1"/>
          <p:nvPr/>
        </p:nvSpPr>
        <p:spPr>
          <a:xfrm>
            <a:off x="16548246" y="10840061"/>
            <a:ext cx="2573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COUNTH(N,buf0,buf1){</a:t>
            </a:r>
          </a:p>
          <a:p>
            <a:r>
              <a:rPr lang="en-US" b="1" dirty="0">
                <a:ea typeface="Cambria" panose="02040503050406030204" pitchFamily="18" charset="0"/>
              </a:rPr>
              <a:t>   </a:t>
            </a:r>
            <a:r>
              <a:rPr lang="en-US" dirty="0">
                <a:ea typeface="Cambria" panose="02040503050406030204" pitchFamily="18" charset="0"/>
              </a:rPr>
              <a:t>counts={0};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if(buf1[buf0[n]] &lt;= n)</a:t>
            </a:r>
          </a:p>
          <a:p>
            <a:r>
              <a:rPr lang="en-US" dirty="0">
                <a:ea typeface="Cambria" panose="02040503050406030204" pitchFamily="18" charset="0"/>
              </a:rPr>
              <a:t>         counts[0]++;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counts;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64AEC-7D17-4390-9FB4-032F26B840EA}"/>
              </a:ext>
            </a:extLst>
          </p:cNvPr>
          <p:cNvSpPr txBox="1"/>
          <p:nvPr/>
        </p:nvSpPr>
        <p:spPr>
          <a:xfrm>
            <a:off x="14248065" y="6429865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Target Outcome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0304731C-DE63-4365-B1B3-A8BDF74F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70536"/>
              </p:ext>
            </p:extLst>
          </p:nvPr>
        </p:nvGraphicFramePr>
        <p:xfrm>
          <a:off x="13749875" y="6873422"/>
          <a:ext cx="2701142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142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56777" marR="56777"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45FABA1-4D14-47E5-B916-3A98C617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17503"/>
              </p:ext>
            </p:extLst>
          </p:nvPr>
        </p:nvGraphicFramePr>
        <p:xfrm>
          <a:off x="11051492" y="8772880"/>
          <a:ext cx="3157923" cy="89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923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</a:p>
                  </a:txBody>
                  <a:tcPr marL="56777" marR="56777"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17B6-3ACF-4DC8-AA8F-2DE6FBAB9FBC}"/>
              </a:ext>
            </a:extLst>
          </p:cNvPr>
          <p:cNvCxnSpPr>
            <a:cxnSpLocks/>
          </p:cNvCxnSpPr>
          <p:nvPr/>
        </p:nvCxnSpPr>
        <p:spPr>
          <a:xfrm rot="2700000">
            <a:off x="13793944" y="759234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2B1C95-0F1A-4C2C-AB24-60F8BA4AE1B1}"/>
              </a:ext>
            </a:extLst>
          </p:cNvPr>
          <p:cNvSpPr txBox="1"/>
          <p:nvPr/>
        </p:nvSpPr>
        <p:spPr>
          <a:xfrm>
            <a:off x="11051492" y="7541111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570C8-E46A-4D63-8575-C977C515F0B8}"/>
              </a:ext>
            </a:extLst>
          </p:cNvPr>
          <p:cNvSpPr txBox="1"/>
          <p:nvPr/>
        </p:nvSpPr>
        <p:spPr>
          <a:xfrm>
            <a:off x="10442717" y="9989322"/>
            <a:ext cx="184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1CC4D7-B846-4E87-B7DC-E95FE3051B6B}"/>
              </a:ext>
            </a:extLst>
          </p:cNvPr>
          <p:cNvCxnSpPr>
            <a:cxnSpLocks/>
          </p:cNvCxnSpPr>
          <p:nvPr/>
        </p:nvCxnSpPr>
        <p:spPr>
          <a:xfrm flipH="1">
            <a:off x="12630453" y="9882272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2C04710-A425-49D0-9439-FA747DB84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12672"/>
              </p:ext>
            </p:extLst>
          </p:nvPr>
        </p:nvGraphicFramePr>
        <p:xfrm>
          <a:off x="15940192" y="8772880"/>
          <a:ext cx="3157923" cy="89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923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[n]] &lt;= n</a:t>
                      </a:r>
                      <a:endParaRPr lang="en-US" sz="1800" dirty="0"/>
                    </a:p>
                  </a:txBody>
                  <a:tcPr marL="56777" marR="56777"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FC4B0-9F4E-4C3D-B7BD-730E0F4C96CA}"/>
              </a:ext>
            </a:extLst>
          </p:cNvPr>
          <p:cNvCxnSpPr>
            <a:cxnSpLocks/>
          </p:cNvCxnSpPr>
          <p:nvPr/>
        </p:nvCxnSpPr>
        <p:spPr>
          <a:xfrm rot="18900000">
            <a:off x="16355663" y="759234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3B19FF-59CB-4172-827E-AAB80502E5C4}"/>
              </a:ext>
            </a:extLst>
          </p:cNvPr>
          <p:cNvSpPr txBox="1"/>
          <p:nvPr/>
        </p:nvSpPr>
        <p:spPr>
          <a:xfrm>
            <a:off x="17272422" y="7541112"/>
            <a:ext cx="182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9DD2F-2FCD-4EAA-A5C6-8D4B67389171}"/>
              </a:ext>
            </a:extLst>
          </p:cNvPr>
          <p:cNvSpPr txBox="1"/>
          <p:nvPr/>
        </p:nvSpPr>
        <p:spPr>
          <a:xfrm>
            <a:off x="15283326" y="9989322"/>
            <a:ext cx="194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31363D-91E0-4009-B5AF-9297A5430579}"/>
              </a:ext>
            </a:extLst>
          </p:cNvPr>
          <p:cNvCxnSpPr>
            <a:cxnSpLocks/>
          </p:cNvCxnSpPr>
          <p:nvPr/>
        </p:nvCxnSpPr>
        <p:spPr>
          <a:xfrm flipH="1">
            <a:off x="17519153" y="9882272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9870E5-2A8C-442F-9BA2-1405FA2B19EC}"/>
              </a:ext>
            </a:extLst>
          </p:cNvPr>
          <p:cNvCxnSpPr>
            <a:cxnSpLocks/>
          </p:cNvCxnSpPr>
          <p:nvPr/>
        </p:nvCxnSpPr>
        <p:spPr>
          <a:xfrm rot="16200000">
            <a:off x="20938315" y="1139863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0ACF8-DEC2-4C00-B693-38A295234CA4}"/>
              </a:ext>
            </a:extLst>
          </p:cNvPr>
          <p:cNvSpPr txBox="1"/>
          <p:nvPr/>
        </p:nvSpPr>
        <p:spPr>
          <a:xfrm>
            <a:off x="9002746" y="5239680"/>
            <a:ext cx="402996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COUNT(N,buf0,buf1)</a:t>
            </a:r>
            <a:r>
              <a:rPr lang="en-US" dirty="0"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ea typeface="Cambria" panose="02040503050406030204" pitchFamily="18" charset="0"/>
              </a:rPr>
              <a:t>   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for(m=0; m&lt;N; m++)</a:t>
            </a:r>
          </a:p>
          <a:p>
            <a:r>
              <a:rPr lang="en-US" dirty="0">
                <a:ea typeface="Cambria" panose="02040503050406030204" pitchFamily="18" charset="0"/>
              </a:rPr>
              <a:t>         if(buf</a:t>
            </a:r>
            <a:r>
              <a:rPr lang="en-US" baseline="-25000" dirty="0">
                <a:ea typeface="Cambria" panose="02040503050406030204" pitchFamily="18" charset="0"/>
              </a:rPr>
              <a:t>0</a:t>
            </a:r>
            <a:r>
              <a:rPr lang="en-US" dirty="0">
                <a:ea typeface="Cambria" panose="02040503050406030204" pitchFamily="18" charset="0"/>
              </a:rPr>
              <a:t>[n] &lt;= m &amp;&amp; buf1[m] &lt;= n)</a:t>
            </a:r>
          </a:p>
          <a:p>
            <a:r>
              <a:rPr lang="en-US" dirty="0">
                <a:ea typeface="Cambria" panose="02040503050406030204" pitchFamily="18" charset="0"/>
              </a:rPr>
              <a:t>  	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9C0C-9F6F-440B-8CC4-DB86B556EF9C}"/>
              </a:ext>
            </a:extLst>
          </p:cNvPr>
          <p:cNvSpPr txBox="1"/>
          <p:nvPr/>
        </p:nvSpPr>
        <p:spPr>
          <a:xfrm>
            <a:off x="15692859" y="9128074"/>
            <a:ext cx="2704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COUNTH(N,buf0,buf1){</a:t>
            </a:r>
          </a:p>
          <a:p>
            <a:r>
              <a:rPr lang="en-US" b="1" dirty="0">
                <a:ea typeface="Cambria" panose="02040503050406030204" pitchFamily="18" charset="0"/>
              </a:rPr>
              <a:t>   </a:t>
            </a:r>
            <a:r>
              <a:rPr lang="en-US" dirty="0">
                <a:ea typeface="Cambria" panose="02040503050406030204" pitchFamily="18" charset="0"/>
              </a:rPr>
              <a:t>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if(buf1[buf0[n]] &lt;= n)</a:t>
            </a:r>
          </a:p>
          <a:p>
            <a:r>
              <a:rPr lang="en-US" dirty="0">
                <a:ea typeface="Cambria" panose="02040503050406030204" pitchFamily="18" charset="0"/>
              </a:rPr>
              <a:t>      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554E1-B830-4A61-B6F2-2AB60852E3E5}"/>
              </a:ext>
            </a:extLst>
          </p:cNvPr>
          <p:cNvSpPr txBox="1"/>
          <p:nvPr/>
        </p:nvSpPr>
        <p:spPr>
          <a:xfrm>
            <a:off x="11038686" y="12792667"/>
            <a:ext cx="39815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// </a:t>
            </a:r>
            <a:r>
              <a:rPr lang="en-US" b="1" dirty="0">
                <a:ea typeface="Cambria" panose="02040503050406030204" pitchFamily="18" charset="0"/>
              </a:rPr>
              <a:t>harness</a:t>
            </a:r>
          </a:p>
          <a:p>
            <a:r>
              <a:rPr lang="en-US" dirty="0">
                <a:ea typeface="Cambria" panose="02040503050406030204" pitchFamily="18" charset="0"/>
              </a:rPr>
              <a:t>initialize();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parallel {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0)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sb_perpetual_Thread0(N,buf0);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1)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sb_perpetual_Thread1(N,buf0);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 err="1">
                <a:ea typeface="Cambria" panose="02040503050406030204" pitchFamily="18" charset="0"/>
              </a:rPr>
              <a:t>countCounter</a:t>
            </a:r>
            <a:r>
              <a:rPr lang="en-US" dirty="0">
                <a:ea typeface="Cambria" panose="02040503050406030204" pitchFamily="18" charset="0"/>
              </a:rPr>
              <a:t> = COUNT(N, buf0,buf1);</a:t>
            </a:r>
          </a:p>
          <a:p>
            <a:r>
              <a:rPr lang="en-US" dirty="0" err="1">
                <a:ea typeface="Cambria" panose="02040503050406030204" pitchFamily="18" charset="0"/>
              </a:rPr>
              <a:t>countHeuristic</a:t>
            </a:r>
            <a:r>
              <a:rPr lang="en-US" dirty="0">
                <a:ea typeface="Cambria" panose="02040503050406030204" pitchFamily="18" charset="0"/>
              </a:rPr>
              <a:t> = COUNTH(N, buf0,buf1);</a:t>
            </a:r>
          </a:p>
          <a:p>
            <a:endParaRPr lang="en-US" dirty="0"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8930-A9C2-449F-8D4A-E516066310D6}"/>
              </a:ext>
            </a:extLst>
          </p:cNvPr>
          <p:cNvSpPr txBox="1"/>
          <p:nvPr/>
        </p:nvSpPr>
        <p:spPr>
          <a:xfrm>
            <a:off x="4944182" y="10236554"/>
            <a:ext cx="244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sb_perpetual_thread0.s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sb_perpetual_thread1.s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10CB2-A13F-40B8-8090-A0BA900A9B0B}"/>
              </a:ext>
            </a:extLst>
          </p:cNvPr>
          <p:cNvCxnSpPr>
            <a:cxnSpLocks/>
          </p:cNvCxnSpPr>
          <p:nvPr/>
        </p:nvCxnSpPr>
        <p:spPr>
          <a:xfrm>
            <a:off x="4851226" y="311021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DB7880-0BE0-41CD-9023-5C56437C7131}"/>
              </a:ext>
            </a:extLst>
          </p:cNvPr>
          <p:cNvSpPr txBox="1"/>
          <p:nvPr/>
        </p:nvSpPr>
        <p:spPr>
          <a:xfrm>
            <a:off x="2676118" y="3155256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5D2E1-B288-47BB-9CEC-94B96DC62E95}"/>
              </a:ext>
            </a:extLst>
          </p:cNvPr>
          <p:cNvSpPr txBox="1"/>
          <p:nvPr/>
        </p:nvSpPr>
        <p:spPr>
          <a:xfrm>
            <a:off x="19928939" y="12196632"/>
            <a:ext cx="201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outcome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D0584-DF6D-425D-A784-71CB1475EC52}"/>
              </a:ext>
            </a:extLst>
          </p:cNvPr>
          <p:cNvSpPr txBox="1"/>
          <p:nvPr/>
        </p:nvSpPr>
        <p:spPr>
          <a:xfrm>
            <a:off x="20976783" y="15214932"/>
            <a:ext cx="194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03BDFC-4296-43F6-BDC4-63BABCC67812}"/>
              </a:ext>
            </a:extLst>
          </p:cNvPr>
          <p:cNvCxnSpPr>
            <a:cxnSpLocks/>
          </p:cNvCxnSpPr>
          <p:nvPr/>
        </p:nvCxnSpPr>
        <p:spPr>
          <a:xfrm rot="18900000">
            <a:off x="4851226" y="8394191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F54636-EE4B-4D92-A7AF-90027C3BA82D}"/>
              </a:ext>
            </a:extLst>
          </p:cNvPr>
          <p:cNvSpPr txBox="1"/>
          <p:nvPr/>
        </p:nvSpPr>
        <p:spPr>
          <a:xfrm>
            <a:off x="3991055" y="786267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Enclose in loop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construct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A2D4-708F-4069-AF04-4B36B730E4B1}"/>
              </a:ext>
            </a:extLst>
          </p:cNvPr>
          <p:cNvSpPr txBox="1"/>
          <p:nvPr/>
        </p:nvSpPr>
        <p:spPr>
          <a:xfrm>
            <a:off x="3857653" y="9110323"/>
            <a:ext cx="19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target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assembly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F9929-C90C-4319-91FE-2F57CC9A61AE}"/>
              </a:ext>
            </a:extLst>
          </p:cNvPr>
          <p:cNvSpPr txBox="1"/>
          <p:nvPr/>
        </p:nvSpPr>
        <p:spPr>
          <a:xfrm>
            <a:off x="4233396" y="332255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Litmus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6B6E2-044B-400E-9E68-F97C7F092518}"/>
              </a:ext>
            </a:extLst>
          </p:cNvPr>
          <p:cNvSpPr txBox="1"/>
          <p:nvPr/>
        </p:nvSpPr>
        <p:spPr>
          <a:xfrm>
            <a:off x="9921508" y="332255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Target Outcome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429EB0-3D0A-46CC-BFDB-67D5D7F9875E}"/>
              </a:ext>
            </a:extLst>
          </p:cNvPr>
          <p:cNvCxnSpPr>
            <a:cxnSpLocks/>
          </p:cNvCxnSpPr>
          <p:nvPr/>
        </p:nvCxnSpPr>
        <p:spPr>
          <a:xfrm rot="16200000">
            <a:off x="24786610" y="11127248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450E4-23E7-475F-AC59-2366F99F71E1}"/>
              </a:ext>
            </a:extLst>
          </p:cNvPr>
          <p:cNvCxnSpPr>
            <a:cxnSpLocks/>
          </p:cNvCxnSpPr>
          <p:nvPr/>
        </p:nvCxnSpPr>
        <p:spPr>
          <a:xfrm rot="13500000">
            <a:off x="24664922" y="1455438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FEB6536-9470-4A67-BDCA-04AA6DF72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53352"/>
              </p:ext>
            </p:extLst>
          </p:nvPr>
        </p:nvGraphicFramePr>
        <p:xfrm>
          <a:off x="2676118" y="953914"/>
          <a:ext cx="4350216" cy="1828800"/>
        </p:xfrm>
        <a:graphic>
          <a:graphicData uri="http://schemas.openxmlformats.org/drawingml/2006/table">
            <a:tbl>
              <a:tblPr firstCol="1" lastRow="1"/>
              <a:tblGrid>
                <a:gridCol w="2198702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15151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Litmus Test</a:t>
                      </a:r>
                    </a:p>
                  </a:txBody>
                  <a:tcPr marL="102606" marR="102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102606" marR="102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037EA6A5-18CB-4F3E-AF1A-348B6E62A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186"/>
              </p:ext>
            </p:extLst>
          </p:nvPr>
        </p:nvGraphicFramePr>
        <p:xfrm>
          <a:off x="9486488" y="1333312"/>
          <a:ext cx="435021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21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9F571230-D859-42B6-AD29-CCE9780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5571"/>
              </p:ext>
            </p:extLst>
          </p:nvPr>
        </p:nvGraphicFramePr>
        <p:xfrm>
          <a:off x="9114876" y="3174184"/>
          <a:ext cx="508586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86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B24F7-EF19-4219-8B78-5134C1F44845}"/>
              </a:ext>
            </a:extLst>
          </p:cNvPr>
          <p:cNvCxnSpPr>
            <a:cxnSpLocks/>
          </p:cNvCxnSpPr>
          <p:nvPr/>
        </p:nvCxnSpPr>
        <p:spPr>
          <a:xfrm rot="18900000">
            <a:off x="21947689" y="1430672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8A7D18B-4760-4C41-8A02-F76C4EDA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09395"/>
              </p:ext>
            </p:extLst>
          </p:nvPr>
        </p:nvGraphicFramePr>
        <p:xfrm>
          <a:off x="2308293" y="4161301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Perpetual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n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m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8500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042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C488E-C70D-49D6-90B9-E5BA7C1BD8B5}"/>
              </a:ext>
            </a:extLst>
          </p:cNvPr>
          <p:cNvCxnSpPr>
            <a:cxnSpLocks/>
          </p:cNvCxnSpPr>
          <p:nvPr/>
        </p:nvCxnSpPr>
        <p:spPr>
          <a:xfrm rot="18900000">
            <a:off x="24077356" y="1008274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A192F9-2C87-45A1-9460-C5EE997A9676}"/>
              </a:ext>
            </a:extLst>
          </p:cNvPr>
          <p:cNvCxnSpPr>
            <a:cxnSpLocks/>
          </p:cNvCxnSpPr>
          <p:nvPr/>
        </p:nvCxnSpPr>
        <p:spPr>
          <a:xfrm>
            <a:off x="11657809" y="199577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F425D-3E2E-4012-8EB9-7C3C36B858CB}"/>
              </a:ext>
            </a:extLst>
          </p:cNvPr>
          <p:cNvSpPr txBox="1"/>
          <p:nvPr/>
        </p:nvSpPr>
        <p:spPr>
          <a:xfrm>
            <a:off x="9486488" y="2040816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EE0491-7C82-42F1-A9E2-2CE94A6F0E6C}"/>
              </a:ext>
            </a:extLst>
          </p:cNvPr>
          <p:cNvCxnSpPr>
            <a:cxnSpLocks/>
          </p:cNvCxnSpPr>
          <p:nvPr/>
        </p:nvCxnSpPr>
        <p:spPr>
          <a:xfrm>
            <a:off x="11017729" y="406617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23FAA8-E7F8-4688-A99A-1F2B5E6B430E}"/>
              </a:ext>
            </a:extLst>
          </p:cNvPr>
          <p:cNvSpPr txBox="1"/>
          <p:nvPr/>
        </p:nvSpPr>
        <p:spPr>
          <a:xfrm>
            <a:off x="7947392" y="4111220"/>
            <a:ext cx="196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outcome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93530D-E98F-4B91-AD50-BEC51D11C913}"/>
              </a:ext>
            </a:extLst>
          </p:cNvPr>
          <p:cNvCxnSpPr>
            <a:cxnSpLocks/>
          </p:cNvCxnSpPr>
          <p:nvPr/>
        </p:nvCxnSpPr>
        <p:spPr>
          <a:xfrm rot="18900000">
            <a:off x="16722596" y="6259096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0DFC12-B0ED-4594-9F26-0C75973C2F50}"/>
              </a:ext>
            </a:extLst>
          </p:cNvPr>
          <p:cNvSpPr txBox="1"/>
          <p:nvPr/>
        </p:nvSpPr>
        <p:spPr>
          <a:xfrm>
            <a:off x="15725248" y="5727575"/>
            <a:ext cx="19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</p:spTree>
    <p:extLst>
      <p:ext uri="{BB962C8B-B14F-4D97-AF65-F5344CB8AC3E}">
        <p14:creationId xmlns:p14="http://schemas.microsoft.com/office/powerpoint/2010/main" val="2122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388ACD28-D44C-054F-93C3-D3574A2C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321" y="6339114"/>
            <a:ext cx="3715544" cy="14133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5A85B-7ECE-CC45-A161-AFDEEFD78E9C}"/>
              </a:ext>
            </a:extLst>
          </p:cNvPr>
          <p:cNvCxnSpPr>
            <a:cxnSpLocks/>
          </p:cNvCxnSpPr>
          <p:nvPr/>
        </p:nvCxnSpPr>
        <p:spPr>
          <a:xfrm rot="16200000">
            <a:off x="13219891" y="6724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C6AED0-33F5-9445-A2E2-A359622DB9F5}"/>
              </a:ext>
            </a:extLst>
          </p:cNvPr>
          <p:cNvSpPr txBox="1"/>
          <p:nvPr/>
        </p:nvSpPr>
        <p:spPr>
          <a:xfrm>
            <a:off x="12125264" y="7402317"/>
            <a:ext cx="2189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56EC4"/>
                </a:solidFill>
              </a:rPr>
              <a:t>Reg</a:t>
            </a:r>
            <a:r>
              <a:rPr lang="en-US" sz="1600" baseline="-25000" dirty="0">
                <a:solidFill>
                  <a:srgbClr val="456EC4"/>
                </a:solidFill>
              </a:rPr>
              <a:t>0</a:t>
            </a:r>
            <a:r>
              <a:rPr lang="en-US" sz="1600" dirty="0">
                <a:solidFill>
                  <a:srgbClr val="456EC4"/>
                </a:solidFill>
              </a:rPr>
              <a:t>_0 =0 /\ Reg</a:t>
            </a:r>
            <a:r>
              <a:rPr lang="en-US" sz="1600" baseline="-25000" dirty="0">
                <a:solidFill>
                  <a:srgbClr val="456EC4"/>
                </a:solidFill>
              </a:rPr>
              <a:t>1</a:t>
            </a:r>
            <a:r>
              <a:rPr lang="en-US" sz="1600" dirty="0">
                <a:solidFill>
                  <a:srgbClr val="456EC4"/>
                </a:solidFill>
              </a:rPr>
              <a:t>_0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29E-5B2A-BD46-B966-897E49307566}"/>
                  </a:ext>
                </a:extLst>
              </p:cNvPr>
              <p:cNvSpPr txBox="1"/>
              <p:nvPr/>
            </p:nvSpPr>
            <p:spPr>
              <a:xfrm>
                <a:off x="14473546" y="6701197"/>
                <a:ext cx="9271256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𝑠𝑡𝑜𝑟𝑒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29E-5B2A-BD46-B966-897E4930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546" y="6701197"/>
                <a:ext cx="9271256" cy="757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69ED87-1EB2-FC4D-B185-8CBD569BD73F}"/>
                  </a:ext>
                </a:extLst>
              </p:cNvPr>
              <p:cNvSpPr txBox="1"/>
              <p:nvPr/>
            </p:nvSpPr>
            <p:spPr>
              <a:xfrm>
                <a:off x="14473547" y="7168734"/>
                <a:ext cx="9257021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𝑠𝑡𝑜𝑟𝑒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69ED87-1EB2-FC4D-B185-8CBD569BD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547" y="7168734"/>
                <a:ext cx="9257021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920E746-48C9-114B-9EF7-84899D9CA91D}"/>
              </a:ext>
            </a:extLst>
          </p:cNvPr>
          <p:cNvSpPr txBox="1"/>
          <p:nvPr/>
        </p:nvSpPr>
        <p:spPr>
          <a:xfrm>
            <a:off x="10204319" y="8161385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Mapping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5E036-DEB4-2742-BCB0-7634A79B9662}"/>
                  </a:ext>
                </a:extLst>
              </p:cNvPr>
              <p:cNvSpPr txBox="1"/>
              <p:nvPr/>
            </p:nvSpPr>
            <p:spPr>
              <a:xfrm>
                <a:off x="14610946" y="9816442"/>
                <a:ext cx="4690323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456EC4"/>
                        </a:solidFill>
                        <a:latin typeface="Cambria Math" panose="02040503050406030204" pitchFamily="18" charset="0"/>
                      </a:rPr>
                      <m:t>𝑏𝑢</m:t>
                    </m:r>
                    <m:sSub>
                      <m:sSubPr>
                        <m:ctrlP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456EC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56EC4"/>
                    </a:solidFill>
                  </a:rPr>
                  <a:t>=m+1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5E036-DEB4-2742-BCB0-7634A79B9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946" y="9816442"/>
                <a:ext cx="4690323" cy="757130"/>
              </a:xfrm>
              <a:prstGeom prst="rect">
                <a:avLst/>
              </a:prstGeom>
              <a:blipFill>
                <a:blip r:embed="rId5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B49A8-F20F-C24B-A0CD-F89A224DD3EF}"/>
                  </a:ext>
                </a:extLst>
              </p:cNvPr>
              <p:cNvSpPr txBox="1"/>
              <p:nvPr/>
            </p:nvSpPr>
            <p:spPr>
              <a:xfrm>
                <a:off x="14610946" y="10283979"/>
                <a:ext cx="5603201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𝑏𝑢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B49A8-F20F-C24B-A0CD-F89A224D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946" y="10283979"/>
                <a:ext cx="5603201" cy="757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1A263-C498-B04A-A000-D96AE232F9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3" r="6815" b="5493"/>
          <a:stretch/>
        </p:blipFill>
        <p:spPr>
          <a:xfrm>
            <a:off x="7672152" y="9167040"/>
            <a:ext cx="4503915" cy="242820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33F09-AA40-C34B-ACC1-B7735753F303}"/>
              </a:ext>
            </a:extLst>
          </p:cNvPr>
          <p:cNvCxnSpPr>
            <a:cxnSpLocks/>
          </p:cNvCxnSpPr>
          <p:nvPr/>
        </p:nvCxnSpPr>
        <p:spPr>
          <a:xfrm flipH="1">
            <a:off x="16082511" y="7935151"/>
            <a:ext cx="1" cy="935399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180E17-CDBD-994E-8E90-CE7B9C064AC3}"/>
              </a:ext>
            </a:extLst>
          </p:cNvPr>
          <p:cNvCxnSpPr>
            <a:cxnSpLocks/>
          </p:cNvCxnSpPr>
          <p:nvPr/>
        </p:nvCxnSpPr>
        <p:spPr>
          <a:xfrm flipH="1">
            <a:off x="9855549" y="8008373"/>
            <a:ext cx="1" cy="88629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E3EB92-1778-BC4D-A186-3CD8001C48F4}"/>
              </a:ext>
            </a:extLst>
          </p:cNvPr>
          <p:cNvSpPr txBox="1"/>
          <p:nvPr/>
        </p:nvSpPr>
        <p:spPr>
          <a:xfrm>
            <a:off x="16437900" y="8064296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Mapping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BA8C72-4F07-5745-95C7-23AAABA67EA2}"/>
              </a:ext>
            </a:extLst>
          </p:cNvPr>
          <p:cNvSpPr txBox="1"/>
          <p:nvPr/>
        </p:nvSpPr>
        <p:spPr>
          <a:xfrm>
            <a:off x="12675425" y="6410933"/>
            <a:ext cx="103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Outcome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under test</a:t>
            </a:r>
          </a:p>
        </p:txBody>
      </p:sp>
    </p:spTree>
    <p:extLst>
      <p:ext uri="{BB962C8B-B14F-4D97-AF65-F5344CB8AC3E}">
        <p14:creationId xmlns:p14="http://schemas.microsoft.com/office/powerpoint/2010/main" val="1291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7197EF-E315-A84F-BC6E-603AAEE44C4E}"/>
              </a:ext>
            </a:extLst>
          </p:cNvPr>
          <p:cNvSpPr/>
          <p:nvPr/>
        </p:nvSpPr>
        <p:spPr>
          <a:xfrm>
            <a:off x="425011" y="69391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E934F4-82C9-4042-9081-AF643D26358A}"/>
              </a:ext>
            </a:extLst>
          </p:cNvPr>
          <p:cNvSpPr/>
          <p:nvPr/>
        </p:nvSpPr>
        <p:spPr>
          <a:xfrm>
            <a:off x="1922832" y="69391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D93046-8261-B547-B1D9-336E1C7C9490}"/>
              </a:ext>
            </a:extLst>
          </p:cNvPr>
          <p:cNvSpPr/>
          <p:nvPr/>
        </p:nvSpPr>
        <p:spPr>
          <a:xfrm>
            <a:off x="432883" y="175806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4DB43-07D5-3148-99E8-297CE1A9714F}"/>
              </a:ext>
            </a:extLst>
          </p:cNvPr>
          <p:cNvSpPr/>
          <p:nvPr/>
        </p:nvSpPr>
        <p:spPr>
          <a:xfrm>
            <a:off x="1922832" y="175806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30DD5-05EB-1A4E-8F8C-F774043A7717}"/>
              </a:ext>
            </a:extLst>
          </p:cNvPr>
          <p:cNvSpPr txBox="1"/>
          <p:nvPr/>
        </p:nvSpPr>
        <p:spPr>
          <a:xfrm>
            <a:off x="728397" y="138444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81EE4-C12D-154B-9253-0B0A1AECED0C}"/>
              </a:ext>
            </a:extLst>
          </p:cNvPr>
          <p:cNvSpPr txBox="1"/>
          <p:nvPr/>
        </p:nvSpPr>
        <p:spPr>
          <a:xfrm>
            <a:off x="2242872" y="138444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po</a:t>
            </a:r>
          </a:p>
        </p:txBody>
      </p:sp>
      <p:cxnSp>
        <p:nvCxnSpPr>
          <p:cNvPr id="10" name="Connector: Curved 24">
            <a:extLst>
              <a:ext uri="{FF2B5EF4-FFF2-40B4-BE49-F238E27FC236}">
                <a16:creationId xmlns:a16="http://schemas.microsoft.com/office/drawing/2014/main" id="{0EBDAD04-ECEB-684F-9990-9FA721EAF8B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5400000" flipH="1" flipV="1">
            <a:off x="645786" y="801055"/>
            <a:ext cx="1704222" cy="1489949"/>
          </a:xfrm>
          <a:prstGeom prst="curvedConnector5">
            <a:avLst>
              <a:gd name="adj1" fmla="val -16019"/>
              <a:gd name="adj2" fmla="val 64896"/>
              <a:gd name="adj3" fmla="val 11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E49350-90BF-9744-AA81-9E64B54AB440}"/>
              </a:ext>
            </a:extLst>
          </p:cNvPr>
          <p:cNvSpPr txBox="1"/>
          <p:nvPr/>
        </p:nvSpPr>
        <p:spPr>
          <a:xfrm>
            <a:off x="2153029" y="334969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fr</a:t>
            </a:r>
            <a:endParaRPr 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9B91E-AF26-564C-8814-F96AED74A368}"/>
              </a:ext>
            </a:extLst>
          </p:cNvPr>
          <p:cNvSpPr txBox="1"/>
          <p:nvPr/>
        </p:nvSpPr>
        <p:spPr>
          <a:xfrm>
            <a:off x="547335" y="334969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fr</a:t>
            </a:r>
            <a:endParaRPr 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Connector: Curved 24">
            <a:extLst>
              <a:ext uri="{FF2B5EF4-FFF2-40B4-BE49-F238E27FC236}">
                <a16:creationId xmlns:a16="http://schemas.microsoft.com/office/drawing/2014/main" id="{84201A5A-4527-6444-BE63-B78C906C4D80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5400000" flipH="1">
            <a:off x="641851" y="797120"/>
            <a:ext cx="1704222" cy="1497821"/>
          </a:xfrm>
          <a:prstGeom prst="curvedConnector5">
            <a:avLst>
              <a:gd name="adj1" fmla="val -13414"/>
              <a:gd name="adj2" fmla="val 50000"/>
              <a:gd name="adj3" fmla="val 11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1DE220-73FE-2D4D-BE00-574B7CD9F06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242872" y="1333998"/>
            <a:ext cx="0" cy="4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BCE5E-6C62-E74D-BCDC-7CABE7D91E5F}"/>
              </a:ext>
            </a:extLst>
          </p:cNvPr>
          <p:cNvCxnSpPr>
            <a:cxnSpLocks/>
          </p:cNvCxnSpPr>
          <p:nvPr/>
        </p:nvCxnSpPr>
        <p:spPr>
          <a:xfrm>
            <a:off x="720525" y="1333997"/>
            <a:ext cx="0" cy="4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7B8C78-5F2D-41DC-B64B-16516BB9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01675"/>
              </p:ext>
            </p:extLst>
          </p:nvPr>
        </p:nvGraphicFramePr>
        <p:xfrm>
          <a:off x="6468439" y="4088895"/>
          <a:ext cx="4057525" cy="1828800"/>
        </p:xfrm>
        <a:graphic>
          <a:graphicData uri="http://schemas.openxmlformats.org/drawingml/2006/table">
            <a:tbl>
              <a:tblPr firstCol="1"/>
              <a:tblGrid>
                <a:gridCol w="20507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06756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D2F1D27-1BE2-4DA8-A356-55F5CE8B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95147"/>
              </p:ext>
            </p:extLst>
          </p:nvPr>
        </p:nvGraphicFramePr>
        <p:xfrm>
          <a:off x="10859628" y="4088895"/>
          <a:ext cx="4057525" cy="1828800"/>
        </p:xfrm>
        <a:graphic>
          <a:graphicData uri="http://schemas.openxmlformats.org/drawingml/2006/table">
            <a:tbl>
              <a:tblPr firstCol="1"/>
              <a:tblGrid>
                <a:gridCol w="20507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06756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lb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42161DE-B3C8-4CAB-A706-7FDFD47E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45040"/>
              </p:ext>
            </p:extLst>
          </p:nvPr>
        </p:nvGraphicFramePr>
        <p:xfrm>
          <a:off x="22984387" y="3662175"/>
          <a:ext cx="4098101" cy="2560320"/>
        </p:xfrm>
        <a:graphic>
          <a:graphicData uri="http://schemas.openxmlformats.org/drawingml/2006/table">
            <a:tbl>
              <a:tblPr firstCol="1"/>
              <a:tblGrid>
                <a:gridCol w="207127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2682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MP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Synchronize Threads</a:t>
                      </a:r>
                    </a:p>
                  </a:txBody>
                  <a:tcPr marL="113996" marR="113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21947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_1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Determine Outcome</a:t>
                      </a:r>
                    </a:p>
                  </a:txBody>
                  <a:tcPr marL="113996" marR="113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3392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91DE8AF-8537-42E8-A5CA-D3ED5D70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63046"/>
              </p:ext>
            </p:extLst>
          </p:nvPr>
        </p:nvGraphicFramePr>
        <p:xfrm>
          <a:off x="12129941" y="9209535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Perpetual Litmus Test Loop Body (sb)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n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m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85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04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794E80C-F502-4150-9760-807A4AB78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15330"/>
              </p:ext>
            </p:extLst>
          </p:nvPr>
        </p:nvGraphicFramePr>
        <p:xfrm>
          <a:off x="7647845" y="6188092"/>
          <a:ext cx="6089903" cy="1850781"/>
        </p:xfrm>
        <a:graphic>
          <a:graphicData uri="http://schemas.openxmlformats.org/drawingml/2006/table">
            <a:tbl>
              <a:tblPr/>
              <a:tblGrid>
                <a:gridCol w="2059435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1523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2015234">
                  <a:extLst>
                    <a:ext uri="{9D8B030D-6E8A-4147-A177-3AD203B41FA5}">
                      <a16:colId xmlns:a16="http://schemas.microsoft.com/office/drawing/2014/main" val="1285536535"/>
                    </a:ext>
                  </a:extLst>
                </a:gridCol>
              </a:tblGrid>
              <a:tr h="362096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podwr001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362096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0, [z]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3620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2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877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[z]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3620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[z]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BC250FD-2398-4BE5-AF94-51AF6D8E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1069"/>
              </p:ext>
            </p:extLst>
          </p:nvPr>
        </p:nvGraphicFramePr>
        <p:xfrm>
          <a:off x="6811698" y="9209535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Litmus Test Loop Body (sb)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barrier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barrier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024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 out [x], [y]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 out [x], [y]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1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1D1A04-DA97-4DF3-9383-11C75125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7179"/>
              </p:ext>
            </p:extLst>
          </p:nvPr>
        </p:nvGraphicFramePr>
        <p:xfrm>
          <a:off x="22683483" y="14881160"/>
          <a:ext cx="4057525" cy="1828800"/>
        </p:xfrm>
        <a:graphic>
          <a:graphicData uri="http://schemas.openxmlformats.org/drawingml/2006/table">
            <a:tbl>
              <a:tblPr firstCol="1"/>
              <a:tblGrid>
                <a:gridCol w="20507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06756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DFF936-B05F-4A88-9C4A-171EFF046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93785"/>
              </p:ext>
            </p:extLst>
          </p:nvPr>
        </p:nvGraphicFramePr>
        <p:xfrm>
          <a:off x="1906352" y="1523784"/>
          <a:ext cx="8091088" cy="81267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7974">
                  <a:extLst>
                    <a:ext uri="{9D8B030D-6E8A-4147-A177-3AD203B41FA5}">
                      <a16:colId xmlns:a16="http://schemas.microsoft.com/office/drawing/2014/main" val="3327911757"/>
                    </a:ext>
                  </a:extLst>
                </a:gridCol>
                <a:gridCol w="3176954">
                  <a:extLst>
                    <a:ext uri="{9D8B030D-6E8A-4147-A177-3AD203B41FA5}">
                      <a16:colId xmlns:a16="http://schemas.microsoft.com/office/drawing/2014/main" val="1056408401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293979366"/>
                    </a:ext>
                  </a:extLst>
                </a:gridCol>
              </a:tblGrid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98849"/>
                  </a:ext>
                </a:extLst>
              </a:tr>
              <a:tr h="6634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1) Happens-before edges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0737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2) Replace registers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0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0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65237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3) Replace integer values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24623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03135"/>
                  </a:ext>
                </a:extLst>
              </a:tr>
              <a:tr h="3268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63808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288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1) Happens-before edges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71613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2) Replace registers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10652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3) Replace integer values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60695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&gt;=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&gt;=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992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BF37F-7970-4E2C-A5E7-3874417C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56131"/>
              </p:ext>
            </p:extLst>
          </p:nvPr>
        </p:nvGraphicFramePr>
        <p:xfrm>
          <a:off x="11575550" y="1523784"/>
          <a:ext cx="8160250" cy="56211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3327911757"/>
                    </a:ext>
                  </a:extLst>
                </a:gridCol>
                <a:gridCol w="3253690">
                  <a:extLst>
                    <a:ext uri="{9D8B030D-6E8A-4147-A177-3AD203B41FA5}">
                      <a16:colId xmlns:a16="http://schemas.microsoft.com/office/drawing/2014/main" val="1056408401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2293979366"/>
                    </a:ext>
                  </a:extLst>
                </a:gridCol>
              </a:tblGrid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98849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…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…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…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0737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03135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5) Substitute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85182"/>
                  </a:ext>
                </a:extLst>
              </a:tr>
              <a:tr h="2607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7250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51550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…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...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…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7033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+ 1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+ 1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712795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5) Substitute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- 1]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- 1]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35023-49D2-4412-9EBF-54F5E282E70E}"/>
              </a:ext>
            </a:extLst>
          </p:cNvPr>
          <p:cNvSpPr/>
          <p:nvPr/>
        </p:nvSpPr>
        <p:spPr>
          <a:xfrm>
            <a:off x="11315700" y="91440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72F32-33A8-4E88-AFB5-76365EDC62D9}"/>
              </a:ext>
            </a:extLst>
          </p:cNvPr>
          <p:cNvSpPr/>
          <p:nvPr/>
        </p:nvSpPr>
        <p:spPr>
          <a:xfrm>
            <a:off x="13373100" y="94869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5429A-20E6-4E06-AAAE-0DD630150404}"/>
              </a:ext>
            </a:extLst>
          </p:cNvPr>
          <p:cNvSpPr/>
          <p:nvPr/>
        </p:nvSpPr>
        <p:spPr>
          <a:xfrm>
            <a:off x="15430500" y="91440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10287000" y="9144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12344400" y="9486900"/>
            <a:ext cx="727874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Perpetual Threads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EE9E3-8B29-4C2D-B20B-CF8576982155}"/>
              </a:ext>
            </a:extLst>
          </p:cNvPr>
          <p:cNvSpPr/>
          <p:nvPr/>
        </p:nvSpPr>
        <p:spPr>
          <a:xfrm>
            <a:off x="12344400" y="8801100"/>
            <a:ext cx="727875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Weak Outcome Detector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29785-0EF4-4D2F-81D4-1834D72B6478}"/>
              </a:ext>
            </a:extLst>
          </p:cNvPr>
          <p:cNvSpPr/>
          <p:nvPr/>
        </p:nvSpPr>
        <p:spPr>
          <a:xfrm>
            <a:off x="14401800" y="94869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Output 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D3C0C9-C4E9-4A62-9C7A-315E49E74C62}"/>
              </a:ext>
            </a:extLst>
          </p:cNvPr>
          <p:cNvSpPr/>
          <p:nvPr/>
        </p:nvSpPr>
        <p:spPr>
          <a:xfrm>
            <a:off x="16459200" y="9144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Weak Outcome Count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7CB59F-C0C5-4ADE-A2D9-59CE66DBBDE8}"/>
              </a:ext>
            </a:extLst>
          </p:cNvPr>
          <p:cNvSpPr/>
          <p:nvPr/>
        </p:nvSpPr>
        <p:spPr>
          <a:xfrm rot="16200000">
            <a:off x="11092942" y="9178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04A32D7-E4A6-4B1E-904A-A931D0129816}"/>
              </a:ext>
            </a:extLst>
          </p:cNvPr>
          <p:cNvSpPr/>
          <p:nvPr/>
        </p:nvSpPr>
        <p:spPr>
          <a:xfrm rot="16200000">
            <a:off x="13150342" y="95211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98CE01E-6E07-4643-A1BE-80F122130575}"/>
              </a:ext>
            </a:extLst>
          </p:cNvPr>
          <p:cNvSpPr/>
          <p:nvPr/>
        </p:nvSpPr>
        <p:spPr>
          <a:xfrm rot="16200000">
            <a:off x="14196187" y="95211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F83929-E984-41A3-96B8-E5FACAC5C2CB}"/>
              </a:ext>
            </a:extLst>
          </p:cNvPr>
          <p:cNvSpPr/>
          <p:nvPr/>
        </p:nvSpPr>
        <p:spPr>
          <a:xfrm rot="16200000">
            <a:off x="16236443" y="9178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6D19FA-FE72-477C-A51A-43020FB62CB7}"/>
              </a:ext>
            </a:extLst>
          </p:cNvPr>
          <p:cNvSpPr/>
          <p:nvPr/>
        </p:nvSpPr>
        <p:spPr>
          <a:xfrm rot="16200000">
            <a:off x="14007592" y="7978140"/>
            <a:ext cx="102616" cy="19888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E77BF-9095-4D6E-8B4C-50DDDF6A4D42}"/>
              </a:ext>
            </a:extLst>
          </p:cNvPr>
          <p:cNvSpPr/>
          <p:nvPr/>
        </p:nvSpPr>
        <p:spPr>
          <a:xfrm rot="18900000" flipH="1">
            <a:off x="12125536" y="938792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3F7B787-36B5-4018-9AA5-7CC40F51652E}"/>
              </a:ext>
            </a:extLst>
          </p:cNvPr>
          <p:cNvSpPr/>
          <p:nvPr/>
        </p:nvSpPr>
        <p:spPr>
          <a:xfrm rot="13500000">
            <a:off x="12125535" y="8968657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C39C3C9-69B3-4CA7-9A0F-B62AF21D52C1}"/>
              </a:ext>
            </a:extLst>
          </p:cNvPr>
          <p:cNvSpPr/>
          <p:nvPr/>
        </p:nvSpPr>
        <p:spPr>
          <a:xfrm rot="18900000" flipH="1">
            <a:off x="15211635" y="8968657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6E6539-05FE-4390-AA2A-59FBA7620679}"/>
              </a:ext>
            </a:extLst>
          </p:cNvPr>
          <p:cNvSpPr/>
          <p:nvPr/>
        </p:nvSpPr>
        <p:spPr>
          <a:xfrm rot="13500000">
            <a:off x="15211634" y="938792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</p:spTree>
    <p:extLst>
      <p:ext uri="{BB962C8B-B14F-4D97-AF65-F5344CB8AC3E}">
        <p14:creationId xmlns:p14="http://schemas.microsoft.com/office/powerpoint/2010/main" val="357073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1065659" y="6315406"/>
            <a:ext cx="1778789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7733587" y="6315406"/>
            <a:ext cx="1976856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Perpetual Litmus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5652A-20CB-444B-BBAB-10B680DA0C16}"/>
              </a:ext>
            </a:extLst>
          </p:cNvPr>
          <p:cNvSpPr/>
          <p:nvPr/>
        </p:nvSpPr>
        <p:spPr>
          <a:xfrm>
            <a:off x="4151606" y="5714145"/>
            <a:ext cx="2335483" cy="237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E91DCC-07B5-47D6-B7C9-9C2AA5AF53AA}"/>
              </a:ext>
            </a:extLst>
          </p:cNvPr>
          <p:cNvSpPr/>
          <p:nvPr/>
        </p:nvSpPr>
        <p:spPr>
          <a:xfrm>
            <a:off x="1065659" y="7296632"/>
            <a:ext cx="1778789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Outcomes of interest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A761D5-F103-4E52-BD39-C865B5BEF302}"/>
              </a:ext>
            </a:extLst>
          </p:cNvPr>
          <p:cNvSpPr/>
          <p:nvPr/>
        </p:nvSpPr>
        <p:spPr>
          <a:xfrm>
            <a:off x="4243329" y="6315406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Conversion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02A02A-DAC4-4426-996A-F41AF152E046}"/>
              </a:ext>
            </a:extLst>
          </p:cNvPr>
          <p:cNvSpPr/>
          <p:nvPr/>
        </p:nvSpPr>
        <p:spPr>
          <a:xfrm>
            <a:off x="4243329" y="7296632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 Conversion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42A42C-9880-41B0-8C3B-39984423CEA6}"/>
              </a:ext>
            </a:extLst>
          </p:cNvPr>
          <p:cNvSpPr/>
          <p:nvPr/>
        </p:nvSpPr>
        <p:spPr>
          <a:xfrm>
            <a:off x="7733587" y="7296632"/>
            <a:ext cx="1976856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 counter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15D74E-E74D-4FD9-99E5-214286C65B6C}"/>
              </a:ext>
            </a:extLst>
          </p:cNvPr>
          <p:cNvSpPr/>
          <p:nvPr/>
        </p:nvSpPr>
        <p:spPr>
          <a:xfrm>
            <a:off x="7733587" y="8232138"/>
            <a:ext cx="1976856" cy="866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Heuristic outcome counter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6CA545-168C-4E25-B466-0E549BB164B4}"/>
              </a:ext>
            </a:extLst>
          </p:cNvPr>
          <p:cNvSpPr/>
          <p:nvPr/>
        </p:nvSpPr>
        <p:spPr>
          <a:xfrm>
            <a:off x="11002511" y="5714144"/>
            <a:ext cx="5990090" cy="342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6355C-EE87-4D79-B60A-5CFCB27F38D2}"/>
              </a:ext>
            </a:extLst>
          </p:cNvPr>
          <p:cNvSpPr/>
          <p:nvPr/>
        </p:nvSpPr>
        <p:spPr>
          <a:xfrm>
            <a:off x="11145339" y="6315406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Execution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0B9CCA-7D9A-499F-A889-7B3540266B97}"/>
              </a:ext>
            </a:extLst>
          </p:cNvPr>
          <p:cNvSpPr/>
          <p:nvPr/>
        </p:nvSpPr>
        <p:spPr>
          <a:xfrm>
            <a:off x="14798940" y="6315406"/>
            <a:ext cx="1976856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In-memory test results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B4D0C3-39D9-4504-BAD0-CEBD153BFC0F}"/>
              </a:ext>
            </a:extLst>
          </p:cNvPr>
          <p:cNvSpPr/>
          <p:nvPr/>
        </p:nvSpPr>
        <p:spPr>
          <a:xfrm>
            <a:off x="14711201" y="7296632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 counting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87AA1-9441-46C1-BE3F-B4EF8D5CCE3D}"/>
              </a:ext>
            </a:extLst>
          </p:cNvPr>
          <p:cNvSpPr/>
          <p:nvPr/>
        </p:nvSpPr>
        <p:spPr>
          <a:xfrm>
            <a:off x="14711201" y="8295789"/>
            <a:ext cx="2152335" cy="73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Heuristic outcome counting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98D10B-37DA-4BF0-B6AD-ED5992D8FE6A}"/>
              </a:ext>
            </a:extLst>
          </p:cNvPr>
          <p:cNvCxnSpPr>
            <a:cxnSpLocks/>
          </p:cNvCxnSpPr>
          <p:nvPr/>
        </p:nvCxnSpPr>
        <p:spPr>
          <a:xfrm rot="16200000">
            <a:off x="3543888" y="620366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099B1C-F82D-45C7-90DC-EF419E508635}"/>
              </a:ext>
            </a:extLst>
          </p:cNvPr>
          <p:cNvCxnSpPr>
            <a:cxnSpLocks/>
          </p:cNvCxnSpPr>
          <p:nvPr/>
        </p:nvCxnSpPr>
        <p:spPr>
          <a:xfrm rot="16200000">
            <a:off x="3543888" y="718489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16E673-954A-422A-8673-585B6B19832D}"/>
              </a:ext>
            </a:extLst>
          </p:cNvPr>
          <p:cNvCxnSpPr>
            <a:cxnSpLocks/>
          </p:cNvCxnSpPr>
          <p:nvPr/>
        </p:nvCxnSpPr>
        <p:spPr>
          <a:xfrm>
            <a:off x="6694867" y="6619140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D9C1D-A848-409E-A49A-1858338B5841}"/>
              </a:ext>
            </a:extLst>
          </p:cNvPr>
          <p:cNvCxnSpPr>
            <a:cxnSpLocks/>
          </p:cNvCxnSpPr>
          <p:nvPr/>
        </p:nvCxnSpPr>
        <p:spPr>
          <a:xfrm>
            <a:off x="6722306" y="7600366"/>
            <a:ext cx="803503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906280-0717-4B93-B804-13E5CE2115C1}"/>
              </a:ext>
            </a:extLst>
          </p:cNvPr>
          <p:cNvCxnSpPr>
            <a:cxnSpLocks/>
          </p:cNvCxnSpPr>
          <p:nvPr/>
        </p:nvCxnSpPr>
        <p:spPr>
          <a:xfrm rot="2700000">
            <a:off x="6722306" y="8350059"/>
            <a:ext cx="803503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6B8FBA-4868-411A-8F04-B1FA9BB0043D}"/>
              </a:ext>
            </a:extLst>
          </p:cNvPr>
          <p:cNvCxnSpPr>
            <a:cxnSpLocks/>
          </p:cNvCxnSpPr>
          <p:nvPr/>
        </p:nvCxnSpPr>
        <p:spPr>
          <a:xfrm>
            <a:off x="9925747" y="6619140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5412ED-C9DB-4E41-A1FD-E4A2C8AC8D7F}"/>
              </a:ext>
            </a:extLst>
          </p:cNvPr>
          <p:cNvCxnSpPr>
            <a:cxnSpLocks/>
          </p:cNvCxnSpPr>
          <p:nvPr/>
        </p:nvCxnSpPr>
        <p:spPr>
          <a:xfrm>
            <a:off x="9925747" y="7600366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DBFB3-78DE-450B-A82A-9210D0F9E24F}"/>
              </a:ext>
            </a:extLst>
          </p:cNvPr>
          <p:cNvCxnSpPr>
            <a:cxnSpLocks/>
          </p:cNvCxnSpPr>
          <p:nvPr/>
        </p:nvCxnSpPr>
        <p:spPr>
          <a:xfrm>
            <a:off x="9925747" y="8665209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0750-AA89-495E-BD44-7424D6130A7B}"/>
              </a:ext>
            </a:extLst>
          </p:cNvPr>
          <p:cNvCxnSpPr>
            <a:cxnSpLocks/>
          </p:cNvCxnSpPr>
          <p:nvPr/>
        </p:nvCxnSpPr>
        <p:spPr>
          <a:xfrm>
            <a:off x="11145339" y="7600366"/>
            <a:ext cx="3383461" cy="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D347AC-E69F-4697-90F0-010B78839D26}"/>
              </a:ext>
            </a:extLst>
          </p:cNvPr>
          <p:cNvCxnSpPr>
            <a:cxnSpLocks/>
          </p:cNvCxnSpPr>
          <p:nvPr/>
        </p:nvCxnSpPr>
        <p:spPr>
          <a:xfrm>
            <a:off x="11145339" y="8665209"/>
            <a:ext cx="3383461" cy="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6D3A68-09B9-4BFC-BF2A-7DCE2609987F}"/>
              </a:ext>
            </a:extLst>
          </p:cNvPr>
          <p:cNvCxnSpPr/>
          <p:nvPr/>
        </p:nvCxnSpPr>
        <p:spPr>
          <a:xfrm>
            <a:off x="15438120" y="6922874"/>
            <a:ext cx="0" cy="373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0FEB9E-5404-4D88-9541-EAD64C7F4DD3}"/>
              </a:ext>
            </a:extLst>
          </p:cNvPr>
          <p:cNvCxnSpPr/>
          <p:nvPr/>
        </p:nvCxnSpPr>
        <p:spPr>
          <a:xfrm>
            <a:off x="16169640" y="6922874"/>
            <a:ext cx="0" cy="1360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A94B70-EE6D-4567-8479-395E66E4AA70}"/>
              </a:ext>
            </a:extLst>
          </p:cNvPr>
          <p:cNvCxnSpPr>
            <a:cxnSpLocks/>
          </p:cNvCxnSpPr>
          <p:nvPr/>
        </p:nvCxnSpPr>
        <p:spPr>
          <a:xfrm>
            <a:off x="17196652" y="7600366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C0BC51-7F84-4DDD-9755-FD603F4A9756}"/>
              </a:ext>
            </a:extLst>
          </p:cNvPr>
          <p:cNvCxnSpPr>
            <a:cxnSpLocks/>
          </p:cNvCxnSpPr>
          <p:nvPr/>
        </p:nvCxnSpPr>
        <p:spPr>
          <a:xfrm>
            <a:off x="17196652" y="8665209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EE4EFAD-BE97-4FF0-86BA-71221C8924EC}"/>
              </a:ext>
            </a:extLst>
          </p:cNvPr>
          <p:cNvSpPr/>
          <p:nvPr/>
        </p:nvSpPr>
        <p:spPr>
          <a:xfrm>
            <a:off x="18215613" y="7143166"/>
            <a:ext cx="308014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occurrences of outcomes of interest (counter)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241E3B-C2BA-43B3-8CC8-45FCE6451658}"/>
              </a:ext>
            </a:extLst>
          </p:cNvPr>
          <p:cNvSpPr/>
          <p:nvPr/>
        </p:nvSpPr>
        <p:spPr>
          <a:xfrm>
            <a:off x="18313741" y="8208009"/>
            <a:ext cx="2982016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occurrences of outcomes of interest (heuristic)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5A1EE2-A0AA-4731-89C4-3B94CCD326A9}"/>
              </a:ext>
            </a:extLst>
          </p:cNvPr>
          <p:cNvCxnSpPr>
            <a:cxnSpLocks/>
          </p:cNvCxnSpPr>
          <p:nvPr/>
        </p:nvCxnSpPr>
        <p:spPr>
          <a:xfrm>
            <a:off x="13697858" y="6619140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3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7B8DF8-8647-4DA7-ABDE-102C26CF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04575"/>
              </p:ext>
            </p:extLst>
          </p:nvPr>
        </p:nvGraphicFramePr>
        <p:xfrm>
          <a:off x="6722410" y="6423718"/>
          <a:ext cx="1164454" cy="2129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27">
                  <a:extLst>
                    <a:ext uri="{9D8B030D-6E8A-4147-A177-3AD203B41FA5}">
                      <a16:colId xmlns:a16="http://schemas.microsoft.com/office/drawing/2014/main" val="3307817701"/>
                    </a:ext>
                  </a:extLst>
                </a:gridCol>
                <a:gridCol w="582227">
                  <a:extLst>
                    <a:ext uri="{9D8B030D-6E8A-4147-A177-3AD203B41FA5}">
                      <a16:colId xmlns:a16="http://schemas.microsoft.com/office/drawing/2014/main" val="3991195796"/>
                    </a:ext>
                  </a:extLst>
                </a:gridCol>
              </a:tblGrid>
              <a:tr h="261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Litmus testing</a:t>
                      </a:r>
                    </a:p>
                  </a:txBody>
                  <a:tcPr marL="13591" marR="13591" marT="66938" marB="6693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12355" marR="12355" marT="73632" marB="73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3013"/>
                  </a:ext>
                </a:extLst>
              </a:tr>
              <a:tr h="261079">
                <a:tc gridSpan="2"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100584" marR="100584"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99915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0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1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390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78805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1673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+ 1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+ 1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8542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+ 2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+ 2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2570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97143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96DA4E69-4BD2-4428-967C-33D123BC3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31112"/>
              </p:ext>
            </p:extLst>
          </p:nvPr>
        </p:nvGraphicFramePr>
        <p:xfrm>
          <a:off x="9871318" y="6423718"/>
          <a:ext cx="1549890" cy="2129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4945">
                  <a:extLst>
                    <a:ext uri="{9D8B030D-6E8A-4147-A177-3AD203B41FA5}">
                      <a16:colId xmlns:a16="http://schemas.microsoft.com/office/drawing/2014/main" val="3307817701"/>
                    </a:ext>
                  </a:extLst>
                </a:gridCol>
                <a:gridCol w="774945">
                  <a:extLst>
                    <a:ext uri="{9D8B030D-6E8A-4147-A177-3AD203B41FA5}">
                      <a16:colId xmlns:a16="http://schemas.microsoft.com/office/drawing/2014/main" val="3991195796"/>
                    </a:ext>
                  </a:extLst>
                </a:gridCol>
              </a:tblGrid>
              <a:tr h="261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Perpetual litmus testing</a:t>
                      </a:r>
                    </a:p>
                  </a:txBody>
                  <a:tcPr marL="13591" marR="13591" marT="66938" marB="66938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12355" marR="12355" marT="73632" marB="73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3013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342" marR="634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342" marR="634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44438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0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1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390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78805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m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1673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+ 1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[Other work]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8542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+ 2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m + 1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2570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97143"/>
                  </a:ext>
                </a:extLst>
              </a:tr>
            </a:tbl>
          </a:graphicData>
        </a:graphic>
      </p:graphicFrame>
      <p:sp>
        <p:nvSpPr>
          <p:cNvPr id="2" name="Trapezoid 1">
            <a:extLst>
              <a:ext uri="{FF2B5EF4-FFF2-40B4-BE49-F238E27FC236}">
                <a16:creationId xmlns:a16="http://schemas.microsoft.com/office/drawing/2014/main" id="{60BAD36F-7712-4535-B39F-6AFB80B5A725}"/>
              </a:ext>
            </a:extLst>
          </p:cNvPr>
          <p:cNvSpPr/>
          <p:nvPr/>
        </p:nvSpPr>
        <p:spPr>
          <a:xfrm rot="5400000">
            <a:off x="6384186" y="7409003"/>
            <a:ext cx="240282" cy="435519"/>
          </a:xfrm>
          <a:prstGeom prst="trapezoid">
            <a:avLst>
              <a:gd name="adj" fmla="val 3060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A3614-6A7E-4926-95E3-C9A15036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75489"/>
              </p:ext>
            </p:extLst>
          </p:nvPr>
        </p:nvGraphicFramePr>
        <p:xfrm>
          <a:off x="5116366" y="7237809"/>
          <a:ext cx="1164454" cy="51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27">
                  <a:extLst>
                    <a:ext uri="{9D8B030D-6E8A-4147-A177-3AD203B41FA5}">
                      <a16:colId xmlns:a16="http://schemas.microsoft.com/office/drawing/2014/main" val="94602379"/>
                    </a:ext>
                  </a:extLst>
                </a:gridCol>
                <a:gridCol w="582227">
                  <a:extLst>
                    <a:ext uri="{9D8B030D-6E8A-4147-A177-3AD203B41FA5}">
                      <a16:colId xmlns:a16="http://schemas.microsoft.com/office/drawing/2014/main" val="4019887718"/>
                    </a:ext>
                  </a:extLst>
                </a:gridCol>
              </a:tblGrid>
              <a:tr h="2587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Frames to consider</a:t>
                      </a:r>
                    </a:p>
                  </a:txBody>
                  <a:tcPr marL="11232" marR="11232" marT="41564" marB="415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355" marR="1235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13950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6975" marR="6975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6975" marR="6975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36324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BC31A5-A533-4420-A49A-CF3F2E4E70BD}"/>
              </a:ext>
            </a:extLst>
          </p:cNvPr>
          <p:cNvSpPr/>
          <p:nvPr/>
        </p:nvSpPr>
        <p:spPr>
          <a:xfrm>
            <a:off x="6722409" y="7506621"/>
            <a:ext cx="613323" cy="25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46D39FE-F921-473C-A372-1C2299A0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70416"/>
              </p:ext>
            </p:extLst>
          </p:nvPr>
        </p:nvGraphicFramePr>
        <p:xfrm>
          <a:off x="8254247" y="6712056"/>
          <a:ext cx="1164454" cy="155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27">
                  <a:extLst>
                    <a:ext uri="{9D8B030D-6E8A-4147-A177-3AD203B41FA5}">
                      <a16:colId xmlns:a16="http://schemas.microsoft.com/office/drawing/2014/main" val="94602379"/>
                    </a:ext>
                  </a:extLst>
                </a:gridCol>
                <a:gridCol w="582227">
                  <a:extLst>
                    <a:ext uri="{9D8B030D-6E8A-4147-A177-3AD203B41FA5}">
                      <a16:colId xmlns:a16="http://schemas.microsoft.com/office/drawing/2014/main" val="4019887718"/>
                    </a:ext>
                  </a:extLst>
                </a:gridCol>
              </a:tblGrid>
              <a:tr h="2587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Frames to consider</a:t>
                      </a:r>
                    </a:p>
                  </a:txBody>
                  <a:tcPr marL="13591" marR="13591" marT="41564" marB="415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355" marR="1235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13950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098504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 - 1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363240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535371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 + 1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99195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25693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F8FBB14-A2AF-4521-A861-578BA36D07C7}"/>
              </a:ext>
            </a:extLst>
          </p:cNvPr>
          <p:cNvSpPr/>
          <p:nvPr/>
        </p:nvSpPr>
        <p:spPr>
          <a:xfrm>
            <a:off x="9871317" y="7488252"/>
            <a:ext cx="806041" cy="25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805B8814-44FD-492E-A7E0-EC8AAB000F89}"/>
              </a:ext>
            </a:extLst>
          </p:cNvPr>
          <p:cNvSpPr/>
          <p:nvPr/>
        </p:nvSpPr>
        <p:spPr>
          <a:xfrm rot="5400000">
            <a:off x="9527319" y="7409005"/>
            <a:ext cx="240282" cy="435519"/>
          </a:xfrm>
          <a:prstGeom prst="trapezoid">
            <a:avLst>
              <a:gd name="adj" fmla="val 3060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1274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5216</TotalTime>
  <Words>2397</Words>
  <Application>Microsoft Office PowerPoint</Application>
  <PresentationFormat>Custom</PresentationFormat>
  <Paragraphs>557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Themistoklis Melissaris</dc:creator>
  <cp:lastModifiedBy>Markos Markakis</cp:lastModifiedBy>
  <cp:revision>93</cp:revision>
  <dcterms:created xsi:type="dcterms:W3CDTF">2019-11-19T19:30:48Z</dcterms:created>
  <dcterms:modified xsi:type="dcterms:W3CDTF">2019-11-26T23:15:15Z</dcterms:modified>
</cp:coreProperties>
</file>