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/>
    <p:restoredTop sz="94663"/>
  </p:normalViewPr>
  <p:slideViewPr>
    <p:cSldViewPr snapToGrid="0" snapToObjects="1">
      <p:cViewPr>
        <p:scale>
          <a:sx n="126" d="100"/>
          <a:sy n="126" d="100"/>
        </p:scale>
        <p:origin x="-27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3D7E-AF41-1B4C-BBE3-3A1753BB2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1A2B1-E475-504E-A3DE-8AE11CA25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A3491-722C-034C-A9AA-3B193355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1357-18F0-8648-B5D4-75A9AD5E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8D10F-5406-D040-8B7B-160B6006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3FF9-C786-754A-816A-7A5F477F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3041C-E763-2E4D-BF71-56404829B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F287-253B-C04B-B72A-A6140A4B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6C084-E8A4-784E-808B-C16C30B7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5C9D-D49B-5441-861E-FF3B4E35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17141-C3EB-7C40-84BA-0788BCC90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C833-8DAB-AF49-BBF5-B874254B6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73E5C-B905-574B-9C44-1D7895A5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7FA85-BE7A-7044-B9C1-5D34A70D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E41DC-34A0-8446-AAC4-49A7B02A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0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C9A-21B0-D24F-8263-ACF050B3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CDD5-4819-D948-90D3-C25826185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6A771-2E38-E842-A635-15189DF2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7E3F-D9A5-1D49-BC07-14F5EF6D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A4EE-D074-5440-8D9B-37E6BD75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8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D705-4FA1-A44C-9B5E-8E78609B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4291E-697E-A043-B17C-CA2A1AEDD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F3B4C-387F-9F44-AFB9-19626F9B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BD6E6-F4CA-364C-B8E7-91B59F36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79C8B-91D2-7241-8DEE-18C8455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2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5634-9D81-E84D-B2B6-64FAD410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5651-CD02-CA4C-A055-C0717D3F7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11859-B198-0F49-A12B-938ECBFC5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76D2D-21C4-BF4B-8211-CC89AC68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1E349-112F-2541-8E07-9D97C989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525EF-CEC4-F347-98B9-482BF91C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8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FE14-F010-2841-B948-A786C0D9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FF43B-BE56-3541-98F6-BB01E6C37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886D8-A2AA-9443-B0FB-85EC71A0B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E17AD-DEC7-9140-924A-52293C7D0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14748-09C0-814C-9EC6-62C507BE7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3DF44-D8AE-8B45-B3AC-10994DC4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EAB21-FA52-A546-95FF-AC08C439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EC16F-4682-7C48-98B2-C1AC9D19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4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8639-DBB1-4E4E-A56A-8DFDC3FF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5622D-99BB-EF46-A86A-F1BE6230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561EE-532F-DB4E-AE11-B7B420DA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AC707-77C7-7541-9359-2DB08F7F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1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7019F-627B-6643-9557-1856B3E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16B56-A27A-D848-9AE7-A80A23F9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33A9E-1050-4645-B5B4-ED546BC0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3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8223-8E19-114B-AE96-26207F65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8248F-8D79-9B4B-A320-97856F012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2E32F-0172-A441-9504-84068D66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B7A63-9036-CA4B-BDF0-3FE467A2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A6FDA-1CB2-6B4B-AE0C-914F0131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F1A7-2CB6-0044-B815-50643184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9A06-B9BB-1049-AEFE-C7313337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EAFDD-4396-2840-9694-F3C8A66BA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6FDB-EF43-5E4C-8EF8-CEA9885E6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7E9CA-31B9-0A4F-81A4-55D25FC8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F3B-97E2-5C4B-A6DC-40C34183AE7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5BD63-18F2-DD4D-BC9E-E7DA994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F6D6A-20E3-6E4F-A587-BC6CB8D5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7980F-0DAF-EE45-8383-87E5BD06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FF632-99F3-B644-B2F0-86F89CD0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6350-D448-674C-9C4F-2AAEE076B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53F3B-97E2-5C4B-A6DC-40C34183AE7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7F5E8-79C9-6446-9CE5-299F2CBF2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F25B2-1D89-4845-A452-E515F7981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C09DE-D71D-C245-8327-D6666477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388ACD28-D44C-054F-93C3-D3574A2C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21" y="624113"/>
            <a:ext cx="3715544" cy="14133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1CF5E0-FCB0-7946-89C8-F492727C2C9D}"/>
              </a:ext>
            </a:extLst>
          </p:cNvPr>
          <p:cNvCxnSpPr>
            <a:cxnSpLocks/>
          </p:cNvCxnSpPr>
          <p:nvPr/>
        </p:nvCxnSpPr>
        <p:spPr>
          <a:xfrm>
            <a:off x="2191656" y="2037442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D05370-5B07-CE40-B845-D0CA267710B1}"/>
              </a:ext>
            </a:extLst>
          </p:cNvPr>
          <p:cNvSpPr txBox="1"/>
          <p:nvPr/>
        </p:nvSpPr>
        <p:spPr>
          <a:xfrm>
            <a:off x="2355636" y="2160525"/>
            <a:ext cx="1002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x86 </a:t>
            </a:r>
          </a:p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Converter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85A85B-7ECE-CC45-A161-AFDEEFD78E9C}"/>
              </a:ext>
            </a:extLst>
          </p:cNvPr>
          <p:cNvCxnSpPr>
            <a:cxnSpLocks/>
          </p:cNvCxnSpPr>
          <p:nvPr/>
        </p:nvCxnSpPr>
        <p:spPr>
          <a:xfrm rot="16200000">
            <a:off x="4744288" y="1029000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5094A8-17F8-0F45-802B-C594180D6DF4}"/>
              </a:ext>
            </a:extLst>
          </p:cNvPr>
          <p:cNvSpPr txBox="1"/>
          <p:nvPr/>
        </p:nvSpPr>
        <p:spPr>
          <a:xfrm>
            <a:off x="4226490" y="624113"/>
            <a:ext cx="93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Checker</a:t>
            </a:r>
          </a:p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Compiler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ADCFFF-DA1E-3F4A-B185-41D30B54744E}"/>
              </a:ext>
            </a:extLst>
          </p:cNvPr>
          <p:cNvSpPr txBox="1"/>
          <p:nvPr/>
        </p:nvSpPr>
        <p:spPr>
          <a:xfrm>
            <a:off x="5170585" y="477221"/>
            <a:ext cx="3270447" cy="280076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56EC4"/>
                </a:solidFill>
                <a:latin typeface="Monaco" pitchFamily="2" charset="77"/>
              </a:rPr>
              <a:t>int checker(N,buf0,buf1)</a:t>
            </a:r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{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  sum=0;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  for(n=0; n&lt;N; n++)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    for(m=0; m&lt;N; m++)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      if(buf0[n] &lt; m+1)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      // condition 1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        if(buf1[m] &lt; n+1)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  	  // condition 2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  	  sum++;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   return sum;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C8320-6771-F24C-AB0C-50A2C95C8834}"/>
              </a:ext>
            </a:extLst>
          </p:cNvPr>
          <p:cNvSpPr txBox="1"/>
          <p:nvPr/>
        </p:nvSpPr>
        <p:spPr>
          <a:xfrm>
            <a:off x="8674690" y="477221"/>
            <a:ext cx="35173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56EC4"/>
                </a:solidFill>
                <a:latin typeface="Monaco" pitchFamily="2" charset="77"/>
              </a:rPr>
              <a:t>int heuristic(N,buf0,buf1){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  sum=0;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  for(n=0; n&lt;N; n++)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    if(buf1[buf0[n]] &lt; n+1)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       sum++;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  return sum;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828BCE-957D-8D4D-AB9F-B9D7B7D1ECD0}"/>
              </a:ext>
            </a:extLst>
          </p:cNvPr>
          <p:cNvCxnSpPr>
            <a:cxnSpLocks/>
          </p:cNvCxnSpPr>
          <p:nvPr/>
        </p:nvCxnSpPr>
        <p:spPr>
          <a:xfrm rot="16200000">
            <a:off x="5113939" y="3730047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F54E0B-9F67-C940-BD32-39CA3C3CFE60}"/>
              </a:ext>
            </a:extLst>
          </p:cNvPr>
          <p:cNvSpPr txBox="1"/>
          <p:nvPr/>
        </p:nvSpPr>
        <p:spPr>
          <a:xfrm>
            <a:off x="4556066" y="3325160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Assembly </a:t>
            </a:r>
          </a:p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C26BE-7273-3A4F-A0E8-C862C642F084}"/>
              </a:ext>
            </a:extLst>
          </p:cNvPr>
          <p:cNvSpPr txBox="1"/>
          <p:nvPr/>
        </p:nvSpPr>
        <p:spPr>
          <a:xfrm>
            <a:off x="6588332" y="3381826"/>
            <a:ext cx="52453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// </a:t>
            </a:r>
            <a:r>
              <a:rPr lang="en-US" sz="1600" b="1" dirty="0">
                <a:solidFill>
                  <a:srgbClr val="456EC4"/>
                </a:solidFill>
                <a:latin typeface="Monaco" pitchFamily="2" charset="77"/>
              </a:rPr>
              <a:t>harness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initialize();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sb_perpetual_Thread0(N,buf0);</a:t>
            </a:r>
          </a:p>
          <a:p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sb_perpetual_Thread1(N,buf1);</a:t>
            </a:r>
          </a:p>
          <a:p>
            <a:r>
              <a:rPr lang="en-US" sz="1600" dirty="0" err="1">
                <a:solidFill>
                  <a:srgbClr val="456EC4"/>
                </a:solidFill>
                <a:latin typeface="Monaco" pitchFamily="2" charset="77"/>
              </a:rPr>
              <a:t>synchronization_barrier</a:t>
            </a:r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();</a:t>
            </a:r>
          </a:p>
          <a:p>
            <a:r>
              <a:rPr lang="en-US" sz="1600" dirty="0" err="1">
                <a:solidFill>
                  <a:srgbClr val="456EC4"/>
                </a:solidFill>
                <a:latin typeface="Monaco" pitchFamily="2" charset="77"/>
              </a:rPr>
              <a:t>outcomesChecker</a:t>
            </a:r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 = checker(buf0,buf1);</a:t>
            </a:r>
          </a:p>
          <a:p>
            <a:r>
              <a:rPr lang="en-US" sz="1600" dirty="0" err="1">
                <a:solidFill>
                  <a:srgbClr val="456EC4"/>
                </a:solidFill>
                <a:latin typeface="Monaco" pitchFamily="2" charset="77"/>
              </a:rPr>
              <a:t>outcomesHeuristic</a:t>
            </a:r>
            <a:r>
              <a:rPr lang="en-US" sz="1600" dirty="0">
                <a:solidFill>
                  <a:srgbClr val="456EC4"/>
                </a:solidFill>
                <a:latin typeface="Monaco" pitchFamily="2" charset="77"/>
              </a:rPr>
              <a:t> = heuristic(buf0,buf1);</a:t>
            </a:r>
          </a:p>
          <a:p>
            <a:endParaRPr lang="en-US" sz="1600" dirty="0">
              <a:solidFill>
                <a:srgbClr val="456EC4"/>
              </a:solidFill>
              <a:latin typeface="Monaco" pitchFamily="2" charset="77"/>
            </a:endParaRPr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AB1F47-E294-F54F-8412-ED096C6A8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3" r="6815" b="5493"/>
          <a:stretch/>
        </p:blipFill>
        <p:spPr>
          <a:xfrm>
            <a:off x="52151" y="2868383"/>
            <a:ext cx="4503915" cy="242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388ACD28-D44C-054F-93C3-D3574A2C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21" y="624113"/>
            <a:ext cx="3715544" cy="141332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85A85B-7ECE-CC45-A161-AFDEEFD78E9C}"/>
              </a:ext>
            </a:extLst>
          </p:cNvPr>
          <p:cNvCxnSpPr>
            <a:cxnSpLocks/>
          </p:cNvCxnSpPr>
          <p:nvPr/>
        </p:nvCxnSpPr>
        <p:spPr>
          <a:xfrm rot="16200000">
            <a:off x="5599891" y="1009564"/>
            <a:ext cx="0" cy="83094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C6AED0-33F5-9445-A2E2-A359622DB9F5}"/>
              </a:ext>
            </a:extLst>
          </p:cNvPr>
          <p:cNvSpPr txBox="1"/>
          <p:nvPr/>
        </p:nvSpPr>
        <p:spPr>
          <a:xfrm>
            <a:off x="4505264" y="1687317"/>
            <a:ext cx="2189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56EC4"/>
                </a:solidFill>
              </a:rPr>
              <a:t>Reg</a:t>
            </a:r>
            <a:r>
              <a:rPr lang="en-US" sz="1600" baseline="-25000" dirty="0">
                <a:solidFill>
                  <a:srgbClr val="456EC4"/>
                </a:solidFill>
              </a:rPr>
              <a:t>0</a:t>
            </a:r>
            <a:r>
              <a:rPr lang="en-US" sz="1600" dirty="0">
                <a:solidFill>
                  <a:srgbClr val="456EC4"/>
                </a:solidFill>
              </a:rPr>
              <a:t>_0 =0 /\ Reg</a:t>
            </a:r>
            <a:r>
              <a:rPr lang="en-US" sz="1600" baseline="-25000" dirty="0">
                <a:solidFill>
                  <a:srgbClr val="456EC4"/>
                </a:solidFill>
              </a:rPr>
              <a:t>1</a:t>
            </a:r>
            <a:r>
              <a:rPr lang="en-US" sz="1600" dirty="0">
                <a:solidFill>
                  <a:srgbClr val="456EC4"/>
                </a:solidFill>
              </a:rPr>
              <a:t>_0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0F429E-5B2A-BD46-B966-897E49307566}"/>
                  </a:ext>
                </a:extLst>
              </p:cNvPr>
              <p:cNvSpPr txBox="1"/>
              <p:nvPr/>
            </p:nvSpPr>
            <p:spPr>
              <a:xfrm>
                <a:off x="6853546" y="986197"/>
                <a:ext cx="398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𝑙𝑜𝑎𝑑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𝑠𝑡𝑜𝑟𝑒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56EC4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0F429E-5B2A-BD46-B966-897E49307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6" y="986197"/>
                <a:ext cx="398198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69ED87-1EB2-FC4D-B185-8CBD569BD73F}"/>
                  </a:ext>
                </a:extLst>
              </p:cNvPr>
              <p:cNvSpPr txBox="1"/>
              <p:nvPr/>
            </p:nvSpPr>
            <p:spPr>
              <a:xfrm>
                <a:off x="6853546" y="1453734"/>
                <a:ext cx="3975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𝑙𝑜𝑎𝑑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𝑠𝑡𝑜𝑟𝑒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56EC4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69ED87-1EB2-FC4D-B185-8CBD569BD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6" y="1453734"/>
                <a:ext cx="3975191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9920E746-48C9-114B-9EF7-84899D9CA91D}"/>
              </a:ext>
            </a:extLst>
          </p:cNvPr>
          <p:cNvSpPr txBox="1"/>
          <p:nvPr/>
        </p:nvSpPr>
        <p:spPr>
          <a:xfrm>
            <a:off x="2584318" y="2446384"/>
            <a:ext cx="917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Mapping</a:t>
            </a:r>
          </a:p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5E036-DEB4-2742-BCB0-7634A79B9662}"/>
                  </a:ext>
                </a:extLst>
              </p:cNvPr>
              <p:cNvSpPr txBox="1"/>
              <p:nvPr/>
            </p:nvSpPr>
            <p:spPr>
              <a:xfrm>
                <a:off x="6990945" y="4101442"/>
                <a:ext cx="2065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56EC4"/>
                        </a:solidFill>
                        <a:latin typeface="Cambria Math" panose="02040503050406030204" pitchFamily="18" charset="0"/>
                      </a:rPr>
                      <m:t>𝑏𝑢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456EC4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56EC4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56EC4"/>
                    </a:solidFill>
                  </a:rPr>
                  <a:t>=m+1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5E036-DEB4-2742-BCB0-7634A79B9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45" y="4101442"/>
                <a:ext cx="2065950" cy="369332"/>
              </a:xfrm>
              <a:prstGeom prst="rect">
                <a:avLst/>
              </a:prstGeom>
              <a:blipFill>
                <a:blip r:embed="rId5"/>
                <a:stretch>
                  <a:fillRect t="-6667" r="-12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1B49A8-F20F-C24B-A0CD-F89A224DD3EF}"/>
                  </a:ext>
                </a:extLst>
              </p:cNvPr>
              <p:cNvSpPr txBox="1"/>
              <p:nvPr/>
            </p:nvSpPr>
            <p:spPr>
              <a:xfrm>
                <a:off x="6990945" y="4568979"/>
                <a:ext cx="2447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𝑏𝑢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56EC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456EC4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456EC4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1B49A8-F20F-C24B-A0CD-F89A224DD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45" y="4568979"/>
                <a:ext cx="2447017" cy="369332"/>
              </a:xfrm>
              <a:prstGeom prst="rect">
                <a:avLst/>
              </a:prstGeom>
              <a:blipFill>
                <a:blip r:embed="rId6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11A263-C498-B04A-A000-D96AE232F97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33" r="6815" b="5493"/>
          <a:stretch/>
        </p:blipFill>
        <p:spPr>
          <a:xfrm>
            <a:off x="52151" y="3452039"/>
            <a:ext cx="4503915" cy="242820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B33F09-AA40-C34B-ACC1-B7735753F303}"/>
              </a:ext>
            </a:extLst>
          </p:cNvPr>
          <p:cNvCxnSpPr>
            <a:cxnSpLocks/>
          </p:cNvCxnSpPr>
          <p:nvPr/>
        </p:nvCxnSpPr>
        <p:spPr>
          <a:xfrm flipH="1">
            <a:off x="8462510" y="2220150"/>
            <a:ext cx="1" cy="935399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9180E17-CDBD-994E-8E90-CE7B9C064AC3}"/>
              </a:ext>
            </a:extLst>
          </p:cNvPr>
          <p:cNvCxnSpPr>
            <a:cxnSpLocks/>
          </p:cNvCxnSpPr>
          <p:nvPr/>
        </p:nvCxnSpPr>
        <p:spPr>
          <a:xfrm flipH="1">
            <a:off x="2235548" y="2293373"/>
            <a:ext cx="1" cy="88629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E3EB92-1778-BC4D-A186-3CD8001C48F4}"/>
              </a:ext>
            </a:extLst>
          </p:cNvPr>
          <p:cNvSpPr txBox="1"/>
          <p:nvPr/>
        </p:nvSpPr>
        <p:spPr>
          <a:xfrm>
            <a:off x="8817899" y="2349295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Mapping </a:t>
            </a:r>
          </a:p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0BA8C72-4F07-5745-95C7-23AAABA67EA2}"/>
              </a:ext>
            </a:extLst>
          </p:cNvPr>
          <p:cNvSpPr txBox="1"/>
          <p:nvPr/>
        </p:nvSpPr>
        <p:spPr>
          <a:xfrm>
            <a:off x="5055424" y="695932"/>
            <a:ext cx="103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Outcome </a:t>
            </a:r>
          </a:p>
          <a:p>
            <a:pPr algn="ctr"/>
            <a:r>
              <a:rPr lang="en-US" sz="1600" b="1" dirty="0">
                <a:solidFill>
                  <a:srgbClr val="456EC4"/>
                </a:solidFill>
                <a:latin typeface="+mj-lt"/>
                <a:cs typeface="Times New Roman" panose="02020603050405020304" pitchFamily="18" charset="0"/>
              </a:rPr>
              <a:t>under test</a:t>
            </a:r>
          </a:p>
        </p:txBody>
      </p:sp>
    </p:spTree>
    <p:extLst>
      <p:ext uri="{BB962C8B-B14F-4D97-AF65-F5344CB8AC3E}">
        <p14:creationId xmlns:p14="http://schemas.microsoft.com/office/powerpoint/2010/main" val="129159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BDE8-E73D-024A-A8F0-A2965CF9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AC5EF-7310-9642-94CB-D084546D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7197EF-E315-A84F-BC6E-603AAEE44C4E}"/>
              </a:ext>
            </a:extLst>
          </p:cNvPr>
          <p:cNvSpPr/>
          <p:nvPr/>
        </p:nvSpPr>
        <p:spPr>
          <a:xfrm>
            <a:off x="5534422" y="802202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E934F4-82C9-4042-9081-AF643D26358A}"/>
              </a:ext>
            </a:extLst>
          </p:cNvPr>
          <p:cNvSpPr/>
          <p:nvPr/>
        </p:nvSpPr>
        <p:spPr>
          <a:xfrm>
            <a:off x="7032243" y="802202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D93046-8261-B547-B1D9-336E1C7C9490}"/>
              </a:ext>
            </a:extLst>
          </p:cNvPr>
          <p:cNvSpPr/>
          <p:nvPr/>
        </p:nvSpPr>
        <p:spPr>
          <a:xfrm>
            <a:off x="5542294" y="186634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01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B4DB43-07D5-3148-99E8-297CE1A9714F}"/>
              </a:ext>
            </a:extLst>
          </p:cNvPr>
          <p:cNvSpPr/>
          <p:nvPr/>
        </p:nvSpPr>
        <p:spPr>
          <a:xfrm>
            <a:off x="7032243" y="186634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11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30DD5-05EB-1A4E-8F8C-F774043A7717}"/>
              </a:ext>
            </a:extLst>
          </p:cNvPr>
          <p:cNvSpPr txBox="1"/>
          <p:nvPr/>
        </p:nvSpPr>
        <p:spPr>
          <a:xfrm>
            <a:off x="5837808" y="149272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po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81EE4-C12D-154B-9253-0B0A1AECED0C}"/>
              </a:ext>
            </a:extLst>
          </p:cNvPr>
          <p:cNvSpPr txBox="1"/>
          <p:nvPr/>
        </p:nvSpPr>
        <p:spPr>
          <a:xfrm>
            <a:off x="7352283" y="1492730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po</a:t>
            </a:r>
          </a:p>
        </p:txBody>
      </p:sp>
      <p:cxnSp>
        <p:nvCxnSpPr>
          <p:cNvPr id="10" name="Connector: Curved 24">
            <a:extLst>
              <a:ext uri="{FF2B5EF4-FFF2-40B4-BE49-F238E27FC236}">
                <a16:creationId xmlns:a16="http://schemas.microsoft.com/office/drawing/2014/main" id="{0EBDAD04-ECEB-684F-9990-9FA721EAF8BC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5400000" flipH="1" flipV="1">
            <a:off x="5755197" y="909338"/>
            <a:ext cx="1704222" cy="1489949"/>
          </a:xfrm>
          <a:prstGeom prst="curvedConnector5">
            <a:avLst>
              <a:gd name="adj1" fmla="val -16019"/>
              <a:gd name="adj2" fmla="val 64896"/>
              <a:gd name="adj3" fmla="val 113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E49350-90BF-9744-AA81-9E64B54AB440}"/>
              </a:ext>
            </a:extLst>
          </p:cNvPr>
          <p:cNvSpPr txBox="1"/>
          <p:nvPr/>
        </p:nvSpPr>
        <p:spPr>
          <a:xfrm>
            <a:off x="7262440" y="443252"/>
            <a:ext cx="3113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fr</a:t>
            </a:r>
            <a:endParaRPr 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9B91E-AF26-564C-8814-F96AED74A368}"/>
              </a:ext>
            </a:extLst>
          </p:cNvPr>
          <p:cNvSpPr txBox="1"/>
          <p:nvPr/>
        </p:nvSpPr>
        <p:spPr>
          <a:xfrm>
            <a:off x="5656746" y="443252"/>
            <a:ext cx="3113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fr</a:t>
            </a:r>
            <a:endParaRPr 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Connector: Curved 24">
            <a:extLst>
              <a:ext uri="{FF2B5EF4-FFF2-40B4-BE49-F238E27FC236}">
                <a16:creationId xmlns:a16="http://schemas.microsoft.com/office/drawing/2014/main" id="{84201A5A-4527-6444-BE63-B78C906C4D80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5400000" flipH="1">
            <a:off x="5751262" y="905403"/>
            <a:ext cx="1704222" cy="1497821"/>
          </a:xfrm>
          <a:prstGeom prst="curvedConnector5">
            <a:avLst>
              <a:gd name="adj1" fmla="val -13414"/>
              <a:gd name="adj2" fmla="val 50000"/>
              <a:gd name="adj3" fmla="val 113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1DE220-73FE-2D4D-BE00-574B7CD9F062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7352283" y="1442282"/>
            <a:ext cx="0" cy="4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2BCE5E-6C62-E74D-BCDC-7CABE7D91E5F}"/>
              </a:ext>
            </a:extLst>
          </p:cNvPr>
          <p:cNvCxnSpPr>
            <a:cxnSpLocks/>
          </p:cNvCxnSpPr>
          <p:nvPr/>
        </p:nvCxnSpPr>
        <p:spPr>
          <a:xfrm>
            <a:off x="5829936" y="1442281"/>
            <a:ext cx="0" cy="4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2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435023-49D2-4412-9EBF-54F5E282E70E}"/>
              </a:ext>
            </a:extLst>
          </p:cNvPr>
          <p:cNvSpPr/>
          <p:nvPr/>
        </p:nvSpPr>
        <p:spPr>
          <a:xfrm>
            <a:off x="3695700" y="3429000"/>
            <a:ext cx="685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372F32-33A8-4E88-AFB5-76365EDC62D9}"/>
              </a:ext>
            </a:extLst>
          </p:cNvPr>
          <p:cNvSpPr/>
          <p:nvPr/>
        </p:nvSpPr>
        <p:spPr>
          <a:xfrm>
            <a:off x="5753100" y="3771900"/>
            <a:ext cx="685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Harness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5429A-20E6-4E06-AAAE-0DD630150404}"/>
              </a:ext>
            </a:extLst>
          </p:cNvPr>
          <p:cNvSpPr/>
          <p:nvPr/>
        </p:nvSpPr>
        <p:spPr>
          <a:xfrm>
            <a:off x="7810500" y="3429000"/>
            <a:ext cx="685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5AE49C-E46C-47AD-95F8-60769158C33D}"/>
              </a:ext>
            </a:extLst>
          </p:cNvPr>
          <p:cNvSpPr/>
          <p:nvPr/>
        </p:nvSpPr>
        <p:spPr>
          <a:xfrm>
            <a:off x="2667000" y="3429000"/>
            <a:ext cx="685800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Litmus Test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DA8BF5-4267-488D-98E9-AC5C10784772}"/>
              </a:ext>
            </a:extLst>
          </p:cNvPr>
          <p:cNvSpPr/>
          <p:nvPr/>
        </p:nvSpPr>
        <p:spPr>
          <a:xfrm>
            <a:off x="4724400" y="3771900"/>
            <a:ext cx="727874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Perpetual Threads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9EE9E3-8B29-4C2D-B20B-CF8576982155}"/>
              </a:ext>
            </a:extLst>
          </p:cNvPr>
          <p:cNvSpPr/>
          <p:nvPr/>
        </p:nvSpPr>
        <p:spPr>
          <a:xfrm>
            <a:off x="4724399" y="3086100"/>
            <a:ext cx="727875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Weak Outcome Detector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229785-0EF4-4D2F-81D4-1834D72B6478}"/>
              </a:ext>
            </a:extLst>
          </p:cNvPr>
          <p:cNvSpPr/>
          <p:nvPr/>
        </p:nvSpPr>
        <p:spPr>
          <a:xfrm>
            <a:off x="6781800" y="3771900"/>
            <a:ext cx="685800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Output Log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D3C0C9-C4E9-4A62-9C7A-315E49E74C62}"/>
              </a:ext>
            </a:extLst>
          </p:cNvPr>
          <p:cNvSpPr/>
          <p:nvPr/>
        </p:nvSpPr>
        <p:spPr>
          <a:xfrm>
            <a:off x="8839200" y="3429000"/>
            <a:ext cx="685800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Weak Outcome Count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97CB59F-C0C5-4ADE-A2D9-59CE66DBBDE8}"/>
              </a:ext>
            </a:extLst>
          </p:cNvPr>
          <p:cNvSpPr/>
          <p:nvPr/>
        </p:nvSpPr>
        <p:spPr>
          <a:xfrm rot="16200000">
            <a:off x="3472942" y="3463290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04A32D7-E4A6-4B1E-904A-A931D0129816}"/>
              </a:ext>
            </a:extLst>
          </p:cNvPr>
          <p:cNvSpPr/>
          <p:nvPr/>
        </p:nvSpPr>
        <p:spPr>
          <a:xfrm rot="16200000">
            <a:off x="5530342" y="3806190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98CE01E-6E07-4643-A1BE-80F122130575}"/>
              </a:ext>
            </a:extLst>
          </p:cNvPr>
          <p:cNvSpPr/>
          <p:nvPr/>
        </p:nvSpPr>
        <p:spPr>
          <a:xfrm rot="16200000">
            <a:off x="6576187" y="3806190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AF83929-E984-41A3-96B8-E5FACAC5C2CB}"/>
              </a:ext>
            </a:extLst>
          </p:cNvPr>
          <p:cNvSpPr/>
          <p:nvPr/>
        </p:nvSpPr>
        <p:spPr>
          <a:xfrm rot="16200000">
            <a:off x="8616443" y="3463290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66D19FA-FE72-477C-A51A-43020FB62CB7}"/>
              </a:ext>
            </a:extLst>
          </p:cNvPr>
          <p:cNvSpPr/>
          <p:nvPr/>
        </p:nvSpPr>
        <p:spPr>
          <a:xfrm rot="16200000">
            <a:off x="6387592" y="2263140"/>
            <a:ext cx="102616" cy="19888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E6E77BF-9095-4D6E-8B4C-50DDDF6A4D42}"/>
              </a:ext>
            </a:extLst>
          </p:cNvPr>
          <p:cNvSpPr/>
          <p:nvPr/>
        </p:nvSpPr>
        <p:spPr>
          <a:xfrm rot="18900000" flipH="1">
            <a:off x="4505536" y="3672923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3F7B787-36B5-4018-9AA5-7CC40F51652E}"/>
              </a:ext>
            </a:extLst>
          </p:cNvPr>
          <p:cNvSpPr/>
          <p:nvPr/>
        </p:nvSpPr>
        <p:spPr>
          <a:xfrm rot="13500000">
            <a:off x="4505535" y="3253657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C39C3C9-69B3-4CA7-9A0F-B62AF21D52C1}"/>
              </a:ext>
            </a:extLst>
          </p:cNvPr>
          <p:cNvSpPr/>
          <p:nvPr/>
        </p:nvSpPr>
        <p:spPr>
          <a:xfrm rot="18900000" flipH="1">
            <a:off x="7591635" y="3253657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6E6539-05FE-4390-AA2A-59FBA7620679}"/>
              </a:ext>
            </a:extLst>
          </p:cNvPr>
          <p:cNvSpPr/>
          <p:nvPr/>
        </p:nvSpPr>
        <p:spPr>
          <a:xfrm rot="13500000">
            <a:off x="7591634" y="3672923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</p:spTree>
    <p:extLst>
      <p:ext uri="{BB962C8B-B14F-4D97-AF65-F5344CB8AC3E}">
        <p14:creationId xmlns:p14="http://schemas.microsoft.com/office/powerpoint/2010/main" val="357073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435023-49D2-4412-9EBF-54F5E282E70E}"/>
              </a:ext>
            </a:extLst>
          </p:cNvPr>
          <p:cNvSpPr/>
          <p:nvPr/>
        </p:nvSpPr>
        <p:spPr>
          <a:xfrm>
            <a:off x="3596071" y="2846792"/>
            <a:ext cx="68580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372F32-33A8-4E88-AFB5-76365EDC62D9}"/>
              </a:ext>
            </a:extLst>
          </p:cNvPr>
          <p:cNvSpPr/>
          <p:nvPr/>
        </p:nvSpPr>
        <p:spPr>
          <a:xfrm>
            <a:off x="5836045" y="3707069"/>
            <a:ext cx="68580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b="1" dirty="0">
                <a:solidFill>
                  <a:schemeClr val="tx1"/>
                </a:solidFill>
              </a:rPr>
              <a:t>Harness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5AE49C-E46C-47AD-95F8-60769158C33D}"/>
              </a:ext>
            </a:extLst>
          </p:cNvPr>
          <p:cNvSpPr/>
          <p:nvPr/>
        </p:nvSpPr>
        <p:spPr>
          <a:xfrm>
            <a:off x="2433320" y="3429000"/>
            <a:ext cx="685800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Litmus Test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DA8BF5-4267-488D-98E9-AC5C10784772}"/>
              </a:ext>
            </a:extLst>
          </p:cNvPr>
          <p:cNvSpPr/>
          <p:nvPr/>
        </p:nvSpPr>
        <p:spPr>
          <a:xfrm>
            <a:off x="4690110" y="3985260"/>
            <a:ext cx="762164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Perpetual Threads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9EE9E3-8B29-4C2D-B20B-CF8576982155}"/>
              </a:ext>
            </a:extLst>
          </p:cNvPr>
          <p:cNvSpPr/>
          <p:nvPr/>
        </p:nvSpPr>
        <p:spPr>
          <a:xfrm>
            <a:off x="4734559" y="3380740"/>
            <a:ext cx="727875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Heuristic Detector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229785-0EF4-4D2F-81D4-1834D72B6478}"/>
              </a:ext>
            </a:extLst>
          </p:cNvPr>
          <p:cNvSpPr/>
          <p:nvPr/>
        </p:nvSpPr>
        <p:spPr>
          <a:xfrm>
            <a:off x="6781799" y="3985260"/>
            <a:ext cx="858990" cy="3407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In-memory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Execution Log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D3C0C9-C4E9-4A62-9C7A-315E49E74C62}"/>
              </a:ext>
            </a:extLst>
          </p:cNvPr>
          <p:cNvSpPr/>
          <p:nvPr/>
        </p:nvSpPr>
        <p:spPr>
          <a:xfrm>
            <a:off x="9019538" y="3441535"/>
            <a:ext cx="720088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Outcome Count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97CB59F-C0C5-4ADE-A2D9-59CE66DBBDE8}"/>
              </a:ext>
            </a:extLst>
          </p:cNvPr>
          <p:cNvSpPr/>
          <p:nvPr/>
        </p:nvSpPr>
        <p:spPr>
          <a:xfrm rot="16200000">
            <a:off x="3239262" y="3463290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04A32D7-E4A6-4B1E-904A-A931D0129816}"/>
              </a:ext>
            </a:extLst>
          </p:cNvPr>
          <p:cNvSpPr/>
          <p:nvPr/>
        </p:nvSpPr>
        <p:spPr>
          <a:xfrm rot="16200000">
            <a:off x="5530342" y="4019550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98CE01E-6E07-4643-A1BE-80F122130575}"/>
              </a:ext>
            </a:extLst>
          </p:cNvPr>
          <p:cNvSpPr/>
          <p:nvPr/>
        </p:nvSpPr>
        <p:spPr>
          <a:xfrm rot="16200000">
            <a:off x="6645087" y="4088402"/>
            <a:ext cx="102616" cy="11714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AF83929-E984-41A3-96B8-E5FACAC5C2CB}"/>
              </a:ext>
            </a:extLst>
          </p:cNvPr>
          <p:cNvSpPr/>
          <p:nvPr/>
        </p:nvSpPr>
        <p:spPr>
          <a:xfrm rot="16200000">
            <a:off x="8772452" y="3474054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66D19FA-FE72-477C-A51A-43020FB62CB7}"/>
              </a:ext>
            </a:extLst>
          </p:cNvPr>
          <p:cNvSpPr/>
          <p:nvPr/>
        </p:nvSpPr>
        <p:spPr>
          <a:xfrm rot="16200000">
            <a:off x="6569302" y="2406552"/>
            <a:ext cx="102617" cy="229127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E6E77BF-9095-4D6E-8B4C-50DDDF6A4D42}"/>
              </a:ext>
            </a:extLst>
          </p:cNvPr>
          <p:cNvSpPr/>
          <p:nvPr/>
        </p:nvSpPr>
        <p:spPr>
          <a:xfrm rot="18900000" flipH="1">
            <a:off x="4505536" y="3886283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3F7B787-36B5-4018-9AA5-7CC40F51652E}"/>
              </a:ext>
            </a:extLst>
          </p:cNvPr>
          <p:cNvSpPr/>
          <p:nvPr/>
        </p:nvSpPr>
        <p:spPr>
          <a:xfrm rot="16200000">
            <a:off x="4529175" y="3418330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6E6539-05FE-4390-AA2A-59FBA7620679}"/>
              </a:ext>
            </a:extLst>
          </p:cNvPr>
          <p:cNvSpPr/>
          <p:nvPr/>
        </p:nvSpPr>
        <p:spPr>
          <a:xfrm rot="13500000">
            <a:off x="7611165" y="3902447"/>
            <a:ext cx="122107" cy="21100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204615-74DB-5E48-B569-1F2E6F363FF1}"/>
              </a:ext>
            </a:extLst>
          </p:cNvPr>
          <p:cNvSpPr/>
          <p:nvPr/>
        </p:nvSpPr>
        <p:spPr>
          <a:xfrm>
            <a:off x="4714239" y="2802673"/>
            <a:ext cx="727875" cy="342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 err="1">
                <a:solidFill>
                  <a:schemeClr val="tx1"/>
                </a:solidFill>
              </a:rPr>
              <a:t>CheckerDetector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0" name="Arrow: Down 23">
            <a:extLst>
              <a:ext uri="{FF2B5EF4-FFF2-40B4-BE49-F238E27FC236}">
                <a16:creationId xmlns:a16="http://schemas.microsoft.com/office/drawing/2014/main" id="{6F2C8A7A-1885-454C-8B75-2FDC6531E726}"/>
              </a:ext>
            </a:extLst>
          </p:cNvPr>
          <p:cNvSpPr/>
          <p:nvPr/>
        </p:nvSpPr>
        <p:spPr>
          <a:xfrm rot="16200000">
            <a:off x="6558944" y="1808362"/>
            <a:ext cx="102616" cy="23315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5652A-20CB-444B-BBAB-10B680DA0C16}"/>
              </a:ext>
            </a:extLst>
          </p:cNvPr>
          <p:cNvSpPr/>
          <p:nvPr/>
        </p:nvSpPr>
        <p:spPr>
          <a:xfrm>
            <a:off x="3488855" y="2823148"/>
            <a:ext cx="900430" cy="1576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7A7367-D9D5-EC4F-A0D4-E58CA49C9B8E}"/>
              </a:ext>
            </a:extLst>
          </p:cNvPr>
          <p:cNvSpPr/>
          <p:nvPr/>
        </p:nvSpPr>
        <p:spPr>
          <a:xfrm>
            <a:off x="3594977" y="3556433"/>
            <a:ext cx="685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Condition &amp; Heuristic extraction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FCAF5C-0A49-4143-A872-1AADA8D821CE}"/>
              </a:ext>
            </a:extLst>
          </p:cNvPr>
          <p:cNvSpPr/>
          <p:nvPr/>
        </p:nvSpPr>
        <p:spPr>
          <a:xfrm>
            <a:off x="3594977" y="3102541"/>
            <a:ext cx="685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Conversion to Perpetual Litmus Tests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9CB569-893E-9946-98D0-BE06440EB38E}"/>
              </a:ext>
            </a:extLst>
          </p:cNvPr>
          <p:cNvSpPr/>
          <p:nvPr/>
        </p:nvSpPr>
        <p:spPr>
          <a:xfrm>
            <a:off x="3595459" y="4007949"/>
            <a:ext cx="685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Mapping to target hardware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583B9B-09B5-B74C-804E-5205327FAAAA}"/>
              </a:ext>
            </a:extLst>
          </p:cNvPr>
          <p:cNvSpPr/>
          <p:nvPr/>
        </p:nvSpPr>
        <p:spPr>
          <a:xfrm>
            <a:off x="7883425" y="2846792"/>
            <a:ext cx="68580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b="1" dirty="0">
                <a:solidFill>
                  <a:schemeClr val="tx1"/>
                </a:solidFill>
              </a:rPr>
              <a:t>Execution Analysis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076A9-6A64-754D-B651-CA84E083DDC9}"/>
              </a:ext>
            </a:extLst>
          </p:cNvPr>
          <p:cNvSpPr/>
          <p:nvPr/>
        </p:nvSpPr>
        <p:spPr>
          <a:xfrm>
            <a:off x="7776209" y="2823148"/>
            <a:ext cx="900430" cy="1576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640A-6BF4-E641-9AE0-60100277594B}"/>
              </a:ext>
            </a:extLst>
          </p:cNvPr>
          <p:cNvSpPr/>
          <p:nvPr/>
        </p:nvSpPr>
        <p:spPr>
          <a:xfrm>
            <a:off x="7883425" y="3136227"/>
            <a:ext cx="685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Log Parsing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DCC44C-D6DE-7649-B6E0-4C5E32C83CB3}"/>
              </a:ext>
            </a:extLst>
          </p:cNvPr>
          <p:cNvSpPr/>
          <p:nvPr/>
        </p:nvSpPr>
        <p:spPr>
          <a:xfrm>
            <a:off x="7883425" y="3569805"/>
            <a:ext cx="685800" cy="555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Outcome detection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(a) Checker</a:t>
            </a:r>
          </a:p>
          <a:p>
            <a:pPr algn="ctr"/>
            <a:r>
              <a:rPr lang="en-US" sz="675" dirty="0">
                <a:solidFill>
                  <a:schemeClr val="tx1"/>
                </a:solidFill>
              </a:rPr>
              <a:t>(b) Heuristic</a:t>
            </a:r>
          </a:p>
        </p:txBody>
      </p:sp>
      <p:sp>
        <p:nvSpPr>
          <p:cNvPr id="37" name="Arrow: Down 24">
            <a:extLst>
              <a:ext uri="{FF2B5EF4-FFF2-40B4-BE49-F238E27FC236}">
                <a16:creationId xmlns:a16="http://schemas.microsoft.com/office/drawing/2014/main" id="{E4993C2B-E9C4-1A41-8671-7A002513A873}"/>
              </a:ext>
            </a:extLst>
          </p:cNvPr>
          <p:cNvSpPr/>
          <p:nvPr/>
        </p:nvSpPr>
        <p:spPr>
          <a:xfrm rot="13547766" flipH="1">
            <a:off x="4501153" y="2949912"/>
            <a:ext cx="102616" cy="2743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829795-C4E4-0745-9545-D6DC2D8D7884}"/>
              </a:ext>
            </a:extLst>
          </p:cNvPr>
          <p:cNvSpPr/>
          <p:nvPr/>
        </p:nvSpPr>
        <p:spPr>
          <a:xfrm>
            <a:off x="5733110" y="3717228"/>
            <a:ext cx="900430" cy="1578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E5F5F8-E353-8C49-9115-037D3FC3B7A6}"/>
              </a:ext>
            </a:extLst>
          </p:cNvPr>
          <p:cNvSpPr/>
          <p:nvPr/>
        </p:nvSpPr>
        <p:spPr>
          <a:xfrm>
            <a:off x="5840326" y="3938868"/>
            <a:ext cx="685800" cy="416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Initialization/Register &amp; Buffer allocation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3C948B-4F7C-FC40-9684-58B737354368}"/>
              </a:ext>
            </a:extLst>
          </p:cNvPr>
          <p:cNvSpPr/>
          <p:nvPr/>
        </p:nvSpPr>
        <p:spPr>
          <a:xfrm>
            <a:off x="5840326" y="4445763"/>
            <a:ext cx="685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Perpetual test executable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7500F62-7A63-C04B-A44B-C7D3BA4436B3}"/>
              </a:ext>
            </a:extLst>
          </p:cNvPr>
          <p:cNvSpPr/>
          <p:nvPr/>
        </p:nvSpPr>
        <p:spPr>
          <a:xfrm>
            <a:off x="5847409" y="4879341"/>
            <a:ext cx="685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Run on target hardware</a:t>
            </a:r>
          </a:p>
        </p:txBody>
      </p:sp>
    </p:spTree>
    <p:extLst>
      <p:ext uri="{BB962C8B-B14F-4D97-AF65-F5344CB8AC3E}">
        <p14:creationId xmlns:p14="http://schemas.microsoft.com/office/powerpoint/2010/main" val="68463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298</Words>
  <Application>Microsoft Macintosh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Themistoklis Melissaris</dc:creator>
  <cp:lastModifiedBy>Themistoklis Melissaris</cp:lastModifiedBy>
  <cp:revision>21</cp:revision>
  <dcterms:created xsi:type="dcterms:W3CDTF">2019-11-19T19:30:48Z</dcterms:created>
  <dcterms:modified xsi:type="dcterms:W3CDTF">2019-11-21T18:24:16Z</dcterms:modified>
</cp:coreProperties>
</file>