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70" r:id="rId3"/>
    <p:sldId id="269" r:id="rId4"/>
    <p:sldId id="258" r:id="rId5"/>
    <p:sldId id="259" r:id="rId6"/>
    <p:sldId id="268" r:id="rId7"/>
    <p:sldId id="264" r:id="rId8"/>
    <p:sldId id="265" r:id="rId9"/>
    <p:sldId id="266" r:id="rId10"/>
    <p:sldId id="267" r:id="rId11"/>
    <p:sldId id="271" r:id="rId12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C5E0B4"/>
    <a:srgbClr val="C55A11"/>
    <a:srgbClr val="F8CBAD"/>
    <a:srgbClr val="97AB8A"/>
    <a:srgbClr val="456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5"/>
    <p:restoredTop sz="94663"/>
  </p:normalViewPr>
  <p:slideViewPr>
    <p:cSldViewPr snapToGrid="0" snapToObjects="1">
      <p:cViewPr>
        <p:scale>
          <a:sx n="55" d="100"/>
          <a:sy n="55" d="100"/>
        </p:scale>
        <p:origin x="-736" y="-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F3B-97E2-5C4B-A6DC-40C34183AE7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09DE-D71D-C245-8327-D6666477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5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F3B-97E2-5C4B-A6DC-40C34183AE7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09DE-D71D-C245-8327-D6666477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4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F3B-97E2-5C4B-A6DC-40C34183AE7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09DE-D71D-C245-8327-D6666477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8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F3B-97E2-5C4B-A6DC-40C34183AE7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09DE-D71D-C245-8327-D6666477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4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F3B-97E2-5C4B-A6DC-40C34183AE7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09DE-D71D-C245-8327-D6666477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6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F3B-97E2-5C4B-A6DC-40C34183AE7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09DE-D71D-C245-8327-D6666477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0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F3B-97E2-5C4B-A6DC-40C34183AE7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09DE-D71D-C245-8327-D6666477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9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F3B-97E2-5C4B-A6DC-40C34183AE7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09DE-D71D-C245-8327-D6666477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4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F3B-97E2-5C4B-A6DC-40C34183AE7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09DE-D71D-C245-8327-D6666477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1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F3B-97E2-5C4B-A6DC-40C34183AE7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09DE-D71D-C245-8327-D6666477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4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F3B-97E2-5C4B-A6DC-40C34183AE7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09DE-D71D-C245-8327-D6666477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5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53F3B-97E2-5C4B-A6DC-40C34183AE7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C09DE-D71D-C245-8327-D6666477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6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85A85B-7ECE-CC45-A161-AFDEEFD78E9C}"/>
              </a:ext>
            </a:extLst>
          </p:cNvPr>
          <p:cNvCxnSpPr>
            <a:cxnSpLocks/>
          </p:cNvCxnSpPr>
          <p:nvPr/>
        </p:nvCxnSpPr>
        <p:spPr>
          <a:xfrm rot="16200000">
            <a:off x="15399947" y="8805564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3ADCFFF-DA1E-3F4A-B185-41D30B54744E}"/>
              </a:ext>
            </a:extLst>
          </p:cNvPr>
          <p:cNvSpPr txBox="1"/>
          <p:nvPr/>
        </p:nvSpPr>
        <p:spPr>
          <a:xfrm>
            <a:off x="16341492" y="8066872"/>
            <a:ext cx="4029966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ea typeface="Cambria" panose="02040503050406030204" pitchFamily="18" charset="0"/>
              </a:rPr>
              <a:t>int COUNT(N,buf0,buf1)</a:t>
            </a:r>
            <a:r>
              <a:rPr lang="en-US" dirty="0">
                <a:ea typeface="Cambria" panose="02040503050406030204" pitchFamily="18" charset="0"/>
              </a:rPr>
              <a:t>{</a:t>
            </a:r>
          </a:p>
          <a:p>
            <a:r>
              <a:rPr lang="en-US" dirty="0">
                <a:ea typeface="Cambria" panose="02040503050406030204" pitchFamily="18" charset="0"/>
              </a:rPr>
              <a:t>   count=0;</a:t>
            </a:r>
          </a:p>
          <a:p>
            <a:r>
              <a:rPr lang="en-US" dirty="0">
                <a:ea typeface="Cambria" panose="02040503050406030204" pitchFamily="18" charset="0"/>
              </a:rPr>
              <a:t>   for(n=0; n&lt;N; n++)</a:t>
            </a:r>
          </a:p>
          <a:p>
            <a:r>
              <a:rPr lang="en-US" dirty="0">
                <a:ea typeface="Cambria" panose="02040503050406030204" pitchFamily="18" charset="0"/>
              </a:rPr>
              <a:t>      for(m=0; m&lt;N; m++)</a:t>
            </a:r>
          </a:p>
          <a:p>
            <a:r>
              <a:rPr lang="en-US" dirty="0">
                <a:ea typeface="Cambria" panose="02040503050406030204" pitchFamily="18" charset="0"/>
              </a:rPr>
              <a:t>         if(buf</a:t>
            </a:r>
            <a:r>
              <a:rPr lang="en-US" baseline="-25000" dirty="0">
                <a:ea typeface="Cambria" panose="02040503050406030204" pitchFamily="18" charset="0"/>
              </a:rPr>
              <a:t>0</a:t>
            </a:r>
            <a:r>
              <a:rPr lang="en-US" dirty="0">
                <a:ea typeface="Cambria" panose="02040503050406030204" pitchFamily="18" charset="0"/>
              </a:rPr>
              <a:t>[n] &lt;= m &amp;&amp; buf1[m] &lt;= n)</a:t>
            </a:r>
          </a:p>
          <a:p>
            <a:r>
              <a:rPr lang="en-US" dirty="0">
                <a:ea typeface="Cambria" panose="02040503050406030204" pitchFamily="18" charset="0"/>
              </a:rPr>
              <a:t>  	   count++;</a:t>
            </a:r>
          </a:p>
          <a:p>
            <a:r>
              <a:rPr lang="en-US" dirty="0">
                <a:ea typeface="Cambria" panose="02040503050406030204" pitchFamily="18" charset="0"/>
              </a:rPr>
              <a:t>   return count;</a:t>
            </a:r>
          </a:p>
          <a:p>
            <a:r>
              <a:rPr lang="en-US" dirty="0">
                <a:ea typeface="Cambria" panose="02040503050406030204" pitchFamily="18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2C8320-6771-F24C-AB0C-50A2C95C8834}"/>
              </a:ext>
            </a:extLst>
          </p:cNvPr>
          <p:cNvSpPr txBox="1"/>
          <p:nvPr/>
        </p:nvSpPr>
        <p:spPr>
          <a:xfrm>
            <a:off x="16299686" y="11056868"/>
            <a:ext cx="27040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a typeface="Cambria" panose="02040503050406030204" pitchFamily="18" charset="0"/>
              </a:rPr>
              <a:t>int COUNTH(N,buf0,buf1){</a:t>
            </a:r>
          </a:p>
          <a:p>
            <a:r>
              <a:rPr lang="en-US" b="1" dirty="0">
                <a:ea typeface="Cambria" panose="02040503050406030204" pitchFamily="18" charset="0"/>
              </a:rPr>
              <a:t>   </a:t>
            </a:r>
            <a:r>
              <a:rPr lang="en-US" dirty="0">
                <a:ea typeface="Cambria" panose="02040503050406030204" pitchFamily="18" charset="0"/>
              </a:rPr>
              <a:t>count=0;</a:t>
            </a:r>
          </a:p>
          <a:p>
            <a:r>
              <a:rPr lang="en-US" dirty="0">
                <a:ea typeface="Cambria" panose="02040503050406030204" pitchFamily="18" charset="0"/>
              </a:rPr>
              <a:t>   for(n=0; n&lt;N; n++)</a:t>
            </a:r>
          </a:p>
          <a:p>
            <a:r>
              <a:rPr lang="en-US" dirty="0">
                <a:ea typeface="Cambria" panose="02040503050406030204" pitchFamily="18" charset="0"/>
              </a:rPr>
              <a:t>      if(buf1[buf0[n]] &lt;= n)</a:t>
            </a:r>
          </a:p>
          <a:p>
            <a:r>
              <a:rPr lang="en-US" dirty="0">
                <a:ea typeface="Cambria" panose="02040503050406030204" pitchFamily="18" charset="0"/>
              </a:rPr>
              <a:t>         count++;</a:t>
            </a:r>
          </a:p>
          <a:p>
            <a:r>
              <a:rPr lang="en-US" dirty="0">
                <a:ea typeface="Cambria" panose="02040503050406030204" pitchFamily="18" charset="0"/>
              </a:rPr>
              <a:t>   return count;</a:t>
            </a:r>
          </a:p>
          <a:p>
            <a:r>
              <a:rPr lang="en-US" dirty="0">
                <a:ea typeface="Cambria" panose="02040503050406030204" pitchFamily="18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1C26BE-7273-3A4F-A0E8-C862C642F084}"/>
              </a:ext>
            </a:extLst>
          </p:cNvPr>
          <p:cNvSpPr txBox="1"/>
          <p:nvPr/>
        </p:nvSpPr>
        <p:spPr>
          <a:xfrm>
            <a:off x="21279329" y="7422982"/>
            <a:ext cx="398153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Cambria" panose="02040503050406030204" pitchFamily="18" charset="0"/>
              </a:rPr>
              <a:t>// </a:t>
            </a:r>
            <a:r>
              <a:rPr lang="en-US" b="1" dirty="0">
                <a:ea typeface="Cambria" panose="02040503050406030204" pitchFamily="18" charset="0"/>
              </a:rPr>
              <a:t>harness</a:t>
            </a:r>
          </a:p>
          <a:p>
            <a:r>
              <a:rPr lang="en-US" dirty="0">
                <a:ea typeface="Cambria" panose="02040503050406030204" pitchFamily="18" charset="0"/>
              </a:rPr>
              <a:t>initialize();</a:t>
            </a:r>
          </a:p>
          <a:p>
            <a:endParaRPr lang="en-US" dirty="0">
              <a:ea typeface="Cambria" panose="02040503050406030204" pitchFamily="18" charset="0"/>
            </a:endParaRPr>
          </a:p>
          <a:p>
            <a:r>
              <a:rPr lang="en-US" dirty="0">
                <a:ea typeface="Cambria" panose="02040503050406030204" pitchFamily="18" charset="0"/>
              </a:rPr>
              <a:t>parallel {</a:t>
            </a:r>
          </a:p>
          <a:p>
            <a:r>
              <a:rPr lang="en-US" dirty="0">
                <a:ea typeface="Cambria" panose="02040503050406030204" pitchFamily="18" charset="0"/>
              </a:rPr>
              <a:t>   if (</a:t>
            </a:r>
            <a:r>
              <a:rPr lang="en-US" dirty="0" err="1">
                <a:ea typeface="Cambria" panose="02040503050406030204" pitchFamily="18" charset="0"/>
              </a:rPr>
              <a:t>thread_id</a:t>
            </a:r>
            <a:r>
              <a:rPr lang="en-US" dirty="0">
                <a:ea typeface="Cambria" panose="02040503050406030204" pitchFamily="18" charset="0"/>
              </a:rPr>
              <a:t> == 0) {</a:t>
            </a:r>
          </a:p>
          <a:p>
            <a:r>
              <a:rPr lang="en-US" dirty="0">
                <a:ea typeface="Cambria" panose="02040503050406030204" pitchFamily="18" charset="0"/>
              </a:rPr>
              <a:t>      </a:t>
            </a:r>
            <a:r>
              <a:rPr lang="en-US" dirty="0" err="1">
                <a:ea typeface="Cambria" panose="02040503050406030204" pitchFamily="18" charset="0"/>
              </a:rPr>
              <a:t>synchronization_barrier</a:t>
            </a:r>
            <a:r>
              <a:rPr lang="en-US" dirty="0">
                <a:ea typeface="Cambria" panose="02040503050406030204" pitchFamily="18" charset="0"/>
              </a:rPr>
              <a:t>();</a:t>
            </a:r>
          </a:p>
          <a:p>
            <a:r>
              <a:rPr lang="en-US" dirty="0">
                <a:ea typeface="Cambria" panose="02040503050406030204" pitchFamily="18" charset="0"/>
              </a:rPr>
              <a:t>      sb_perpetual_Thread0(N,buf0);</a:t>
            </a:r>
          </a:p>
          <a:p>
            <a:r>
              <a:rPr lang="en-US" dirty="0">
                <a:ea typeface="Cambria" panose="02040503050406030204" pitchFamily="18" charset="0"/>
              </a:rPr>
              <a:t>   }</a:t>
            </a:r>
          </a:p>
          <a:p>
            <a:r>
              <a:rPr lang="en-US" dirty="0">
                <a:ea typeface="Cambria" panose="02040503050406030204" pitchFamily="18" charset="0"/>
              </a:rPr>
              <a:t>   if (</a:t>
            </a:r>
            <a:r>
              <a:rPr lang="en-US" dirty="0" err="1">
                <a:ea typeface="Cambria" panose="02040503050406030204" pitchFamily="18" charset="0"/>
              </a:rPr>
              <a:t>thread_id</a:t>
            </a:r>
            <a:r>
              <a:rPr lang="en-US" dirty="0">
                <a:ea typeface="Cambria" panose="02040503050406030204" pitchFamily="18" charset="0"/>
              </a:rPr>
              <a:t> == 1) {</a:t>
            </a:r>
          </a:p>
          <a:p>
            <a:r>
              <a:rPr lang="en-US" dirty="0">
                <a:ea typeface="Cambria" panose="02040503050406030204" pitchFamily="18" charset="0"/>
              </a:rPr>
              <a:t>      </a:t>
            </a:r>
            <a:r>
              <a:rPr lang="en-US" dirty="0" err="1">
                <a:ea typeface="Cambria" panose="02040503050406030204" pitchFamily="18" charset="0"/>
              </a:rPr>
              <a:t>synchronization_barrier</a:t>
            </a:r>
            <a:r>
              <a:rPr lang="en-US" dirty="0">
                <a:ea typeface="Cambria" panose="02040503050406030204" pitchFamily="18" charset="0"/>
              </a:rPr>
              <a:t>();</a:t>
            </a:r>
          </a:p>
          <a:p>
            <a:r>
              <a:rPr lang="en-US" dirty="0">
                <a:ea typeface="Cambria" panose="02040503050406030204" pitchFamily="18" charset="0"/>
              </a:rPr>
              <a:t>      sb_perpetual_Thread1(N,buf0);</a:t>
            </a:r>
          </a:p>
          <a:p>
            <a:r>
              <a:rPr lang="en-US" dirty="0">
                <a:ea typeface="Cambria" panose="02040503050406030204" pitchFamily="18" charset="0"/>
              </a:rPr>
              <a:t>   }</a:t>
            </a:r>
          </a:p>
          <a:p>
            <a:r>
              <a:rPr lang="en-US" dirty="0">
                <a:ea typeface="Cambria" panose="02040503050406030204" pitchFamily="18" charset="0"/>
              </a:rPr>
              <a:t>}</a:t>
            </a:r>
          </a:p>
          <a:p>
            <a:endParaRPr lang="en-US" dirty="0">
              <a:ea typeface="Cambria" panose="02040503050406030204" pitchFamily="18" charset="0"/>
            </a:endParaRPr>
          </a:p>
          <a:p>
            <a:r>
              <a:rPr lang="en-US" dirty="0" err="1">
                <a:ea typeface="Cambria" panose="02040503050406030204" pitchFamily="18" charset="0"/>
              </a:rPr>
              <a:t>countCounter</a:t>
            </a:r>
            <a:r>
              <a:rPr lang="en-US" dirty="0">
                <a:ea typeface="Cambria" panose="02040503050406030204" pitchFamily="18" charset="0"/>
              </a:rPr>
              <a:t> = COUNT(N, buf0,buf1);</a:t>
            </a:r>
          </a:p>
          <a:p>
            <a:r>
              <a:rPr lang="en-US" dirty="0" err="1">
                <a:ea typeface="Cambria" panose="02040503050406030204" pitchFamily="18" charset="0"/>
              </a:rPr>
              <a:t>countHeuristic</a:t>
            </a:r>
            <a:r>
              <a:rPr lang="en-US" dirty="0">
                <a:ea typeface="Cambria" panose="02040503050406030204" pitchFamily="18" charset="0"/>
              </a:rPr>
              <a:t> = COUNTH(N, buf0,buf1);</a:t>
            </a:r>
          </a:p>
          <a:p>
            <a:endParaRPr lang="en-US" dirty="0"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15031-626E-45C0-8B43-84DB50A0FBF8}"/>
              </a:ext>
            </a:extLst>
          </p:cNvPr>
          <p:cNvSpPr txBox="1"/>
          <p:nvPr/>
        </p:nvSpPr>
        <p:spPr>
          <a:xfrm>
            <a:off x="16439142" y="6119274"/>
            <a:ext cx="2449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Cambria" panose="02040503050406030204" pitchFamily="18" charset="0"/>
              </a:rPr>
              <a:t>sb_perpetual_thread0.s</a:t>
            </a:r>
          </a:p>
          <a:p>
            <a:endParaRPr lang="en-US" dirty="0">
              <a:ea typeface="Cambria" panose="02040503050406030204" pitchFamily="18" charset="0"/>
            </a:endParaRPr>
          </a:p>
          <a:p>
            <a:r>
              <a:rPr lang="en-US" dirty="0">
                <a:ea typeface="Cambria" panose="02040503050406030204" pitchFamily="18" charset="0"/>
              </a:rPr>
              <a:t>sb_perpetual_thread1.s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79376F-8AC3-4885-A45D-0F5165C1C5A4}"/>
              </a:ext>
            </a:extLst>
          </p:cNvPr>
          <p:cNvCxnSpPr>
            <a:cxnSpLocks/>
          </p:cNvCxnSpPr>
          <p:nvPr/>
        </p:nvCxnSpPr>
        <p:spPr>
          <a:xfrm rot="16200000">
            <a:off x="8400628" y="6165469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FF08992-FDA0-4B1A-A77E-9FDB53325979}"/>
              </a:ext>
            </a:extLst>
          </p:cNvPr>
          <p:cNvSpPr txBox="1"/>
          <p:nvPr/>
        </p:nvSpPr>
        <p:spPr>
          <a:xfrm>
            <a:off x="7432799" y="5686740"/>
            <a:ext cx="1935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Write in perpetual</a:t>
            </a:r>
          </a:p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format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418B16-5BF3-4EBE-BA7A-0B640F02DDD8}"/>
              </a:ext>
            </a:extLst>
          </p:cNvPr>
          <p:cNvSpPr txBox="1"/>
          <p:nvPr/>
        </p:nvSpPr>
        <p:spPr>
          <a:xfrm>
            <a:off x="14390571" y="9603562"/>
            <a:ext cx="2018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Generate outcome </a:t>
            </a:r>
          </a:p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counter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25E03D-0379-4A00-BD1D-31E7D8E01D12}"/>
              </a:ext>
            </a:extLst>
          </p:cNvPr>
          <p:cNvSpPr txBox="1"/>
          <p:nvPr/>
        </p:nvSpPr>
        <p:spPr>
          <a:xfrm>
            <a:off x="14429039" y="11255824"/>
            <a:ext cx="1941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Generate heuristic</a:t>
            </a:r>
          </a:p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outcome counter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828BCE-957D-8D4D-AB9F-B9D7B7D1ECD0}"/>
              </a:ext>
            </a:extLst>
          </p:cNvPr>
          <p:cNvCxnSpPr>
            <a:cxnSpLocks/>
          </p:cNvCxnSpPr>
          <p:nvPr/>
        </p:nvCxnSpPr>
        <p:spPr>
          <a:xfrm rot="16200000">
            <a:off x="15494242" y="6165469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BF54E0B-9F67-C940-BD32-39CA3C3CFE60}"/>
              </a:ext>
            </a:extLst>
          </p:cNvPr>
          <p:cNvSpPr txBox="1"/>
          <p:nvPr/>
        </p:nvSpPr>
        <p:spPr>
          <a:xfrm>
            <a:off x="14634069" y="5686740"/>
            <a:ext cx="17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Enclose in loop </a:t>
            </a:r>
          </a:p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construct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8A1156-5715-4E10-B4BB-AB32AF91FA43}"/>
              </a:ext>
            </a:extLst>
          </p:cNvPr>
          <p:cNvSpPr txBox="1"/>
          <p:nvPr/>
        </p:nvSpPr>
        <p:spPr>
          <a:xfrm>
            <a:off x="14500667" y="6934393"/>
            <a:ext cx="1987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Write in target </a:t>
            </a:r>
          </a:p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assembly language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486914-AB2B-4334-ADC0-7FFECB04CE7F}"/>
              </a:ext>
            </a:extLst>
          </p:cNvPr>
          <p:cNvSpPr txBox="1"/>
          <p:nvPr/>
        </p:nvSpPr>
        <p:spPr>
          <a:xfrm>
            <a:off x="1833996" y="6396273"/>
            <a:ext cx="1235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Litmus test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6BCB73-1EAD-4FE0-AD8B-199CC6791CCA}"/>
              </a:ext>
            </a:extLst>
          </p:cNvPr>
          <p:cNvSpPr txBox="1"/>
          <p:nvPr/>
        </p:nvSpPr>
        <p:spPr>
          <a:xfrm>
            <a:off x="1361485" y="9036368"/>
            <a:ext cx="1704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Target Outcome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FFB6E71-BE71-488E-B910-1F78B9D4B0BB}"/>
              </a:ext>
            </a:extLst>
          </p:cNvPr>
          <p:cNvCxnSpPr>
            <a:cxnSpLocks/>
          </p:cNvCxnSpPr>
          <p:nvPr/>
        </p:nvCxnSpPr>
        <p:spPr>
          <a:xfrm rot="16200000">
            <a:off x="20555822" y="8805563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01E364-C5ED-477B-8C18-8A724E07BC79}"/>
              </a:ext>
            </a:extLst>
          </p:cNvPr>
          <p:cNvCxnSpPr>
            <a:cxnSpLocks/>
          </p:cNvCxnSpPr>
          <p:nvPr/>
        </p:nvCxnSpPr>
        <p:spPr>
          <a:xfrm rot="13500000">
            <a:off x="20665240" y="10347617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38E3A859-FF87-4C76-8260-A0F927A9B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141591"/>
              </p:ext>
            </p:extLst>
          </p:nvPr>
        </p:nvGraphicFramePr>
        <p:xfrm>
          <a:off x="3085598" y="5666539"/>
          <a:ext cx="4350216" cy="1828800"/>
        </p:xfrm>
        <a:graphic>
          <a:graphicData uri="http://schemas.openxmlformats.org/drawingml/2006/table">
            <a:tbl>
              <a:tblPr firstCol="1" lastRow="1"/>
              <a:tblGrid>
                <a:gridCol w="2198702">
                  <a:extLst>
                    <a:ext uri="{9D8B030D-6E8A-4147-A177-3AD203B41FA5}">
                      <a16:colId xmlns:a16="http://schemas.microsoft.com/office/drawing/2014/main" val="3716657742"/>
                    </a:ext>
                  </a:extLst>
                </a:gridCol>
                <a:gridCol w="2151514">
                  <a:extLst>
                    <a:ext uri="{9D8B030D-6E8A-4147-A177-3AD203B41FA5}">
                      <a16:colId xmlns:a16="http://schemas.microsoft.com/office/drawing/2014/main" val="1998836561"/>
                    </a:ext>
                  </a:extLst>
                </a:gridCol>
              </a:tblGrid>
              <a:tr h="28956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SB Litmus Test</a:t>
                      </a:r>
                    </a:p>
                  </a:txBody>
                  <a:tcPr marL="102606" marR="1026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3278" marR="932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403684"/>
                  </a:ext>
                </a:extLst>
              </a:tr>
              <a:tr h="28956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Initially [x] = 0, [y] = 0</a:t>
                      </a:r>
                    </a:p>
                  </a:txBody>
                  <a:tcPr marL="102606" marR="102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3278" marR="932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87503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0</a:t>
                      </a:r>
                    </a:p>
                  </a:txBody>
                  <a:tcPr marL="112867" marR="1128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1</a:t>
                      </a:r>
                    </a:p>
                  </a:txBody>
                  <a:tcPr marL="112867" marR="1128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416413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[x]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1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2867" marR="1128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[y]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1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2867" marR="1128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03623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[y]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2867" marR="1128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[x]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2867" marR="1128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81538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AE74082-1EC7-49E3-812C-6C0B63C9B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481214"/>
              </p:ext>
            </p:extLst>
          </p:nvPr>
        </p:nvGraphicFramePr>
        <p:xfrm>
          <a:off x="3085598" y="9036368"/>
          <a:ext cx="4350216" cy="369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0216">
                  <a:extLst>
                    <a:ext uri="{9D8B030D-6E8A-4147-A177-3AD203B41FA5}">
                      <a16:colId xmlns:a16="http://schemas.microsoft.com/office/drawing/2014/main" val="2790787172"/>
                    </a:ext>
                  </a:extLst>
                </a:gridCol>
              </a:tblGrid>
              <a:tr h="36933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= 0 &amp;&amp;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= 0</a:t>
                      </a:r>
                      <a:endParaRPr lang="en-US" sz="1800" dirty="0"/>
                    </a:p>
                  </a:txBody>
                  <a:tcPr marT="36674" marB="36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94164"/>
                  </a:ext>
                </a:extLst>
              </a:tr>
            </a:tbl>
          </a:graphicData>
        </a:graphic>
      </p:graphicFrame>
      <p:graphicFrame>
        <p:nvGraphicFramePr>
          <p:cNvPr id="43" name="Table 9">
            <a:extLst>
              <a:ext uri="{FF2B5EF4-FFF2-40B4-BE49-F238E27FC236}">
                <a16:creationId xmlns:a16="http://schemas.microsoft.com/office/drawing/2014/main" id="{40273B55-11D2-4BAE-B53C-DFAFA5B11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605539"/>
              </p:ext>
            </p:extLst>
          </p:nvPr>
        </p:nvGraphicFramePr>
        <p:xfrm>
          <a:off x="9389035" y="9036368"/>
          <a:ext cx="5085866" cy="369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5866">
                  <a:extLst>
                    <a:ext uri="{9D8B030D-6E8A-4147-A177-3AD203B41FA5}">
                      <a16:colId xmlns:a16="http://schemas.microsoft.com/office/drawing/2014/main" val="2790787172"/>
                    </a:ext>
                  </a:extLst>
                </a:gridCol>
              </a:tblGrid>
              <a:tr h="36933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[n] &lt;= m &amp;&amp; 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[m] &lt;= n</a:t>
                      </a:r>
                    </a:p>
                  </a:txBody>
                  <a:tcPr marT="36674" marB="36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94164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1198B53-214A-4DDF-91FF-9BC619C2738B}"/>
              </a:ext>
            </a:extLst>
          </p:cNvPr>
          <p:cNvCxnSpPr>
            <a:cxnSpLocks/>
          </p:cNvCxnSpPr>
          <p:nvPr/>
        </p:nvCxnSpPr>
        <p:spPr>
          <a:xfrm rot="18900000">
            <a:off x="15399945" y="10347616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810B6B3-0D4C-4288-A01B-06B480F44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053670"/>
              </p:ext>
            </p:extLst>
          </p:nvPr>
        </p:nvGraphicFramePr>
        <p:xfrm>
          <a:off x="9389035" y="4935019"/>
          <a:ext cx="5085866" cy="3291840"/>
        </p:xfrm>
        <a:graphic>
          <a:graphicData uri="http://schemas.openxmlformats.org/drawingml/2006/table">
            <a:tbl>
              <a:tblPr firstCol="1" lastRow="1"/>
              <a:tblGrid>
                <a:gridCol w="2570517">
                  <a:extLst>
                    <a:ext uri="{9D8B030D-6E8A-4147-A177-3AD203B41FA5}">
                      <a16:colId xmlns:a16="http://schemas.microsoft.com/office/drawing/2014/main" val="3716657742"/>
                    </a:ext>
                  </a:extLst>
                </a:gridCol>
                <a:gridCol w="2515349">
                  <a:extLst>
                    <a:ext uri="{9D8B030D-6E8A-4147-A177-3AD203B41FA5}">
                      <a16:colId xmlns:a16="http://schemas.microsoft.com/office/drawing/2014/main" val="1998836561"/>
                    </a:ext>
                  </a:extLst>
                </a:gridCol>
              </a:tblGrid>
              <a:tr h="28956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SB Perpetual Litmus Test</a:t>
                      </a:r>
                    </a:p>
                  </a:txBody>
                  <a:tcPr marL="94211" marR="942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3278" marR="932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403684"/>
                  </a:ext>
                </a:extLst>
              </a:tr>
              <a:tr h="28956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Initially [x] = 0, [y] = 0</a:t>
                      </a:r>
                    </a:p>
                  </a:txBody>
                  <a:tcPr marL="94211" marR="94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3278" marR="932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87503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0</a:t>
                      </a: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1</a:t>
                      </a: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416413"/>
                  </a:ext>
                </a:extLst>
              </a:tr>
              <a:tr h="318235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            </a:t>
                      </a: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759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[x]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n + 1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[y]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m + 1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03623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[y]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[x]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8153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buf</a:t>
                      </a:r>
                      <a:r>
                        <a:rPr lang="en-US" sz="1800" b="0" i="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[n] 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reg</a:t>
                      </a:r>
                      <a:r>
                        <a:rPr lang="en-US" sz="1800" b="0" i="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_0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buf</a:t>
                      </a:r>
                      <a:r>
                        <a:rPr lang="en-US" sz="1800" b="0" i="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[m] 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reg</a:t>
                      </a:r>
                      <a:r>
                        <a:rPr lang="en-US" sz="1800" b="0" i="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_0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18061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</a:t>
                      </a:r>
                      <a:r>
                        <a:rPr lang="en-US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mfence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</a:t>
                      </a:r>
                      <a:r>
                        <a:rPr lang="en-US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mfence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18500"/>
                  </a:ext>
                </a:extLst>
              </a:tr>
              <a:tr h="28956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650424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F4A36F3-B347-448C-BAD7-36CCD45BD5FA}"/>
              </a:ext>
            </a:extLst>
          </p:cNvPr>
          <p:cNvCxnSpPr>
            <a:cxnSpLocks/>
          </p:cNvCxnSpPr>
          <p:nvPr/>
        </p:nvCxnSpPr>
        <p:spPr>
          <a:xfrm rot="16200000">
            <a:off x="8400628" y="8805564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381F5E3-CEE6-4EA5-A7A1-87BF8567642C}"/>
              </a:ext>
            </a:extLst>
          </p:cNvPr>
          <p:cNvSpPr txBox="1"/>
          <p:nvPr/>
        </p:nvSpPr>
        <p:spPr>
          <a:xfrm>
            <a:off x="7432799" y="8326835"/>
            <a:ext cx="1935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Write in perpetual</a:t>
            </a:r>
          </a:p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format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EC272E0-9E41-45C0-BA2C-C11A99764EC3}"/>
              </a:ext>
            </a:extLst>
          </p:cNvPr>
          <p:cNvCxnSpPr>
            <a:cxnSpLocks/>
          </p:cNvCxnSpPr>
          <p:nvPr/>
        </p:nvCxnSpPr>
        <p:spPr>
          <a:xfrm rot="18900000">
            <a:off x="20665241" y="7186475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673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EC3ED73-F4CD-4F07-9F25-4B09BA26F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689307"/>
              </p:ext>
            </p:extLst>
          </p:nvPr>
        </p:nvGraphicFramePr>
        <p:xfrm>
          <a:off x="2415438" y="7428230"/>
          <a:ext cx="3063240" cy="1097280"/>
        </p:xfrm>
        <a:graphic>
          <a:graphicData uri="http://schemas.openxmlformats.org/drawingml/2006/table">
            <a:tbl>
              <a:tblPr/>
              <a:tblGrid>
                <a:gridCol w="1531620">
                  <a:extLst>
                    <a:ext uri="{9D8B030D-6E8A-4147-A177-3AD203B41FA5}">
                      <a16:colId xmlns:a16="http://schemas.microsoft.com/office/drawing/2014/main" val="3716657742"/>
                    </a:ext>
                  </a:extLst>
                </a:gridCol>
                <a:gridCol w="1531620">
                  <a:extLst>
                    <a:ext uri="{9D8B030D-6E8A-4147-A177-3AD203B41FA5}">
                      <a16:colId xmlns:a16="http://schemas.microsoft.com/office/drawing/2014/main" val="1998836561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416413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03623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8153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8C08852-6E94-420F-BA6A-261BD9B5ADF4}"/>
              </a:ext>
            </a:extLst>
          </p:cNvPr>
          <p:cNvSpPr txBox="1"/>
          <p:nvPr/>
        </p:nvSpPr>
        <p:spPr>
          <a:xfrm>
            <a:off x="2902125" y="6340976"/>
            <a:ext cx="208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Concurrent Program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4975E7-DECC-48E8-9610-2F4B8EB4DF05}"/>
              </a:ext>
            </a:extLst>
          </p:cNvPr>
          <p:cNvSpPr txBox="1"/>
          <p:nvPr/>
        </p:nvSpPr>
        <p:spPr>
          <a:xfrm>
            <a:off x="7688550" y="6340976"/>
            <a:ext cx="2198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Possible SC Orderings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938A93-F635-46A0-B02E-3E0CF9628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533086"/>
              </p:ext>
            </p:extLst>
          </p:nvPr>
        </p:nvGraphicFramePr>
        <p:xfrm>
          <a:off x="6689103" y="7428230"/>
          <a:ext cx="4197188" cy="1463040"/>
        </p:xfrm>
        <a:graphic>
          <a:graphicData uri="http://schemas.openxmlformats.org/drawingml/2006/table">
            <a:tbl>
              <a:tblPr lastRow="1"/>
              <a:tblGrid>
                <a:gridCol w="400368">
                  <a:extLst>
                    <a:ext uri="{9D8B030D-6E8A-4147-A177-3AD203B41FA5}">
                      <a16:colId xmlns:a16="http://schemas.microsoft.com/office/drawing/2014/main" val="3716657742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855571246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1998836561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1959281272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868058260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1711985207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2495161731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1075860114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906885656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2838964947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885560255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41641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055796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03623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81538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2DE6D37A-A7D5-4502-87A0-E384E54D1696}"/>
              </a:ext>
            </a:extLst>
          </p:cNvPr>
          <p:cNvGrpSpPr/>
          <p:nvPr/>
        </p:nvGrpSpPr>
        <p:grpSpPr>
          <a:xfrm>
            <a:off x="5729465" y="7609334"/>
            <a:ext cx="708851" cy="1100832"/>
            <a:chOff x="8607772" y="7290490"/>
            <a:chExt cx="708851" cy="110083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FA6DECB-A5FE-43C9-836C-C48FB62FE522}"/>
                </a:ext>
              </a:extLst>
            </p:cNvPr>
            <p:cNvCxnSpPr/>
            <p:nvPr/>
          </p:nvCxnSpPr>
          <p:spPr>
            <a:xfrm>
              <a:off x="9316623" y="7290490"/>
              <a:ext cx="0" cy="11008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6E8A8F-6DD7-4042-AC8F-E08D9CC2B462}"/>
                </a:ext>
              </a:extLst>
            </p:cNvPr>
            <p:cNvSpPr txBox="1"/>
            <p:nvPr/>
          </p:nvSpPr>
          <p:spPr>
            <a:xfrm>
              <a:off x="8607772" y="7656240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FAA01D0-0D6C-463B-92C0-94390224608D}"/>
              </a:ext>
            </a:extLst>
          </p:cNvPr>
          <p:cNvSpPr txBox="1"/>
          <p:nvPr/>
        </p:nvSpPr>
        <p:spPr>
          <a:xfrm>
            <a:off x="12890849" y="6340976"/>
            <a:ext cx="260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TSO Orderings: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12874D9-194E-45BF-88CA-64003605D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815227"/>
              </p:ext>
            </p:extLst>
          </p:nvPr>
        </p:nvGraphicFramePr>
        <p:xfrm>
          <a:off x="12096715" y="7428230"/>
          <a:ext cx="4197189" cy="1463040"/>
        </p:xfrm>
        <a:graphic>
          <a:graphicData uri="http://schemas.openxmlformats.org/drawingml/2006/table">
            <a:tbl>
              <a:tblPr lastRow="1"/>
              <a:tblGrid>
                <a:gridCol w="400369">
                  <a:extLst>
                    <a:ext uri="{9D8B030D-6E8A-4147-A177-3AD203B41FA5}">
                      <a16:colId xmlns:a16="http://schemas.microsoft.com/office/drawing/2014/main" val="3716657742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855571246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1998836561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1959281272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868058260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1711985207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2495161731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1075860114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906885656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2838964947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885560255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41641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055796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03623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8153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1D93B2-698A-4AC4-81AB-283A03913969}"/>
              </a:ext>
            </a:extLst>
          </p:cNvPr>
          <p:cNvSpPr txBox="1"/>
          <p:nvPr/>
        </p:nvSpPr>
        <p:spPr>
          <a:xfrm>
            <a:off x="13163392" y="6884603"/>
            <a:ext cx="215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reordered after</a:t>
            </a:r>
            <a:r>
              <a:rPr lang="en-US" baseline="-25000" dirty="0"/>
              <a:t> </a:t>
            </a:r>
            <a:r>
              <a:rPr lang="en-US" dirty="0"/>
              <a:t>L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22E63F-6476-4E17-AE5D-F6F2BCD904EA}"/>
              </a:ext>
            </a:extLst>
          </p:cNvPr>
          <p:cNvSpPr txBox="1"/>
          <p:nvPr/>
        </p:nvSpPr>
        <p:spPr>
          <a:xfrm>
            <a:off x="13193849" y="9065565"/>
            <a:ext cx="2096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 reordered after L</a:t>
            </a:r>
            <a:r>
              <a:rPr lang="en-US" baseline="-25000" dirty="0"/>
              <a:t>1</a:t>
            </a:r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749A918-A1AF-457F-B72C-51174E12B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914908"/>
              </p:ext>
            </p:extLst>
          </p:nvPr>
        </p:nvGraphicFramePr>
        <p:xfrm>
          <a:off x="12096716" y="9609192"/>
          <a:ext cx="4197188" cy="1463040"/>
        </p:xfrm>
        <a:graphic>
          <a:graphicData uri="http://schemas.openxmlformats.org/drawingml/2006/table">
            <a:tbl>
              <a:tblPr lastRow="1"/>
              <a:tblGrid>
                <a:gridCol w="400368">
                  <a:extLst>
                    <a:ext uri="{9D8B030D-6E8A-4147-A177-3AD203B41FA5}">
                      <a16:colId xmlns:a16="http://schemas.microsoft.com/office/drawing/2014/main" val="3716657742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855571246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1998836561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1959281272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868058260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1711985207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2495161731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1075860114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906885656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2838964947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885560255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41641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055796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03623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8153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6EBF6EE-B042-4919-9240-62C243591C48}"/>
              </a:ext>
            </a:extLst>
          </p:cNvPr>
          <p:cNvSpPr txBox="1"/>
          <p:nvPr/>
        </p:nvSpPr>
        <p:spPr>
          <a:xfrm>
            <a:off x="11965699" y="11246527"/>
            <a:ext cx="445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reordered after L</a:t>
            </a:r>
            <a:r>
              <a:rPr lang="en-US" baseline="-25000" dirty="0"/>
              <a:t>0</a:t>
            </a:r>
            <a:r>
              <a:rPr lang="en-US" dirty="0"/>
              <a:t> and S</a:t>
            </a:r>
            <a:r>
              <a:rPr lang="en-US" baseline="-25000" dirty="0"/>
              <a:t>1</a:t>
            </a:r>
            <a:r>
              <a:rPr lang="en-US" dirty="0"/>
              <a:t> reordered after L</a:t>
            </a:r>
            <a:r>
              <a:rPr lang="en-US" baseline="-25000" dirty="0"/>
              <a:t>1</a:t>
            </a:r>
            <a:endParaRPr lang="en-US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B698C55-3638-4887-A794-5E1BDBC32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8082"/>
              </p:ext>
            </p:extLst>
          </p:nvPr>
        </p:nvGraphicFramePr>
        <p:xfrm>
          <a:off x="12096716" y="11790152"/>
          <a:ext cx="4197188" cy="1463040"/>
        </p:xfrm>
        <a:graphic>
          <a:graphicData uri="http://schemas.openxmlformats.org/drawingml/2006/table">
            <a:tbl>
              <a:tblPr lastRow="1"/>
              <a:tblGrid>
                <a:gridCol w="400368">
                  <a:extLst>
                    <a:ext uri="{9D8B030D-6E8A-4147-A177-3AD203B41FA5}">
                      <a16:colId xmlns:a16="http://schemas.microsoft.com/office/drawing/2014/main" val="3716657742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855571246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1998836561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1959281272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868058260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1711985207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2495161731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1075860114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906885656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2838964947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885560255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41641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055796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03623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8153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FB2E74F-52A5-45D5-9663-41BCA0781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858319"/>
              </p:ext>
            </p:extLst>
          </p:nvPr>
        </p:nvGraphicFramePr>
        <p:xfrm>
          <a:off x="23382738" y="5406037"/>
          <a:ext cx="3063240" cy="1097280"/>
        </p:xfrm>
        <a:graphic>
          <a:graphicData uri="http://schemas.openxmlformats.org/drawingml/2006/table">
            <a:tbl>
              <a:tblPr/>
              <a:tblGrid>
                <a:gridCol w="1531620">
                  <a:extLst>
                    <a:ext uri="{9D8B030D-6E8A-4147-A177-3AD203B41FA5}">
                      <a16:colId xmlns:a16="http://schemas.microsoft.com/office/drawing/2014/main" val="3716657742"/>
                    </a:ext>
                  </a:extLst>
                </a:gridCol>
                <a:gridCol w="1531620">
                  <a:extLst>
                    <a:ext uri="{9D8B030D-6E8A-4147-A177-3AD203B41FA5}">
                      <a16:colId xmlns:a16="http://schemas.microsoft.com/office/drawing/2014/main" val="1998836561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416413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03623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8153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A01E46D2-E086-4AFD-9EC8-35EDD587C5C9}"/>
              </a:ext>
            </a:extLst>
          </p:cNvPr>
          <p:cNvSpPr txBox="1"/>
          <p:nvPr/>
        </p:nvSpPr>
        <p:spPr>
          <a:xfrm>
            <a:off x="23869425" y="4857342"/>
            <a:ext cx="208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Concurrent Program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CFC3B0-E574-47AC-BDB6-A8E42D6DCDE5}"/>
              </a:ext>
            </a:extLst>
          </p:cNvPr>
          <p:cNvSpPr txBox="1"/>
          <p:nvPr/>
        </p:nvSpPr>
        <p:spPr>
          <a:xfrm>
            <a:off x="23815211" y="6682680"/>
            <a:ext cx="2198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Possible SC Orderings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8F5D54-E9DD-4518-AE6B-6EFC606404C9}"/>
              </a:ext>
            </a:extLst>
          </p:cNvPr>
          <p:cNvGrpSpPr/>
          <p:nvPr/>
        </p:nvGrpSpPr>
        <p:grpSpPr>
          <a:xfrm>
            <a:off x="21805326" y="7412479"/>
            <a:ext cx="708851" cy="1100832"/>
            <a:chOff x="8607772" y="7290490"/>
            <a:chExt cx="708851" cy="110083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3AB447C-704B-4F44-B819-0CF380518C59}"/>
                </a:ext>
              </a:extLst>
            </p:cNvPr>
            <p:cNvCxnSpPr/>
            <p:nvPr/>
          </p:nvCxnSpPr>
          <p:spPr>
            <a:xfrm>
              <a:off x="9316623" y="7290490"/>
              <a:ext cx="0" cy="11008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B63AC17-2E52-4676-B35D-64E6A68D54D9}"/>
                </a:ext>
              </a:extLst>
            </p:cNvPr>
            <p:cNvSpPr txBox="1"/>
            <p:nvPr/>
          </p:nvSpPr>
          <p:spPr>
            <a:xfrm>
              <a:off x="8607772" y="7656240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093F484-7C2E-40CB-B4DC-71F47A5256EC}"/>
              </a:ext>
            </a:extLst>
          </p:cNvPr>
          <p:cNvSpPr txBox="1"/>
          <p:nvPr/>
        </p:nvSpPr>
        <p:spPr>
          <a:xfrm>
            <a:off x="23641157" y="9108238"/>
            <a:ext cx="260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TSO Orderings: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8C0E07-2B40-48FD-85DB-78C66507BFBA}"/>
              </a:ext>
            </a:extLst>
          </p:cNvPr>
          <p:cNvSpPr txBox="1"/>
          <p:nvPr/>
        </p:nvSpPr>
        <p:spPr>
          <a:xfrm>
            <a:off x="24599207" y="9422473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9F48DA8-6742-43FB-95D0-7E491C7B098B}"/>
              </a:ext>
            </a:extLst>
          </p:cNvPr>
          <p:cNvGrpSpPr/>
          <p:nvPr/>
        </p:nvGrpSpPr>
        <p:grpSpPr>
          <a:xfrm>
            <a:off x="11137078" y="7609334"/>
            <a:ext cx="708851" cy="1100832"/>
            <a:chOff x="8607772" y="7290490"/>
            <a:chExt cx="708851" cy="1100832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F2A7FE7-3C19-421B-BE52-CD66F80EC695}"/>
                </a:ext>
              </a:extLst>
            </p:cNvPr>
            <p:cNvCxnSpPr/>
            <p:nvPr/>
          </p:nvCxnSpPr>
          <p:spPr>
            <a:xfrm>
              <a:off x="9316623" y="7290490"/>
              <a:ext cx="0" cy="11008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135430E-EA8A-4F2D-87D7-139590379C43}"/>
                </a:ext>
              </a:extLst>
            </p:cNvPr>
            <p:cNvSpPr txBox="1"/>
            <p:nvPr/>
          </p:nvSpPr>
          <p:spPr>
            <a:xfrm>
              <a:off x="8607772" y="7656240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8022CAA-6893-4C1C-8316-759DCB583364}"/>
              </a:ext>
            </a:extLst>
          </p:cNvPr>
          <p:cNvGrpSpPr/>
          <p:nvPr/>
        </p:nvGrpSpPr>
        <p:grpSpPr>
          <a:xfrm>
            <a:off x="11137078" y="9790296"/>
            <a:ext cx="708851" cy="1100832"/>
            <a:chOff x="8607772" y="7290490"/>
            <a:chExt cx="708851" cy="1100832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6DA9A8D-0775-43CE-83AD-5AF878F035FE}"/>
                </a:ext>
              </a:extLst>
            </p:cNvPr>
            <p:cNvCxnSpPr/>
            <p:nvPr/>
          </p:nvCxnSpPr>
          <p:spPr>
            <a:xfrm>
              <a:off x="9316623" y="7290490"/>
              <a:ext cx="0" cy="11008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7E55B50-040F-4A59-866A-80C4B88DBF45}"/>
                </a:ext>
              </a:extLst>
            </p:cNvPr>
            <p:cNvSpPr txBox="1"/>
            <p:nvPr/>
          </p:nvSpPr>
          <p:spPr>
            <a:xfrm>
              <a:off x="8607772" y="7656240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EFA9BEE-47BB-4B44-95E7-F33B2404D0DA}"/>
              </a:ext>
            </a:extLst>
          </p:cNvPr>
          <p:cNvGrpSpPr/>
          <p:nvPr/>
        </p:nvGrpSpPr>
        <p:grpSpPr>
          <a:xfrm>
            <a:off x="11137078" y="11971256"/>
            <a:ext cx="708851" cy="1100832"/>
            <a:chOff x="8607772" y="7290490"/>
            <a:chExt cx="708851" cy="1100832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9D4B21E-31A3-4B60-8AA8-8131A863DF14}"/>
                </a:ext>
              </a:extLst>
            </p:cNvPr>
            <p:cNvCxnSpPr/>
            <p:nvPr/>
          </p:nvCxnSpPr>
          <p:spPr>
            <a:xfrm>
              <a:off x="9316623" y="7290490"/>
              <a:ext cx="0" cy="11008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BEC0A76-E9EA-436A-8205-BD1071E3A1DB}"/>
                </a:ext>
              </a:extLst>
            </p:cNvPr>
            <p:cNvSpPr txBox="1"/>
            <p:nvPr/>
          </p:nvSpPr>
          <p:spPr>
            <a:xfrm>
              <a:off x="8607772" y="7656240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BD6B2937-9E2C-4691-8B5A-B5990CA3C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106634"/>
              </p:ext>
            </p:extLst>
          </p:nvPr>
        </p:nvGraphicFramePr>
        <p:xfrm>
          <a:off x="22862732" y="7231375"/>
          <a:ext cx="4197188" cy="1463040"/>
        </p:xfrm>
        <a:graphic>
          <a:graphicData uri="http://schemas.openxmlformats.org/drawingml/2006/table">
            <a:tbl>
              <a:tblPr lastRow="1"/>
              <a:tblGrid>
                <a:gridCol w="400368">
                  <a:extLst>
                    <a:ext uri="{9D8B030D-6E8A-4147-A177-3AD203B41FA5}">
                      <a16:colId xmlns:a16="http://schemas.microsoft.com/office/drawing/2014/main" val="3716657742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855571246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1998836561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1959281272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868058260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1711985207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2495161731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1075860114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906885656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2838964947"/>
                    </a:ext>
                  </a:extLst>
                </a:gridCol>
                <a:gridCol w="379682">
                  <a:extLst>
                    <a:ext uri="{9D8B030D-6E8A-4147-A177-3AD203B41FA5}">
                      <a16:colId xmlns:a16="http://schemas.microsoft.com/office/drawing/2014/main" val="885560255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41641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055796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03623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81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373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01CDE2A7-C419-4296-B519-382211FDE698}"/>
              </a:ext>
            </a:extLst>
          </p:cNvPr>
          <p:cNvGrpSpPr/>
          <p:nvPr/>
        </p:nvGrpSpPr>
        <p:grpSpPr>
          <a:xfrm>
            <a:off x="10515600" y="8229600"/>
            <a:ext cx="6400800" cy="1828800"/>
            <a:chOff x="10515600" y="8229600"/>
            <a:chExt cx="6400800" cy="1828800"/>
          </a:xfrm>
        </p:grpSpPr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3691C34-9622-42D8-B4CD-66F269467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15600" y="8229600"/>
              <a:ext cx="6400800" cy="1828800"/>
            </a:xfrm>
            <a:prstGeom prst="rect">
              <a:avLst/>
            </a:prstGeom>
          </p:spPr>
        </p:pic>
        <p:sp>
          <p:nvSpPr>
            <p:cNvPr id="9" name="Multiplication Sign 8">
              <a:extLst>
                <a:ext uri="{FF2B5EF4-FFF2-40B4-BE49-F238E27FC236}">
                  <a16:creationId xmlns:a16="http://schemas.microsoft.com/office/drawing/2014/main" id="{DE209DEC-58C9-4253-AE52-5001752576D4}"/>
                </a:ext>
              </a:extLst>
            </p:cNvPr>
            <p:cNvSpPr/>
            <p:nvPr/>
          </p:nvSpPr>
          <p:spPr>
            <a:xfrm>
              <a:off x="11328400" y="9245600"/>
              <a:ext cx="91440" cy="914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Multiplication Sign 10">
              <a:extLst>
                <a:ext uri="{FF2B5EF4-FFF2-40B4-BE49-F238E27FC236}">
                  <a16:creationId xmlns:a16="http://schemas.microsoft.com/office/drawing/2014/main" id="{B89F17D0-E044-4D4A-A523-C05DF063FD87}"/>
                </a:ext>
              </a:extLst>
            </p:cNvPr>
            <p:cNvSpPr/>
            <p:nvPr/>
          </p:nvSpPr>
          <p:spPr>
            <a:xfrm>
              <a:off x="11653520" y="9245600"/>
              <a:ext cx="91440" cy="914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Multiplication Sign 11">
              <a:extLst>
                <a:ext uri="{FF2B5EF4-FFF2-40B4-BE49-F238E27FC236}">
                  <a16:creationId xmlns:a16="http://schemas.microsoft.com/office/drawing/2014/main" id="{DD902BF2-86DA-4C86-909E-2B0ED67A2C0A}"/>
                </a:ext>
              </a:extLst>
            </p:cNvPr>
            <p:cNvSpPr/>
            <p:nvPr/>
          </p:nvSpPr>
          <p:spPr>
            <a:xfrm>
              <a:off x="11816080" y="9245600"/>
              <a:ext cx="91440" cy="914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Multiplication Sign 12">
              <a:extLst>
                <a:ext uri="{FF2B5EF4-FFF2-40B4-BE49-F238E27FC236}">
                  <a16:creationId xmlns:a16="http://schemas.microsoft.com/office/drawing/2014/main" id="{E12459B9-8353-4868-96AA-006DCD102794}"/>
                </a:ext>
              </a:extLst>
            </p:cNvPr>
            <p:cNvSpPr/>
            <p:nvPr/>
          </p:nvSpPr>
          <p:spPr>
            <a:xfrm>
              <a:off x="11978640" y="9245600"/>
              <a:ext cx="91440" cy="914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ultiplication Sign 13">
              <a:extLst>
                <a:ext uri="{FF2B5EF4-FFF2-40B4-BE49-F238E27FC236}">
                  <a16:creationId xmlns:a16="http://schemas.microsoft.com/office/drawing/2014/main" id="{83916439-13C7-47BF-9FA5-0EA7DCDF5F7D}"/>
                </a:ext>
              </a:extLst>
            </p:cNvPr>
            <p:cNvSpPr/>
            <p:nvPr/>
          </p:nvSpPr>
          <p:spPr>
            <a:xfrm>
              <a:off x="12136120" y="9245600"/>
              <a:ext cx="91440" cy="914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Multiplication Sign 14">
              <a:extLst>
                <a:ext uri="{FF2B5EF4-FFF2-40B4-BE49-F238E27FC236}">
                  <a16:creationId xmlns:a16="http://schemas.microsoft.com/office/drawing/2014/main" id="{6B3D48F7-8235-402C-8972-ADB815D86E14}"/>
                </a:ext>
              </a:extLst>
            </p:cNvPr>
            <p:cNvSpPr/>
            <p:nvPr/>
          </p:nvSpPr>
          <p:spPr>
            <a:xfrm>
              <a:off x="12623800" y="9245600"/>
              <a:ext cx="91440" cy="914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Multiplication Sign 15">
              <a:extLst>
                <a:ext uri="{FF2B5EF4-FFF2-40B4-BE49-F238E27FC236}">
                  <a16:creationId xmlns:a16="http://schemas.microsoft.com/office/drawing/2014/main" id="{D737B6F9-E56F-48BF-B7ED-92C0CA2C6DF0}"/>
                </a:ext>
              </a:extLst>
            </p:cNvPr>
            <p:cNvSpPr/>
            <p:nvPr/>
          </p:nvSpPr>
          <p:spPr>
            <a:xfrm>
              <a:off x="12786360" y="9245600"/>
              <a:ext cx="91440" cy="914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Multiplication Sign 16">
              <a:extLst>
                <a:ext uri="{FF2B5EF4-FFF2-40B4-BE49-F238E27FC236}">
                  <a16:creationId xmlns:a16="http://schemas.microsoft.com/office/drawing/2014/main" id="{0C9802DB-F191-4F34-8BD9-06D53BA2EF79}"/>
                </a:ext>
              </a:extLst>
            </p:cNvPr>
            <p:cNvSpPr/>
            <p:nvPr/>
          </p:nvSpPr>
          <p:spPr>
            <a:xfrm>
              <a:off x="12948920" y="9245600"/>
              <a:ext cx="91440" cy="914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Multiplication Sign 17">
              <a:extLst>
                <a:ext uri="{FF2B5EF4-FFF2-40B4-BE49-F238E27FC236}">
                  <a16:creationId xmlns:a16="http://schemas.microsoft.com/office/drawing/2014/main" id="{666C6E35-1E74-4E9B-9F66-57D2147CE352}"/>
                </a:ext>
              </a:extLst>
            </p:cNvPr>
            <p:cNvSpPr/>
            <p:nvPr/>
          </p:nvSpPr>
          <p:spPr>
            <a:xfrm>
              <a:off x="13111480" y="9245600"/>
              <a:ext cx="91440" cy="914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Multiplication Sign 19">
              <a:extLst>
                <a:ext uri="{FF2B5EF4-FFF2-40B4-BE49-F238E27FC236}">
                  <a16:creationId xmlns:a16="http://schemas.microsoft.com/office/drawing/2014/main" id="{44A8537F-D22E-4144-8CA9-ADA660F6CAB7}"/>
                </a:ext>
              </a:extLst>
            </p:cNvPr>
            <p:cNvSpPr/>
            <p:nvPr/>
          </p:nvSpPr>
          <p:spPr>
            <a:xfrm>
              <a:off x="13431520" y="9245600"/>
              <a:ext cx="91440" cy="914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Multiplication Sign 20">
              <a:extLst>
                <a:ext uri="{FF2B5EF4-FFF2-40B4-BE49-F238E27FC236}">
                  <a16:creationId xmlns:a16="http://schemas.microsoft.com/office/drawing/2014/main" id="{45B51592-F2C2-4255-A596-C749DFAC43AF}"/>
                </a:ext>
              </a:extLst>
            </p:cNvPr>
            <p:cNvSpPr/>
            <p:nvPr/>
          </p:nvSpPr>
          <p:spPr>
            <a:xfrm>
              <a:off x="13589000" y="9245600"/>
              <a:ext cx="91440" cy="914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Multiplication Sign 21">
              <a:extLst>
                <a:ext uri="{FF2B5EF4-FFF2-40B4-BE49-F238E27FC236}">
                  <a16:creationId xmlns:a16="http://schemas.microsoft.com/office/drawing/2014/main" id="{397C6BEB-2065-4F36-9753-357999072F8B}"/>
                </a:ext>
              </a:extLst>
            </p:cNvPr>
            <p:cNvSpPr/>
            <p:nvPr/>
          </p:nvSpPr>
          <p:spPr>
            <a:xfrm>
              <a:off x="15031720" y="9245600"/>
              <a:ext cx="91440" cy="914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Multiplication Sign 22">
              <a:extLst>
                <a:ext uri="{FF2B5EF4-FFF2-40B4-BE49-F238E27FC236}">
                  <a16:creationId xmlns:a16="http://schemas.microsoft.com/office/drawing/2014/main" id="{61C70490-7B07-4677-8FF6-AF43B8FF55FA}"/>
                </a:ext>
              </a:extLst>
            </p:cNvPr>
            <p:cNvSpPr/>
            <p:nvPr/>
          </p:nvSpPr>
          <p:spPr>
            <a:xfrm>
              <a:off x="15194280" y="9245600"/>
              <a:ext cx="91440" cy="914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Multiplication Sign 23">
              <a:extLst>
                <a:ext uri="{FF2B5EF4-FFF2-40B4-BE49-F238E27FC236}">
                  <a16:creationId xmlns:a16="http://schemas.microsoft.com/office/drawing/2014/main" id="{39AA1D66-421B-4950-BD99-D140EAC61D27}"/>
                </a:ext>
              </a:extLst>
            </p:cNvPr>
            <p:cNvSpPr/>
            <p:nvPr/>
          </p:nvSpPr>
          <p:spPr>
            <a:xfrm>
              <a:off x="15356840" y="9245600"/>
              <a:ext cx="91440" cy="914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Multiplication Sign 24">
              <a:extLst>
                <a:ext uri="{FF2B5EF4-FFF2-40B4-BE49-F238E27FC236}">
                  <a16:creationId xmlns:a16="http://schemas.microsoft.com/office/drawing/2014/main" id="{9CC840CB-BB0C-4199-AF72-0CD39961523C}"/>
                </a:ext>
              </a:extLst>
            </p:cNvPr>
            <p:cNvSpPr/>
            <p:nvPr/>
          </p:nvSpPr>
          <p:spPr>
            <a:xfrm>
              <a:off x="15519400" y="9245600"/>
              <a:ext cx="91440" cy="914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Multiplication Sign 25">
              <a:extLst>
                <a:ext uri="{FF2B5EF4-FFF2-40B4-BE49-F238E27FC236}">
                  <a16:creationId xmlns:a16="http://schemas.microsoft.com/office/drawing/2014/main" id="{69392FAB-7B8E-4590-9410-DF5FBBE6908E}"/>
                </a:ext>
              </a:extLst>
            </p:cNvPr>
            <p:cNvSpPr/>
            <p:nvPr/>
          </p:nvSpPr>
          <p:spPr>
            <a:xfrm>
              <a:off x="15681960" y="9245600"/>
              <a:ext cx="91440" cy="914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ultiplication Sign 26">
              <a:extLst>
                <a:ext uri="{FF2B5EF4-FFF2-40B4-BE49-F238E27FC236}">
                  <a16:creationId xmlns:a16="http://schemas.microsoft.com/office/drawing/2014/main" id="{BD00F3FD-A88C-4B83-A860-5E8E8B289EAE}"/>
                </a:ext>
              </a:extLst>
            </p:cNvPr>
            <p:cNvSpPr/>
            <p:nvPr/>
          </p:nvSpPr>
          <p:spPr>
            <a:xfrm>
              <a:off x="15839440" y="9245600"/>
              <a:ext cx="91440" cy="914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Multiplication Sign 27">
              <a:extLst>
                <a:ext uri="{FF2B5EF4-FFF2-40B4-BE49-F238E27FC236}">
                  <a16:creationId xmlns:a16="http://schemas.microsoft.com/office/drawing/2014/main" id="{70D7D9A9-1A5D-4F75-B649-47BFCD469905}"/>
                </a:ext>
              </a:extLst>
            </p:cNvPr>
            <p:cNvSpPr/>
            <p:nvPr/>
          </p:nvSpPr>
          <p:spPr>
            <a:xfrm>
              <a:off x="15996920" y="9245600"/>
              <a:ext cx="91440" cy="914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Multiplication Sign 28">
              <a:extLst>
                <a:ext uri="{FF2B5EF4-FFF2-40B4-BE49-F238E27FC236}">
                  <a16:creationId xmlns:a16="http://schemas.microsoft.com/office/drawing/2014/main" id="{FA5952FD-CEB2-4E5B-BEEA-0705722B3032}"/>
                </a:ext>
              </a:extLst>
            </p:cNvPr>
            <p:cNvSpPr/>
            <p:nvPr/>
          </p:nvSpPr>
          <p:spPr>
            <a:xfrm>
              <a:off x="16154400" y="9245600"/>
              <a:ext cx="91440" cy="914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Multiplication Sign 29">
              <a:extLst>
                <a:ext uri="{FF2B5EF4-FFF2-40B4-BE49-F238E27FC236}">
                  <a16:creationId xmlns:a16="http://schemas.microsoft.com/office/drawing/2014/main" id="{7A97077B-F12E-4F23-99CA-87405A869211}"/>
                </a:ext>
              </a:extLst>
            </p:cNvPr>
            <p:cNvSpPr/>
            <p:nvPr/>
          </p:nvSpPr>
          <p:spPr>
            <a:xfrm>
              <a:off x="16489680" y="9245600"/>
              <a:ext cx="91440" cy="914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Multiplication Sign 30">
              <a:extLst>
                <a:ext uri="{FF2B5EF4-FFF2-40B4-BE49-F238E27FC236}">
                  <a16:creationId xmlns:a16="http://schemas.microsoft.com/office/drawing/2014/main" id="{3F0DF164-2312-4B53-B7CC-624F76C7FAD2}"/>
                </a:ext>
              </a:extLst>
            </p:cNvPr>
            <p:cNvSpPr/>
            <p:nvPr/>
          </p:nvSpPr>
          <p:spPr>
            <a:xfrm>
              <a:off x="14716760" y="9245600"/>
              <a:ext cx="91440" cy="914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894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306CBA-3D01-4529-8C7E-5B7B09938A0E}"/>
              </a:ext>
            </a:extLst>
          </p:cNvPr>
          <p:cNvSpPr txBox="1"/>
          <p:nvPr/>
        </p:nvSpPr>
        <p:spPr>
          <a:xfrm>
            <a:off x="11707637" y="10840061"/>
            <a:ext cx="4029966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ea typeface="Cambria" panose="02040503050406030204" pitchFamily="18" charset="0"/>
              </a:rPr>
              <a:t>COUNT(N,buf0,buf1)</a:t>
            </a:r>
            <a:r>
              <a:rPr lang="en-US" dirty="0">
                <a:ea typeface="Cambria" panose="02040503050406030204" pitchFamily="18" charset="0"/>
              </a:rPr>
              <a:t>{</a:t>
            </a:r>
          </a:p>
          <a:p>
            <a:r>
              <a:rPr lang="en-US" dirty="0">
                <a:ea typeface="Cambria" panose="02040503050406030204" pitchFamily="18" charset="0"/>
              </a:rPr>
              <a:t>   counts={0};</a:t>
            </a:r>
          </a:p>
          <a:p>
            <a:r>
              <a:rPr lang="en-US" dirty="0">
                <a:ea typeface="Cambria" panose="02040503050406030204" pitchFamily="18" charset="0"/>
              </a:rPr>
              <a:t>   for(n=0; n&lt;N; n++)</a:t>
            </a:r>
          </a:p>
          <a:p>
            <a:r>
              <a:rPr lang="en-US" dirty="0">
                <a:ea typeface="Cambria" panose="02040503050406030204" pitchFamily="18" charset="0"/>
              </a:rPr>
              <a:t>      for(m=0; m&lt;N; m++)</a:t>
            </a:r>
          </a:p>
          <a:p>
            <a:r>
              <a:rPr lang="en-US" dirty="0">
                <a:ea typeface="Cambria" panose="02040503050406030204" pitchFamily="18" charset="0"/>
              </a:rPr>
              <a:t>         if(buf</a:t>
            </a:r>
            <a:r>
              <a:rPr lang="en-US" baseline="-25000" dirty="0">
                <a:ea typeface="Cambria" panose="02040503050406030204" pitchFamily="18" charset="0"/>
              </a:rPr>
              <a:t>0</a:t>
            </a:r>
            <a:r>
              <a:rPr lang="en-US" dirty="0">
                <a:ea typeface="Cambria" panose="02040503050406030204" pitchFamily="18" charset="0"/>
              </a:rPr>
              <a:t>[n] &lt;= m &amp;&amp; buf1[m] &lt;= n)</a:t>
            </a:r>
          </a:p>
          <a:p>
            <a:r>
              <a:rPr lang="en-US" dirty="0">
                <a:ea typeface="Cambria" panose="02040503050406030204" pitchFamily="18" charset="0"/>
              </a:rPr>
              <a:t>  	   counts[0]++;</a:t>
            </a:r>
          </a:p>
          <a:p>
            <a:r>
              <a:rPr lang="en-US" dirty="0">
                <a:ea typeface="Cambria" panose="02040503050406030204" pitchFamily="18" charset="0"/>
              </a:rPr>
              <a:t>   return counts;</a:t>
            </a:r>
          </a:p>
          <a:p>
            <a:r>
              <a:rPr lang="en-US" dirty="0">
                <a:ea typeface="Cambria" panose="02040503050406030204" pitchFamily="18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C3811-9944-4347-93E2-1C7EBB720D80}"/>
              </a:ext>
            </a:extLst>
          </p:cNvPr>
          <p:cNvSpPr txBox="1"/>
          <p:nvPr/>
        </p:nvSpPr>
        <p:spPr>
          <a:xfrm>
            <a:off x="16548246" y="10840061"/>
            <a:ext cx="25730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a typeface="Cambria" panose="02040503050406030204" pitchFamily="18" charset="0"/>
              </a:rPr>
              <a:t>COUNTH(N,buf0,buf1){</a:t>
            </a:r>
          </a:p>
          <a:p>
            <a:r>
              <a:rPr lang="en-US" b="1" dirty="0">
                <a:ea typeface="Cambria" panose="02040503050406030204" pitchFamily="18" charset="0"/>
              </a:rPr>
              <a:t>   </a:t>
            </a:r>
            <a:r>
              <a:rPr lang="en-US" dirty="0">
                <a:ea typeface="Cambria" panose="02040503050406030204" pitchFamily="18" charset="0"/>
              </a:rPr>
              <a:t>counts={0};</a:t>
            </a:r>
          </a:p>
          <a:p>
            <a:r>
              <a:rPr lang="en-US" dirty="0">
                <a:ea typeface="Cambria" panose="02040503050406030204" pitchFamily="18" charset="0"/>
              </a:rPr>
              <a:t>   for(n=0; n&lt;N; n++)</a:t>
            </a:r>
          </a:p>
          <a:p>
            <a:r>
              <a:rPr lang="en-US" dirty="0">
                <a:ea typeface="Cambria" panose="02040503050406030204" pitchFamily="18" charset="0"/>
              </a:rPr>
              <a:t>      if(buf1[buf0[n]] &lt;= n)</a:t>
            </a:r>
          </a:p>
          <a:p>
            <a:r>
              <a:rPr lang="en-US" dirty="0">
                <a:ea typeface="Cambria" panose="02040503050406030204" pitchFamily="18" charset="0"/>
              </a:rPr>
              <a:t>         counts[0]++;</a:t>
            </a:r>
          </a:p>
          <a:p>
            <a:r>
              <a:rPr lang="en-US" dirty="0">
                <a:ea typeface="Cambria" panose="02040503050406030204" pitchFamily="18" charset="0"/>
              </a:rPr>
              <a:t>   return counts;</a:t>
            </a:r>
          </a:p>
          <a:p>
            <a:r>
              <a:rPr lang="en-US" dirty="0">
                <a:ea typeface="Cambria" panose="02040503050406030204" pitchFamily="18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964AEC-7D17-4390-9FB4-032F26B840EA}"/>
              </a:ext>
            </a:extLst>
          </p:cNvPr>
          <p:cNvSpPr txBox="1"/>
          <p:nvPr/>
        </p:nvSpPr>
        <p:spPr>
          <a:xfrm>
            <a:off x="14248065" y="6429865"/>
            <a:ext cx="1704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Target Outcome</a:t>
            </a: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0304731C-DE63-4365-B1B3-A8BDF74FA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770536"/>
              </p:ext>
            </p:extLst>
          </p:nvPr>
        </p:nvGraphicFramePr>
        <p:xfrm>
          <a:off x="13749875" y="6873422"/>
          <a:ext cx="2701142" cy="369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142">
                  <a:extLst>
                    <a:ext uri="{9D8B030D-6E8A-4147-A177-3AD203B41FA5}">
                      <a16:colId xmlns:a16="http://schemas.microsoft.com/office/drawing/2014/main" val="2790787172"/>
                    </a:ext>
                  </a:extLst>
                </a:gridCol>
              </a:tblGrid>
              <a:tr h="36933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= 0 &amp;&amp;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= 0</a:t>
                      </a:r>
                      <a:endParaRPr lang="en-US" sz="1800" dirty="0"/>
                    </a:p>
                  </a:txBody>
                  <a:tcPr marL="56777" marR="56777" marT="36674" marB="36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94164"/>
                  </a:ext>
                </a:extLst>
              </a:tr>
            </a:tbl>
          </a:graphicData>
        </a:graphic>
      </p:graphicFrame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545FABA1-4D14-47E5-B916-3A98C617C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017503"/>
              </p:ext>
            </p:extLst>
          </p:nvPr>
        </p:nvGraphicFramePr>
        <p:xfrm>
          <a:off x="11051492" y="8772880"/>
          <a:ext cx="3157923" cy="896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923">
                  <a:extLst>
                    <a:ext uri="{9D8B030D-6E8A-4147-A177-3AD203B41FA5}">
                      <a16:colId xmlns:a16="http://schemas.microsoft.com/office/drawing/2014/main" val="2790787172"/>
                    </a:ext>
                  </a:extLst>
                </a:gridCol>
              </a:tblGrid>
              <a:tr h="369333">
                <a:tc>
                  <a:txBody>
                    <a:bodyPr/>
                    <a:lstStyle/>
                    <a:p>
                      <a:pPr marL="0" marR="0" lvl="0" indent="0" algn="ctr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p_out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(n, m, buf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[], buf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[]) =</a:t>
                      </a:r>
                    </a:p>
                    <a:p>
                      <a:pPr marL="0" marR="0" lvl="0" indent="0" algn="ctr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[n] &lt;= m &amp;&amp; 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[m] &lt;= n</a:t>
                      </a:r>
                    </a:p>
                  </a:txBody>
                  <a:tcPr marL="56777" marR="56777" marT="36674" marB="36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9416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1B17B6-3ACF-4DC8-AA8F-2DE6FBAB9FBC}"/>
              </a:ext>
            </a:extLst>
          </p:cNvPr>
          <p:cNvCxnSpPr>
            <a:cxnSpLocks/>
          </p:cNvCxnSpPr>
          <p:nvPr/>
        </p:nvCxnSpPr>
        <p:spPr>
          <a:xfrm rot="2700000">
            <a:off x="13793944" y="7592347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2B1C95-0F1A-4C2C-AB24-60F8BA4AE1B1}"/>
              </a:ext>
            </a:extLst>
          </p:cNvPr>
          <p:cNvSpPr txBox="1"/>
          <p:nvPr/>
        </p:nvSpPr>
        <p:spPr>
          <a:xfrm>
            <a:off x="11051492" y="7541111"/>
            <a:ext cx="1935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Write in perpetual</a:t>
            </a:r>
          </a:p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format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F570C8-E46A-4D63-8575-C977C515F0B8}"/>
              </a:ext>
            </a:extLst>
          </p:cNvPr>
          <p:cNvSpPr txBox="1"/>
          <p:nvPr/>
        </p:nvSpPr>
        <p:spPr>
          <a:xfrm>
            <a:off x="10442717" y="9989322"/>
            <a:ext cx="1845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Generate</a:t>
            </a:r>
          </a:p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outcome counter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1CC4D7-B846-4E87-B7DC-E95FE3051B6B}"/>
              </a:ext>
            </a:extLst>
          </p:cNvPr>
          <p:cNvCxnSpPr>
            <a:cxnSpLocks/>
          </p:cNvCxnSpPr>
          <p:nvPr/>
        </p:nvCxnSpPr>
        <p:spPr>
          <a:xfrm flipH="1">
            <a:off x="12630453" y="9882272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9">
            <a:extLst>
              <a:ext uri="{FF2B5EF4-FFF2-40B4-BE49-F238E27FC236}">
                <a16:creationId xmlns:a16="http://schemas.microsoft.com/office/drawing/2014/main" id="{52C04710-A425-49D0-9439-FA747DB84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912672"/>
              </p:ext>
            </p:extLst>
          </p:nvPr>
        </p:nvGraphicFramePr>
        <p:xfrm>
          <a:off x="15940192" y="8772880"/>
          <a:ext cx="3157923" cy="896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923">
                  <a:extLst>
                    <a:ext uri="{9D8B030D-6E8A-4147-A177-3AD203B41FA5}">
                      <a16:colId xmlns:a16="http://schemas.microsoft.com/office/drawing/2014/main" val="2790787172"/>
                    </a:ext>
                  </a:extLst>
                </a:gridCol>
              </a:tblGrid>
              <a:tr h="369333">
                <a:tc>
                  <a:txBody>
                    <a:bodyPr/>
                    <a:lstStyle/>
                    <a:p>
                      <a:pPr marL="0" marR="0" lvl="0" indent="0" algn="ctr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p_out_h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(n, buf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[], buf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[]) =</a:t>
                      </a:r>
                    </a:p>
                    <a:p>
                      <a:pPr marL="0" marR="0" lvl="0" indent="0" algn="ctr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  <a:p>
                      <a:pPr marL="0" marR="0" lvl="0" indent="0" algn="ctr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[n]] &lt;= n</a:t>
                      </a:r>
                      <a:endParaRPr lang="en-US" sz="1800" dirty="0"/>
                    </a:p>
                  </a:txBody>
                  <a:tcPr marL="56777" marR="56777" marT="36674" marB="36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94164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CFC4B0-9F4E-4C3D-B7BD-730E0F4C96CA}"/>
              </a:ext>
            </a:extLst>
          </p:cNvPr>
          <p:cNvCxnSpPr>
            <a:cxnSpLocks/>
          </p:cNvCxnSpPr>
          <p:nvPr/>
        </p:nvCxnSpPr>
        <p:spPr>
          <a:xfrm rot="18900000">
            <a:off x="16355663" y="7592347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53B19FF-59CB-4172-827E-AAB80502E5C4}"/>
              </a:ext>
            </a:extLst>
          </p:cNvPr>
          <p:cNvSpPr txBox="1"/>
          <p:nvPr/>
        </p:nvSpPr>
        <p:spPr>
          <a:xfrm>
            <a:off x="17272422" y="7541112"/>
            <a:ext cx="1825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Write in heuristic</a:t>
            </a:r>
          </a:p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format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D9DD2F-2FCD-4EAA-A5C6-8D4B67389171}"/>
              </a:ext>
            </a:extLst>
          </p:cNvPr>
          <p:cNvSpPr txBox="1"/>
          <p:nvPr/>
        </p:nvSpPr>
        <p:spPr>
          <a:xfrm>
            <a:off x="15283326" y="9989322"/>
            <a:ext cx="1941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Generate heuristic</a:t>
            </a:r>
          </a:p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outcome counter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31363D-91E0-4009-B5AF-9297A5430579}"/>
              </a:ext>
            </a:extLst>
          </p:cNvPr>
          <p:cNvCxnSpPr>
            <a:cxnSpLocks/>
          </p:cNvCxnSpPr>
          <p:nvPr/>
        </p:nvCxnSpPr>
        <p:spPr>
          <a:xfrm flipH="1">
            <a:off x="17519153" y="9882272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16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9870E5-2A8C-442F-9BA2-1405FA2B19EC}"/>
              </a:ext>
            </a:extLst>
          </p:cNvPr>
          <p:cNvCxnSpPr>
            <a:cxnSpLocks/>
          </p:cNvCxnSpPr>
          <p:nvPr/>
        </p:nvCxnSpPr>
        <p:spPr>
          <a:xfrm rot="16200000">
            <a:off x="20938315" y="11398634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A0ACF8-DEC2-4C00-B693-38A295234CA4}"/>
              </a:ext>
            </a:extLst>
          </p:cNvPr>
          <p:cNvSpPr txBox="1"/>
          <p:nvPr/>
        </p:nvSpPr>
        <p:spPr>
          <a:xfrm>
            <a:off x="9002746" y="5239680"/>
            <a:ext cx="4029966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ea typeface="Cambria" panose="02040503050406030204" pitchFamily="18" charset="0"/>
              </a:rPr>
              <a:t>int COUNT(N,buf0,buf1)</a:t>
            </a:r>
            <a:r>
              <a:rPr lang="en-US" dirty="0">
                <a:ea typeface="Cambria" panose="02040503050406030204" pitchFamily="18" charset="0"/>
              </a:rPr>
              <a:t>{</a:t>
            </a:r>
          </a:p>
          <a:p>
            <a:r>
              <a:rPr lang="en-US" dirty="0">
                <a:ea typeface="Cambria" panose="02040503050406030204" pitchFamily="18" charset="0"/>
              </a:rPr>
              <a:t>   count=0;</a:t>
            </a:r>
          </a:p>
          <a:p>
            <a:r>
              <a:rPr lang="en-US" dirty="0">
                <a:ea typeface="Cambria" panose="02040503050406030204" pitchFamily="18" charset="0"/>
              </a:rPr>
              <a:t>   for(n=0; n&lt;N; n++)</a:t>
            </a:r>
          </a:p>
          <a:p>
            <a:r>
              <a:rPr lang="en-US" dirty="0">
                <a:ea typeface="Cambria" panose="02040503050406030204" pitchFamily="18" charset="0"/>
              </a:rPr>
              <a:t>      for(m=0; m&lt;N; m++)</a:t>
            </a:r>
          </a:p>
          <a:p>
            <a:r>
              <a:rPr lang="en-US" dirty="0">
                <a:ea typeface="Cambria" panose="02040503050406030204" pitchFamily="18" charset="0"/>
              </a:rPr>
              <a:t>         if(buf</a:t>
            </a:r>
            <a:r>
              <a:rPr lang="en-US" baseline="-25000" dirty="0">
                <a:ea typeface="Cambria" panose="02040503050406030204" pitchFamily="18" charset="0"/>
              </a:rPr>
              <a:t>0</a:t>
            </a:r>
            <a:r>
              <a:rPr lang="en-US" dirty="0">
                <a:ea typeface="Cambria" panose="02040503050406030204" pitchFamily="18" charset="0"/>
              </a:rPr>
              <a:t>[n] &lt;= m &amp;&amp; buf1[m] &lt;= n)</a:t>
            </a:r>
          </a:p>
          <a:p>
            <a:r>
              <a:rPr lang="en-US" dirty="0">
                <a:ea typeface="Cambria" panose="02040503050406030204" pitchFamily="18" charset="0"/>
              </a:rPr>
              <a:t>  	   count++;</a:t>
            </a:r>
          </a:p>
          <a:p>
            <a:r>
              <a:rPr lang="en-US" dirty="0">
                <a:ea typeface="Cambria" panose="02040503050406030204" pitchFamily="18" charset="0"/>
              </a:rPr>
              <a:t>   return count;</a:t>
            </a:r>
          </a:p>
          <a:p>
            <a:r>
              <a:rPr lang="en-US" dirty="0">
                <a:ea typeface="Cambria" panose="02040503050406030204" pitchFamily="18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CD9C0C-9F6F-440B-8CC4-DB86B556EF9C}"/>
              </a:ext>
            </a:extLst>
          </p:cNvPr>
          <p:cNvSpPr txBox="1"/>
          <p:nvPr/>
        </p:nvSpPr>
        <p:spPr>
          <a:xfrm>
            <a:off x="15692859" y="9128074"/>
            <a:ext cx="27040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a typeface="Cambria" panose="02040503050406030204" pitchFamily="18" charset="0"/>
              </a:rPr>
              <a:t>int COUNTH(N,buf0,buf1){</a:t>
            </a:r>
          </a:p>
          <a:p>
            <a:r>
              <a:rPr lang="en-US" b="1" dirty="0">
                <a:ea typeface="Cambria" panose="02040503050406030204" pitchFamily="18" charset="0"/>
              </a:rPr>
              <a:t>   </a:t>
            </a:r>
            <a:r>
              <a:rPr lang="en-US" dirty="0">
                <a:ea typeface="Cambria" panose="02040503050406030204" pitchFamily="18" charset="0"/>
              </a:rPr>
              <a:t>count=0;</a:t>
            </a:r>
          </a:p>
          <a:p>
            <a:r>
              <a:rPr lang="en-US" dirty="0">
                <a:ea typeface="Cambria" panose="02040503050406030204" pitchFamily="18" charset="0"/>
              </a:rPr>
              <a:t>   for(n=0; n&lt;N; n++)</a:t>
            </a:r>
          </a:p>
          <a:p>
            <a:r>
              <a:rPr lang="en-US" dirty="0">
                <a:ea typeface="Cambria" panose="02040503050406030204" pitchFamily="18" charset="0"/>
              </a:rPr>
              <a:t>      if(buf1[buf0[n]] &lt;= n)</a:t>
            </a:r>
          </a:p>
          <a:p>
            <a:r>
              <a:rPr lang="en-US" dirty="0">
                <a:ea typeface="Cambria" panose="02040503050406030204" pitchFamily="18" charset="0"/>
              </a:rPr>
              <a:t>         count++;</a:t>
            </a:r>
          </a:p>
          <a:p>
            <a:r>
              <a:rPr lang="en-US" dirty="0">
                <a:ea typeface="Cambria" panose="02040503050406030204" pitchFamily="18" charset="0"/>
              </a:rPr>
              <a:t>   return count;</a:t>
            </a:r>
          </a:p>
          <a:p>
            <a:r>
              <a:rPr lang="en-US" dirty="0">
                <a:ea typeface="Cambria" panose="02040503050406030204" pitchFamily="18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F554E1-B830-4A61-B6F2-2AB60852E3E5}"/>
              </a:ext>
            </a:extLst>
          </p:cNvPr>
          <p:cNvSpPr txBox="1"/>
          <p:nvPr/>
        </p:nvSpPr>
        <p:spPr>
          <a:xfrm>
            <a:off x="11038686" y="12792667"/>
            <a:ext cx="398153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Cambria" panose="02040503050406030204" pitchFamily="18" charset="0"/>
              </a:rPr>
              <a:t>// </a:t>
            </a:r>
            <a:r>
              <a:rPr lang="en-US" b="1" dirty="0">
                <a:ea typeface="Cambria" panose="02040503050406030204" pitchFamily="18" charset="0"/>
              </a:rPr>
              <a:t>harness</a:t>
            </a:r>
          </a:p>
          <a:p>
            <a:r>
              <a:rPr lang="en-US" dirty="0">
                <a:ea typeface="Cambria" panose="02040503050406030204" pitchFamily="18" charset="0"/>
              </a:rPr>
              <a:t>initialize();</a:t>
            </a:r>
          </a:p>
          <a:p>
            <a:endParaRPr lang="en-US" dirty="0">
              <a:ea typeface="Cambria" panose="02040503050406030204" pitchFamily="18" charset="0"/>
            </a:endParaRPr>
          </a:p>
          <a:p>
            <a:r>
              <a:rPr lang="en-US" dirty="0">
                <a:ea typeface="Cambria" panose="02040503050406030204" pitchFamily="18" charset="0"/>
              </a:rPr>
              <a:t>parallel {</a:t>
            </a:r>
          </a:p>
          <a:p>
            <a:r>
              <a:rPr lang="en-US" dirty="0">
                <a:ea typeface="Cambria" panose="02040503050406030204" pitchFamily="18" charset="0"/>
              </a:rPr>
              <a:t>   if (</a:t>
            </a:r>
            <a:r>
              <a:rPr lang="en-US" dirty="0" err="1">
                <a:ea typeface="Cambria" panose="02040503050406030204" pitchFamily="18" charset="0"/>
              </a:rPr>
              <a:t>thread_id</a:t>
            </a:r>
            <a:r>
              <a:rPr lang="en-US" dirty="0">
                <a:ea typeface="Cambria" panose="02040503050406030204" pitchFamily="18" charset="0"/>
              </a:rPr>
              <a:t> == 0) {</a:t>
            </a:r>
          </a:p>
          <a:p>
            <a:r>
              <a:rPr lang="en-US" dirty="0">
                <a:ea typeface="Cambria" panose="02040503050406030204" pitchFamily="18" charset="0"/>
              </a:rPr>
              <a:t>      </a:t>
            </a:r>
            <a:r>
              <a:rPr lang="en-US" dirty="0" err="1">
                <a:ea typeface="Cambria" panose="02040503050406030204" pitchFamily="18" charset="0"/>
              </a:rPr>
              <a:t>synchronization_barrier</a:t>
            </a:r>
            <a:r>
              <a:rPr lang="en-US" dirty="0">
                <a:ea typeface="Cambria" panose="02040503050406030204" pitchFamily="18" charset="0"/>
              </a:rPr>
              <a:t>();</a:t>
            </a:r>
          </a:p>
          <a:p>
            <a:r>
              <a:rPr lang="en-US" dirty="0">
                <a:ea typeface="Cambria" panose="02040503050406030204" pitchFamily="18" charset="0"/>
              </a:rPr>
              <a:t>      sb_perpetual_Thread0(N,buf0);</a:t>
            </a:r>
          </a:p>
          <a:p>
            <a:r>
              <a:rPr lang="en-US" dirty="0">
                <a:ea typeface="Cambria" panose="02040503050406030204" pitchFamily="18" charset="0"/>
              </a:rPr>
              <a:t>   }</a:t>
            </a:r>
          </a:p>
          <a:p>
            <a:r>
              <a:rPr lang="en-US" dirty="0">
                <a:ea typeface="Cambria" panose="02040503050406030204" pitchFamily="18" charset="0"/>
              </a:rPr>
              <a:t>   if (</a:t>
            </a:r>
            <a:r>
              <a:rPr lang="en-US" dirty="0" err="1">
                <a:ea typeface="Cambria" panose="02040503050406030204" pitchFamily="18" charset="0"/>
              </a:rPr>
              <a:t>thread_id</a:t>
            </a:r>
            <a:r>
              <a:rPr lang="en-US" dirty="0">
                <a:ea typeface="Cambria" panose="02040503050406030204" pitchFamily="18" charset="0"/>
              </a:rPr>
              <a:t> == 1) {</a:t>
            </a:r>
          </a:p>
          <a:p>
            <a:r>
              <a:rPr lang="en-US" dirty="0">
                <a:ea typeface="Cambria" panose="02040503050406030204" pitchFamily="18" charset="0"/>
              </a:rPr>
              <a:t>      </a:t>
            </a:r>
            <a:r>
              <a:rPr lang="en-US" dirty="0" err="1">
                <a:ea typeface="Cambria" panose="02040503050406030204" pitchFamily="18" charset="0"/>
              </a:rPr>
              <a:t>synchronization_barrier</a:t>
            </a:r>
            <a:r>
              <a:rPr lang="en-US" dirty="0">
                <a:ea typeface="Cambria" panose="02040503050406030204" pitchFamily="18" charset="0"/>
              </a:rPr>
              <a:t>();</a:t>
            </a:r>
          </a:p>
          <a:p>
            <a:r>
              <a:rPr lang="en-US" dirty="0">
                <a:ea typeface="Cambria" panose="02040503050406030204" pitchFamily="18" charset="0"/>
              </a:rPr>
              <a:t>      sb_perpetual_Thread1(N,buf0);</a:t>
            </a:r>
          </a:p>
          <a:p>
            <a:r>
              <a:rPr lang="en-US" dirty="0">
                <a:ea typeface="Cambria" panose="02040503050406030204" pitchFamily="18" charset="0"/>
              </a:rPr>
              <a:t>   }</a:t>
            </a:r>
          </a:p>
          <a:p>
            <a:r>
              <a:rPr lang="en-US" dirty="0">
                <a:ea typeface="Cambria" panose="02040503050406030204" pitchFamily="18" charset="0"/>
              </a:rPr>
              <a:t>}</a:t>
            </a:r>
          </a:p>
          <a:p>
            <a:endParaRPr lang="en-US" dirty="0">
              <a:ea typeface="Cambria" panose="02040503050406030204" pitchFamily="18" charset="0"/>
            </a:endParaRPr>
          </a:p>
          <a:p>
            <a:r>
              <a:rPr lang="en-US" dirty="0" err="1">
                <a:ea typeface="Cambria" panose="02040503050406030204" pitchFamily="18" charset="0"/>
              </a:rPr>
              <a:t>countCounter</a:t>
            </a:r>
            <a:r>
              <a:rPr lang="en-US" dirty="0">
                <a:ea typeface="Cambria" panose="02040503050406030204" pitchFamily="18" charset="0"/>
              </a:rPr>
              <a:t> = COUNT(N, buf0,buf1);</a:t>
            </a:r>
          </a:p>
          <a:p>
            <a:r>
              <a:rPr lang="en-US" dirty="0" err="1">
                <a:ea typeface="Cambria" panose="02040503050406030204" pitchFamily="18" charset="0"/>
              </a:rPr>
              <a:t>countHeuristic</a:t>
            </a:r>
            <a:r>
              <a:rPr lang="en-US" dirty="0">
                <a:ea typeface="Cambria" panose="02040503050406030204" pitchFamily="18" charset="0"/>
              </a:rPr>
              <a:t> = COUNTH(N, buf0,buf1);</a:t>
            </a:r>
          </a:p>
          <a:p>
            <a:endParaRPr lang="en-US" dirty="0"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8C8930-A9C2-449F-8D4A-E516066310D6}"/>
              </a:ext>
            </a:extLst>
          </p:cNvPr>
          <p:cNvSpPr txBox="1"/>
          <p:nvPr/>
        </p:nvSpPr>
        <p:spPr>
          <a:xfrm>
            <a:off x="4944182" y="10236554"/>
            <a:ext cx="2449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Cambria" panose="02040503050406030204" pitchFamily="18" charset="0"/>
              </a:rPr>
              <a:t>sb_perpetual_thread0.s</a:t>
            </a:r>
          </a:p>
          <a:p>
            <a:endParaRPr lang="en-US" dirty="0">
              <a:ea typeface="Cambria" panose="02040503050406030204" pitchFamily="18" charset="0"/>
            </a:endParaRPr>
          </a:p>
          <a:p>
            <a:r>
              <a:rPr lang="en-US" dirty="0">
                <a:ea typeface="Cambria" panose="02040503050406030204" pitchFamily="18" charset="0"/>
              </a:rPr>
              <a:t>sb_perpetual_thread1.s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C10CB2-A13F-40B8-8090-A0BA900A9B0B}"/>
              </a:ext>
            </a:extLst>
          </p:cNvPr>
          <p:cNvCxnSpPr>
            <a:cxnSpLocks/>
          </p:cNvCxnSpPr>
          <p:nvPr/>
        </p:nvCxnSpPr>
        <p:spPr>
          <a:xfrm>
            <a:off x="4851226" y="3110215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FDB7880-0BE0-41CD-9023-5C56437C7131}"/>
              </a:ext>
            </a:extLst>
          </p:cNvPr>
          <p:cNvSpPr txBox="1"/>
          <p:nvPr/>
        </p:nvSpPr>
        <p:spPr>
          <a:xfrm>
            <a:off x="2676118" y="3155256"/>
            <a:ext cx="1935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Write in perpetual</a:t>
            </a:r>
          </a:p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format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5D2E1-B288-47BB-9CEC-94B96DC62E95}"/>
              </a:ext>
            </a:extLst>
          </p:cNvPr>
          <p:cNvSpPr txBox="1"/>
          <p:nvPr/>
        </p:nvSpPr>
        <p:spPr>
          <a:xfrm>
            <a:off x="19928939" y="12196632"/>
            <a:ext cx="2018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Generate outcome </a:t>
            </a:r>
          </a:p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counter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BD0584-DF6D-425D-A784-71CB1475EC52}"/>
              </a:ext>
            </a:extLst>
          </p:cNvPr>
          <p:cNvSpPr txBox="1"/>
          <p:nvPr/>
        </p:nvSpPr>
        <p:spPr>
          <a:xfrm>
            <a:off x="20976783" y="15214932"/>
            <a:ext cx="1941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Generate heuristic</a:t>
            </a:r>
          </a:p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outcome counter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03BDFC-4296-43F6-BDC4-63BABCC67812}"/>
              </a:ext>
            </a:extLst>
          </p:cNvPr>
          <p:cNvCxnSpPr>
            <a:cxnSpLocks/>
          </p:cNvCxnSpPr>
          <p:nvPr/>
        </p:nvCxnSpPr>
        <p:spPr>
          <a:xfrm rot="18900000">
            <a:off x="4851226" y="8394191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6F54636-EE4B-4D92-A7AF-90027C3BA82D}"/>
              </a:ext>
            </a:extLst>
          </p:cNvPr>
          <p:cNvSpPr txBox="1"/>
          <p:nvPr/>
        </p:nvSpPr>
        <p:spPr>
          <a:xfrm>
            <a:off x="3991055" y="7862670"/>
            <a:ext cx="17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Enclose in loop </a:t>
            </a:r>
          </a:p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construct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E8A2D4-708F-4069-AF04-4B36B730E4B1}"/>
              </a:ext>
            </a:extLst>
          </p:cNvPr>
          <p:cNvSpPr txBox="1"/>
          <p:nvPr/>
        </p:nvSpPr>
        <p:spPr>
          <a:xfrm>
            <a:off x="3857653" y="9110323"/>
            <a:ext cx="1987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Write in target </a:t>
            </a:r>
          </a:p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assembly language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AF9929-C90C-4319-91FE-2F57CC9A61AE}"/>
              </a:ext>
            </a:extLst>
          </p:cNvPr>
          <p:cNvSpPr txBox="1"/>
          <p:nvPr/>
        </p:nvSpPr>
        <p:spPr>
          <a:xfrm>
            <a:off x="4233396" y="332255"/>
            <a:ext cx="1235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Litmus test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D6B6E2-044B-400E-9E68-F97C7F092518}"/>
              </a:ext>
            </a:extLst>
          </p:cNvPr>
          <p:cNvSpPr txBox="1"/>
          <p:nvPr/>
        </p:nvSpPr>
        <p:spPr>
          <a:xfrm>
            <a:off x="9921508" y="332255"/>
            <a:ext cx="1704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Target Outcome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429EB0-3D0A-46CC-BFDB-67D5D7F9875E}"/>
              </a:ext>
            </a:extLst>
          </p:cNvPr>
          <p:cNvCxnSpPr>
            <a:cxnSpLocks/>
          </p:cNvCxnSpPr>
          <p:nvPr/>
        </p:nvCxnSpPr>
        <p:spPr>
          <a:xfrm rot="16200000">
            <a:off x="24786610" y="11127248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3450E4-23E7-475F-AC59-2366F99F71E1}"/>
              </a:ext>
            </a:extLst>
          </p:cNvPr>
          <p:cNvCxnSpPr>
            <a:cxnSpLocks/>
          </p:cNvCxnSpPr>
          <p:nvPr/>
        </p:nvCxnSpPr>
        <p:spPr>
          <a:xfrm rot="13500000">
            <a:off x="24664922" y="14554389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FEB6536-9470-4A67-BDCA-04AA6DF72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953352"/>
              </p:ext>
            </p:extLst>
          </p:nvPr>
        </p:nvGraphicFramePr>
        <p:xfrm>
          <a:off x="2676118" y="953914"/>
          <a:ext cx="4350216" cy="1828800"/>
        </p:xfrm>
        <a:graphic>
          <a:graphicData uri="http://schemas.openxmlformats.org/drawingml/2006/table">
            <a:tbl>
              <a:tblPr firstCol="1" lastRow="1"/>
              <a:tblGrid>
                <a:gridCol w="2198702">
                  <a:extLst>
                    <a:ext uri="{9D8B030D-6E8A-4147-A177-3AD203B41FA5}">
                      <a16:colId xmlns:a16="http://schemas.microsoft.com/office/drawing/2014/main" val="3716657742"/>
                    </a:ext>
                  </a:extLst>
                </a:gridCol>
                <a:gridCol w="2151514">
                  <a:extLst>
                    <a:ext uri="{9D8B030D-6E8A-4147-A177-3AD203B41FA5}">
                      <a16:colId xmlns:a16="http://schemas.microsoft.com/office/drawing/2014/main" val="1998836561"/>
                    </a:ext>
                  </a:extLst>
                </a:gridCol>
              </a:tblGrid>
              <a:tr h="28956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SB Litmus Test</a:t>
                      </a:r>
                    </a:p>
                  </a:txBody>
                  <a:tcPr marL="102606" marR="1026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3278" marR="932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403684"/>
                  </a:ext>
                </a:extLst>
              </a:tr>
              <a:tr h="28956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Initially [x] = 0, [y] = 0</a:t>
                      </a:r>
                    </a:p>
                  </a:txBody>
                  <a:tcPr marL="102606" marR="102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3278" marR="932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87503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0</a:t>
                      </a:r>
                    </a:p>
                  </a:txBody>
                  <a:tcPr marL="112867" marR="1128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1</a:t>
                      </a:r>
                    </a:p>
                  </a:txBody>
                  <a:tcPr marL="112867" marR="1128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416413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[x]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1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2867" marR="1128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[y]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1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2867" marR="1128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03623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[y]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2867" marR="1128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[x]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2867" marR="1128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81538"/>
                  </a:ext>
                </a:extLst>
              </a:tr>
            </a:tbl>
          </a:graphicData>
        </a:graphic>
      </p:graphicFrame>
      <p:graphicFrame>
        <p:nvGraphicFramePr>
          <p:cNvPr id="21" name="Table 9">
            <a:extLst>
              <a:ext uri="{FF2B5EF4-FFF2-40B4-BE49-F238E27FC236}">
                <a16:creationId xmlns:a16="http://schemas.microsoft.com/office/drawing/2014/main" id="{037EA6A5-18CB-4F3E-AF1A-348B6E62A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73186"/>
              </p:ext>
            </p:extLst>
          </p:nvPr>
        </p:nvGraphicFramePr>
        <p:xfrm>
          <a:off x="9486488" y="1333312"/>
          <a:ext cx="4350216" cy="369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0216">
                  <a:extLst>
                    <a:ext uri="{9D8B030D-6E8A-4147-A177-3AD203B41FA5}">
                      <a16:colId xmlns:a16="http://schemas.microsoft.com/office/drawing/2014/main" val="2790787172"/>
                    </a:ext>
                  </a:extLst>
                </a:gridCol>
              </a:tblGrid>
              <a:tr h="36933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= 0 &amp;&amp;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= 0</a:t>
                      </a:r>
                      <a:endParaRPr lang="en-US" sz="1800" dirty="0"/>
                    </a:p>
                  </a:txBody>
                  <a:tcPr marT="36674" marB="36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94164"/>
                  </a:ext>
                </a:extLst>
              </a:tr>
            </a:tbl>
          </a:graphicData>
        </a:graphic>
      </p:graphicFrame>
      <p:graphicFrame>
        <p:nvGraphicFramePr>
          <p:cNvPr id="22" name="Table 9">
            <a:extLst>
              <a:ext uri="{FF2B5EF4-FFF2-40B4-BE49-F238E27FC236}">
                <a16:creationId xmlns:a16="http://schemas.microsoft.com/office/drawing/2014/main" id="{9F571230-D859-42B6-AD29-CCE97809A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115571"/>
              </p:ext>
            </p:extLst>
          </p:nvPr>
        </p:nvGraphicFramePr>
        <p:xfrm>
          <a:off x="9114876" y="3174184"/>
          <a:ext cx="5085866" cy="369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5866">
                  <a:extLst>
                    <a:ext uri="{9D8B030D-6E8A-4147-A177-3AD203B41FA5}">
                      <a16:colId xmlns:a16="http://schemas.microsoft.com/office/drawing/2014/main" val="2790787172"/>
                    </a:ext>
                  </a:extLst>
                </a:gridCol>
              </a:tblGrid>
              <a:tr h="36933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[n] &lt;= m &amp;&amp; 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[m] &lt;= n</a:t>
                      </a:r>
                    </a:p>
                  </a:txBody>
                  <a:tcPr marT="36674" marB="36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94164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AB24F7-EF19-4219-8B78-5134C1F44845}"/>
              </a:ext>
            </a:extLst>
          </p:cNvPr>
          <p:cNvCxnSpPr>
            <a:cxnSpLocks/>
          </p:cNvCxnSpPr>
          <p:nvPr/>
        </p:nvCxnSpPr>
        <p:spPr>
          <a:xfrm rot="18900000">
            <a:off x="21947689" y="14306724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8A7D18B-4760-4C41-8A02-F76C4EDA4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609395"/>
              </p:ext>
            </p:extLst>
          </p:nvPr>
        </p:nvGraphicFramePr>
        <p:xfrm>
          <a:off x="2308293" y="4161301"/>
          <a:ext cx="5085866" cy="3291840"/>
        </p:xfrm>
        <a:graphic>
          <a:graphicData uri="http://schemas.openxmlformats.org/drawingml/2006/table">
            <a:tbl>
              <a:tblPr firstCol="1" lastRow="1"/>
              <a:tblGrid>
                <a:gridCol w="2570517">
                  <a:extLst>
                    <a:ext uri="{9D8B030D-6E8A-4147-A177-3AD203B41FA5}">
                      <a16:colId xmlns:a16="http://schemas.microsoft.com/office/drawing/2014/main" val="3716657742"/>
                    </a:ext>
                  </a:extLst>
                </a:gridCol>
                <a:gridCol w="2515349">
                  <a:extLst>
                    <a:ext uri="{9D8B030D-6E8A-4147-A177-3AD203B41FA5}">
                      <a16:colId xmlns:a16="http://schemas.microsoft.com/office/drawing/2014/main" val="1998836561"/>
                    </a:ext>
                  </a:extLst>
                </a:gridCol>
              </a:tblGrid>
              <a:tr h="28956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SB Perpetual Litmus Test</a:t>
                      </a:r>
                    </a:p>
                  </a:txBody>
                  <a:tcPr marL="94211" marR="942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3278" marR="932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403684"/>
                  </a:ext>
                </a:extLst>
              </a:tr>
              <a:tr h="28956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Initially [x] = 0, [y] = 0</a:t>
                      </a:r>
                    </a:p>
                  </a:txBody>
                  <a:tcPr marL="94211" marR="94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3278" marR="932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87503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0</a:t>
                      </a: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1</a:t>
                      </a: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416413"/>
                  </a:ext>
                </a:extLst>
              </a:tr>
              <a:tr h="318235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            </a:t>
                      </a: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759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[x]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n + 1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[y]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m + 1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03623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[y]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[x]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8153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buf</a:t>
                      </a:r>
                      <a:r>
                        <a:rPr lang="en-US" sz="1800" b="0" i="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[n] 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reg</a:t>
                      </a:r>
                      <a:r>
                        <a:rPr lang="en-US" sz="1800" b="0" i="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_0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buf</a:t>
                      </a:r>
                      <a:r>
                        <a:rPr lang="en-US" sz="1800" b="0" i="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[m] 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reg</a:t>
                      </a:r>
                      <a:r>
                        <a:rPr lang="en-US" sz="1800" b="0" i="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_0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18061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</a:t>
                      </a:r>
                      <a:r>
                        <a:rPr lang="en-US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mfence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</a:t>
                      </a:r>
                      <a:r>
                        <a:rPr lang="en-US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mfence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18500"/>
                  </a:ext>
                </a:extLst>
              </a:tr>
              <a:tr h="28956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65042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0C488E-C70D-49D6-90B9-E5BA7C1BD8B5}"/>
              </a:ext>
            </a:extLst>
          </p:cNvPr>
          <p:cNvCxnSpPr>
            <a:cxnSpLocks/>
          </p:cNvCxnSpPr>
          <p:nvPr/>
        </p:nvCxnSpPr>
        <p:spPr>
          <a:xfrm rot="18900000">
            <a:off x="24077356" y="10082749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EA192F9-2C87-45A1-9460-C5EE997A9676}"/>
              </a:ext>
            </a:extLst>
          </p:cNvPr>
          <p:cNvCxnSpPr>
            <a:cxnSpLocks/>
          </p:cNvCxnSpPr>
          <p:nvPr/>
        </p:nvCxnSpPr>
        <p:spPr>
          <a:xfrm>
            <a:off x="11657809" y="1995775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24F425D-3E2E-4012-8EB9-7C3C36B858CB}"/>
              </a:ext>
            </a:extLst>
          </p:cNvPr>
          <p:cNvSpPr txBox="1"/>
          <p:nvPr/>
        </p:nvSpPr>
        <p:spPr>
          <a:xfrm>
            <a:off x="9486488" y="2040816"/>
            <a:ext cx="1935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Write in perpetual</a:t>
            </a:r>
          </a:p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format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EE0491-7C82-42F1-A9E2-2CE94A6F0E6C}"/>
              </a:ext>
            </a:extLst>
          </p:cNvPr>
          <p:cNvCxnSpPr>
            <a:cxnSpLocks/>
          </p:cNvCxnSpPr>
          <p:nvPr/>
        </p:nvCxnSpPr>
        <p:spPr>
          <a:xfrm>
            <a:off x="11017729" y="4066179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323FAA8-E7F8-4688-A99A-1F2B5E6B430E}"/>
              </a:ext>
            </a:extLst>
          </p:cNvPr>
          <p:cNvSpPr txBox="1"/>
          <p:nvPr/>
        </p:nvSpPr>
        <p:spPr>
          <a:xfrm>
            <a:off x="7947392" y="4111220"/>
            <a:ext cx="1965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Generate outcome</a:t>
            </a:r>
          </a:p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counter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393530D-E98F-4B91-AD50-BEC51D11C913}"/>
              </a:ext>
            </a:extLst>
          </p:cNvPr>
          <p:cNvCxnSpPr>
            <a:cxnSpLocks/>
          </p:cNvCxnSpPr>
          <p:nvPr/>
        </p:nvCxnSpPr>
        <p:spPr>
          <a:xfrm rot="18900000">
            <a:off x="16722596" y="6259096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E0DFC12-B0ED-4594-9F26-0C75973C2F50}"/>
              </a:ext>
            </a:extLst>
          </p:cNvPr>
          <p:cNvSpPr txBox="1"/>
          <p:nvPr/>
        </p:nvSpPr>
        <p:spPr>
          <a:xfrm>
            <a:off x="15725248" y="5727575"/>
            <a:ext cx="1994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Generate heuristic </a:t>
            </a:r>
          </a:p>
          <a:p>
            <a:pPr algn="ctr"/>
            <a:r>
              <a:rPr lang="en-US" b="1" dirty="0">
                <a:solidFill>
                  <a:srgbClr val="456EC4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outcome counter</a:t>
            </a:r>
          </a:p>
        </p:txBody>
      </p:sp>
    </p:spTree>
    <p:extLst>
      <p:ext uri="{BB962C8B-B14F-4D97-AF65-F5344CB8AC3E}">
        <p14:creationId xmlns:p14="http://schemas.microsoft.com/office/powerpoint/2010/main" val="212220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sign with white text&#10;&#10;Description automatically generated">
            <a:extLst>
              <a:ext uri="{FF2B5EF4-FFF2-40B4-BE49-F238E27FC236}">
                <a16:creationId xmlns:a16="http://schemas.microsoft.com/office/drawing/2014/main" id="{388ACD28-D44C-054F-93C3-D3574A2C0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321" y="6339114"/>
            <a:ext cx="3715544" cy="141332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85A85B-7ECE-CC45-A161-AFDEEFD78E9C}"/>
              </a:ext>
            </a:extLst>
          </p:cNvPr>
          <p:cNvCxnSpPr>
            <a:cxnSpLocks/>
          </p:cNvCxnSpPr>
          <p:nvPr/>
        </p:nvCxnSpPr>
        <p:spPr>
          <a:xfrm rot="16200000">
            <a:off x="13219891" y="6724564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8C6AED0-33F5-9445-A2E2-A359622DB9F5}"/>
              </a:ext>
            </a:extLst>
          </p:cNvPr>
          <p:cNvSpPr txBox="1"/>
          <p:nvPr/>
        </p:nvSpPr>
        <p:spPr>
          <a:xfrm>
            <a:off x="12125264" y="7402317"/>
            <a:ext cx="21892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456EC4"/>
                </a:solidFill>
              </a:rPr>
              <a:t>Reg</a:t>
            </a:r>
            <a:r>
              <a:rPr lang="en-US" sz="1600" baseline="-25000" dirty="0">
                <a:solidFill>
                  <a:srgbClr val="456EC4"/>
                </a:solidFill>
              </a:rPr>
              <a:t>0</a:t>
            </a:r>
            <a:r>
              <a:rPr lang="en-US" sz="1600" dirty="0">
                <a:solidFill>
                  <a:srgbClr val="456EC4"/>
                </a:solidFill>
              </a:rPr>
              <a:t>_0 =0 /\ Reg</a:t>
            </a:r>
            <a:r>
              <a:rPr lang="en-US" sz="1600" baseline="-25000" dirty="0">
                <a:solidFill>
                  <a:srgbClr val="456EC4"/>
                </a:solidFill>
              </a:rPr>
              <a:t>1</a:t>
            </a:r>
            <a:r>
              <a:rPr lang="en-US" sz="1600" dirty="0">
                <a:solidFill>
                  <a:srgbClr val="456EC4"/>
                </a:solidFill>
              </a:rPr>
              <a:t>_0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0F429E-5B2A-BD46-B966-897E49307566}"/>
                  </a:ext>
                </a:extLst>
              </p:cNvPr>
              <p:cNvSpPr txBox="1"/>
              <p:nvPr/>
            </p:nvSpPr>
            <p:spPr>
              <a:xfrm>
                <a:off x="14473546" y="6701197"/>
                <a:ext cx="9271256" cy="757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𝑙𝑜𝑎𝑑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𝑓𝑟𝑜𝑚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i="1">
                          <a:solidFill>
                            <a:srgbClr val="456EC4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𝑠𝑡𝑜𝑟𝑒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456EC4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0F429E-5B2A-BD46-B966-897E49307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3546" y="6701197"/>
                <a:ext cx="9271256" cy="7571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969ED87-1EB2-FC4D-B185-8CBD569BD73F}"/>
                  </a:ext>
                </a:extLst>
              </p:cNvPr>
              <p:cNvSpPr txBox="1"/>
              <p:nvPr/>
            </p:nvSpPr>
            <p:spPr>
              <a:xfrm>
                <a:off x="14473547" y="7168734"/>
                <a:ext cx="9257021" cy="757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𝑙𝑜𝑎𝑑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𝑓𝑟𝑜𝑚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solidFill>
                            <a:srgbClr val="456EC4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𝑠𝑡𝑜𝑟𝑒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456EC4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969ED87-1EB2-FC4D-B185-8CBD569BD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3547" y="7168734"/>
                <a:ext cx="9257021" cy="7571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9920E746-48C9-114B-9EF7-84899D9CA91D}"/>
              </a:ext>
            </a:extLst>
          </p:cNvPr>
          <p:cNvSpPr txBox="1"/>
          <p:nvPr/>
        </p:nvSpPr>
        <p:spPr>
          <a:xfrm>
            <a:off x="10204319" y="8161385"/>
            <a:ext cx="917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456EC4"/>
                </a:solidFill>
                <a:latin typeface="+mj-lt"/>
                <a:cs typeface="Times New Roman" panose="02020603050405020304" pitchFamily="18" charset="0"/>
              </a:rPr>
              <a:t>Mapping</a:t>
            </a:r>
          </a:p>
          <a:p>
            <a:pPr algn="ctr"/>
            <a:r>
              <a:rPr lang="en-US" sz="1600" b="1" dirty="0">
                <a:solidFill>
                  <a:srgbClr val="456EC4"/>
                </a:solidFill>
                <a:latin typeface="+mj-lt"/>
                <a:cs typeface="Times New Roman" panose="02020603050405020304" pitchFamily="18" charset="0"/>
              </a:rPr>
              <a:t>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785E036-DEB4-2742-BCB0-7634A79B9662}"/>
                  </a:ext>
                </a:extLst>
              </p:cNvPr>
              <p:cNvSpPr txBox="1"/>
              <p:nvPr/>
            </p:nvSpPr>
            <p:spPr>
              <a:xfrm>
                <a:off x="14610946" y="9816442"/>
                <a:ext cx="4690323" cy="757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456EC4"/>
                        </a:solidFill>
                        <a:latin typeface="Cambria Math" panose="02040503050406030204" pitchFamily="18" charset="0"/>
                      </a:rPr>
                      <m:t>𝑏𝑢</m:t>
                    </m:r>
                    <m:sSub>
                      <m:sSubPr>
                        <m:ctrlPr>
                          <a:rPr lang="en-US" i="1">
                            <a:solidFill>
                              <a:srgbClr val="456EC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56EC4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456EC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456EC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456EC4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rgbClr val="456EC4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srgbClr val="456EC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56EC4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456EC4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56EC4"/>
                    </a:solidFill>
                  </a:rPr>
                  <a:t>=m+1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785E036-DEB4-2742-BCB0-7634A79B9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0946" y="9816442"/>
                <a:ext cx="4690323" cy="757130"/>
              </a:xfrm>
              <a:prstGeom prst="rect">
                <a:avLst/>
              </a:prstGeom>
              <a:blipFill>
                <a:blip r:embed="rId5"/>
                <a:stretch>
                  <a:fillRect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E1B49A8-F20F-C24B-A0CD-F89A224DD3EF}"/>
                  </a:ext>
                </a:extLst>
              </p:cNvPr>
              <p:cNvSpPr txBox="1"/>
              <p:nvPr/>
            </p:nvSpPr>
            <p:spPr>
              <a:xfrm>
                <a:off x="14610946" y="10283979"/>
                <a:ext cx="5603201" cy="757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56EC4"/>
                          </a:solidFill>
                          <a:latin typeface="Cambria Math" panose="02040503050406030204" pitchFamily="18" charset="0"/>
                        </a:rPr>
                        <m:t>𝑏𝑢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>
                          <a:solidFill>
                            <a:srgbClr val="456EC4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rgbClr val="456EC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456EC4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456EC4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rgbClr val="456EC4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E1B49A8-F20F-C24B-A0CD-F89A224DD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0946" y="10283979"/>
                <a:ext cx="5603201" cy="7571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Picture 4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11A263-C498-B04A-A000-D96AE232F97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33" r="6815" b="5493"/>
          <a:stretch/>
        </p:blipFill>
        <p:spPr>
          <a:xfrm>
            <a:off x="7672152" y="9167040"/>
            <a:ext cx="4503915" cy="242820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B33F09-AA40-C34B-ACC1-B7735753F303}"/>
              </a:ext>
            </a:extLst>
          </p:cNvPr>
          <p:cNvCxnSpPr>
            <a:cxnSpLocks/>
          </p:cNvCxnSpPr>
          <p:nvPr/>
        </p:nvCxnSpPr>
        <p:spPr>
          <a:xfrm flipH="1">
            <a:off x="16082511" y="7935151"/>
            <a:ext cx="1" cy="935399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9180E17-CDBD-994E-8E90-CE7B9C064AC3}"/>
              </a:ext>
            </a:extLst>
          </p:cNvPr>
          <p:cNvCxnSpPr>
            <a:cxnSpLocks/>
          </p:cNvCxnSpPr>
          <p:nvPr/>
        </p:nvCxnSpPr>
        <p:spPr>
          <a:xfrm flipH="1">
            <a:off x="9855549" y="8008373"/>
            <a:ext cx="1" cy="88629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DE3EB92-1778-BC4D-A186-3CD8001C48F4}"/>
              </a:ext>
            </a:extLst>
          </p:cNvPr>
          <p:cNvSpPr txBox="1"/>
          <p:nvPr/>
        </p:nvSpPr>
        <p:spPr>
          <a:xfrm>
            <a:off x="16437900" y="8064296"/>
            <a:ext cx="963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456EC4"/>
                </a:solidFill>
                <a:latin typeface="+mj-lt"/>
                <a:cs typeface="Times New Roman" panose="02020603050405020304" pitchFamily="18" charset="0"/>
              </a:rPr>
              <a:t>Mapping </a:t>
            </a:r>
          </a:p>
          <a:p>
            <a:pPr algn="ctr"/>
            <a:r>
              <a:rPr lang="en-US" sz="1600" b="1" dirty="0">
                <a:solidFill>
                  <a:srgbClr val="456EC4"/>
                </a:solidFill>
                <a:latin typeface="+mj-lt"/>
                <a:cs typeface="Times New Roman" panose="02020603050405020304" pitchFamily="18" charset="0"/>
              </a:rPr>
              <a:t>Outcome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0BA8C72-4F07-5745-95C7-23AAABA67EA2}"/>
              </a:ext>
            </a:extLst>
          </p:cNvPr>
          <p:cNvSpPr txBox="1"/>
          <p:nvPr/>
        </p:nvSpPr>
        <p:spPr>
          <a:xfrm>
            <a:off x="12675425" y="6410933"/>
            <a:ext cx="1036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456EC4"/>
                </a:solidFill>
                <a:latin typeface="+mj-lt"/>
                <a:cs typeface="Times New Roman" panose="02020603050405020304" pitchFamily="18" charset="0"/>
              </a:rPr>
              <a:t>Outcome </a:t>
            </a:r>
          </a:p>
          <a:p>
            <a:pPr algn="ctr"/>
            <a:r>
              <a:rPr lang="en-US" sz="1600" b="1" dirty="0">
                <a:solidFill>
                  <a:srgbClr val="456EC4"/>
                </a:solidFill>
                <a:latin typeface="+mj-lt"/>
                <a:cs typeface="Times New Roman" panose="02020603050405020304" pitchFamily="18" charset="0"/>
              </a:rPr>
              <a:t>under test</a:t>
            </a:r>
          </a:p>
        </p:txBody>
      </p:sp>
    </p:spTree>
    <p:extLst>
      <p:ext uri="{BB962C8B-B14F-4D97-AF65-F5344CB8AC3E}">
        <p14:creationId xmlns:p14="http://schemas.microsoft.com/office/powerpoint/2010/main" val="129159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57197EF-E315-A84F-BC6E-603AAEE44C4E}"/>
              </a:ext>
            </a:extLst>
          </p:cNvPr>
          <p:cNvSpPr/>
          <p:nvPr/>
        </p:nvSpPr>
        <p:spPr>
          <a:xfrm>
            <a:off x="425011" y="693918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baseline="-25000" dirty="0"/>
              <a:t>00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E934F4-82C9-4042-9081-AF643D26358A}"/>
              </a:ext>
            </a:extLst>
          </p:cNvPr>
          <p:cNvSpPr/>
          <p:nvPr/>
        </p:nvSpPr>
        <p:spPr>
          <a:xfrm>
            <a:off x="1922832" y="693918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baseline="-25000" dirty="0"/>
              <a:t>10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D93046-8261-B547-B1D9-336E1C7C9490}"/>
              </a:ext>
            </a:extLst>
          </p:cNvPr>
          <p:cNvSpPr/>
          <p:nvPr/>
        </p:nvSpPr>
        <p:spPr>
          <a:xfrm>
            <a:off x="432883" y="1758060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baseline="-25000" dirty="0"/>
              <a:t>01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B4DB43-07D5-3148-99E8-297CE1A9714F}"/>
              </a:ext>
            </a:extLst>
          </p:cNvPr>
          <p:cNvSpPr/>
          <p:nvPr/>
        </p:nvSpPr>
        <p:spPr>
          <a:xfrm>
            <a:off x="1922832" y="1758060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baseline="-25000" dirty="0"/>
              <a:t>11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D30DD5-05EB-1A4E-8F8C-F774043A7717}"/>
              </a:ext>
            </a:extLst>
          </p:cNvPr>
          <p:cNvSpPr txBox="1"/>
          <p:nvPr/>
        </p:nvSpPr>
        <p:spPr>
          <a:xfrm>
            <a:off x="728397" y="1384446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6">
                    <a:lumMod val="75000"/>
                  </a:schemeClr>
                </a:solidFill>
              </a:rPr>
              <a:t>po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081EE4-C12D-154B-9253-0B0A1AECED0C}"/>
              </a:ext>
            </a:extLst>
          </p:cNvPr>
          <p:cNvSpPr txBox="1"/>
          <p:nvPr/>
        </p:nvSpPr>
        <p:spPr>
          <a:xfrm>
            <a:off x="2242872" y="1384447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6">
                    <a:lumMod val="75000"/>
                  </a:schemeClr>
                </a:solidFill>
              </a:rPr>
              <a:t>po</a:t>
            </a:r>
          </a:p>
        </p:txBody>
      </p:sp>
      <p:cxnSp>
        <p:nvCxnSpPr>
          <p:cNvPr id="10" name="Connector: Curved 24">
            <a:extLst>
              <a:ext uri="{FF2B5EF4-FFF2-40B4-BE49-F238E27FC236}">
                <a16:creationId xmlns:a16="http://schemas.microsoft.com/office/drawing/2014/main" id="{0EBDAD04-ECEB-684F-9990-9FA721EAF8BC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 rot="5400000" flipH="1" flipV="1">
            <a:off x="645786" y="801055"/>
            <a:ext cx="1704222" cy="1489949"/>
          </a:xfrm>
          <a:prstGeom prst="curvedConnector5">
            <a:avLst>
              <a:gd name="adj1" fmla="val -16019"/>
              <a:gd name="adj2" fmla="val 64896"/>
              <a:gd name="adj3" fmla="val 113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6E49350-90BF-9744-AA81-9E64B54AB440}"/>
              </a:ext>
            </a:extLst>
          </p:cNvPr>
          <p:cNvSpPr txBox="1"/>
          <p:nvPr/>
        </p:nvSpPr>
        <p:spPr>
          <a:xfrm>
            <a:off x="2153029" y="334969"/>
            <a:ext cx="3113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solidFill>
                  <a:schemeClr val="accent6">
                    <a:lumMod val="75000"/>
                  </a:schemeClr>
                </a:solidFill>
              </a:rPr>
              <a:t>fr</a:t>
            </a:r>
            <a:endParaRPr 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29B91E-AF26-564C-8814-F96AED74A368}"/>
              </a:ext>
            </a:extLst>
          </p:cNvPr>
          <p:cNvSpPr txBox="1"/>
          <p:nvPr/>
        </p:nvSpPr>
        <p:spPr>
          <a:xfrm>
            <a:off x="547335" y="334969"/>
            <a:ext cx="3113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solidFill>
                  <a:schemeClr val="accent6">
                    <a:lumMod val="75000"/>
                  </a:schemeClr>
                </a:solidFill>
              </a:rPr>
              <a:t>fr</a:t>
            </a:r>
            <a:endParaRPr 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" name="Connector: Curved 24">
            <a:extLst>
              <a:ext uri="{FF2B5EF4-FFF2-40B4-BE49-F238E27FC236}">
                <a16:creationId xmlns:a16="http://schemas.microsoft.com/office/drawing/2014/main" id="{84201A5A-4527-6444-BE63-B78C906C4D80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 rot="5400000" flipH="1">
            <a:off x="641851" y="797120"/>
            <a:ext cx="1704222" cy="1497821"/>
          </a:xfrm>
          <a:prstGeom prst="curvedConnector5">
            <a:avLst>
              <a:gd name="adj1" fmla="val -13414"/>
              <a:gd name="adj2" fmla="val 50000"/>
              <a:gd name="adj3" fmla="val 113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1DE220-73FE-2D4D-BE00-574B7CD9F062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2242872" y="1333998"/>
            <a:ext cx="0" cy="42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2BCE5E-6C62-E74D-BCDC-7CABE7D91E5F}"/>
              </a:ext>
            </a:extLst>
          </p:cNvPr>
          <p:cNvCxnSpPr>
            <a:cxnSpLocks/>
          </p:cNvCxnSpPr>
          <p:nvPr/>
        </p:nvCxnSpPr>
        <p:spPr>
          <a:xfrm>
            <a:off x="720525" y="1333997"/>
            <a:ext cx="0" cy="42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17B8C78-5F2D-41DC-B64B-16516BB91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601675"/>
              </p:ext>
            </p:extLst>
          </p:nvPr>
        </p:nvGraphicFramePr>
        <p:xfrm>
          <a:off x="6468439" y="4088895"/>
          <a:ext cx="4057525" cy="1828800"/>
        </p:xfrm>
        <a:graphic>
          <a:graphicData uri="http://schemas.openxmlformats.org/drawingml/2006/table">
            <a:tbl>
              <a:tblPr firstCol="1"/>
              <a:tblGrid>
                <a:gridCol w="2050769">
                  <a:extLst>
                    <a:ext uri="{9D8B030D-6E8A-4147-A177-3AD203B41FA5}">
                      <a16:colId xmlns:a16="http://schemas.microsoft.com/office/drawing/2014/main" val="3716657742"/>
                    </a:ext>
                  </a:extLst>
                </a:gridCol>
                <a:gridCol w="2006756">
                  <a:extLst>
                    <a:ext uri="{9D8B030D-6E8A-4147-A177-3AD203B41FA5}">
                      <a16:colId xmlns:a16="http://schemas.microsoft.com/office/drawing/2014/main" val="1998836561"/>
                    </a:ext>
                  </a:extLst>
                </a:gridCol>
              </a:tblGrid>
              <a:tr h="28956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sb </a:t>
                      </a:r>
                    </a:p>
                  </a:txBody>
                  <a:tcPr marL="94211" marR="942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3278" marR="932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403684"/>
                  </a:ext>
                </a:extLst>
              </a:tr>
              <a:tr h="28956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Initially [x] = 0, [y] = 0</a:t>
                      </a:r>
                    </a:p>
                  </a:txBody>
                  <a:tcPr marL="94211" marR="94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3278" marR="932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87503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0</a:t>
                      </a: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1</a:t>
                      </a: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416413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[x]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1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[y]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1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03623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[y]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[x]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8153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D2F1D27-1BE2-4DA8-A356-55F5CE8BC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195147"/>
              </p:ext>
            </p:extLst>
          </p:nvPr>
        </p:nvGraphicFramePr>
        <p:xfrm>
          <a:off x="10859628" y="4088895"/>
          <a:ext cx="4057525" cy="1828800"/>
        </p:xfrm>
        <a:graphic>
          <a:graphicData uri="http://schemas.openxmlformats.org/drawingml/2006/table">
            <a:tbl>
              <a:tblPr firstCol="1"/>
              <a:tblGrid>
                <a:gridCol w="2050769">
                  <a:extLst>
                    <a:ext uri="{9D8B030D-6E8A-4147-A177-3AD203B41FA5}">
                      <a16:colId xmlns:a16="http://schemas.microsoft.com/office/drawing/2014/main" val="3716657742"/>
                    </a:ext>
                  </a:extLst>
                </a:gridCol>
                <a:gridCol w="2006756">
                  <a:extLst>
                    <a:ext uri="{9D8B030D-6E8A-4147-A177-3AD203B41FA5}">
                      <a16:colId xmlns:a16="http://schemas.microsoft.com/office/drawing/2014/main" val="1998836561"/>
                    </a:ext>
                  </a:extLst>
                </a:gridCol>
              </a:tblGrid>
              <a:tr h="28956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lb</a:t>
                      </a: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94211" marR="942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3278" marR="932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403684"/>
                  </a:ext>
                </a:extLst>
              </a:tr>
              <a:tr h="28956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Initially [x] = 0, [y] = 0</a:t>
                      </a:r>
                    </a:p>
                  </a:txBody>
                  <a:tcPr marL="94211" marR="94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3278" marR="932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87503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0</a:t>
                      </a: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1</a:t>
                      </a: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416413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[y]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[x]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03623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[x]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1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[y]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815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42161DE-B3C8-4CAB-A706-7FDFD47E1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545040"/>
              </p:ext>
            </p:extLst>
          </p:nvPr>
        </p:nvGraphicFramePr>
        <p:xfrm>
          <a:off x="22984387" y="3662175"/>
          <a:ext cx="4098101" cy="2560320"/>
        </p:xfrm>
        <a:graphic>
          <a:graphicData uri="http://schemas.openxmlformats.org/drawingml/2006/table">
            <a:tbl>
              <a:tblPr firstCol="1"/>
              <a:tblGrid>
                <a:gridCol w="2071277">
                  <a:extLst>
                    <a:ext uri="{9D8B030D-6E8A-4147-A177-3AD203B41FA5}">
                      <a16:colId xmlns:a16="http://schemas.microsoft.com/office/drawing/2014/main" val="3716657742"/>
                    </a:ext>
                  </a:extLst>
                </a:gridCol>
                <a:gridCol w="2026824">
                  <a:extLst>
                    <a:ext uri="{9D8B030D-6E8A-4147-A177-3AD203B41FA5}">
                      <a16:colId xmlns:a16="http://schemas.microsoft.com/office/drawing/2014/main" val="1998836561"/>
                    </a:ext>
                  </a:extLst>
                </a:gridCol>
              </a:tblGrid>
              <a:tr h="28956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MP Litmus Test</a:t>
                      </a:r>
                    </a:p>
                  </a:txBody>
                  <a:tcPr marL="94211" marR="942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3278" marR="932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403684"/>
                  </a:ext>
                </a:extLst>
              </a:tr>
              <a:tr h="28956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Initially [x] = 0, [y] = 0</a:t>
                      </a:r>
                    </a:p>
                  </a:txBody>
                  <a:tcPr marL="94211" marR="94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3278" marR="932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87503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0</a:t>
                      </a:r>
                    </a:p>
                  </a:txBody>
                  <a:tcPr marL="106327" marR="106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1</a:t>
                      </a:r>
                    </a:p>
                  </a:txBody>
                  <a:tcPr marL="106327" marR="106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416413"/>
                  </a:ext>
                </a:extLst>
              </a:tr>
              <a:tr h="318235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Synchronize Threads</a:t>
                      </a:r>
                    </a:p>
                  </a:txBody>
                  <a:tcPr marL="113996" marR="1139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2867" marR="1128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121947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[x]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6327" marR="106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[y]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6327" marR="106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03623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[y]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1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6327" marR="106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_1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[x]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6327" marR="1063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81538"/>
                  </a:ext>
                </a:extLst>
              </a:tr>
              <a:tr h="28956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Determine Outcome</a:t>
                      </a:r>
                    </a:p>
                  </a:txBody>
                  <a:tcPr marL="113996" marR="1139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2867" marR="1128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33926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91DE8AF-8537-42E8-A5CA-D3ED5D700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763046"/>
              </p:ext>
            </p:extLst>
          </p:nvPr>
        </p:nvGraphicFramePr>
        <p:xfrm>
          <a:off x="12129941" y="9209535"/>
          <a:ext cx="5085866" cy="3291840"/>
        </p:xfrm>
        <a:graphic>
          <a:graphicData uri="http://schemas.openxmlformats.org/drawingml/2006/table">
            <a:tbl>
              <a:tblPr firstCol="1" lastRow="1"/>
              <a:tblGrid>
                <a:gridCol w="2570517">
                  <a:extLst>
                    <a:ext uri="{9D8B030D-6E8A-4147-A177-3AD203B41FA5}">
                      <a16:colId xmlns:a16="http://schemas.microsoft.com/office/drawing/2014/main" val="3716657742"/>
                    </a:ext>
                  </a:extLst>
                </a:gridCol>
                <a:gridCol w="2515349">
                  <a:extLst>
                    <a:ext uri="{9D8B030D-6E8A-4147-A177-3AD203B41FA5}">
                      <a16:colId xmlns:a16="http://schemas.microsoft.com/office/drawing/2014/main" val="1998836561"/>
                    </a:ext>
                  </a:extLst>
                </a:gridCol>
              </a:tblGrid>
              <a:tr h="28956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Perpetual Litmus Test Loop Body (sb)</a:t>
                      </a:r>
                    </a:p>
                  </a:txBody>
                  <a:tcPr marL="94211" marR="942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3278" marR="932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403684"/>
                  </a:ext>
                </a:extLst>
              </a:tr>
              <a:tr h="28956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Initially [x] = 0, [y] = 0</a:t>
                      </a:r>
                    </a:p>
                  </a:txBody>
                  <a:tcPr marL="94211" marR="94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3278" marR="932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87503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0</a:t>
                      </a: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1</a:t>
                      </a: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416413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</a:t>
                      </a: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</a:t>
                      </a: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759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[x]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n + 1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[y]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m + 1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03623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[y]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[x]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8153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buf</a:t>
                      </a:r>
                      <a:r>
                        <a:rPr lang="en-US" sz="1800" b="0" i="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[n] 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reg</a:t>
                      </a:r>
                      <a:r>
                        <a:rPr lang="en-US" sz="1800" b="0" i="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_0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buf</a:t>
                      </a:r>
                      <a:r>
                        <a:rPr lang="en-US" sz="1800" b="0" i="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[m] 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reg</a:t>
                      </a:r>
                      <a:r>
                        <a:rPr lang="en-US" sz="1800" b="0" i="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_0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18061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</a:t>
                      </a:r>
                      <a:r>
                        <a:rPr lang="en-US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mfence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</a:t>
                      </a:r>
                      <a:r>
                        <a:rPr lang="en-US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mfence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185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65042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794E80C-F502-4150-9760-807A4AB78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615330"/>
              </p:ext>
            </p:extLst>
          </p:nvPr>
        </p:nvGraphicFramePr>
        <p:xfrm>
          <a:off x="7647845" y="6188092"/>
          <a:ext cx="6089903" cy="1850781"/>
        </p:xfrm>
        <a:graphic>
          <a:graphicData uri="http://schemas.openxmlformats.org/drawingml/2006/table">
            <a:tbl>
              <a:tblPr/>
              <a:tblGrid>
                <a:gridCol w="2059435">
                  <a:extLst>
                    <a:ext uri="{9D8B030D-6E8A-4147-A177-3AD203B41FA5}">
                      <a16:colId xmlns:a16="http://schemas.microsoft.com/office/drawing/2014/main" val="3716657742"/>
                    </a:ext>
                  </a:extLst>
                </a:gridCol>
                <a:gridCol w="2015234">
                  <a:extLst>
                    <a:ext uri="{9D8B030D-6E8A-4147-A177-3AD203B41FA5}">
                      <a16:colId xmlns:a16="http://schemas.microsoft.com/office/drawing/2014/main" val="1998836561"/>
                    </a:ext>
                  </a:extLst>
                </a:gridCol>
                <a:gridCol w="2015234">
                  <a:extLst>
                    <a:ext uri="{9D8B030D-6E8A-4147-A177-3AD203B41FA5}">
                      <a16:colId xmlns:a16="http://schemas.microsoft.com/office/drawing/2014/main" val="1285536535"/>
                    </a:ext>
                  </a:extLst>
                </a:gridCol>
              </a:tblGrid>
              <a:tr h="362096">
                <a:tc gridSpan="3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podwr001</a:t>
                      </a:r>
                    </a:p>
                  </a:txBody>
                  <a:tcPr marL="94211" marR="942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3278" marR="932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4211" marR="942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403684"/>
                  </a:ext>
                </a:extLst>
              </a:tr>
              <a:tr h="362096">
                <a:tc gridSpan="3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Initially [x] = 0, [y] = 0, [z] = 0</a:t>
                      </a:r>
                    </a:p>
                  </a:txBody>
                  <a:tcPr marL="94211" marR="94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3278" marR="932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4211" marR="94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875036"/>
                  </a:ext>
                </a:extLst>
              </a:tr>
              <a:tr h="36209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0</a:t>
                      </a: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1</a:t>
                      </a: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2</a:t>
                      </a: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416413"/>
                  </a:ext>
                </a:extLst>
              </a:tr>
              <a:tr h="38774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[x]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1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[y]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1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[z]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1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036232"/>
                  </a:ext>
                </a:extLst>
              </a:tr>
              <a:tr h="36209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[y]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[z]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[x]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8153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7BC250FD-2398-4BE5-AF94-51AF6D8E8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251069"/>
              </p:ext>
            </p:extLst>
          </p:nvPr>
        </p:nvGraphicFramePr>
        <p:xfrm>
          <a:off x="6811698" y="9209535"/>
          <a:ext cx="5085866" cy="3291840"/>
        </p:xfrm>
        <a:graphic>
          <a:graphicData uri="http://schemas.openxmlformats.org/drawingml/2006/table">
            <a:tbl>
              <a:tblPr firstCol="1" lastRow="1"/>
              <a:tblGrid>
                <a:gridCol w="2570517">
                  <a:extLst>
                    <a:ext uri="{9D8B030D-6E8A-4147-A177-3AD203B41FA5}">
                      <a16:colId xmlns:a16="http://schemas.microsoft.com/office/drawing/2014/main" val="3716657742"/>
                    </a:ext>
                  </a:extLst>
                </a:gridCol>
                <a:gridCol w="2515349">
                  <a:extLst>
                    <a:ext uri="{9D8B030D-6E8A-4147-A177-3AD203B41FA5}">
                      <a16:colId xmlns:a16="http://schemas.microsoft.com/office/drawing/2014/main" val="1998836561"/>
                    </a:ext>
                  </a:extLst>
                </a:gridCol>
              </a:tblGrid>
              <a:tr h="28956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Litmus Test Loop Body (sb)</a:t>
                      </a:r>
                    </a:p>
                  </a:txBody>
                  <a:tcPr marL="94211" marR="942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3278" marR="932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403684"/>
                  </a:ext>
                </a:extLst>
              </a:tr>
              <a:tr h="28956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Initially [x] = 0, [y] = 0</a:t>
                      </a:r>
                    </a:p>
                  </a:txBody>
                  <a:tcPr marL="94211" marR="94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3278" marR="932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87503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0</a:t>
                      </a: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1</a:t>
                      </a: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416413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</a:t>
                      </a:r>
                      <a:r>
                        <a:rPr lang="en-US" sz="1800" b="0" i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barrier</a:t>
                      </a: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</a:t>
                      </a:r>
                      <a:r>
                        <a:rPr lang="en-US" sz="1800" b="0" i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barrier</a:t>
                      </a: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759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[x]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1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[y]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1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03623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[y]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[x]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8153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buf</a:t>
                      </a:r>
                      <a:r>
                        <a:rPr lang="en-US" sz="1800" b="0" i="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[n] 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reg</a:t>
                      </a:r>
                      <a:r>
                        <a:rPr lang="en-US" sz="1800" b="0" i="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_0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buf</a:t>
                      </a:r>
                      <a:r>
                        <a:rPr lang="en-US" sz="1800" b="0" i="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[m] 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reg</a:t>
                      </a:r>
                      <a:r>
                        <a:rPr lang="en-US" sz="1800" b="0" i="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_0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18061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</a:t>
                      </a:r>
                      <a:r>
                        <a:rPr lang="en-US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mfence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</a:t>
                      </a:r>
                      <a:r>
                        <a:rPr lang="en-US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mfence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0247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</a:t>
                      </a:r>
                      <a:r>
                        <a:rPr lang="en-US" sz="1800" b="0" i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zero out [x], [y]</a:t>
                      </a: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</a:t>
                      </a:r>
                      <a:r>
                        <a:rPr lang="en-US" sz="1800" b="0" i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zero out [x], [y]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7942" marR="117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417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32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C1D1A04-DA97-4DF3-9383-11C75125B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37179"/>
              </p:ext>
            </p:extLst>
          </p:nvPr>
        </p:nvGraphicFramePr>
        <p:xfrm>
          <a:off x="22683483" y="14881160"/>
          <a:ext cx="4057525" cy="1828800"/>
        </p:xfrm>
        <a:graphic>
          <a:graphicData uri="http://schemas.openxmlformats.org/drawingml/2006/table">
            <a:tbl>
              <a:tblPr firstCol="1"/>
              <a:tblGrid>
                <a:gridCol w="2050769">
                  <a:extLst>
                    <a:ext uri="{9D8B030D-6E8A-4147-A177-3AD203B41FA5}">
                      <a16:colId xmlns:a16="http://schemas.microsoft.com/office/drawing/2014/main" val="3716657742"/>
                    </a:ext>
                  </a:extLst>
                </a:gridCol>
                <a:gridCol w="2006756">
                  <a:extLst>
                    <a:ext uri="{9D8B030D-6E8A-4147-A177-3AD203B41FA5}">
                      <a16:colId xmlns:a16="http://schemas.microsoft.com/office/drawing/2014/main" val="1998836561"/>
                    </a:ext>
                  </a:extLst>
                </a:gridCol>
              </a:tblGrid>
              <a:tr h="28956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SB Litmus Test</a:t>
                      </a:r>
                    </a:p>
                  </a:txBody>
                  <a:tcPr marL="94211" marR="942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3278" marR="932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403684"/>
                  </a:ext>
                </a:extLst>
              </a:tr>
              <a:tr h="28956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Initially [x] = 0, [y] = 0</a:t>
                      </a:r>
                    </a:p>
                  </a:txBody>
                  <a:tcPr marL="94211" marR="94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3278" marR="932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87503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0</a:t>
                      </a: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 1</a:t>
                      </a: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416413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[x]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1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[y]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1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03623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[y]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):   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 [x]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5274" marR="105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81538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1DFF936-B05F-4A88-9C4A-171EFF046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193785"/>
              </p:ext>
            </p:extLst>
          </p:nvPr>
        </p:nvGraphicFramePr>
        <p:xfrm>
          <a:off x="1906352" y="1523784"/>
          <a:ext cx="8091088" cy="812677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47974">
                  <a:extLst>
                    <a:ext uri="{9D8B030D-6E8A-4147-A177-3AD203B41FA5}">
                      <a16:colId xmlns:a16="http://schemas.microsoft.com/office/drawing/2014/main" val="3327911757"/>
                    </a:ext>
                  </a:extLst>
                </a:gridCol>
                <a:gridCol w="3176954">
                  <a:extLst>
                    <a:ext uri="{9D8B030D-6E8A-4147-A177-3AD203B41FA5}">
                      <a16:colId xmlns:a16="http://schemas.microsoft.com/office/drawing/2014/main" val="1056408401"/>
                    </a:ext>
                  </a:extLst>
                </a:gridCol>
                <a:gridCol w="3566160">
                  <a:extLst>
                    <a:ext uri="{9D8B030D-6E8A-4147-A177-3AD203B41FA5}">
                      <a16:colId xmlns:a16="http://schemas.microsoft.com/office/drawing/2014/main" val="2293979366"/>
                    </a:ext>
                  </a:extLst>
                </a:gridCol>
              </a:tblGrid>
              <a:tr h="693669">
                <a:tc>
                  <a:txBody>
                    <a:bodyPr/>
                    <a:lstStyle/>
                    <a:p>
                      <a:r>
                        <a:rPr lang="en-US" sz="1800" dirty="0"/>
                        <a:t>Original Outcome</a:t>
                      </a:r>
                    </a:p>
                  </a:txBody>
                  <a:tcPr marL="43150" marR="43150" marT="21677" marB="21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 = 0 &amp;&amp;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= 0</a:t>
                      </a:r>
                      <a:endParaRPr lang="en-US" sz="1800" dirty="0"/>
                    </a:p>
                  </a:txBody>
                  <a:tcPr marL="43150" marR="43150" marT="21677" marB="216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 = 0 &amp;&amp;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= 1</a:t>
                      </a:r>
                      <a:endParaRPr lang="en-US" sz="1800" dirty="0"/>
                    </a:p>
                  </a:txBody>
                  <a:tcPr marL="43150" marR="43150" marT="21677" marB="21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898849"/>
                  </a:ext>
                </a:extLst>
              </a:tr>
              <a:tr h="66346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/>
                        <a:t>1) Happens-before edges</a:t>
                      </a:r>
                    </a:p>
                  </a:txBody>
                  <a:tcPr marL="43150" marR="43150" marT="21677" marB="21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i</a:t>
                      </a:r>
                      <a:r>
                        <a:rPr lang="en-US" sz="1800" baseline="-25000" dirty="0"/>
                        <a:t>00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 i</a:t>
                      </a:r>
                      <a:r>
                        <a:rPr lang="en-US" sz="1800" baseline="-25000" dirty="0">
                          <a:sym typeface="Wingdings" panose="05000000000000000000" pitchFamily="2" charset="2"/>
                        </a:rPr>
                        <a:t>01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 (</a:t>
                      </a:r>
                      <a:r>
                        <a:rPr lang="en-US" sz="1800" i="1" baseline="0" dirty="0">
                          <a:sym typeface="Wingdings" panose="05000000000000000000" pitchFamily="2" charset="2"/>
                        </a:rPr>
                        <a:t>po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en-US" sz="1800" baseline="0" dirty="0"/>
                        <a:t>i</a:t>
                      </a:r>
                      <a:r>
                        <a:rPr lang="en-US" sz="1800" baseline="-25000" dirty="0"/>
                        <a:t>10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 i</a:t>
                      </a:r>
                      <a:r>
                        <a:rPr lang="en-US" sz="1800" baseline="-25000" dirty="0">
                          <a:sym typeface="Wingdings" panose="05000000000000000000" pitchFamily="2" charset="2"/>
                        </a:rPr>
                        <a:t>11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 (</a:t>
                      </a:r>
                      <a:r>
                        <a:rPr lang="en-US" sz="1800" i="1" baseline="0" dirty="0">
                          <a:sym typeface="Wingdings" panose="05000000000000000000" pitchFamily="2" charset="2"/>
                        </a:rPr>
                        <a:t>po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),</a:t>
                      </a:r>
                    </a:p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/>
                        <a:t>i</a:t>
                      </a:r>
                      <a:r>
                        <a:rPr lang="en-US" sz="1800" baseline="-25000" dirty="0"/>
                        <a:t>01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 i</a:t>
                      </a:r>
                      <a:r>
                        <a:rPr lang="en-US" sz="1800" baseline="-25000" dirty="0">
                          <a:sym typeface="Wingdings" panose="05000000000000000000" pitchFamily="2" charset="2"/>
                        </a:rPr>
                        <a:t>10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 (</a:t>
                      </a:r>
                      <a:r>
                        <a:rPr lang="en-US" sz="1800" i="1" baseline="0" dirty="0">
                          <a:sym typeface="Wingdings" panose="05000000000000000000" pitchFamily="2" charset="2"/>
                        </a:rPr>
                        <a:t>fr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en-US" sz="1800" baseline="0" dirty="0"/>
                        <a:t>i</a:t>
                      </a:r>
                      <a:r>
                        <a:rPr lang="en-US" sz="1800" baseline="-25000" dirty="0"/>
                        <a:t>11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 i</a:t>
                      </a:r>
                      <a:r>
                        <a:rPr lang="en-US" sz="1800" baseline="-25000" dirty="0">
                          <a:sym typeface="Wingdings" panose="05000000000000000000" pitchFamily="2" charset="2"/>
                        </a:rPr>
                        <a:t>00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 (</a:t>
                      </a:r>
                      <a:r>
                        <a:rPr lang="en-US" sz="1800" i="1" baseline="0" dirty="0">
                          <a:sym typeface="Wingdings" panose="05000000000000000000" pitchFamily="2" charset="2"/>
                        </a:rPr>
                        <a:t>fr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)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 marL="43150" marR="43150" marT="21677" marB="216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i</a:t>
                      </a:r>
                      <a:r>
                        <a:rPr lang="en-US" sz="1800" baseline="-25000" dirty="0"/>
                        <a:t>00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 i</a:t>
                      </a:r>
                      <a:r>
                        <a:rPr lang="en-US" sz="1800" baseline="-25000" dirty="0">
                          <a:sym typeface="Wingdings" panose="05000000000000000000" pitchFamily="2" charset="2"/>
                        </a:rPr>
                        <a:t>01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 (</a:t>
                      </a:r>
                      <a:r>
                        <a:rPr lang="en-US" sz="1800" i="1" baseline="0" dirty="0">
                          <a:sym typeface="Wingdings" panose="05000000000000000000" pitchFamily="2" charset="2"/>
                        </a:rPr>
                        <a:t>po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en-US" sz="1800" baseline="0" dirty="0"/>
                        <a:t>i</a:t>
                      </a:r>
                      <a:r>
                        <a:rPr lang="en-US" sz="1800" baseline="-25000" dirty="0"/>
                        <a:t>10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 i</a:t>
                      </a:r>
                      <a:r>
                        <a:rPr lang="en-US" sz="1800" baseline="-25000" dirty="0">
                          <a:sym typeface="Wingdings" panose="05000000000000000000" pitchFamily="2" charset="2"/>
                        </a:rPr>
                        <a:t>11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 (</a:t>
                      </a:r>
                      <a:r>
                        <a:rPr lang="en-US" sz="1800" i="1" baseline="0" dirty="0">
                          <a:sym typeface="Wingdings" panose="05000000000000000000" pitchFamily="2" charset="2"/>
                        </a:rPr>
                        <a:t>po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),</a:t>
                      </a:r>
                    </a:p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/>
                        <a:t>i</a:t>
                      </a:r>
                      <a:r>
                        <a:rPr lang="en-US" sz="1800" baseline="-25000" dirty="0"/>
                        <a:t>01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 i</a:t>
                      </a:r>
                      <a:r>
                        <a:rPr lang="en-US" sz="1800" baseline="-25000" dirty="0">
                          <a:sym typeface="Wingdings" panose="05000000000000000000" pitchFamily="2" charset="2"/>
                        </a:rPr>
                        <a:t>10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 (</a:t>
                      </a:r>
                      <a:r>
                        <a:rPr lang="en-US" sz="1800" i="1" baseline="0" dirty="0">
                          <a:sym typeface="Wingdings" panose="05000000000000000000" pitchFamily="2" charset="2"/>
                        </a:rPr>
                        <a:t>fr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en-US" sz="1800" baseline="0" dirty="0"/>
                        <a:t>i</a:t>
                      </a:r>
                      <a:r>
                        <a:rPr lang="en-US" sz="1800" baseline="-25000" dirty="0"/>
                        <a:t>00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 i</a:t>
                      </a:r>
                      <a:r>
                        <a:rPr lang="en-US" sz="1800" baseline="-25000" dirty="0">
                          <a:sym typeface="Wingdings" panose="05000000000000000000" pitchFamily="2" charset="2"/>
                        </a:rPr>
                        <a:t>11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  (</a:t>
                      </a:r>
                      <a:r>
                        <a:rPr lang="en-US" sz="1800" i="1" baseline="0" dirty="0">
                          <a:sym typeface="Wingdings" panose="05000000000000000000" pitchFamily="2" charset="2"/>
                        </a:rPr>
                        <a:t>rf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)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 marL="43150" marR="43150" marT="21677" marB="21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007379"/>
                  </a:ext>
                </a:extLst>
              </a:tr>
              <a:tr h="69366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/>
                        <a:t>2) Replace registers</a:t>
                      </a:r>
                    </a:p>
                  </a:txBody>
                  <a:tcPr marL="43150" marR="43150" marT="21677" marB="21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[n] = 0 &amp;&amp; 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[m] = 0</a:t>
                      </a:r>
                      <a:endParaRPr lang="en-US" sz="1800" dirty="0"/>
                    </a:p>
                  </a:txBody>
                  <a:tcPr marL="43150" marR="43150" marT="21677" marB="216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[n] = 0 &amp;&amp; 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[m] = 1</a:t>
                      </a:r>
                      <a:endParaRPr lang="en-US" sz="1800" dirty="0"/>
                    </a:p>
                  </a:txBody>
                  <a:tcPr marL="43150" marR="43150" marT="21677" marB="21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265237"/>
                  </a:ext>
                </a:extLst>
              </a:tr>
              <a:tr h="693669">
                <a:tc>
                  <a:txBody>
                    <a:bodyPr/>
                    <a:lstStyle/>
                    <a:p>
                      <a:r>
                        <a:rPr lang="en-US" sz="1800" dirty="0"/>
                        <a:t>3) Replace integer values</a:t>
                      </a:r>
                    </a:p>
                  </a:txBody>
                  <a:tcPr marL="43150" marR="43150" marT="21677" marB="21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[n] = m &amp;&amp; 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[m] = n</a:t>
                      </a:r>
                      <a:endParaRPr lang="en-US" sz="1800" dirty="0"/>
                    </a:p>
                  </a:txBody>
                  <a:tcPr marL="43150" marR="43150" marT="21677" marB="216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[n] = m &amp;&amp; 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[m] = n + 1</a:t>
                      </a:r>
                      <a:endParaRPr lang="en-US" sz="1800" dirty="0"/>
                    </a:p>
                  </a:txBody>
                  <a:tcPr marL="43150" marR="43150" marT="21677" marB="21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824623"/>
                  </a:ext>
                </a:extLst>
              </a:tr>
              <a:tr h="693669">
                <a:tc>
                  <a:txBody>
                    <a:bodyPr/>
                    <a:lstStyle/>
                    <a:p>
                      <a:r>
                        <a:rPr lang="en-US" sz="1800" dirty="0"/>
                        <a:t>4) Turn to inequalities</a:t>
                      </a:r>
                    </a:p>
                  </a:txBody>
                  <a:tcPr marL="43150" marR="43150" marT="21677" marB="21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p_out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(n, m, buf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[], buf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[]) = </a:t>
                      </a:r>
                    </a:p>
                    <a:p>
                      <a:endParaRPr lang="en-US" sz="1800" b="0" i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[n] &lt;= m &amp;&amp; 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[m] &lt;= n</a:t>
                      </a:r>
                      <a:endParaRPr lang="en-US" sz="1800" dirty="0"/>
                    </a:p>
                  </a:txBody>
                  <a:tcPr marL="43150" marR="43150" marT="21677" marB="216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p_out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(n, m, buf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[], buf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[]) = </a:t>
                      </a:r>
                      <a:endParaRPr lang="en-US" sz="1800" b="0" i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endParaRPr lang="en-US" sz="1800" b="0" i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[n] &lt;= m &amp;&amp; 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[m] &gt;= n + 1</a:t>
                      </a:r>
                      <a:endParaRPr lang="en-US" sz="1800" dirty="0"/>
                    </a:p>
                  </a:txBody>
                  <a:tcPr marL="43150" marR="43150" marT="21677" marB="21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303135"/>
                  </a:ext>
                </a:extLst>
              </a:tr>
              <a:tr h="32685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43150" marR="43150" marT="21677" marB="21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43150" marR="43150" marT="21677" marB="21677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43150" marR="43150" marT="21677" marB="21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063808"/>
                  </a:ext>
                </a:extLst>
              </a:tr>
              <a:tr h="693669">
                <a:tc>
                  <a:txBody>
                    <a:bodyPr/>
                    <a:lstStyle/>
                    <a:p>
                      <a:r>
                        <a:rPr lang="en-US" sz="1800" dirty="0"/>
                        <a:t>Original Outcome</a:t>
                      </a:r>
                    </a:p>
                  </a:txBody>
                  <a:tcPr marL="43150" marR="43150" marT="21677" marB="21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 = 1 &amp;&amp;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= 0</a:t>
                      </a:r>
                      <a:endParaRPr lang="en-US" sz="1800" dirty="0"/>
                    </a:p>
                  </a:txBody>
                  <a:tcPr marL="43150" marR="43150" marT="21677" marB="216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 = 1 &amp;&amp;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= 1</a:t>
                      </a:r>
                      <a:endParaRPr lang="en-US" sz="1800" dirty="0"/>
                    </a:p>
                  </a:txBody>
                  <a:tcPr marL="43150" marR="43150" marT="21677" marB="21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292889"/>
                  </a:ext>
                </a:extLst>
              </a:tr>
              <a:tr h="69366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/>
                        <a:t>1) Happens-before edges</a:t>
                      </a:r>
                    </a:p>
                  </a:txBody>
                  <a:tcPr marL="43150" marR="43150" marT="21677" marB="21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i</a:t>
                      </a:r>
                      <a:r>
                        <a:rPr lang="en-US" sz="1800" baseline="-25000" dirty="0"/>
                        <a:t>00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 i</a:t>
                      </a:r>
                      <a:r>
                        <a:rPr lang="en-US" sz="1800" baseline="-25000" dirty="0">
                          <a:sym typeface="Wingdings" panose="05000000000000000000" pitchFamily="2" charset="2"/>
                        </a:rPr>
                        <a:t>01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 (</a:t>
                      </a:r>
                      <a:r>
                        <a:rPr lang="en-US" sz="1800" i="1" baseline="0" dirty="0">
                          <a:sym typeface="Wingdings" panose="05000000000000000000" pitchFamily="2" charset="2"/>
                        </a:rPr>
                        <a:t>po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en-US" sz="1800" baseline="0" dirty="0"/>
                        <a:t>i</a:t>
                      </a:r>
                      <a:r>
                        <a:rPr lang="en-US" sz="1800" baseline="-25000" dirty="0"/>
                        <a:t>10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 i</a:t>
                      </a:r>
                      <a:r>
                        <a:rPr lang="en-US" sz="1800" baseline="-25000" dirty="0">
                          <a:sym typeface="Wingdings" panose="05000000000000000000" pitchFamily="2" charset="2"/>
                        </a:rPr>
                        <a:t>11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 (</a:t>
                      </a:r>
                      <a:r>
                        <a:rPr lang="en-US" sz="1800" i="1" baseline="0" dirty="0">
                          <a:sym typeface="Wingdings" panose="05000000000000000000" pitchFamily="2" charset="2"/>
                        </a:rPr>
                        <a:t>po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),</a:t>
                      </a:r>
                    </a:p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/>
                        <a:t>i</a:t>
                      </a:r>
                      <a:r>
                        <a:rPr lang="en-US" sz="1800" baseline="-25000" dirty="0"/>
                        <a:t>10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 i</a:t>
                      </a:r>
                      <a:r>
                        <a:rPr lang="en-US" sz="1800" baseline="-25000" dirty="0">
                          <a:sym typeface="Wingdings" panose="05000000000000000000" pitchFamily="2" charset="2"/>
                        </a:rPr>
                        <a:t>01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 (</a:t>
                      </a:r>
                      <a:r>
                        <a:rPr lang="en-US" sz="1800" i="1" baseline="0" dirty="0">
                          <a:sym typeface="Wingdings" panose="05000000000000000000" pitchFamily="2" charset="2"/>
                        </a:rPr>
                        <a:t>rf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en-US" sz="1800" baseline="0" dirty="0"/>
                        <a:t>i</a:t>
                      </a:r>
                      <a:r>
                        <a:rPr lang="en-US" sz="1800" baseline="-25000" dirty="0"/>
                        <a:t>11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 i</a:t>
                      </a:r>
                      <a:r>
                        <a:rPr lang="en-US" sz="1800" baseline="-25000" dirty="0">
                          <a:sym typeface="Wingdings" panose="05000000000000000000" pitchFamily="2" charset="2"/>
                        </a:rPr>
                        <a:t>00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 (</a:t>
                      </a:r>
                      <a:r>
                        <a:rPr lang="en-US" sz="1800" i="1" baseline="0" dirty="0">
                          <a:sym typeface="Wingdings" panose="05000000000000000000" pitchFamily="2" charset="2"/>
                        </a:rPr>
                        <a:t>fr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)</a:t>
                      </a:r>
                      <a:endParaRPr lang="en-US" sz="1800" dirty="0"/>
                    </a:p>
                  </a:txBody>
                  <a:tcPr marL="43150" marR="43150" marT="21677" marB="216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i</a:t>
                      </a:r>
                      <a:r>
                        <a:rPr lang="en-US" sz="1800" baseline="-25000" dirty="0"/>
                        <a:t>00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 i</a:t>
                      </a:r>
                      <a:r>
                        <a:rPr lang="en-US" sz="1800" baseline="-25000" dirty="0">
                          <a:sym typeface="Wingdings" panose="05000000000000000000" pitchFamily="2" charset="2"/>
                        </a:rPr>
                        <a:t>01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 (</a:t>
                      </a:r>
                      <a:r>
                        <a:rPr lang="en-US" sz="1800" i="1" baseline="0" dirty="0">
                          <a:sym typeface="Wingdings" panose="05000000000000000000" pitchFamily="2" charset="2"/>
                        </a:rPr>
                        <a:t>po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en-US" sz="1800" baseline="0" dirty="0"/>
                        <a:t>i</a:t>
                      </a:r>
                      <a:r>
                        <a:rPr lang="en-US" sz="1800" baseline="-25000" dirty="0"/>
                        <a:t>10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 i</a:t>
                      </a:r>
                      <a:r>
                        <a:rPr lang="en-US" sz="1800" baseline="-25000" dirty="0">
                          <a:sym typeface="Wingdings" panose="05000000000000000000" pitchFamily="2" charset="2"/>
                        </a:rPr>
                        <a:t>11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 (</a:t>
                      </a:r>
                      <a:r>
                        <a:rPr lang="en-US" sz="1800" i="1" baseline="0" dirty="0">
                          <a:sym typeface="Wingdings" panose="05000000000000000000" pitchFamily="2" charset="2"/>
                        </a:rPr>
                        <a:t>po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),</a:t>
                      </a:r>
                    </a:p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/>
                        <a:t>i</a:t>
                      </a:r>
                      <a:r>
                        <a:rPr lang="en-US" sz="1800" baseline="-25000" dirty="0"/>
                        <a:t>10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 i</a:t>
                      </a:r>
                      <a:r>
                        <a:rPr lang="en-US" sz="1800" baseline="-25000" dirty="0">
                          <a:sym typeface="Wingdings" panose="05000000000000000000" pitchFamily="2" charset="2"/>
                        </a:rPr>
                        <a:t>01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 (</a:t>
                      </a:r>
                      <a:r>
                        <a:rPr lang="en-US" sz="1800" i="1" baseline="0" dirty="0">
                          <a:sym typeface="Wingdings" panose="05000000000000000000" pitchFamily="2" charset="2"/>
                        </a:rPr>
                        <a:t>rf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en-US" sz="1800" baseline="0" dirty="0"/>
                        <a:t>i</a:t>
                      </a:r>
                      <a:r>
                        <a:rPr lang="en-US" sz="1800" baseline="-25000" dirty="0"/>
                        <a:t>00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 i</a:t>
                      </a:r>
                      <a:r>
                        <a:rPr lang="en-US" sz="1800" baseline="-25000" dirty="0">
                          <a:sym typeface="Wingdings" panose="05000000000000000000" pitchFamily="2" charset="2"/>
                        </a:rPr>
                        <a:t>11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 (</a:t>
                      </a:r>
                      <a:r>
                        <a:rPr lang="en-US" sz="1800" i="1" baseline="0" dirty="0">
                          <a:sym typeface="Wingdings" panose="05000000000000000000" pitchFamily="2" charset="2"/>
                        </a:rPr>
                        <a:t>rf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)</a:t>
                      </a:r>
                      <a:endParaRPr lang="en-US" sz="1800" dirty="0"/>
                    </a:p>
                  </a:txBody>
                  <a:tcPr marL="43150" marR="43150" marT="21677" marB="21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171613"/>
                  </a:ext>
                </a:extLst>
              </a:tr>
              <a:tr h="69366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/>
                        <a:t>2) Replace registers</a:t>
                      </a:r>
                    </a:p>
                  </a:txBody>
                  <a:tcPr marL="43150" marR="43150" marT="21677" marB="21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[n] = 1 &amp;&amp; 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[m] = 0</a:t>
                      </a:r>
                      <a:endParaRPr lang="en-US" sz="1800" dirty="0"/>
                    </a:p>
                  </a:txBody>
                  <a:tcPr marL="43150" marR="43150" marT="21677" marB="216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[n] = 1 &amp;&amp; 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[m] = 1</a:t>
                      </a:r>
                      <a:endParaRPr lang="en-US" sz="1800" dirty="0"/>
                    </a:p>
                  </a:txBody>
                  <a:tcPr marL="43150" marR="43150" marT="21677" marB="21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10652"/>
                  </a:ext>
                </a:extLst>
              </a:tr>
              <a:tr h="693669">
                <a:tc>
                  <a:txBody>
                    <a:bodyPr/>
                    <a:lstStyle/>
                    <a:p>
                      <a:r>
                        <a:rPr lang="en-US" sz="1800" dirty="0"/>
                        <a:t>3) Replace integer values</a:t>
                      </a:r>
                    </a:p>
                  </a:txBody>
                  <a:tcPr marL="43150" marR="43150" marT="21677" marB="21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[n] = m + 1 &amp;&amp; 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[m] = n</a:t>
                      </a:r>
                      <a:endParaRPr lang="en-US" sz="1800" dirty="0"/>
                    </a:p>
                  </a:txBody>
                  <a:tcPr marL="43150" marR="43150" marT="21677" marB="216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[n] = m + 1 &amp;&amp; 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[m] = n + 1</a:t>
                      </a:r>
                      <a:endParaRPr lang="en-US" sz="1800" dirty="0"/>
                    </a:p>
                  </a:txBody>
                  <a:tcPr marL="43150" marR="43150" marT="21677" marB="21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260695"/>
                  </a:ext>
                </a:extLst>
              </a:tr>
              <a:tr h="693669">
                <a:tc>
                  <a:txBody>
                    <a:bodyPr/>
                    <a:lstStyle/>
                    <a:p>
                      <a:r>
                        <a:rPr lang="en-US" sz="1800" dirty="0"/>
                        <a:t>4) Turn to inequalities</a:t>
                      </a:r>
                    </a:p>
                  </a:txBody>
                  <a:tcPr marL="43150" marR="43150" marT="21677" marB="21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p_out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(n, m, buf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[], buf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[]) = </a:t>
                      </a:r>
                      <a:endParaRPr lang="en-US" sz="1800" b="0" i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endParaRPr lang="en-US" sz="1800" b="0" i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[n] &gt;= m + 1 &amp;&amp; 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[m] &lt;= n</a:t>
                      </a:r>
                      <a:endParaRPr lang="en-US" sz="1800" dirty="0"/>
                    </a:p>
                  </a:txBody>
                  <a:tcPr marL="43150" marR="43150" marT="21677" marB="216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p_out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(n, m, buf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[], buf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[]) = </a:t>
                      </a:r>
                    </a:p>
                    <a:p>
                      <a:endParaRPr lang="en-US" sz="1800" b="0" i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[n] &gt;= m + 1 &amp;&amp; 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[m] &gt;= n + 1</a:t>
                      </a:r>
                      <a:endParaRPr lang="en-US" sz="1800" dirty="0"/>
                    </a:p>
                  </a:txBody>
                  <a:tcPr marL="43150" marR="43150" marT="21677" marB="21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69923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EBF37F-7970-4E2C-A5E7-3874417C6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756131"/>
              </p:ext>
            </p:extLst>
          </p:nvPr>
        </p:nvGraphicFramePr>
        <p:xfrm>
          <a:off x="11575550" y="1523784"/>
          <a:ext cx="8160250" cy="56211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6120">
                  <a:extLst>
                    <a:ext uri="{9D8B030D-6E8A-4147-A177-3AD203B41FA5}">
                      <a16:colId xmlns:a16="http://schemas.microsoft.com/office/drawing/2014/main" val="3327911757"/>
                    </a:ext>
                  </a:extLst>
                </a:gridCol>
                <a:gridCol w="3253690">
                  <a:extLst>
                    <a:ext uri="{9D8B030D-6E8A-4147-A177-3AD203B41FA5}">
                      <a16:colId xmlns:a16="http://schemas.microsoft.com/office/drawing/2014/main" val="1056408401"/>
                    </a:ext>
                  </a:extLst>
                </a:gridCol>
                <a:gridCol w="3520440">
                  <a:extLst>
                    <a:ext uri="{9D8B030D-6E8A-4147-A177-3AD203B41FA5}">
                      <a16:colId xmlns:a16="http://schemas.microsoft.com/office/drawing/2014/main" val="2293979366"/>
                    </a:ext>
                  </a:extLst>
                </a:gridCol>
              </a:tblGrid>
              <a:tr h="693669">
                <a:tc>
                  <a:txBody>
                    <a:bodyPr/>
                    <a:lstStyle/>
                    <a:p>
                      <a:r>
                        <a:rPr lang="en-US" sz="1800" dirty="0"/>
                        <a:t>Original Outcome</a:t>
                      </a:r>
                    </a:p>
                  </a:txBody>
                  <a:tcPr marL="82995" marR="82995" marT="21677" marB="21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 = 0 &amp;&amp;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= 0</a:t>
                      </a:r>
                      <a:endParaRPr lang="en-US" sz="1800" dirty="0"/>
                    </a:p>
                  </a:txBody>
                  <a:tcPr marL="82995" marR="82995" marT="21677" marB="216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 = 0 &amp;&amp;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= 1</a:t>
                      </a:r>
                      <a:endParaRPr lang="en-US" sz="1800" dirty="0"/>
                    </a:p>
                  </a:txBody>
                  <a:tcPr marL="82995" marR="82995" marT="21677" marB="21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898849"/>
                  </a:ext>
                </a:extLst>
              </a:tr>
              <a:tr h="42969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/>
                        <a:t>…</a:t>
                      </a:r>
                    </a:p>
                  </a:txBody>
                  <a:tcPr marL="82995" marR="82995" marT="21677" marB="21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…</a:t>
                      </a:r>
                      <a:endParaRPr lang="en-US" sz="1800" dirty="0"/>
                    </a:p>
                  </a:txBody>
                  <a:tcPr marL="82995" marR="82995" marT="21677" marB="216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…</a:t>
                      </a:r>
                      <a:endParaRPr lang="en-US" sz="1800" dirty="0"/>
                    </a:p>
                  </a:txBody>
                  <a:tcPr marL="82995" marR="82995" marT="21677" marB="21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007379"/>
                  </a:ext>
                </a:extLst>
              </a:tr>
              <a:tr h="693669">
                <a:tc>
                  <a:txBody>
                    <a:bodyPr/>
                    <a:lstStyle/>
                    <a:p>
                      <a:r>
                        <a:rPr lang="en-US" sz="1800" dirty="0"/>
                        <a:t>4) Turn to inequalities</a:t>
                      </a:r>
                    </a:p>
                  </a:txBody>
                  <a:tcPr marL="82995" marR="82995" marT="21677" marB="21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0" i="0" baseline="-250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[n] = m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&amp;&amp; 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[m] &lt;= n</a:t>
                      </a:r>
                      <a:endParaRPr lang="en-US" sz="1800" dirty="0"/>
                    </a:p>
                  </a:txBody>
                  <a:tcPr marL="82995" marR="82995" marT="21677" marB="216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0" i="0" baseline="-250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[n] = m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&amp;&amp; 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[m] &gt;= n + 1</a:t>
                      </a:r>
                      <a:endParaRPr lang="en-US" sz="1800" dirty="0"/>
                    </a:p>
                  </a:txBody>
                  <a:tcPr marL="82995" marR="82995" marT="21677" marB="21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303135"/>
                  </a:ext>
                </a:extLst>
              </a:tr>
              <a:tr h="693669">
                <a:tc>
                  <a:txBody>
                    <a:bodyPr/>
                    <a:lstStyle/>
                    <a:p>
                      <a:r>
                        <a:rPr lang="en-US" sz="1800" dirty="0"/>
                        <a:t>5) Substitute</a:t>
                      </a:r>
                    </a:p>
                  </a:txBody>
                  <a:tcPr marL="82995" marR="82995" marT="21677" marB="21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p_out_h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(n, buf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[],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[]) =</a:t>
                      </a:r>
                    </a:p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1800" b="0" i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[n]] &lt;= n</a:t>
                      </a:r>
                      <a:endParaRPr lang="en-US" sz="1800" dirty="0"/>
                    </a:p>
                  </a:txBody>
                  <a:tcPr marL="82995" marR="82995" marT="21677" marB="216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p_out_h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(n, buf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[],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[]) =</a:t>
                      </a:r>
                    </a:p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1800" b="0" i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[n]] &gt;= n + 1</a:t>
                      </a:r>
                      <a:endParaRPr lang="en-US" sz="1800" dirty="0"/>
                    </a:p>
                  </a:txBody>
                  <a:tcPr marL="82995" marR="82995" marT="21677" marB="21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385182"/>
                  </a:ext>
                </a:extLst>
              </a:tr>
              <a:tr h="2607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82995" marR="82995" marT="21677" marB="21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L="82995" marR="82995" marT="21677" marB="21677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L="82995" marR="82995" marT="21677" marB="21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572509"/>
                  </a:ext>
                </a:extLst>
              </a:tr>
              <a:tr h="693669">
                <a:tc>
                  <a:txBody>
                    <a:bodyPr/>
                    <a:lstStyle/>
                    <a:p>
                      <a:r>
                        <a:rPr lang="en-US" sz="1800" dirty="0"/>
                        <a:t>Original Outcome</a:t>
                      </a:r>
                    </a:p>
                  </a:txBody>
                  <a:tcPr marL="82995" marR="82995" marT="21677" marB="21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 = 1 &amp;&amp;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= 0</a:t>
                      </a:r>
                      <a:endParaRPr lang="en-US" sz="1800" dirty="0"/>
                    </a:p>
                  </a:txBody>
                  <a:tcPr marL="82995" marR="82995" marT="21677" marB="216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 = 1 &amp;&amp; 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_0 = 1</a:t>
                      </a:r>
                      <a:endParaRPr lang="en-US" sz="1800" dirty="0"/>
                    </a:p>
                  </a:txBody>
                  <a:tcPr marL="82995" marR="82995" marT="21677" marB="21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751550"/>
                  </a:ext>
                </a:extLst>
              </a:tr>
              <a:tr h="36649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/>
                        <a:t>…</a:t>
                      </a:r>
                    </a:p>
                  </a:txBody>
                  <a:tcPr marL="82995" marR="82995" marT="21677" marB="21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...</a:t>
                      </a:r>
                      <a:endParaRPr lang="en-US" sz="1800" dirty="0"/>
                    </a:p>
                  </a:txBody>
                  <a:tcPr marL="82995" marR="82995" marT="21677" marB="216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…</a:t>
                      </a:r>
                      <a:endParaRPr lang="en-US" sz="1800" dirty="0"/>
                    </a:p>
                  </a:txBody>
                  <a:tcPr marL="82995" marR="82995" marT="21677" marB="21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670339"/>
                  </a:ext>
                </a:extLst>
              </a:tr>
              <a:tr h="693669">
                <a:tc>
                  <a:txBody>
                    <a:bodyPr/>
                    <a:lstStyle/>
                    <a:p>
                      <a:r>
                        <a:rPr lang="en-US" sz="1800" dirty="0"/>
                        <a:t>4) Turn to inequalities</a:t>
                      </a:r>
                    </a:p>
                  </a:txBody>
                  <a:tcPr marL="82995" marR="82995" marT="21677" marB="21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0" i="0" baseline="-250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[n] = m + 1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&amp;&amp; 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[m] &lt;= n</a:t>
                      </a:r>
                      <a:endParaRPr lang="en-US" sz="1800" dirty="0"/>
                    </a:p>
                  </a:txBody>
                  <a:tcPr marL="82995" marR="82995" marT="21677" marB="216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0" i="0" baseline="-250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[n] = m + 1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&amp;&amp; 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[m] &gt;= n + 1</a:t>
                      </a:r>
                      <a:endParaRPr lang="en-US" sz="1800" dirty="0"/>
                    </a:p>
                  </a:txBody>
                  <a:tcPr marL="82995" marR="82995" marT="21677" marB="21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712795"/>
                  </a:ext>
                </a:extLst>
              </a:tr>
              <a:tr h="693669">
                <a:tc>
                  <a:txBody>
                    <a:bodyPr/>
                    <a:lstStyle/>
                    <a:p>
                      <a:r>
                        <a:rPr lang="en-US" sz="1800" dirty="0"/>
                        <a:t>5) Substitute</a:t>
                      </a:r>
                    </a:p>
                  </a:txBody>
                  <a:tcPr marL="82995" marR="82995" marT="21677" marB="21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p_out_h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(n, buf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[],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[]) = </a:t>
                      </a:r>
                    </a:p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[n] - 1] &lt;= n</a:t>
                      </a:r>
                      <a:endParaRPr lang="en-US" sz="1800" dirty="0"/>
                    </a:p>
                  </a:txBody>
                  <a:tcPr marL="82995" marR="82995" marT="21677" marB="216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p_out_h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(n, buf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[],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1" i="1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[]) =</a:t>
                      </a:r>
                    </a:p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1800" b="0" i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[buf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[n] - 1] &gt;= n + 1</a:t>
                      </a:r>
                      <a:endParaRPr lang="en-US" sz="1800" dirty="0"/>
                    </a:p>
                  </a:txBody>
                  <a:tcPr marL="82995" marR="82995" marT="21677" marB="21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86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90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435023-49D2-4412-9EBF-54F5E282E70E}"/>
              </a:ext>
            </a:extLst>
          </p:cNvPr>
          <p:cNvSpPr/>
          <p:nvPr/>
        </p:nvSpPr>
        <p:spPr>
          <a:xfrm>
            <a:off x="11315700" y="9144000"/>
            <a:ext cx="6858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372F32-33A8-4E88-AFB5-76365EDC62D9}"/>
              </a:ext>
            </a:extLst>
          </p:cNvPr>
          <p:cNvSpPr/>
          <p:nvPr/>
        </p:nvSpPr>
        <p:spPr>
          <a:xfrm>
            <a:off x="13373100" y="9486900"/>
            <a:ext cx="6858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Harness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B5429A-20E6-4E06-AAAE-0DD630150404}"/>
              </a:ext>
            </a:extLst>
          </p:cNvPr>
          <p:cNvSpPr/>
          <p:nvPr/>
        </p:nvSpPr>
        <p:spPr>
          <a:xfrm>
            <a:off x="15430500" y="9144000"/>
            <a:ext cx="6858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Parser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5AE49C-E46C-47AD-95F8-60769158C33D}"/>
              </a:ext>
            </a:extLst>
          </p:cNvPr>
          <p:cNvSpPr/>
          <p:nvPr/>
        </p:nvSpPr>
        <p:spPr>
          <a:xfrm>
            <a:off x="10287000" y="9144000"/>
            <a:ext cx="685800" cy="342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Litmus Test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DDA8BF5-4267-488D-98E9-AC5C10784772}"/>
              </a:ext>
            </a:extLst>
          </p:cNvPr>
          <p:cNvSpPr/>
          <p:nvPr/>
        </p:nvSpPr>
        <p:spPr>
          <a:xfrm>
            <a:off x="12344400" y="9486900"/>
            <a:ext cx="727874" cy="342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Perpetual Threads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9EE9E3-8B29-4C2D-B20B-CF8576982155}"/>
              </a:ext>
            </a:extLst>
          </p:cNvPr>
          <p:cNvSpPr/>
          <p:nvPr/>
        </p:nvSpPr>
        <p:spPr>
          <a:xfrm>
            <a:off x="12344400" y="8801100"/>
            <a:ext cx="727875" cy="342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Weak Outcome Detector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229785-0EF4-4D2F-81D4-1834D72B6478}"/>
              </a:ext>
            </a:extLst>
          </p:cNvPr>
          <p:cNvSpPr/>
          <p:nvPr/>
        </p:nvSpPr>
        <p:spPr>
          <a:xfrm>
            <a:off x="14401800" y="9486900"/>
            <a:ext cx="685800" cy="342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Output Log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D3C0C9-C4E9-4A62-9C7A-315E49E74C62}"/>
              </a:ext>
            </a:extLst>
          </p:cNvPr>
          <p:cNvSpPr/>
          <p:nvPr/>
        </p:nvSpPr>
        <p:spPr>
          <a:xfrm>
            <a:off x="16459200" y="9144000"/>
            <a:ext cx="685800" cy="342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Weak Outcome Count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97CB59F-C0C5-4ADE-A2D9-59CE66DBBDE8}"/>
              </a:ext>
            </a:extLst>
          </p:cNvPr>
          <p:cNvSpPr/>
          <p:nvPr/>
        </p:nvSpPr>
        <p:spPr>
          <a:xfrm rot="16200000">
            <a:off x="11092942" y="9178290"/>
            <a:ext cx="102616" cy="2743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04A32D7-E4A6-4B1E-904A-A931D0129816}"/>
              </a:ext>
            </a:extLst>
          </p:cNvPr>
          <p:cNvSpPr/>
          <p:nvPr/>
        </p:nvSpPr>
        <p:spPr>
          <a:xfrm rot="16200000">
            <a:off x="13150342" y="9521190"/>
            <a:ext cx="102616" cy="2743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98CE01E-6E07-4643-A1BE-80F122130575}"/>
              </a:ext>
            </a:extLst>
          </p:cNvPr>
          <p:cNvSpPr/>
          <p:nvPr/>
        </p:nvSpPr>
        <p:spPr>
          <a:xfrm rot="16200000">
            <a:off x="14196187" y="9521190"/>
            <a:ext cx="102616" cy="2743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CAF83929-E984-41A3-96B8-E5FACAC5C2CB}"/>
              </a:ext>
            </a:extLst>
          </p:cNvPr>
          <p:cNvSpPr/>
          <p:nvPr/>
        </p:nvSpPr>
        <p:spPr>
          <a:xfrm rot="16200000">
            <a:off x="16236443" y="9178290"/>
            <a:ext cx="102616" cy="2743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B66D19FA-FE72-477C-A51A-43020FB62CB7}"/>
              </a:ext>
            </a:extLst>
          </p:cNvPr>
          <p:cNvSpPr/>
          <p:nvPr/>
        </p:nvSpPr>
        <p:spPr>
          <a:xfrm rot="16200000">
            <a:off x="14007592" y="7978140"/>
            <a:ext cx="102616" cy="19888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9E6E77BF-9095-4D6E-8B4C-50DDDF6A4D42}"/>
              </a:ext>
            </a:extLst>
          </p:cNvPr>
          <p:cNvSpPr/>
          <p:nvPr/>
        </p:nvSpPr>
        <p:spPr>
          <a:xfrm rot="18900000" flipH="1">
            <a:off x="12125536" y="9387923"/>
            <a:ext cx="102616" cy="2743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E3F7B787-36B5-4018-9AA5-7CC40F51652E}"/>
              </a:ext>
            </a:extLst>
          </p:cNvPr>
          <p:cNvSpPr/>
          <p:nvPr/>
        </p:nvSpPr>
        <p:spPr>
          <a:xfrm rot="13500000">
            <a:off x="12125535" y="8968657"/>
            <a:ext cx="102616" cy="2743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AC39C3C9-69B3-4CA7-9A0F-B62AF21D52C1}"/>
              </a:ext>
            </a:extLst>
          </p:cNvPr>
          <p:cNvSpPr/>
          <p:nvPr/>
        </p:nvSpPr>
        <p:spPr>
          <a:xfrm rot="18900000" flipH="1">
            <a:off x="15211635" y="8968657"/>
            <a:ext cx="102616" cy="2743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FF6E6539-05FE-4390-AA2A-59FBA7620679}"/>
              </a:ext>
            </a:extLst>
          </p:cNvPr>
          <p:cNvSpPr/>
          <p:nvPr/>
        </p:nvSpPr>
        <p:spPr>
          <a:xfrm rot="13500000">
            <a:off x="15211634" y="9387923"/>
            <a:ext cx="102616" cy="2743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</p:spTree>
    <p:extLst>
      <p:ext uri="{BB962C8B-B14F-4D97-AF65-F5344CB8AC3E}">
        <p14:creationId xmlns:p14="http://schemas.microsoft.com/office/powerpoint/2010/main" val="357073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75AE49C-E46C-47AD-95F8-60769158C33D}"/>
              </a:ext>
            </a:extLst>
          </p:cNvPr>
          <p:cNvSpPr/>
          <p:nvPr/>
        </p:nvSpPr>
        <p:spPr>
          <a:xfrm>
            <a:off x="1065659" y="6315406"/>
            <a:ext cx="1778789" cy="6074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Litmus test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DDA8BF5-4267-488D-98E9-AC5C10784772}"/>
              </a:ext>
            </a:extLst>
          </p:cNvPr>
          <p:cNvSpPr/>
          <p:nvPr/>
        </p:nvSpPr>
        <p:spPr>
          <a:xfrm>
            <a:off x="7733587" y="6315406"/>
            <a:ext cx="1976856" cy="6074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Perpetual Litmus Test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55652A-20CB-444B-BBAB-10B680DA0C16}"/>
              </a:ext>
            </a:extLst>
          </p:cNvPr>
          <p:cNvSpPr/>
          <p:nvPr/>
        </p:nvSpPr>
        <p:spPr>
          <a:xfrm>
            <a:off x="4151606" y="5714145"/>
            <a:ext cx="2335483" cy="2374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E91DCC-07B5-47D6-B7C9-9C2AA5AF53AA}"/>
              </a:ext>
            </a:extLst>
          </p:cNvPr>
          <p:cNvSpPr/>
          <p:nvPr/>
        </p:nvSpPr>
        <p:spPr>
          <a:xfrm>
            <a:off x="1065659" y="7296632"/>
            <a:ext cx="1778789" cy="6074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Outcomes of interest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EA761D5-F103-4E52-BD39-C865B5BEF302}"/>
              </a:ext>
            </a:extLst>
          </p:cNvPr>
          <p:cNvSpPr/>
          <p:nvPr/>
        </p:nvSpPr>
        <p:spPr>
          <a:xfrm>
            <a:off x="4243329" y="6315406"/>
            <a:ext cx="2152335" cy="60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Conversion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02A02A-DAC4-4426-996A-F41AF152E046}"/>
              </a:ext>
            </a:extLst>
          </p:cNvPr>
          <p:cNvSpPr/>
          <p:nvPr/>
        </p:nvSpPr>
        <p:spPr>
          <a:xfrm>
            <a:off x="4243329" y="7296632"/>
            <a:ext cx="2152335" cy="60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Outcome Conversion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F42A42C-9880-41B0-8C3B-39984423CEA6}"/>
              </a:ext>
            </a:extLst>
          </p:cNvPr>
          <p:cNvSpPr/>
          <p:nvPr/>
        </p:nvSpPr>
        <p:spPr>
          <a:xfrm>
            <a:off x="7733587" y="7296632"/>
            <a:ext cx="1976856" cy="6074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Outcome counter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A15D74E-E74D-4FD9-99E5-214286C65B6C}"/>
              </a:ext>
            </a:extLst>
          </p:cNvPr>
          <p:cNvSpPr/>
          <p:nvPr/>
        </p:nvSpPr>
        <p:spPr>
          <a:xfrm>
            <a:off x="7733587" y="8232138"/>
            <a:ext cx="1976856" cy="8661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Heuristic outcome counter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96CA545-168C-4E25-B466-0E549BB164B4}"/>
              </a:ext>
            </a:extLst>
          </p:cNvPr>
          <p:cNvSpPr/>
          <p:nvPr/>
        </p:nvSpPr>
        <p:spPr>
          <a:xfrm>
            <a:off x="11002511" y="5714144"/>
            <a:ext cx="5990090" cy="3429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Harness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36355C-EE87-4D79-B60A-5CFCB27F38D2}"/>
              </a:ext>
            </a:extLst>
          </p:cNvPr>
          <p:cNvSpPr/>
          <p:nvPr/>
        </p:nvSpPr>
        <p:spPr>
          <a:xfrm>
            <a:off x="11145339" y="6315406"/>
            <a:ext cx="2152335" cy="60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Execution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90B9CCA-7D9A-499F-A889-7B3540266B97}"/>
              </a:ext>
            </a:extLst>
          </p:cNvPr>
          <p:cNvSpPr/>
          <p:nvPr/>
        </p:nvSpPr>
        <p:spPr>
          <a:xfrm>
            <a:off x="14798940" y="6315406"/>
            <a:ext cx="1976856" cy="6074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In-memory test results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2B4D0C3-39D9-4504-BAD0-CEBD153BFC0F}"/>
              </a:ext>
            </a:extLst>
          </p:cNvPr>
          <p:cNvSpPr/>
          <p:nvPr/>
        </p:nvSpPr>
        <p:spPr>
          <a:xfrm>
            <a:off x="14711201" y="7296632"/>
            <a:ext cx="2152335" cy="60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Outcome counting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3B87AA1-9441-46C1-BE3F-B4EF8D5CCE3D}"/>
              </a:ext>
            </a:extLst>
          </p:cNvPr>
          <p:cNvSpPr/>
          <p:nvPr/>
        </p:nvSpPr>
        <p:spPr>
          <a:xfrm>
            <a:off x="14711201" y="8295789"/>
            <a:ext cx="2152335" cy="738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Heuristic outcome counting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98D10B-37DA-4BF0-B6AD-ED5992D8FE6A}"/>
              </a:ext>
            </a:extLst>
          </p:cNvPr>
          <p:cNvCxnSpPr>
            <a:cxnSpLocks/>
          </p:cNvCxnSpPr>
          <p:nvPr/>
        </p:nvCxnSpPr>
        <p:spPr>
          <a:xfrm rot="16200000">
            <a:off x="3543888" y="6203669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7099B1C-F82D-45C7-90DC-EF419E508635}"/>
              </a:ext>
            </a:extLst>
          </p:cNvPr>
          <p:cNvCxnSpPr>
            <a:cxnSpLocks/>
          </p:cNvCxnSpPr>
          <p:nvPr/>
        </p:nvCxnSpPr>
        <p:spPr>
          <a:xfrm rot="16200000">
            <a:off x="3543888" y="7184895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616E673-954A-422A-8673-585B6B19832D}"/>
              </a:ext>
            </a:extLst>
          </p:cNvPr>
          <p:cNvCxnSpPr>
            <a:cxnSpLocks/>
          </p:cNvCxnSpPr>
          <p:nvPr/>
        </p:nvCxnSpPr>
        <p:spPr>
          <a:xfrm>
            <a:off x="6694867" y="6619140"/>
            <a:ext cx="830942" cy="0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1FD9C1D-A848-409E-A49A-1858338B5841}"/>
              </a:ext>
            </a:extLst>
          </p:cNvPr>
          <p:cNvCxnSpPr>
            <a:cxnSpLocks/>
          </p:cNvCxnSpPr>
          <p:nvPr/>
        </p:nvCxnSpPr>
        <p:spPr>
          <a:xfrm>
            <a:off x="6722306" y="7600366"/>
            <a:ext cx="803503" cy="0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8906280-0717-4B93-B804-13E5CE2115C1}"/>
              </a:ext>
            </a:extLst>
          </p:cNvPr>
          <p:cNvCxnSpPr>
            <a:cxnSpLocks/>
          </p:cNvCxnSpPr>
          <p:nvPr/>
        </p:nvCxnSpPr>
        <p:spPr>
          <a:xfrm rot="2700000">
            <a:off x="6722306" y="8350059"/>
            <a:ext cx="803503" cy="0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6B8FBA-4868-411A-8F04-B1FA9BB0043D}"/>
              </a:ext>
            </a:extLst>
          </p:cNvPr>
          <p:cNvCxnSpPr>
            <a:cxnSpLocks/>
          </p:cNvCxnSpPr>
          <p:nvPr/>
        </p:nvCxnSpPr>
        <p:spPr>
          <a:xfrm>
            <a:off x="9925747" y="6619140"/>
            <a:ext cx="830942" cy="0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5412ED-C9DB-4E41-A1FD-E4A2C8AC8D7F}"/>
              </a:ext>
            </a:extLst>
          </p:cNvPr>
          <p:cNvCxnSpPr>
            <a:cxnSpLocks/>
          </p:cNvCxnSpPr>
          <p:nvPr/>
        </p:nvCxnSpPr>
        <p:spPr>
          <a:xfrm>
            <a:off x="9925747" y="7600366"/>
            <a:ext cx="830942" cy="0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A9DBFB3-78DE-450B-A82A-9210D0F9E24F}"/>
              </a:ext>
            </a:extLst>
          </p:cNvPr>
          <p:cNvCxnSpPr>
            <a:cxnSpLocks/>
          </p:cNvCxnSpPr>
          <p:nvPr/>
        </p:nvCxnSpPr>
        <p:spPr>
          <a:xfrm>
            <a:off x="9925747" y="8665209"/>
            <a:ext cx="830942" cy="0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C50750-AA89-495E-BD44-7424D6130A7B}"/>
              </a:ext>
            </a:extLst>
          </p:cNvPr>
          <p:cNvCxnSpPr>
            <a:cxnSpLocks/>
          </p:cNvCxnSpPr>
          <p:nvPr/>
        </p:nvCxnSpPr>
        <p:spPr>
          <a:xfrm>
            <a:off x="11145339" y="7600366"/>
            <a:ext cx="3383461" cy="0"/>
          </a:xfrm>
          <a:prstGeom prst="line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3D347AC-E69F-4697-90F0-010B78839D26}"/>
              </a:ext>
            </a:extLst>
          </p:cNvPr>
          <p:cNvCxnSpPr>
            <a:cxnSpLocks/>
          </p:cNvCxnSpPr>
          <p:nvPr/>
        </p:nvCxnSpPr>
        <p:spPr>
          <a:xfrm>
            <a:off x="11145339" y="8665209"/>
            <a:ext cx="3383461" cy="0"/>
          </a:xfrm>
          <a:prstGeom prst="line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6D3A68-09B9-4BFC-BF2A-7DCE2609987F}"/>
              </a:ext>
            </a:extLst>
          </p:cNvPr>
          <p:cNvCxnSpPr/>
          <p:nvPr/>
        </p:nvCxnSpPr>
        <p:spPr>
          <a:xfrm>
            <a:off x="15438120" y="6922874"/>
            <a:ext cx="0" cy="37375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B0FEB9E-5404-4D88-9541-EAD64C7F4DD3}"/>
              </a:ext>
            </a:extLst>
          </p:cNvPr>
          <p:cNvCxnSpPr/>
          <p:nvPr/>
        </p:nvCxnSpPr>
        <p:spPr>
          <a:xfrm>
            <a:off x="16169640" y="6922874"/>
            <a:ext cx="0" cy="13603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9A94B70-EE6D-4567-8479-395E66E4AA70}"/>
              </a:ext>
            </a:extLst>
          </p:cNvPr>
          <p:cNvCxnSpPr>
            <a:cxnSpLocks/>
          </p:cNvCxnSpPr>
          <p:nvPr/>
        </p:nvCxnSpPr>
        <p:spPr>
          <a:xfrm>
            <a:off x="17196652" y="7600366"/>
            <a:ext cx="830942" cy="0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8C0BC51-7F84-4DDD-9755-FD603F4A9756}"/>
              </a:ext>
            </a:extLst>
          </p:cNvPr>
          <p:cNvCxnSpPr>
            <a:cxnSpLocks/>
          </p:cNvCxnSpPr>
          <p:nvPr/>
        </p:nvCxnSpPr>
        <p:spPr>
          <a:xfrm>
            <a:off x="17196652" y="8665209"/>
            <a:ext cx="830942" cy="0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2EE4EFAD-BE97-4FF0-86BA-71221C8924EC}"/>
              </a:ext>
            </a:extLst>
          </p:cNvPr>
          <p:cNvSpPr/>
          <p:nvPr/>
        </p:nvSpPr>
        <p:spPr>
          <a:xfrm>
            <a:off x="18215613" y="7143166"/>
            <a:ext cx="3080144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 occurrences of outcomes of interest (counter)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1241E3B-C2BA-43B3-8CC8-45FCE6451658}"/>
              </a:ext>
            </a:extLst>
          </p:cNvPr>
          <p:cNvSpPr/>
          <p:nvPr/>
        </p:nvSpPr>
        <p:spPr>
          <a:xfrm>
            <a:off x="18313741" y="8208009"/>
            <a:ext cx="2982016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 occurrences of outcomes of interest (heuristic)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35A1EE2-A0AA-4731-89C4-3B94CCD326A9}"/>
              </a:ext>
            </a:extLst>
          </p:cNvPr>
          <p:cNvCxnSpPr>
            <a:cxnSpLocks/>
          </p:cNvCxnSpPr>
          <p:nvPr/>
        </p:nvCxnSpPr>
        <p:spPr>
          <a:xfrm>
            <a:off x="13697858" y="6619140"/>
            <a:ext cx="830942" cy="0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637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27B8DF8-8647-4DA7-ABDE-102C26CF2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304575"/>
              </p:ext>
            </p:extLst>
          </p:nvPr>
        </p:nvGraphicFramePr>
        <p:xfrm>
          <a:off x="6722410" y="6423718"/>
          <a:ext cx="1164454" cy="212906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2227">
                  <a:extLst>
                    <a:ext uri="{9D8B030D-6E8A-4147-A177-3AD203B41FA5}">
                      <a16:colId xmlns:a16="http://schemas.microsoft.com/office/drawing/2014/main" val="3307817701"/>
                    </a:ext>
                  </a:extLst>
                </a:gridCol>
                <a:gridCol w="582227">
                  <a:extLst>
                    <a:ext uri="{9D8B030D-6E8A-4147-A177-3AD203B41FA5}">
                      <a16:colId xmlns:a16="http://schemas.microsoft.com/office/drawing/2014/main" val="3991195796"/>
                    </a:ext>
                  </a:extLst>
                </a:gridCol>
              </a:tblGrid>
              <a:tr h="26107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Litmus testing</a:t>
                      </a:r>
                    </a:p>
                  </a:txBody>
                  <a:tcPr marL="13591" marR="13591" marT="66938" marB="66938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L="12355" marR="12355" marT="73632" marB="736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23013"/>
                  </a:ext>
                </a:extLst>
              </a:tr>
              <a:tr h="261079">
                <a:tc gridSpan="2"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100584" marR="100584" marT="41564" marB="415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999915"/>
                  </a:ext>
                </a:extLst>
              </a:tr>
              <a:tr h="261079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Thread 0</a:t>
                      </a:r>
                    </a:p>
                  </a:txBody>
                  <a:tcPr marL="4765" marR="47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Thread 1</a:t>
                      </a:r>
                    </a:p>
                  </a:txBody>
                  <a:tcPr marL="4765" marR="476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233906"/>
                  </a:ext>
                </a:extLst>
              </a:tr>
              <a:tr h="2610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marL="4765" marR="47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marL="4765" marR="476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778805"/>
                  </a:ext>
                </a:extLst>
              </a:tr>
              <a:tr h="2610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Iter</a:t>
                      </a:r>
                      <a:r>
                        <a:rPr lang="en-US" sz="1100" dirty="0"/>
                        <a:t> n</a:t>
                      </a:r>
                    </a:p>
                  </a:txBody>
                  <a:tcPr marL="4765" marR="47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Iter</a:t>
                      </a:r>
                      <a:r>
                        <a:rPr lang="en-US" sz="1100" dirty="0"/>
                        <a:t> n</a:t>
                      </a:r>
                    </a:p>
                  </a:txBody>
                  <a:tcPr marL="4765" marR="476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931673"/>
                  </a:ext>
                </a:extLst>
              </a:tr>
              <a:tr h="2610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Iter</a:t>
                      </a:r>
                      <a:r>
                        <a:rPr lang="en-US" sz="1100" dirty="0"/>
                        <a:t> n + 1</a:t>
                      </a:r>
                    </a:p>
                  </a:txBody>
                  <a:tcPr marL="4765" marR="47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Iter</a:t>
                      </a:r>
                      <a:r>
                        <a:rPr lang="en-US" sz="1100" dirty="0"/>
                        <a:t> n + 1</a:t>
                      </a:r>
                    </a:p>
                  </a:txBody>
                  <a:tcPr marL="4765" marR="476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985426"/>
                  </a:ext>
                </a:extLst>
              </a:tr>
              <a:tr h="2610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Iter</a:t>
                      </a:r>
                      <a:r>
                        <a:rPr lang="en-US" sz="1100" dirty="0"/>
                        <a:t> n + 2</a:t>
                      </a:r>
                    </a:p>
                  </a:txBody>
                  <a:tcPr marL="4765" marR="47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Iter</a:t>
                      </a:r>
                      <a:r>
                        <a:rPr lang="en-US" sz="1100" dirty="0"/>
                        <a:t> n + 2</a:t>
                      </a:r>
                    </a:p>
                  </a:txBody>
                  <a:tcPr marL="4765" marR="476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72570"/>
                  </a:ext>
                </a:extLst>
              </a:tr>
              <a:tr h="2610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marL="4765" marR="47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marL="4765" marR="476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197143"/>
                  </a:ext>
                </a:extLst>
              </a:tr>
            </a:tbl>
          </a:graphicData>
        </a:graphic>
      </p:graphicFrame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96DA4E69-4BD2-4428-967C-33D123BC3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831112"/>
              </p:ext>
            </p:extLst>
          </p:nvPr>
        </p:nvGraphicFramePr>
        <p:xfrm>
          <a:off x="9871318" y="6423718"/>
          <a:ext cx="1549890" cy="212906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4945">
                  <a:extLst>
                    <a:ext uri="{9D8B030D-6E8A-4147-A177-3AD203B41FA5}">
                      <a16:colId xmlns:a16="http://schemas.microsoft.com/office/drawing/2014/main" val="3307817701"/>
                    </a:ext>
                  </a:extLst>
                </a:gridCol>
                <a:gridCol w="774945">
                  <a:extLst>
                    <a:ext uri="{9D8B030D-6E8A-4147-A177-3AD203B41FA5}">
                      <a16:colId xmlns:a16="http://schemas.microsoft.com/office/drawing/2014/main" val="3991195796"/>
                    </a:ext>
                  </a:extLst>
                </a:gridCol>
              </a:tblGrid>
              <a:tr h="26107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Perpetual litmus testing</a:t>
                      </a:r>
                    </a:p>
                  </a:txBody>
                  <a:tcPr marL="13591" marR="13591" marT="66938" marB="66938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L="12355" marR="12355" marT="73632" marB="736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23013"/>
                  </a:ext>
                </a:extLst>
              </a:tr>
              <a:tr h="261079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342" marR="634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342" marR="634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444438"/>
                  </a:ext>
                </a:extLst>
              </a:tr>
              <a:tr h="261079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Thread 0</a:t>
                      </a:r>
                    </a:p>
                  </a:txBody>
                  <a:tcPr marL="6342" marR="63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Thread 1</a:t>
                      </a:r>
                    </a:p>
                  </a:txBody>
                  <a:tcPr marL="6342" marR="634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233906"/>
                  </a:ext>
                </a:extLst>
              </a:tr>
              <a:tr h="2610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marL="6342" marR="63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marL="6342" marR="634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778805"/>
                  </a:ext>
                </a:extLst>
              </a:tr>
              <a:tr h="2610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Iter</a:t>
                      </a:r>
                      <a:r>
                        <a:rPr lang="en-US" sz="1100" dirty="0"/>
                        <a:t> n</a:t>
                      </a:r>
                    </a:p>
                  </a:txBody>
                  <a:tcPr marL="6342" marR="63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Iter</a:t>
                      </a:r>
                      <a:r>
                        <a:rPr lang="en-US" sz="1100" dirty="0"/>
                        <a:t> m</a:t>
                      </a:r>
                    </a:p>
                  </a:txBody>
                  <a:tcPr marL="6342" marR="634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931673"/>
                  </a:ext>
                </a:extLst>
              </a:tr>
              <a:tr h="2610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Iter</a:t>
                      </a:r>
                      <a:r>
                        <a:rPr lang="en-US" sz="1100" dirty="0"/>
                        <a:t> n + 1</a:t>
                      </a:r>
                    </a:p>
                  </a:txBody>
                  <a:tcPr marL="6342" marR="63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[Other work]</a:t>
                      </a:r>
                    </a:p>
                  </a:txBody>
                  <a:tcPr marL="6342" marR="634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985426"/>
                  </a:ext>
                </a:extLst>
              </a:tr>
              <a:tr h="2610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Iter</a:t>
                      </a:r>
                      <a:r>
                        <a:rPr lang="en-US" sz="1100" dirty="0"/>
                        <a:t> n + 2</a:t>
                      </a:r>
                    </a:p>
                  </a:txBody>
                  <a:tcPr marL="6342" marR="63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Iter</a:t>
                      </a:r>
                      <a:r>
                        <a:rPr lang="en-US" sz="1100" dirty="0"/>
                        <a:t> m + 1</a:t>
                      </a:r>
                    </a:p>
                  </a:txBody>
                  <a:tcPr marL="6342" marR="634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72570"/>
                  </a:ext>
                </a:extLst>
              </a:tr>
              <a:tr h="2610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marL="6342" marR="63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marL="6342" marR="634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197143"/>
                  </a:ext>
                </a:extLst>
              </a:tr>
            </a:tbl>
          </a:graphicData>
        </a:graphic>
      </p:graphicFrame>
      <p:sp>
        <p:nvSpPr>
          <p:cNvPr id="2" name="Trapezoid 1">
            <a:extLst>
              <a:ext uri="{FF2B5EF4-FFF2-40B4-BE49-F238E27FC236}">
                <a16:creationId xmlns:a16="http://schemas.microsoft.com/office/drawing/2014/main" id="{60BAD36F-7712-4535-B39F-6AFB80B5A725}"/>
              </a:ext>
            </a:extLst>
          </p:cNvPr>
          <p:cNvSpPr/>
          <p:nvPr/>
        </p:nvSpPr>
        <p:spPr>
          <a:xfrm rot="5400000">
            <a:off x="6384186" y="7409003"/>
            <a:ext cx="240282" cy="435519"/>
          </a:xfrm>
          <a:prstGeom prst="trapezoid">
            <a:avLst>
              <a:gd name="adj" fmla="val 30600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6A3614-6A7E-4926-95E3-C9A15036C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175489"/>
              </p:ext>
            </p:extLst>
          </p:nvPr>
        </p:nvGraphicFramePr>
        <p:xfrm>
          <a:off x="5116366" y="7237809"/>
          <a:ext cx="1164454" cy="517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227">
                  <a:extLst>
                    <a:ext uri="{9D8B030D-6E8A-4147-A177-3AD203B41FA5}">
                      <a16:colId xmlns:a16="http://schemas.microsoft.com/office/drawing/2014/main" val="94602379"/>
                    </a:ext>
                  </a:extLst>
                </a:gridCol>
                <a:gridCol w="582227">
                  <a:extLst>
                    <a:ext uri="{9D8B030D-6E8A-4147-A177-3AD203B41FA5}">
                      <a16:colId xmlns:a16="http://schemas.microsoft.com/office/drawing/2014/main" val="4019887718"/>
                    </a:ext>
                  </a:extLst>
                </a:gridCol>
              </a:tblGrid>
              <a:tr h="25873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Frames to consider</a:t>
                      </a:r>
                    </a:p>
                  </a:txBody>
                  <a:tcPr marL="11232" marR="11232" marT="41564" marB="415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2355" marR="1235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813950"/>
                  </a:ext>
                </a:extLst>
              </a:tr>
              <a:tr h="258732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Iter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 n</a:t>
                      </a:r>
                    </a:p>
                  </a:txBody>
                  <a:tcPr marL="6975" marR="6975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Iter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 n</a:t>
                      </a:r>
                    </a:p>
                  </a:txBody>
                  <a:tcPr marL="6975" marR="6975" marT="28388" marB="283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36324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DBC31A5-A533-4420-A49A-CF3F2E4E70BD}"/>
              </a:ext>
            </a:extLst>
          </p:cNvPr>
          <p:cNvSpPr/>
          <p:nvPr/>
        </p:nvSpPr>
        <p:spPr>
          <a:xfrm>
            <a:off x="6722409" y="7506621"/>
            <a:ext cx="613323" cy="25865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146D39FE-F921-473C-A372-1C2299A0F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770416"/>
              </p:ext>
            </p:extLst>
          </p:nvPr>
        </p:nvGraphicFramePr>
        <p:xfrm>
          <a:off x="8254247" y="6712056"/>
          <a:ext cx="1164454" cy="1552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227">
                  <a:extLst>
                    <a:ext uri="{9D8B030D-6E8A-4147-A177-3AD203B41FA5}">
                      <a16:colId xmlns:a16="http://schemas.microsoft.com/office/drawing/2014/main" val="94602379"/>
                    </a:ext>
                  </a:extLst>
                </a:gridCol>
                <a:gridCol w="582227">
                  <a:extLst>
                    <a:ext uri="{9D8B030D-6E8A-4147-A177-3AD203B41FA5}">
                      <a16:colId xmlns:a16="http://schemas.microsoft.com/office/drawing/2014/main" val="4019887718"/>
                    </a:ext>
                  </a:extLst>
                </a:gridCol>
              </a:tblGrid>
              <a:tr h="25873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Frames to consider</a:t>
                      </a:r>
                    </a:p>
                  </a:txBody>
                  <a:tcPr marL="13591" marR="13591" marT="41564" marB="415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2355" marR="1235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813950"/>
                  </a:ext>
                </a:extLst>
              </a:tr>
              <a:tr h="258732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Iter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 n</a:t>
                      </a:r>
                    </a:p>
                  </a:txBody>
                  <a:tcPr marL="8439" marR="8439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8439" marR="8439" marT="28388" marB="283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098504"/>
                  </a:ext>
                </a:extLst>
              </a:tr>
              <a:tr h="258732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Iter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 n</a:t>
                      </a:r>
                    </a:p>
                  </a:txBody>
                  <a:tcPr marL="8439" marR="8439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Iter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 n - 1</a:t>
                      </a:r>
                    </a:p>
                  </a:txBody>
                  <a:tcPr marL="8439" marR="8439" marT="28388" marB="283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363240"/>
                  </a:ext>
                </a:extLst>
              </a:tr>
              <a:tr h="258732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Iter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 n</a:t>
                      </a:r>
                    </a:p>
                  </a:txBody>
                  <a:tcPr marL="8439" marR="8439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Iter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 n</a:t>
                      </a:r>
                    </a:p>
                  </a:txBody>
                  <a:tcPr marL="8439" marR="8439" marT="28388" marB="283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535371"/>
                  </a:ext>
                </a:extLst>
              </a:tr>
              <a:tr h="258732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Iter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 n</a:t>
                      </a:r>
                    </a:p>
                  </a:txBody>
                  <a:tcPr marL="8439" marR="8439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Iter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 n + 1</a:t>
                      </a:r>
                    </a:p>
                  </a:txBody>
                  <a:tcPr marL="8439" marR="8439" marT="28388" marB="283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099195"/>
                  </a:ext>
                </a:extLst>
              </a:tr>
              <a:tr h="258732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Iter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 n</a:t>
                      </a:r>
                    </a:p>
                  </a:txBody>
                  <a:tcPr marL="8439" marR="8439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8439" marR="8439" marT="28388" marB="283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25693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3F8FBB14-A2AF-4521-A861-578BA36D07C7}"/>
              </a:ext>
            </a:extLst>
          </p:cNvPr>
          <p:cNvSpPr/>
          <p:nvPr/>
        </p:nvSpPr>
        <p:spPr>
          <a:xfrm>
            <a:off x="9871317" y="7488252"/>
            <a:ext cx="806041" cy="25865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805B8814-44FD-492E-A7E0-EC8AAB000F89}"/>
              </a:ext>
            </a:extLst>
          </p:cNvPr>
          <p:cNvSpPr/>
          <p:nvPr/>
        </p:nvSpPr>
        <p:spPr>
          <a:xfrm rot="5400000">
            <a:off x="9527319" y="7409005"/>
            <a:ext cx="240282" cy="435519"/>
          </a:xfrm>
          <a:prstGeom prst="trapezoid">
            <a:avLst>
              <a:gd name="adj" fmla="val 30600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712740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5216</TotalTime>
  <Words>2397</Words>
  <Application>Microsoft Macintosh PowerPoint</Application>
  <PresentationFormat>Custom</PresentationFormat>
  <Paragraphs>557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Themistoklis Melissaris</dc:creator>
  <cp:lastModifiedBy>Themistoklis Melissaris</cp:lastModifiedBy>
  <cp:revision>93</cp:revision>
  <dcterms:created xsi:type="dcterms:W3CDTF">2019-11-19T19:30:48Z</dcterms:created>
  <dcterms:modified xsi:type="dcterms:W3CDTF">2019-12-10T12:25:52Z</dcterms:modified>
</cp:coreProperties>
</file>