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solidFill>
                <a:srgbClr val="4780AA"/>
              </a:solidFill>
              <a:prstDash val="solid"/>
              <a:miter lim="400000"/>
            </a:ln>
          </a:left>
          <a:right>
            <a:ln w="12700" cap="flat">
              <a:solidFill>
                <a:srgbClr val="4780AA"/>
              </a:solidFill>
              <a:prstDash val="solid"/>
              <a:miter lim="400000"/>
            </a:ln>
          </a:right>
          <a:top>
            <a:ln w="12700" cap="flat">
              <a:solidFill>
                <a:srgbClr val="4780AA"/>
              </a:solidFill>
              <a:prstDash val="solid"/>
              <a:miter lim="400000"/>
            </a:ln>
          </a:top>
          <a:bottom>
            <a:ln w="12700" cap="flat">
              <a:solidFill>
                <a:srgbClr val="4780AA"/>
              </a:solidFill>
              <a:prstDash val="solid"/>
              <a:miter lim="400000"/>
            </a:ln>
          </a:bottom>
          <a:insideH>
            <a:ln w="12700" cap="flat">
              <a:solidFill>
                <a:srgbClr val="4780AA"/>
              </a:solidFill>
              <a:prstDash val="solid"/>
              <a:miter lim="400000"/>
            </a:ln>
          </a:insideH>
          <a:insideV>
            <a:ln w="12700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B9C4C8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4780AA"/>
              </a:solidFill>
              <a:prstDash val="solid"/>
              <a:miter lim="400000"/>
            </a:ln>
          </a:left>
          <a:right>
            <a:ln w="12700" cap="flat">
              <a:solidFill>
                <a:srgbClr val="4780AA"/>
              </a:solidFill>
              <a:prstDash val="solid"/>
              <a:miter lim="400000"/>
            </a:ln>
          </a:right>
          <a:top>
            <a:ln w="12700" cap="flat">
              <a:solidFill>
                <a:srgbClr val="4780AA"/>
              </a:solidFill>
              <a:prstDash val="solid"/>
              <a:miter lim="400000"/>
            </a:ln>
          </a:top>
          <a:bottom>
            <a:ln w="12700" cap="flat">
              <a:solidFill>
                <a:srgbClr val="4780AA"/>
              </a:solidFill>
              <a:prstDash val="solid"/>
              <a:miter lim="400000"/>
            </a:ln>
          </a:bottom>
          <a:insideH>
            <a:ln w="12700" cap="flat">
              <a:solidFill>
                <a:srgbClr val="4780AA"/>
              </a:solidFill>
              <a:prstDash val="solid"/>
              <a:miter lim="400000"/>
            </a:ln>
          </a:insideH>
          <a:insideV>
            <a:ln w="12700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313507"/>
              <a:satOff val="34334"/>
              <a:lumOff val="-8266"/>
              <a:alpha val="62000"/>
            </a:schemeClr>
          </a:solidFill>
        </a:fill>
      </a:tcStyle>
    </a:firstCol>
    <a:lastRow>
      <a:tcTxStyle b="off" i="off">
        <a:fontRef idx="minor">
          <a:srgbClr val="45A7DE"/>
        </a:fontRef>
        <a:srgbClr val="45A7DE"/>
      </a:tcTxStyle>
      <a:tcStyle>
        <a:tcBdr>
          <a:left>
            <a:ln w="12700" cap="flat">
              <a:solidFill>
                <a:srgbClr val="4780AA"/>
              </a:solidFill>
              <a:prstDash val="solid"/>
              <a:miter lim="400000"/>
            </a:ln>
          </a:left>
          <a:right>
            <a:ln w="12700" cap="flat">
              <a:solidFill>
                <a:srgbClr val="4780AA"/>
              </a:solidFill>
              <a:prstDash val="solid"/>
              <a:miter lim="400000"/>
            </a:ln>
          </a:right>
          <a:top>
            <a:ln w="25400" cap="flat">
              <a:solidFill>
                <a:srgbClr val="4780AA"/>
              </a:solidFill>
              <a:prstDash val="solid"/>
              <a:miter lim="400000"/>
            </a:ln>
          </a:top>
          <a:bottom>
            <a:ln w="12700" cap="flat">
              <a:solidFill>
                <a:srgbClr val="4780AA"/>
              </a:solidFill>
              <a:prstDash val="solid"/>
              <a:miter lim="400000"/>
            </a:ln>
          </a:bottom>
          <a:insideH>
            <a:ln w="12700" cap="flat">
              <a:solidFill>
                <a:srgbClr val="4780AA"/>
              </a:solidFill>
              <a:prstDash val="solid"/>
              <a:miter lim="400000"/>
            </a:ln>
          </a:insideH>
          <a:insideV>
            <a:ln w="12700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4780AA"/>
              </a:solidFill>
              <a:prstDash val="solid"/>
              <a:miter lim="400000"/>
            </a:ln>
          </a:left>
          <a:right>
            <a:ln w="12700" cap="flat">
              <a:solidFill>
                <a:srgbClr val="4780AA"/>
              </a:solidFill>
              <a:prstDash val="solid"/>
              <a:miter lim="400000"/>
            </a:ln>
          </a:right>
          <a:top>
            <a:ln w="12700" cap="flat">
              <a:solidFill>
                <a:srgbClr val="4780AA"/>
              </a:solidFill>
              <a:prstDash val="solid"/>
              <a:miter lim="400000"/>
            </a:ln>
          </a:top>
          <a:bottom>
            <a:ln w="12700" cap="flat">
              <a:solidFill>
                <a:srgbClr val="4780AA"/>
              </a:solidFill>
              <a:prstDash val="solid"/>
              <a:miter lim="400000"/>
            </a:ln>
          </a:bottom>
          <a:insideH>
            <a:ln w="12700" cap="flat">
              <a:solidFill>
                <a:srgbClr val="4780AA"/>
              </a:solidFill>
              <a:prstDash val="solid"/>
              <a:miter lim="400000"/>
            </a:ln>
          </a:insideH>
          <a:insideV>
            <a:ln w="12700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313507"/>
              <a:satOff val="34334"/>
              <a:lumOff val="-8266"/>
              <a:alpha val="62000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-313507"/>
              <a:satOff val="34334"/>
              <a:lumOff val="-8266"/>
              <a:alpha val="10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254308"/>
              <a:satOff val="57261"/>
              <a:lumOff val="12765"/>
              <a:alpha val="62000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37185"/>
              <a:satOff val="27043"/>
              <a:lumOff val="-11337"/>
              <a:alpha val="80000"/>
            </a:scheme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37185"/>
              <a:satOff val="27043"/>
              <a:lumOff val="-11337"/>
              <a:alpha val="80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4C4C4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BABABA">
              <a:alpha val="70000"/>
            </a:srgbClr>
          </a:solidFill>
        </a:fill>
      </a:tcStyle>
    </a:firstCol>
    <a:lastRow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4B4B4B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-739060"/>
              <a:satOff val="51948"/>
              <a:lumOff val="-8454"/>
              <a:alpha val="62000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68685"/>
              </a:solidFill>
              <a:prstDash val="solid"/>
              <a:miter lim="400000"/>
            </a:ln>
          </a:top>
          <a:bottom>
            <a:ln w="12700" cap="flat">
              <a:solidFill>
                <a:srgbClr val="868685"/>
              </a:solidFill>
              <a:prstDash val="solid"/>
              <a:miter lim="400000"/>
            </a:ln>
          </a:bottom>
          <a:insideH>
            <a:ln w="12700" cap="flat">
              <a:solidFill>
                <a:srgbClr val="8686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D5CBC0">
              <a:alpha val="39000"/>
            </a:srgbClr>
          </a:solidFill>
        </a:fill>
      </a:tcStyle>
    </a:band2H>
    <a:firstCo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solidFill>
                <a:srgbClr val="868685"/>
              </a:solidFill>
              <a:prstDash val="solid"/>
              <a:miter lim="400000"/>
            </a:ln>
          </a:left>
          <a:right>
            <a:ln w="12700" cap="flat">
              <a:solidFill>
                <a:srgbClr val="868685"/>
              </a:solidFill>
              <a:prstDash val="solid"/>
              <a:miter lim="400000"/>
            </a:ln>
          </a:right>
          <a:top>
            <a:ln w="12700" cap="flat">
              <a:solidFill>
                <a:srgbClr val="868685"/>
              </a:solidFill>
              <a:prstDash val="solid"/>
              <a:miter lim="400000"/>
            </a:ln>
          </a:top>
          <a:bottom>
            <a:ln w="12700" cap="flat">
              <a:solidFill>
                <a:srgbClr val="868685"/>
              </a:solidFill>
              <a:prstDash val="solid"/>
              <a:miter lim="400000"/>
            </a:ln>
          </a:bottom>
          <a:insideH>
            <a:ln w="12700" cap="flat">
              <a:solidFill>
                <a:srgbClr val="8686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A3C00"/>
              </a:solidFill>
              <a:prstDash val="solid"/>
              <a:miter lim="400000"/>
            </a:ln>
          </a:top>
          <a:bottom>
            <a:ln w="12700" cap="flat">
              <a:solidFill>
                <a:srgbClr val="9A3C00"/>
              </a:solidFill>
              <a:prstDash val="solid"/>
              <a:miter lim="400000"/>
            </a:ln>
          </a:bottom>
          <a:insideH>
            <a:ln w="12700" cap="flat">
              <a:solidFill>
                <a:srgbClr val="9A3C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E5F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A3C00"/>
              </a:solidFill>
              <a:prstDash val="solid"/>
              <a:miter lim="400000"/>
            </a:ln>
          </a:top>
          <a:bottom>
            <a:ln w="12700" cap="flat">
              <a:solidFill>
                <a:srgbClr val="9A3C00"/>
              </a:solidFill>
              <a:prstDash val="solid"/>
              <a:miter lim="400000"/>
            </a:ln>
          </a:bottom>
          <a:insideH>
            <a:ln w="12700" cap="flat">
              <a:solidFill>
                <a:srgbClr val="9A3C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E5F00">
              <a:alpha val="8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85948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insideV>
        </a:tcBdr>
        <a:fill>
          <a:solidFill>
            <a:srgbClr val="685948">
              <a:alpha val="62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7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7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FEFEE0">
              <a:alpha val="55000"/>
            </a:srgbClr>
          </a:solidFill>
        </a:fill>
      </a:tcStyle>
    </a:band2H>
    <a:firstCol>
      <a:tcTxStyle b="off" i="off">
        <a:fontRef idx="minor">
          <a:srgbClr val="45A7DE"/>
        </a:fontRef>
        <a:srgbClr val="45A7DE"/>
      </a:tcTxStyle>
      <a:tcStyle>
        <a:tcBdr>
          <a:left>
            <a:ln w="12700" cap="flat">
              <a:noFill/>
              <a:miter lim="400000"/>
            </a:ln>
          </a:left>
          <a:right>
            <a:ln w="31750" cap="flat">
              <a:solidFill>
                <a:schemeClr val="accent5">
                  <a:hueOff val="61010"/>
                  <a:satOff val="20460"/>
                  <a:lumOff val="-2197"/>
                  <a:alpha val="62000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firstCol>
    <a:lastRow>
      <a:tcTxStyle b="off" i="off">
        <a:fontRef idx="minor">
          <a:srgbClr val="45A7DE"/>
        </a:fontRef>
        <a:srgbClr val="45A7D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lastRow>
    <a:firstRow>
      <a:tcTxStyle b="off" i="off">
        <a:fontRef idx="minor">
          <a:srgbClr val="45A7DE"/>
        </a:fontRef>
        <a:srgbClr val="45A7D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2387600" y="2692400"/>
            <a:ext cx="19621500" cy="3924300"/>
          </a:xfrm>
          <a:prstGeom prst="rect">
            <a:avLst/>
          </a:prstGeom>
        </p:spPr>
        <p:txBody>
          <a:bodyPr anchor="b"/>
          <a:lstStyle>
            <a:lvl1pPr>
              <a:defRPr sz="132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2387600" y="7048500"/>
            <a:ext cx="19621500" cy="1790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600"/>
            </a:lvl1pPr>
            <a:lvl2pPr marL="0" indent="0" algn="ctr">
              <a:spcBef>
                <a:spcPts val="0"/>
              </a:spcBef>
              <a:buSzTx/>
              <a:buNone/>
              <a:defRPr sz="5600"/>
            </a:lvl2pPr>
            <a:lvl3pPr marL="0" indent="0" algn="ctr">
              <a:spcBef>
                <a:spcPts val="0"/>
              </a:spcBef>
              <a:buSzTx/>
              <a:buNone/>
              <a:defRPr sz="5600"/>
            </a:lvl3pPr>
            <a:lvl4pPr marL="0" indent="0" algn="ctr">
              <a:spcBef>
                <a:spcPts val="0"/>
              </a:spcBef>
              <a:buSzTx/>
              <a:buNone/>
              <a:defRPr sz="5600"/>
            </a:lvl4pPr>
            <a:lvl5pPr marL="0" indent="0" algn="ctr">
              <a:spcBef>
                <a:spcPts val="0"/>
              </a:spcBef>
              <a:buSzTx/>
              <a:buNone/>
              <a:defRPr sz="5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b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“Type a quote here.”"/>
          <p:cNvSpPr txBox="1"/>
          <p:nvPr>
            <p:ph type="body" sz="quarter" idx="21"/>
          </p:nvPr>
        </p:nvSpPr>
        <p:spPr>
          <a:xfrm>
            <a:off x="2387600" y="6045200"/>
            <a:ext cx="19621500" cy="8763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600">
                <a:solidFill>
                  <a:srgbClr val="45A7DE"/>
                </a:solidFill>
              </a:defRPr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4" name="–Johnny Appleseed"/>
          <p:cNvSpPr txBox="1"/>
          <p:nvPr>
            <p:ph type="body" sz="quarter" idx="22"/>
          </p:nvPr>
        </p:nvSpPr>
        <p:spPr>
          <a:xfrm>
            <a:off x="2387600" y="8953500"/>
            <a:ext cx="19621500" cy="787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0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0" y="-190500"/>
            <a:ext cx="24384000" cy="1409395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21"/>
          </p:nvPr>
        </p:nvSpPr>
        <p:spPr>
          <a:xfrm>
            <a:off x="4667250" y="-231128"/>
            <a:ext cx="17402076" cy="100584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2387600" y="8623300"/>
            <a:ext cx="19621500" cy="2400300"/>
          </a:xfrm>
          <a:prstGeom prst="rect">
            <a:avLst/>
          </a:prstGeom>
        </p:spPr>
        <p:txBody>
          <a:bodyPr anchor="b"/>
          <a:lstStyle>
            <a:lvl1pPr>
              <a:defRPr sz="13200"/>
            </a:lvl1pPr>
          </a:lstStyle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2387600" y="11150600"/>
            <a:ext cx="19621500" cy="1790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600"/>
            </a:lvl1pPr>
            <a:lvl2pPr marL="0" indent="0" algn="ctr">
              <a:spcBef>
                <a:spcPts val="0"/>
              </a:spcBef>
              <a:buSzTx/>
              <a:buNone/>
              <a:defRPr sz="5600"/>
            </a:lvl2pPr>
            <a:lvl3pPr marL="0" indent="0" algn="ctr">
              <a:spcBef>
                <a:spcPts val="0"/>
              </a:spcBef>
              <a:buSzTx/>
              <a:buNone/>
              <a:defRPr sz="5600"/>
            </a:lvl3pPr>
            <a:lvl4pPr marL="0" indent="0" algn="ctr">
              <a:spcBef>
                <a:spcPts val="0"/>
              </a:spcBef>
              <a:buSzTx/>
              <a:buNone/>
              <a:defRPr sz="5600"/>
            </a:lvl4pPr>
            <a:lvl5pPr marL="0" indent="0" algn="ctr">
              <a:spcBef>
                <a:spcPts val="0"/>
              </a:spcBef>
              <a:buSzTx/>
              <a:buNone/>
              <a:defRPr sz="5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2387600" y="4000500"/>
            <a:ext cx="19621500" cy="5715000"/>
          </a:xfrm>
          <a:prstGeom prst="rect">
            <a:avLst/>
          </a:prstGeom>
        </p:spPr>
        <p:txBody>
          <a:bodyPr/>
          <a:lstStyle>
            <a:lvl1pPr>
              <a:defRPr sz="13200"/>
            </a:lvl1pPr>
          </a:lstStyle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utterfly-and-leaf_3000x1734.jpeg"/>
          <p:cNvSpPr/>
          <p:nvPr>
            <p:ph type="pic" idx="21"/>
          </p:nvPr>
        </p:nvSpPr>
        <p:spPr>
          <a:xfrm>
            <a:off x="10530071" y="554566"/>
            <a:ext cx="20258478" cy="117094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711200" y="1981200"/>
            <a:ext cx="140462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half" idx="1"/>
          </p:nvPr>
        </p:nvSpPr>
        <p:spPr>
          <a:xfrm>
            <a:off x="711200" y="6731000"/>
            <a:ext cx="14046200" cy="5232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600"/>
            </a:lvl1pPr>
            <a:lvl2pPr marL="0" indent="0" algn="ctr">
              <a:spcBef>
                <a:spcPts val="0"/>
              </a:spcBef>
              <a:buSzTx/>
              <a:buNone/>
              <a:defRPr sz="5600"/>
            </a:lvl2pPr>
            <a:lvl3pPr marL="0" indent="0" algn="ctr">
              <a:spcBef>
                <a:spcPts val="0"/>
              </a:spcBef>
              <a:buSzTx/>
              <a:buNone/>
              <a:defRPr sz="5600"/>
            </a:lvl3pPr>
            <a:lvl4pPr marL="0" indent="0" algn="ctr">
              <a:spcBef>
                <a:spcPts val="0"/>
              </a:spcBef>
              <a:buSzTx/>
              <a:buNone/>
              <a:defRPr sz="5600"/>
            </a:lvl4pPr>
            <a:lvl5pPr marL="0" indent="0" algn="ctr">
              <a:spcBef>
                <a:spcPts val="0"/>
              </a:spcBef>
              <a:buSzTx/>
              <a:buNone/>
              <a:defRPr sz="5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xfrm>
            <a:off x="2387600" y="3898900"/>
            <a:ext cx="19621500" cy="80391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butterfly-and-leaf_3000x1734.jpeg"/>
          <p:cNvSpPr/>
          <p:nvPr>
            <p:ph type="pic" idx="21"/>
          </p:nvPr>
        </p:nvSpPr>
        <p:spPr>
          <a:xfrm>
            <a:off x="9919689" y="3141992"/>
            <a:ext cx="16395701" cy="9476716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2387600" y="3898900"/>
            <a:ext cx="10223500" cy="8039100"/>
          </a:xfrm>
          <a:prstGeom prst="rect">
            <a:avLst/>
          </a:prstGeom>
        </p:spPr>
        <p:txBody>
          <a:bodyPr/>
          <a:lstStyle>
            <a:lvl1pPr marL="673099" indent="-673099">
              <a:spcBef>
                <a:spcPts val="5300"/>
              </a:spcBef>
              <a:buSzPct val="50000"/>
              <a:buBlip>
                <a:blip r:embed="rId2"/>
              </a:buBlip>
              <a:defRPr sz="5000"/>
            </a:lvl1pPr>
            <a:lvl2pPr marL="1346200" indent="-673100">
              <a:spcBef>
                <a:spcPts val="5300"/>
              </a:spcBef>
              <a:buSzPct val="50000"/>
              <a:buBlip>
                <a:blip r:embed="rId2"/>
              </a:buBlip>
              <a:defRPr sz="5000"/>
            </a:lvl2pPr>
            <a:lvl3pPr marL="2019300" indent="-673100">
              <a:spcBef>
                <a:spcPts val="5300"/>
              </a:spcBef>
              <a:buSzPct val="50000"/>
              <a:buBlip>
                <a:blip r:embed="rId2"/>
              </a:buBlip>
              <a:defRPr sz="5000"/>
            </a:lvl3pPr>
            <a:lvl4pPr marL="2692400" indent="-673100">
              <a:spcBef>
                <a:spcPts val="5300"/>
              </a:spcBef>
              <a:buSzPct val="50000"/>
              <a:buBlip>
                <a:blip r:embed="rId2"/>
              </a:buBlip>
              <a:defRPr sz="5000"/>
            </a:lvl4pPr>
            <a:lvl5pPr marL="3365500" indent="-673100">
              <a:spcBef>
                <a:spcPts val="5300"/>
              </a:spcBef>
              <a:buSzPct val="50000"/>
              <a:buBlip>
                <a:blip r:embed="rId2"/>
              </a:buBlip>
              <a:defRPr sz="5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idx="21"/>
          </p:nvPr>
        </p:nvSpPr>
        <p:spPr>
          <a:xfrm rot="21600000">
            <a:off x="11168731" y="-2006599"/>
            <a:ext cx="14294116" cy="14294077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half" idx="22"/>
          </p:nvPr>
        </p:nvSpPr>
        <p:spPr>
          <a:xfrm rot="21600000">
            <a:off x="13285117" y="6292593"/>
            <a:ext cx="13249309" cy="7658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23"/>
          </p:nvPr>
        </p:nvSpPr>
        <p:spPr>
          <a:xfrm>
            <a:off x="558800" y="-2946400"/>
            <a:ext cx="15062200" cy="198374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/>
          </p:nvPr>
        </p:nvSpPr>
        <p:spPr>
          <a:xfrm>
            <a:off x="2387600" y="1790700"/>
            <a:ext cx="19621500" cy="1016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2387600" y="355600"/>
            <a:ext cx="196215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6985" y="13106400"/>
            <a:ext cx="461773" cy="4318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solidFill>
                  <a:srgbClr val="86868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9pPr>
    </p:titleStyle>
    <p:bodyStyle>
      <a:lvl1pPr marL="889000" marR="0" indent="-889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6400" u="none"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1pPr>
      <a:lvl2pPr marL="1778000" marR="0" indent="-889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6400" u="none"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2pPr>
      <a:lvl3pPr marL="2667000" marR="0" indent="-889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6400" u="none"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3pPr>
      <a:lvl4pPr marL="3556000" marR="0" indent="-889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6400" u="none"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4pPr>
      <a:lvl5pPr marL="4445000" marR="0" indent="-889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6400" u="none"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5pPr>
      <a:lvl6pPr marL="5334000" marR="0" indent="-889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6400" u="none"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6pPr>
      <a:lvl7pPr marL="6223000" marR="0" indent="-889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6400" u="none"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7pPr>
      <a:lvl8pPr marL="7112000" marR="0" indent="-889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6400" u="none"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8pPr>
      <a:lvl9pPr marL="8001000" marR="0" indent="-889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6400" u="none"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g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ENETIC INHERITANCE ANALYSI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GENETIC INHERITANCE ANALYSIS</a:t>
            </a:r>
          </a:p>
        </p:txBody>
      </p:sp>
      <p:sp>
        <p:nvSpPr>
          <p:cNvPr id="120" name="MOUKTHIKA MUTHUKRISHNAN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MOUKTHIKA MUTHUKRISHNAN</a:t>
            </a:r>
          </a:p>
          <a:p>
            <a:pPr/>
            <a:r>
              <a:t>19PW16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arent"/>
          <p:cNvSpPr txBox="1"/>
          <p:nvPr/>
        </p:nvSpPr>
        <p:spPr>
          <a:xfrm>
            <a:off x="3179775" y="2482850"/>
            <a:ext cx="2022450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Parent</a:t>
            </a:r>
          </a:p>
        </p:txBody>
      </p:sp>
      <p:sp>
        <p:nvSpPr>
          <p:cNvPr id="123" name="Chromosome"/>
          <p:cNvSpPr txBox="1"/>
          <p:nvPr/>
        </p:nvSpPr>
        <p:spPr>
          <a:xfrm>
            <a:off x="5691073" y="5734050"/>
            <a:ext cx="3654654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Chromosome</a:t>
            </a:r>
          </a:p>
        </p:txBody>
      </p:sp>
      <p:sp>
        <p:nvSpPr>
          <p:cNvPr id="124" name="RatioandProb"/>
          <p:cNvSpPr txBox="1"/>
          <p:nvPr/>
        </p:nvSpPr>
        <p:spPr>
          <a:xfrm>
            <a:off x="8601252" y="2482850"/>
            <a:ext cx="3981096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RatioandProb</a:t>
            </a:r>
          </a:p>
        </p:txBody>
      </p:sp>
      <p:sp>
        <p:nvSpPr>
          <p:cNvPr id="125" name="Line"/>
          <p:cNvSpPr/>
          <p:nvPr/>
        </p:nvSpPr>
        <p:spPr>
          <a:xfrm flipV="1">
            <a:off x="8884928" y="3620972"/>
            <a:ext cx="1828804" cy="1828805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5000"/>
            </a:pPr>
          </a:p>
        </p:txBody>
      </p:sp>
      <p:sp>
        <p:nvSpPr>
          <p:cNvPr id="126" name="Line"/>
          <p:cNvSpPr/>
          <p:nvPr/>
        </p:nvSpPr>
        <p:spPr>
          <a:xfrm flipH="1" flipV="1">
            <a:off x="4427418" y="3718509"/>
            <a:ext cx="1633732" cy="1633732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5000"/>
            </a:pPr>
          </a:p>
        </p:txBody>
      </p:sp>
      <p:sp>
        <p:nvSpPr>
          <p:cNvPr id="127" name="Base class"/>
          <p:cNvSpPr txBox="1"/>
          <p:nvPr/>
        </p:nvSpPr>
        <p:spPr>
          <a:xfrm>
            <a:off x="9729215" y="1898677"/>
            <a:ext cx="2131569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chemeClr val="accent5">
                    <a:satOff val="19674"/>
                    <a:lumOff val="-24274"/>
                  </a:schemeClr>
                </a:solidFill>
              </a:defRPr>
            </a:lvl1pPr>
          </a:lstStyle>
          <a:p>
            <a:pPr/>
            <a:r>
              <a:t>Base class</a:t>
            </a:r>
          </a:p>
        </p:txBody>
      </p:sp>
      <p:sp>
        <p:nvSpPr>
          <p:cNvPr id="128" name="Derived class"/>
          <p:cNvSpPr txBox="1"/>
          <p:nvPr/>
        </p:nvSpPr>
        <p:spPr>
          <a:xfrm>
            <a:off x="6114980" y="5403850"/>
            <a:ext cx="2806840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>
                <a:solidFill>
                  <a:schemeClr val="accent5">
                    <a:satOff val="19674"/>
                    <a:lumOff val="-24274"/>
                  </a:schemeClr>
                </a:solidFill>
              </a:defRPr>
            </a:lvl1pPr>
          </a:lstStyle>
          <a:p>
            <a:pPr/>
            <a:r>
              <a:t>Derived class</a:t>
            </a:r>
          </a:p>
        </p:txBody>
      </p:sp>
      <p:sp>
        <p:nvSpPr>
          <p:cNvPr id="129" name="Line"/>
          <p:cNvSpPr/>
          <p:nvPr/>
        </p:nvSpPr>
        <p:spPr>
          <a:xfrm>
            <a:off x="9786338" y="6858000"/>
            <a:ext cx="3228519" cy="0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5000"/>
            </a:pPr>
          </a:p>
        </p:txBody>
      </p:sp>
      <p:sp>
        <p:nvSpPr>
          <p:cNvPr id="130" name="Public Inheritance"/>
          <p:cNvSpPr txBox="1"/>
          <p:nvPr/>
        </p:nvSpPr>
        <p:spPr>
          <a:xfrm>
            <a:off x="5765279" y="3863988"/>
            <a:ext cx="3912642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/>
            </a:lvl1pPr>
          </a:lstStyle>
          <a:p>
            <a:pPr/>
            <a:r>
              <a:t>Public Inheritance</a:t>
            </a:r>
          </a:p>
        </p:txBody>
      </p:sp>
      <p:sp>
        <p:nvSpPr>
          <p:cNvPr id="131" name="List Of Classes and relations among them"/>
          <p:cNvSpPr txBox="1"/>
          <p:nvPr/>
        </p:nvSpPr>
        <p:spPr>
          <a:xfrm>
            <a:off x="13834871" y="571499"/>
            <a:ext cx="9058261" cy="220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7300" u="sng"/>
            </a:lvl1pPr>
          </a:lstStyle>
          <a:p>
            <a:pPr/>
            <a:r>
              <a:t>List Of Classes and relations among them</a:t>
            </a:r>
          </a:p>
        </p:txBody>
      </p:sp>
      <p:sp>
        <p:nvSpPr>
          <p:cNvPr id="132" name="Base class"/>
          <p:cNvSpPr txBox="1"/>
          <p:nvPr/>
        </p:nvSpPr>
        <p:spPr>
          <a:xfrm>
            <a:off x="3049568" y="1885977"/>
            <a:ext cx="228286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>
                <a:solidFill>
                  <a:schemeClr val="accent5">
                    <a:satOff val="19674"/>
                    <a:lumOff val="-24274"/>
                  </a:schemeClr>
                </a:solidFill>
              </a:defRPr>
            </a:lvl1pPr>
          </a:lstStyle>
          <a:p>
            <a:pPr/>
            <a:r>
              <a:t>Base class</a:t>
            </a:r>
          </a:p>
        </p:txBody>
      </p:sp>
      <p:sp>
        <p:nvSpPr>
          <p:cNvPr id="133" name="Friend class"/>
          <p:cNvSpPr txBox="1"/>
          <p:nvPr/>
        </p:nvSpPr>
        <p:spPr>
          <a:xfrm>
            <a:off x="10183454" y="5848350"/>
            <a:ext cx="243428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900">
                <a:solidFill>
                  <a:schemeClr val="accent5">
                    <a:satOff val="19674"/>
                    <a:lumOff val="-24274"/>
                  </a:schemeClr>
                </a:solidFill>
              </a:defRPr>
            </a:lvl1pPr>
          </a:lstStyle>
          <a:p>
            <a:pPr/>
            <a:r>
              <a:t>Friend class</a:t>
            </a:r>
          </a:p>
        </p:txBody>
      </p:sp>
      <p:sp>
        <p:nvSpPr>
          <p:cNvPr id="134" name="Population"/>
          <p:cNvSpPr txBox="1"/>
          <p:nvPr/>
        </p:nvSpPr>
        <p:spPr>
          <a:xfrm>
            <a:off x="13564666" y="6140450"/>
            <a:ext cx="3045868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Population</a:t>
            </a:r>
          </a:p>
        </p:txBody>
      </p:sp>
      <p:sp>
        <p:nvSpPr>
          <p:cNvPr id="135" name="Line"/>
          <p:cNvSpPr/>
          <p:nvPr/>
        </p:nvSpPr>
        <p:spPr>
          <a:xfrm>
            <a:off x="7297138" y="7620000"/>
            <a:ext cx="1" cy="2209800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5000"/>
            </a:pPr>
          </a:p>
        </p:txBody>
      </p:sp>
      <p:sp>
        <p:nvSpPr>
          <p:cNvPr id="136" name="Data Member"/>
          <p:cNvSpPr txBox="1"/>
          <p:nvPr/>
        </p:nvSpPr>
        <p:spPr>
          <a:xfrm>
            <a:off x="5807021" y="10839449"/>
            <a:ext cx="2980234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>
                <a:solidFill>
                  <a:schemeClr val="accent5">
                    <a:satOff val="19674"/>
                    <a:lumOff val="-24274"/>
                  </a:schemeClr>
                </a:solidFill>
              </a:defRPr>
            </a:lvl1pPr>
          </a:lstStyle>
          <a:p>
            <a:pPr/>
            <a:r>
              <a:t>Data Member</a:t>
            </a:r>
          </a:p>
        </p:txBody>
      </p:sp>
      <p:sp>
        <p:nvSpPr>
          <p:cNvPr id="137" name="Allele"/>
          <p:cNvSpPr txBox="1"/>
          <p:nvPr/>
        </p:nvSpPr>
        <p:spPr>
          <a:xfrm>
            <a:off x="6469047" y="9896475"/>
            <a:ext cx="1656183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Allele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ene: Protein which codes for a trait.…"/>
          <p:cNvSpPr txBox="1"/>
          <p:nvPr>
            <p:ph type="body" idx="1"/>
          </p:nvPr>
        </p:nvSpPr>
        <p:spPr>
          <a:xfrm>
            <a:off x="2381250" y="1778000"/>
            <a:ext cx="19621500" cy="10160000"/>
          </a:xfrm>
          <a:prstGeom prst="rect">
            <a:avLst/>
          </a:prstGeom>
        </p:spPr>
        <p:txBody>
          <a:bodyPr/>
          <a:lstStyle/>
          <a:p>
            <a:pPr marL="888999" indent="-888999">
              <a:buBlip>
                <a:blip r:embed="rId2"/>
              </a:buBlip>
              <a:defRPr sz="5100"/>
            </a:pPr>
            <a:r>
              <a:t>Gene: Protein which codes for a trait. </a:t>
            </a:r>
          </a:p>
          <a:p>
            <a:pPr marL="888999" indent="-888999">
              <a:buBlip>
                <a:blip r:embed="rId2"/>
              </a:buBlip>
              <a:defRPr sz="5100"/>
            </a:pPr>
            <a:r>
              <a:t>ALLELE: Different froms of a trait. Eg:- Eye colour gene can have different forms like blue, grey, brown eyes. Symbols can be used for representing alleles.</a:t>
            </a:r>
          </a:p>
          <a:p>
            <a:pPr marL="888999" indent="-888999">
              <a:buBlip>
                <a:blip r:embed="rId2"/>
              </a:buBlip>
              <a:defRPr sz="5100"/>
            </a:pPr>
            <a:r>
              <a:t>Dominant allele:- The trait which expresses itself. </a:t>
            </a:r>
          </a:p>
          <a:p>
            <a:pPr lvl="3" marL="0" indent="0">
              <a:buSzTx/>
              <a:buNone/>
              <a:defRPr sz="5100"/>
            </a:pPr>
            <a:r>
              <a:t>      </a:t>
            </a:r>
            <a:r>
              <a:rPr>
                <a:solidFill>
                  <a:schemeClr val="accent5">
                    <a:satOff val="19674"/>
                    <a:lumOff val="-24274"/>
                  </a:schemeClr>
                </a:solidFill>
              </a:rPr>
              <a:t>Bb</a:t>
            </a:r>
            <a:r>
              <a:t>-&gt;  B-Brown eyes                 b- blue eyes </a:t>
            </a:r>
          </a:p>
          <a:p>
            <a:pPr lvl="3" marL="0" indent="0">
              <a:buSzTx/>
              <a:buNone/>
              <a:defRPr sz="5100"/>
            </a:pPr>
            <a:r>
              <a:t>If the person has brown eyes, ‘B’ is dominant and ‘b’ is recessive. </a:t>
            </a:r>
          </a:p>
          <a:p>
            <a:pPr marL="888999" indent="-888999">
              <a:buBlip>
                <a:blip r:embed="rId2"/>
              </a:buBlip>
              <a:defRPr sz="5000"/>
            </a:pPr>
            <a:r>
              <a:t>Chromosome: Thread like structure containing genetic information.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DIHYBRID CROSS"/>
          <p:cNvSpPr txBox="1"/>
          <p:nvPr>
            <p:ph type="title"/>
          </p:nvPr>
        </p:nvSpPr>
        <p:spPr>
          <a:xfrm>
            <a:off x="2387600" y="355600"/>
            <a:ext cx="19621500" cy="2269828"/>
          </a:xfrm>
          <a:prstGeom prst="rect">
            <a:avLst/>
          </a:prstGeom>
        </p:spPr>
        <p:txBody>
          <a:bodyPr/>
          <a:lstStyle/>
          <a:p>
            <a:pPr/>
            <a:r>
              <a:t>DIHYBRID CROSS</a:t>
            </a:r>
          </a:p>
        </p:txBody>
      </p:sp>
      <p:pic>
        <p:nvPicPr>
          <p:cNvPr id="142" name="1379606_1290490_ans_2ae0f972dbab4b63a8631972e3956067.gif" descr="1379606_1290490_ans_2ae0f972dbab4b63a8631972e3956067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71962" y="2144478"/>
            <a:ext cx="14954744" cy="10952259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Dihybrid cross is a cross between two observed traits, from each parent.…"/>
          <p:cNvSpPr txBox="1"/>
          <p:nvPr/>
        </p:nvSpPr>
        <p:spPr>
          <a:xfrm>
            <a:off x="19900106" y="2793674"/>
            <a:ext cx="3783299" cy="5080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 defTabSz="457200">
              <a:defRPr sz="330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Dihybrid cross is a cross between two observed traits, from each parent. </a:t>
            </a:r>
          </a:p>
          <a:p>
            <a:pPr algn="just" defTabSz="457200">
              <a:defRPr sz="330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algn="just" defTabSz="457200">
              <a:defRPr sz="330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Punnette Square: </a:t>
            </a:r>
          </a:p>
          <a:p>
            <a:pPr algn="just" defTabSz="457200">
              <a:defRPr sz="290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Used to predict the genetic composition of the offsprings of a particular cross or breeding experiment.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" name="Table"/>
          <p:cNvGraphicFramePr/>
          <p:nvPr/>
        </p:nvGraphicFramePr>
        <p:xfrm>
          <a:off x="2387600" y="3467100"/>
          <a:ext cx="12109649" cy="97571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024237"/>
                <a:gridCol w="3024237"/>
                <a:gridCol w="3024237"/>
                <a:gridCol w="3024237"/>
              </a:tblGrid>
              <a:tr h="963017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858585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858585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858585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858585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46" name="GENE"/>
          <p:cNvSpPr txBox="1"/>
          <p:nvPr/>
        </p:nvSpPr>
        <p:spPr>
          <a:xfrm>
            <a:off x="14976983" y="3539876"/>
            <a:ext cx="1186435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/>
            </a:lvl1pPr>
          </a:lstStyle>
          <a:p>
            <a:pPr/>
            <a:r>
              <a:t>GENE</a:t>
            </a:r>
          </a:p>
        </p:txBody>
      </p:sp>
      <p:sp>
        <p:nvSpPr>
          <p:cNvPr id="147" name="POPULATION"/>
          <p:cNvSpPr txBox="1"/>
          <p:nvPr/>
        </p:nvSpPr>
        <p:spPr>
          <a:xfrm>
            <a:off x="17104334" y="987673"/>
            <a:ext cx="2875332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400"/>
            </a:lvl1pPr>
          </a:lstStyle>
          <a:p>
            <a:pPr/>
            <a:r>
              <a:t>POPULATION</a:t>
            </a:r>
          </a:p>
        </p:txBody>
      </p:sp>
      <p:graphicFrame>
        <p:nvGraphicFramePr>
          <p:cNvPr id="148" name="Table"/>
          <p:cNvGraphicFramePr/>
          <p:nvPr/>
        </p:nvGraphicFramePr>
        <p:xfrm>
          <a:off x="2387600" y="5869930"/>
          <a:ext cx="12109649" cy="97571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024237"/>
                <a:gridCol w="3024237"/>
                <a:gridCol w="3024237"/>
                <a:gridCol w="3024237"/>
              </a:tblGrid>
              <a:tr h="963017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858585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858585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858585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858585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49" name="Rectangle"/>
          <p:cNvSpPr/>
          <p:nvPr/>
        </p:nvSpPr>
        <p:spPr>
          <a:xfrm>
            <a:off x="805259" y="666750"/>
            <a:ext cx="19512559" cy="8907364"/>
          </a:xfrm>
          <a:prstGeom prst="rect">
            <a:avLst/>
          </a:prstGeom>
          <a:ln w="88900">
            <a:solidFill>
              <a:schemeClr val="accent5">
                <a:satOff val="19674"/>
                <a:lumOff val="-2427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FFFFFF"/>
                </a:solidFill>
              </a:defRPr>
            </a:pPr>
          </a:p>
        </p:txBody>
      </p:sp>
      <p:sp>
        <p:nvSpPr>
          <p:cNvPr id="150" name="Rectangle"/>
          <p:cNvSpPr/>
          <p:nvPr/>
        </p:nvSpPr>
        <p:spPr>
          <a:xfrm>
            <a:off x="1662658" y="2068016"/>
            <a:ext cx="16615768" cy="2628802"/>
          </a:xfrm>
          <a:prstGeom prst="rect">
            <a:avLst/>
          </a:prstGeom>
          <a:ln w="88900">
            <a:solidFill>
              <a:schemeClr val="accent5">
                <a:satOff val="19674"/>
                <a:lumOff val="-2427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FFFFFF"/>
                </a:solidFill>
              </a:defRPr>
            </a:pPr>
          </a:p>
        </p:txBody>
      </p:sp>
      <p:sp>
        <p:nvSpPr>
          <p:cNvPr id="151" name="CHROMOSOME"/>
          <p:cNvSpPr txBox="1"/>
          <p:nvPr/>
        </p:nvSpPr>
        <p:spPr>
          <a:xfrm>
            <a:off x="14809317" y="2305050"/>
            <a:ext cx="3299766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/>
            </a:lvl1pPr>
          </a:lstStyle>
          <a:p>
            <a:pPr/>
            <a:r>
              <a:t>CHROMOSOME</a:t>
            </a:r>
          </a:p>
        </p:txBody>
      </p:sp>
      <p:sp>
        <p:nvSpPr>
          <p:cNvPr id="152" name="Rectangle"/>
          <p:cNvSpPr/>
          <p:nvPr/>
        </p:nvSpPr>
        <p:spPr>
          <a:xfrm>
            <a:off x="11541869" y="3217564"/>
            <a:ext cx="6103541" cy="1317726"/>
          </a:xfrm>
          <a:prstGeom prst="rect">
            <a:avLst/>
          </a:prstGeom>
          <a:ln w="88900">
            <a:solidFill>
              <a:schemeClr val="accent5">
                <a:satOff val="19674"/>
                <a:lumOff val="-2427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" name="Table"/>
          <p:cNvGraphicFramePr/>
          <p:nvPr/>
        </p:nvGraphicFramePr>
        <p:xfrm>
          <a:off x="3721465" y="1650293"/>
          <a:ext cx="727174" cy="412197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714472"/>
              </a:tblGrid>
              <a:tr h="1027318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858585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7318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858585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7318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858585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7318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858585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55" name="m"/>
          <p:cNvSpPr txBox="1"/>
          <p:nvPr/>
        </p:nvSpPr>
        <p:spPr>
          <a:xfrm>
            <a:off x="3765519" y="427692"/>
            <a:ext cx="626365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</a:t>
            </a:r>
          </a:p>
        </p:txBody>
      </p:sp>
      <p:graphicFrame>
        <p:nvGraphicFramePr>
          <p:cNvPr id="156" name="Table"/>
          <p:cNvGraphicFramePr/>
          <p:nvPr/>
        </p:nvGraphicFramePr>
        <p:xfrm>
          <a:off x="6001371" y="1650293"/>
          <a:ext cx="727173" cy="412197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714472"/>
              </a:tblGrid>
              <a:tr h="1027318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858585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7318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858585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7318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858585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7318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858585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57" name="f"/>
          <p:cNvSpPr txBox="1"/>
          <p:nvPr/>
        </p:nvSpPr>
        <p:spPr>
          <a:xfrm>
            <a:off x="6173441" y="427692"/>
            <a:ext cx="370333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</a:t>
            </a:r>
          </a:p>
        </p:txBody>
      </p:sp>
      <p:sp>
        <p:nvSpPr>
          <p:cNvPr id="158" name="Crossover point: 3"/>
          <p:cNvSpPr txBox="1"/>
          <p:nvPr/>
        </p:nvSpPr>
        <p:spPr>
          <a:xfrm>
            <a:off x="14135704" y="260471"/>
            <a:ext cx="5336643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Crossover point: 3</a:t>
            </a:r>
          </a:p>
        </p:txBody>
      </p:sp>
      <p:graphicFrame>
        <p:nvGraphicFramePr>
          <p:cNvPr id="159" name="Table"/>
          <p:cNvGraphicFramePr/>
          <p:nvPr/>
        </p:nvGraphicFramePr>
        <p:xfrm>
          <a:off x="17641737" y="1402874"/>
          <a:ext cx="739873" cy="412197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727172"/>
              </a:tblGrid>
              <a:tr h="1027318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858585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7318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858585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7318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chemeClr val="accent5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7318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chemeClr val="accent5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160" name="Table"/>
          <p:cNvGraphicFramePr/>
          <p:nvPr/>
        </p:nvGraphicFramePr>
        <p:xfrm>
          <a:off x="15766157" y="1402874"/>
          <a:ext cx="727173" cy="412197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714472"/>
              </a:tblGrid>
              <a:tr h="1027318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858585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7318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858585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chemeClr val="accent1">
                          <a:hueOff val="167273"/>
                          <a:satOff val="2235"/>
                          <a:lumOff val="-22549"/>
                        </a:schemeClr>
                      </a:solidFill>
                      <a:miter lim="400000"/>
                    </a:lnB>
                  </a:tcPr>
                </a:tc>
              </a:tr>
              <a:tr h="1027318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chemeClr val="accent5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chemeClr val="accent1">
                          <a:hueOff val="167273"/>
                          <a:satOff val="2235"/>
                          <a:lumOff val="-22549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hueOff val="167273"/>
                          <a:satOff val="2235"/>
                          <a:lumOff val="-22549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hueOff val="167273"/>
                          <a:satOff val="2235"/>
                          <a:lumOff val="-22549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hueOff val="167273"/>
                          <a:satOff val="2235"/>
                          <a:lumOff val="-22549"/>
                        </a:schemeClr>
                      </a:solidFill>
                      <a:miter lim="400000"/>
                    </a:lnB>
                  </a:tcPr>
                </a:tc>
              </a:tr>
              <a:tr h="1027318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chemeClr val="accent5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chemeClr val="accent1">
                          <a:hueOff val="167273"/>
                          <a:satOff val="2235"/>
                          <a:lumOff val="-22549"/>
                        </a:schemeClr>
                      </a:solidFill>
                      <a:miter lim="400000"/>
                    </a:lnT>
                  </a:tcPr>
                </a:tc>
              </a:tr>
            </a:tbl>
          </a:graphicData>
        </a:graphic>
      </p:graphicFrame>
      <p:sp>
        <p:nvSpPr>
          <p:cNvPr id="161" name="Fit num=2"/>
          <p:cNvSpPr txBox="1"/>
          <p:nvPr/>
        </p:nvSpPr>
        <p:spPr>
          <a:xfrm>
            <a:off x="3074013" y="5932649"/>
            <a:ext cx="162115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chemeClr val="accent5">
                    <a:satOff val="19674"/>
                    <a:lumOff val="-24274"/>
                  </a:schemeClr>
                </a:solidFill>
              </a:defRPr>
            </a:lvl1pPr>
          </a:lstStyle>
          <a:p>
            <a:pPr/>
            <a:r>
              <a:t>Fit num=2</a:t>
            </a:r>
          </a:p>
        </p:txBody>
      </p:sp>
      <p:sp>
        <p:nvSpPr>
          <p:cNvPr id="162" name="Fit num=3"/>
          <p:cNvSpPr txBox="1"/>
          <p:nvPr/>
        </p:nvSpPr>
        <p:spPr>
          <a:xfrm>
            <a:off x="5704937" y="5932649"/>
            <a:ext cx="162115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chemeClr val="accent5">
                    <a:satOff val="19674"/>
                    <a:lumOff val="-24274"/>
                  </a:schemeClr>
                </a:solidFill>
              </a:defRPr>
            </a:lvl1pPr>
          </a:lstStyle>
          <a:p>
            <a:pPr/>
            <a:r>
              <a:t>Fit num=3</a:t>
            </a:r>
          </a:p>
        </p:txBody>
      </p:sp>
      <p:sp>
        <p:nvSpPr>
          <p:cNvPr id="163" name="Selected because of higher fitness number"/>
          <p:cNvSpPr txBox="1"/>
          <p:nvPr/>
        </p:nvSpPr>
        <p:spPr>
          <a:xfrm>
            <a:off x="12153092" y="6032250"/>
            <a:ext cx="4231155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>
                <a:solidFill>
                  <a:schemeClr val="accent5">
                    <a:hueOff val="-33904"/>
                    <a:satOff val="26304"/>
                    <a:lumOff val="-35446"/>
                  </a:schemeClr>
                </a:solidFill>
              </a:defRPr>
            </a:lvl1pPr>
          </a:lstStyle>
          <a:p>
            <a:pPr/>
            <a:r>
              <a:t>Selected because of higher fitness number</a:t>
            </a:r>
          </a:p>
        </p:txBody>
      </p:sp>
      <p:sp>
        <p:nvSpPr>
          <p:cNvPr id="164" name="Line"/>
          <p:cNvSpPr/>
          <p:nvPr/>
        </p:nvSpPr>
        <p:spPr>
          <a:xfrm flipH="1">
            <a:off x="14887468" y="5376142"/>
            <a:ext cx="498250" cy="49825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5000"/>
            </a:pPr>
          </a:p>
        </p:txBody>
      </p:sp>
      <p:sp>
        <p:nvSpPr>
          <p:cNvPr id="165" name="Eye color"/>
          <p:cNvSpPr txBox="1"/>
          <p:nvPr/>
        </p:nvSpPr>
        <p:spPr>
          <a:xfrm>
            <a:off x="303409" y="1754854"/>
            <a:ext cx="1905509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/>
            </a:lvl1pPr>
          </a:lstStyle>
          <a:p>
            <a:pPr/>
            <a:r>
              <a:t>Eye color</a:t>
            </a:r>
          </a:p>
        </p:txBody>
      </p:sp>
      <p:sp>
        <p:nvSpPr>
          <p:cNvPr id="166" name="Hair color"/>
          <p:cNvSpPr txBox="1"/>
          <p:nvPr/>
        </p:nvSpPr>
        <p:spPr>
          <a:xfrm>
            <a:off x="217049" y="2797111"/>
            <a:ext cx="2078229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Hair color</a:t>
            </a:r>
          </a:p>
        </p:txBody>
      </p:sp>
      <p:sp>
        <p:nvSpPr>
          <p:cNvPr id="167" name="Metabolism"/>
          <p:cNvSpPr txBox="1"/>
          <p:nvPr/>
        </p:nvSpPr>
        <p:spPr>
          <a:xfrm>
            <a:off x="259219" y="3819221"/>
            <a:ext cx="2307489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Metabolism</a:t>
            </a:r>
          </a:p>
        </p:txBody>
      </p:sp>
      <p:sp>
        <p:nvSpPr>
          <p:cNvPr id="168" name="Hair type"/>
          <p:cNvSpPr txBox="1"/>
          <p:nvPr/>
        </p:nvSpPr>
        <p:spPr>
          <a:xfrm>
            <a:off x="408647" y="4777832"/>
            <a:ext cx="2008633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Hair type</a:t>
            </a:r>
          </a:p>
        </p:txBody>
      </p:sp>
      <p:sp>
        <p:nvSpPr>
          <p:cNvPr id="169" name="Line"/>
          <p:cNvSpPr/>
          <p:nvPr/>
        </p:nvSpPr>
        <p:spPr>
          <a:xfrm>
            <a:off x="2648834" y="2129504"/>
            <a:ext cx="626365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5000"/>
            </a:pPr>
          </a:p>
        </p:txBody>
      </p:sp>
      <p:sp>
        <p:nvSpPr>
          <p:cNvPr id="170" name="Line"/>
          <p:cNvSpPr/>
          <p:nvPr/>
        </p:nvSpPr>
        <p:spPr>
          <a:xfrm>
            <a:off x="2648834" y="3122347"/>
            <a:ext cx="626365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5000"/>
            </a:pPr>
          </a:p>
        </p:txBody>
      </p:sp>
      <p:sp>
        <p:nvSpPr>
          <p:cNvPr id="171" name="Line"/>
          <p:cNvSpPr/>
          <p:nvPr/>
        </p:nvSpPr>
        <p:spPr>
          <a:xfrm>
            <a:off x="2648834" y="4095846"/>
            <a:ext cx="626365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5000"/>
            </a:pPr>
          </a:p>
        </p:txBody>
      </p:sp>
      <p:sp>
        <p:nvSpPr>
          <p:cNvPr id="172" name="Line"/>
          <p:cNvSpPr/>
          <p:nvPr/>
        </p:nvSpPr>
        <p:spPr>
          <a:xfrm>
            <a:off x="2648834" y="5069346"/>
            <a:ext cx="626365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5000"/>
            </a:pPr>
          </a:p>
        </p:txBody>
      </p:sp>
      <p:sp>
        <p:nvSpPr>
          <p:cNvPr id="173" name="GENERATION: 1"/>
          <p:cNvSpPr txBox="1"/>
          <p:nvPr/>
        </p:nvSpPr>
        <p:spPr>
          <a:xfrm>
            <a:off x="2115464" y="6978650"/>
            <a:ext cx="4506672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GENERATION: 1</a:t>
            </a:r>
          </a:p>
        </p:txBody>
      </p:sp>
      <p:sp>
        <p:nvSpPr>
          <p:cNvPr id="174" name="GENERATION:2"/>
          <p:cNvSpPr txBox="1"/>
          <p:nvPr/>
        </p:nvSpPr>
        <p:spPr>
          <a:xfrm>
            <a:off x="15223743" y="7053708"/>
            <a:ext cx="4299713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GENERATION:2</a:t>
            </a:r>
          </a:p>
        </p:txBody>
      </p:sp>
      <p:sp>
        <p:nvSpPr>
          <p:cNvPr id="175" name="Rejected"/>
          <p:cNvSpPr txBox="1"/>
          <p:nvPr/>
        </p:nvSpPr>
        <p:spPr>
          <a:xfrm>
            <a:off x="17170477" y="5518150"/>
            <a:ext cx="1669695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chemeClr val="accent5">
                    <a:satOff val="19674"/>
                    <a:lumOff val="-24274"/>
                  </a:schemeClr>
                </a:solidFill>
              </a:defRPr>
            </a:lvl1pPr>
          </a:lstStyle>
          <a:p>
            <a:pPr/>
            <a:r>
              <a:t>Rejected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7" name="Table"/>
          <p:cNvGraphicFramePr/>
          <p:nvPr/>
        </p:nvGraphicFramePr>
        <p:xfrm>
          <a:off x="3624957" y="1910874"/>
          <a:ext cx="727173" cy="412197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714472"/>
              </a:tblGrid>
              <a:tr h="1027318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858585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7318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858585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7318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858585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7318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858585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178" name="Table"/>
          <p:cNvGraphicFramePr/>
          <p:nvPr/>
        </p:nvGraphicFramePr>
        <p:xfrm>
          <a:off x="6088757" y="1910874"/>
          <a:ext cx="727173" cy="412197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714472"/>
              </a:tblGrid>
              <a:tr h="1027318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858585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7318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858585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7318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858585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7318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858585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79" name="Crossover point:2"/>
          <p:cNvSpPr txBox="1"/>
          <p:nvPr/>
        </p:nvSpPr>
        <p:spPr>
          <a:xfrm>
            <a:off x="14213784" y="6471"/>
            <a:ext cx="5129683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Crossover point:2</a:t>
            </a:r>
          </a:p>
        </p:txBody>
      </p:sp>
      <p:graphicFrame>
        <p:nvGraphicFramePr>
          <p:cNvPr id="180" name="Table"/>
          <p:cNvGraphicFramePr/>
          <p:nvPr/>
        </p:nvGraphicFramePr>
        <p:xfrm>
          <a:off x="15054957" y="1656874"/>
          <a:ext cx="727173" cy="412197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714472"/>
              </a:tblGrid>
              <a:tr h="1027318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A0978C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7318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chemeClr val="accent5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7318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chemeClr val="accent5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7318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chemeClr val="accent5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181" name="Table"/>
          <p:cNvGraphicFramePr/>
          <p:nvPr/>
        </p:nvGraphicFramePr>
        <p:xfrm>
          <a:off x="17645757" y="1656874"/>
          <a:ext cx="727173" cy="412197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714472"/>
              </a:tblGrid>
              <a:tr h="1027318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A0978C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7318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chemeClr val="accent5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7318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chemeClr val="accent5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7318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chemeClr val="accent5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82" name="Line"/>
          <p:cNvSpPr/>
          <p:nvPr/>
        </p:nvSpPr>
        <p:spPr>
          <a:xfrm flipH="1">
            <a:off x="13990331" y="5807942"/>
            <a:ext cx="963587" cy="1192683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5000"/>
            </a:pPr>
          </a:p>
        </p:txBody>
      </p:sp>
      <p:sp>
        <p:nvSpPr>
          <p:cNvPr id="183" name="MAXIMUM POSSIBLE FITNESS LEVEL IS ACHIEVED!!…"/>
          <p:cNvSpPr txBox="1"/>
          <p:nvPr/>
        </p:nvSpPr>
        <p:spPr>
          <a:xfrm>
            <a:off x="11187892" y="7048250"/>
            <a:ext cx="4231155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800">
                <a:solidFill>
                  <a:schemeClr val="accent5">
                    <a:hueOff val="-33904"/>
                    <a:satOff val="26304"/>
                    <a:lumOff val="-35446"/>
                  </a:schemeClr>
                </a:solidFill>
              </a:defRPr>
            </a:pPr>
            <a:r>
              <a:t>MAXIMUM POSSIBLE FITNESS LEVEL IS ACHIEVED!!</a:t>
            </a:r>
          </a:p>
          <a:p>
            <a:pPr>
              <a:defRPr sz="2800">
                <a:solidFill>
                  <a:schemeClr val="accent5">
                    <a:hueOff val="-33904"/>
                    <a:satOff val="26304"/>
                    <a:lumOff val="-35446"/>
                  </a:schemeClr>
                </a:solidFill>
              </a:defRPr>
            </a:pPr>
            <a:r>
              <a:t>LOOP TERMINATES</a:t>
            </a:r>
          </a:p>
        </p:txBody>
      </p:sp>
      <p:sp>
        <p:nvSpPr>
          <p:cNvPr id="184" name="GENERATION:3"/>
          <p:cNvSpPr txBox="1"/>
          <p:nvPr/>
        </p:nvSpPr>
        <p:spPr>
          <a:xfrm>
            <a:off x="17057522" y="6877050"/>
            <a:ext cx="4289756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GENERATION:3</a:t>
            </a:r>
          </a:p>
        </p:txBody>
      </p:sp>
      <p:sp>
        <p:nvSpPr>
          <p:cNvPr id="185" name="NEWLY INPUTTED"/>
          <p:cNvSpPr txBox="1"/>
          <p:nvPr/>
        </p:nvSpPr>
        <p:spPr>
          <a:xfrm>
            <a:off x="4609292" y="1403206"/>
            <a:ext cx="423115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>
                <a:solidFill>
                  <a:schemeClr val="accent5">
                    <a:hueOff val="-33904"/>
                    <a:satOff val="26304"/>
                    <a:lumOff val="-35446"/>
                  </a:schemeClr>
                </a:solidFill>
              </a:defRPr>
            </a:lvl1pPr>
          </a:lstStyle>
          <a:p>
            <a:pPr/>
            <a:r>
              <a:t>NEWLY INPUTTED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ONCEPTS USED: -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CONCEPTS USED: -</a:t>
            </a:r>
          </a:p>
          <a:p>
            <a:pPr marL="888999" indent="-888999">
              <a:buBlip>
                <a:blip r:embed="rId2"/>
              </a:buBlip>
              <a:defRPr sz="5500"/>
            </a:pPr>
            <a:r>
              <a:t>Operator overloading</a:t>
            </a:r>
          </a:p>
          <a:p>
            <a:pPr marL="888999" indent="-888999">
              <a:buBlip>
                <a:blip r:embed="rId2"/>
              </a:buBlip>
              <a:defRPr sz="5500"/>
            </a:pPr>
            <a:r>
              <a:t>Vectors</a:t>
            </a:r>
          </a:p>
          <a:p>
            <a:pPr marL="888999" indent="-888999">
              <a:buBlip>
                <a:blip r:embed="rId2"/>
              </a:buBlip>
              <a:defRPr sz="5500"/>
            </a:pPr>
            <a:r>
              <a:t>Inheritance</a:t>
            </a:r>
          </a:p>
          <a:p>
            <a:pPr marL="888999" indent="-888999">
              <a:buBlip>
                <a:blip r:embed="rId2"/>
              </a:buBlip>
              <a:defRPr sz="5500"/>
            </a:pPr>
            <a:r>
              <a:t>Friend Class</a:t>
            </a:r>
          </a:p>
          <a:p>
            <a:pPr marL="888999" indent="-888999">
              <a:buBlip>
                <a:blip r:embed="rId2"/>
              </a:buBlip>
              <a:defRPr sz="5500"/>
            </a:pPr>
            <a:r>
              <a:t>Exception Handling</a:t>
            </a:r>
          </a:p>
          <a:p>
            <a:pPr marL="888999" indent="-888999">
              <a:buBlip>
                <a:blip r:embed="rId2"/>
              </a:buBlip>
              <a:defRPr sz="5500"/>
            </a:pPr>
            <a:r>
              <a:t>File Pointers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phPaper">
  <a:themeElements>
    <a:clrScheme name="GraphPaper">
      <a:dk1>
        <a:srgbClr val="008585"/>
      </a:dk1>
      <a:lt1>
        <a:srgbClr val="858585"/>
      </a:lt1>
      <a:dk2>
        <a:srgbClr val="5A554C"/>
      </a:dk2>
      <a:lt2>
        <a:srgbClr val="D8D7D7"/>
      </a:lt2>
      <a:accent1>
        <a:srgbClr val="3E93D7"/>
      </a:accent1>
      <a:accent2>
        <a:srgbClr val="67AB3C"/>
      </a:accent2>
      <a:accent3>
        <a:srgbClr val="D5A530"/>
      </a:accent3>
      <a:accent4>
        <a:srgbClr val="E17B2E"/>
      </a:accent4>
      <a:accent5>
        <a:srgbClr val="CC487C"/>
      </a:accent5>
      <a:accent6>
        <a:srgbClr val="4D45AC"/>
      </a:accent6>
      <a:hlink>
        <a:srgbClr val="0000FF"/>
      </a:hlink>
      <a:folHlink>
        <a:srgbClr val="FF00FF"/>
      </a:folHlink>
    </a:clrScheme>
    <a:fontScheme name="GraphPaper">
      <a:majorFont>
        <a:latin typeface="Marker Felt"/>
        <a:ea typeface="Marker Felt"/>
        <a:cs typeface="Marker Felt"/>
      </a:majorFont>
      <a:minorFont>
        <a:latin typeface="Marker Felt"/>
        <a:ea typeface="Marker Felt"/>
        <a:cs typeface="Marker Felt"/>
      </a:minorFont>
    </a:fontScheme>
    <a:fmtScheme name="GraphPap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313507"/>
            <a:satOff val="34334"/>
            <a:lumOff val="-8266"/>
            <a:alpha val="62000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5B1D4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600" u="none" kumimoji="0" normalizeH="0">
            <a:ln>
              <a:noFill/>
            </a:ln>
            <a:solidFill>
              <a:srgbClr val="858585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phPaper">
  <a:themeElements>
    <a:clrScheme name="GraphPaper">
      <a:dk1>
        <a:srgbClr val="000000"/>
      </a:dk1>
      <a:lt1>
        <a:srgbClr val="FFFFFF"/>
      </a:lt1>
      <a:dk2>
        <a:srgbClr val="5A554C"/>
      </a:dk2>
      <a:lt2>
        <a:srgbClr val="D8D7D7"/>
      </a:lt2>
      <a:accent1>
        <a:srgbClr val="3E93D7"/>
      </a:accent1>
      <a:accent2>
        <a:srgbClr val="67AB3C"/>
      </a:accent2>
      <a:accent3>
        <a:srgbClr val="D5A530"/>
      </a:accent3>
      <a:accent4>
        <a:srgbClr val="E17B2E"/>
      </a:accent4>
      <a:accent5>
        <a:srgbClr val="CC487C"/>
      </a:accent5>
      <a:accent6>
        <a:srgbClr val="4D45AC"/>
      </a:accent6>
      <a:hlink>
        <a:srgbClr val="0000FF"/>
      </a:hlink>
      <a:folHlink>
        <a:srgbClr val="FF00FF"/>
      </a:folHlink>
    </a:clrScheme>
    <a:fontScheme name="GraphPaper">
      <a:majorFont>
        <a:latin typeface="Marker Felt"/>
        <a:ea typeface="Marker Felt"/>
        <a:cs typeface="Marker Felt"/>
      </a:majorFont>
      <a:minorFont>
        <a:latin typeface="Marker Felt"/>
        <a:ea typeface="Marker Felt"/>
        <a:cs typeface="Marker Felt"/>
      </a:minorFont>
    </a:fontScheme>
    <a:fmtScheme name="GraphPap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313507"/>
            <a:satOff val="34334"/>
            <a:lumOff val="-8266"/>
            <a:alpha val="62000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5B1D4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600" u="none" kumimoji="0" normalizeH="0">
            <a:ln>
              <a:noFill/>
            </a:ln>
            <a:solidFill>
              <a:srgbClr val="858585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