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4660"/>
  </p:normalViewPr>
  <p:slideViewPr>
    <p:cSldViewPr>
      <p:cViewPr varScale="1">
        <p:scale>
          <a:sx n="80" d="100"/>
          <a:sy n="80" d="100"/>
        </p:scale>
        <p:origin x="60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8"/>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B56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6801"/>
                </a:lnTo>
                <a:lnTo>
                  <a:pt x="12192000" y="66801"/>
                </a:lnTo>
                <a:lnTo>
                  <a:pt x="12192000" y="0"/>
                </a:lnTo>
                <a:close/>
              </a:path>
            </a:pathLst>
          </a:custGeom>
          <a:solidFill>
            <a:srgbClr val="E28312"/>
          </a:solidFill>
        </p:spPr>
        <p:txBody>
          <a:bodyPr wrap="square" lIns="0" tIns="0" rIns="0" bIns="0" rtlCol="0"/>
          <a:lstStyle/>
          <a:p>
            <a:endParaRPr/>
          </a:p>
        </p:txBody>
      </p:sp>
      <p:sp>
        <p:nvSpPr>
          <p:cNvPr id="2" name="Holder 2"/>
          <p:cNvSpPr>
            <a:spLocks noGrp="1"/>
          </p:cNvSpPr>
          <p:nvPr>
            <p:ph type="title"/>
          </p:nvPr>
        </p:nvSpPr>
        <p:spPr>
          <a:xfrm>
            <a:off x="1019149" y="260984"/>
            <a:ext cx="10153700" cy="1380489"/>
          </a:xfrm>
          <a:prstGeom prst="rect">
            <a:avLst/>
          </a:prstGeom>
        </p:spPr>
        <p:txBody>
          <a:bodyPr wrap="square" lIns="0" tIns="0" rIns="0" bIns="0">
            <a:spAutoFit/>
          </a:bodyPr>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a:xfrm>
            <a:off x="1171575" y="1622485"/>
            <a:ext cx="9848849" cy="4559935"/>
          </a:xfrm>
          <a:prstGeom prst="rect">
            <a:avLst/>
          </a:prstGeom>
        </p:spPr>
        <p:txBody>
          <a:bodyPr wrap="square" lIns="0" tIns="0" rIns="0" bIns="0">
            <a:spAutoFit/>
          </a:bodyPr>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a:xfrm>
            <a:off x="10948416" y="6568541"/>
            <a:ext cx="213359" cy="160020"/>
          </a:xfrm>
          <a:prstGeom prst="rect">
            <a:avLst/>
          </a:prstGeom>
        </p:spPr>
        <p:txBody>
          <a:bodyPr wrap="square" lIns="0" tIns="0" rIns="0" bIns="0">
            <a:spAutoFit/>
          </a:bodyPr>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ulali125/Applied-data-science-capston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jpg"/><Relationship Id="rId3" Type="http://schemas.openxmlformats.org/officeDocument/2006/relationships/image" Target="../media/image25.jp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848849" cy="2589365"/>
          </a:xfrm>
          <a:prstGeom prst="rect">
            <a:avLst/>
          </a:prstGeom>
        </p:spPr>
        <p:txBody>
          <a:bodyPr vert="horz" wrap="square" lIns="0" tIns="481523" rIns="0" bIns="0" rtlCol="0">
            <a:spAutoFit/>
          </a:bodyPr>
          <a:lstStyle/>
          <a:p>
            <a:pPr marL="16510" marR="5080">
              <a:lnSpc>
                <a:spcPts val="8200"/>
              </a:lnSpc>
              <a:spcBef>
                <a:spcPts val="1540"/>
              </a:spcBef>
            </a:pPr>
            <a:r>
              <a:rPr lang="en-US" sz="8800" spc="-535" dirty="0">
                <a:solidFill>
                  <a:srgbClr val="000000"/>
                </a:solidFill>
                <a:latin typeface="Bahnschrift Light SemiCondensed" panose="020B0502040204020203" pitchFamily="34" charset="0"/>
              </a:rPr>
              <a:t>Applied </a:t>
            </a:r>
            <a:r>
              <a:rPr sz="8800" spc="-535" dirty="0">
                <a:solidFill>
                  <a:srgbClr val="000000"/>
                </a:solidFill>
                <a:latin typeface="Bahnschrift Light SemiCondensed" panose="020B0502040204020203" pitchFamily="34" charset="0"/>
              </a:rPr>
              <a:t>Data </a:t>
            </a:r>
            <a:r>
              <a:rPr sz="8800" spc="-630" dirty="0">
                <a:solidFill>
                  <a:srgbClr val="000000"/>
                </a:solidFill>
                <a:latin typeface="Bahnschrift Light SemiCondensed" panose="020B0502040204020203" pitchFamily="34" charset="0"/>
              </a:rPr>
              <a:t>Science</a:t>
            </a:r>
            <a:r>
              <a:rPr sz="8800" spc="-869" dirty="0">
                <a:solidFill>
                  <a:srgbClr val="000000"/>
                </a:solidFill>
                <a:latin typeface="Bahnschrift Light SemiCondensed" panose="020B0502040204020203" pitchFamily="34" charset="0"/>
              </a:rPr>
              <a:t> </a:t>
            </a:r>
            <a:r>
              <a:rPr sz="8800" spc="-565" dirty="0">
                <a:solidFill>
                  <a:srgbClr val="000000"/>
                </a:solidFill>
                <a:latin typeface="Bahnschrift Light SemiCondensed" panose="020B0502040204020203" pitchFamily="34" charset="0"/>
              </a:rPr>
              <a:t>Capstone  </a:t>
            </a:r>
            <a:r>
              <a:rPr sz="8800" spc="-360" dirty="0">
                <a:solidFill>
                  <a:srgbClr val="000000"/>
                </a:solidFill>
                <a:latin typeface="Bahnschrift Light SemiCondensed" panose="020B0502040204020203" pitchFamily="34" charset="0"/>
              </a:rPr>
              <a:t>Project</a:t>
            </a:r>
          </a:p>
        </p:txBody>
      </p:sp>
      <p:sp>
        <p:nvSpPr>
          <p:cNvPr id="7" name="object 7"/>
          <p:cNvSpPr txBox="1"/>
          <p:nvPr/>
        </p:nvSpPr>
        <p:spPr>
          <a:xfrm>
            <a:off x="1171575" y="4361877"/>
            <a:ext cx="9568181" cy="1633139"/>
          </a:xfrm>
          <a:prstGeom prst="rect">
            <a:avLst/>
          </a:prstGeom>
        </p:spPr>
        <p:txBody>
          <a:bodyPr vert="horz" wrap="square" lIns="0" tIns="108585" rIns="0" bIns="0" rtlCol="0">
            <a:spAutoFit/>
          </a:bodyPr>
          <a:lstStyle/>
          <a:p>
            <a:pPr marL="12700">
              <a:lnSpc>
                <a:spcPct val="100000"/>
              </a:lnSpc>
              <a:spcBef>
                <a:spcPts val="855"/>
              </a:spcBef>
            </a:pPr>
            <a:r>
              <a:rPr lang="en-IN" sz="2800" spc="-10" dirty="0">
                <a:latin typeface="Carlito"/>
              </a:rPr>
              <a:t>Pinjari Moulali</a:t>
            </a:r>
            <a:endParaRPr sz="2800" spc="-10" dirty="0">
              <a:latin typeface="Carlito"/>
            </a:endParaRPr>
          </a:p>
          <a:p>
            <a:pPr marL="12700">
              <a:spcBef>
                <a:spcPts val="855"/>
              </a:spcBef>
            </a:pPr>
            <a:r>
              <a:rPr lang="en-IN" sz="2800" spc="-10" dirty="0">
                <a:latin typeface="Carlito"/>
                <a:hlinkClick r:id="rId2">
                  <a:extLst>
                    <a:ext uri="{A12FA001-AC4F-418D-AE19-62706E023703}">
                      <ahyp:hlinkClr xmlns:ahyp="http://schemas.microsoft.com/office/drawing/2018/hyperlinkcolor" val="tx"/>
                    </a:ext>
                  </a:extLst>
                </a:hlinkClick>
              </a:rPr>
              <a:t>https://github.com/moulali125/Applied-data-science-capstone</a:t>
            </a:r>
            <a:endParaRPr lang="en-IN" sz="2800" spc="-10" dirty="0">
              <a:latin typeface="Carlito"/>
            </a:endParaRPr>
          </a:p>
          <a:p>
            <a:pPr marL="12700">
              <a:spcBef>
                <a:spcPts val="855"/>
              </a:spcBef>
            </a:pPr>
            <a:r>
              <a:rPr lang="en-US" sz="2800" spc="-10" dirty="0">
                <a:latin typeface="Carlito"/>
              </a:rPr>
              <a:t>02</a:t>
            </a:r>
            <a:r>
              <a:rPr sz="2800" spc="-10" dirty="0">
                <a:latin typeface="Carlito"/>
              </a:rPr>
              <a:t>/</a:t>
            </a:r>
            <a:r>
              <a:rPr lang="en-US" sz="2800" spc="-10" dirty="0">
                <a:latin typeface="Carlito"/>
              </a:rPr>
              <a:t>12</a:t>
            </a:r>
            <a:r>
              <a:rPr sz="2800" spc="-10" dirty="0">
                <a:latin typeface="Carlito"/>
              </a:rPr>
              <a:t>/20</a:t>
            </a:r>
            <a:r>
              <a:rPr lang="en-US" sz="2800" spc="-10" dirty="0">
                <a:latin typeface="Carlito"/>
              </a:rPr>
              <a:t>23</a:t>
            </a:r>
            <a:endParaRPr sz="2800" spc="-10" dirty="0">
              <a:latin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3688715" cy="756920"/>
          </a:xfrm>
          <a:prstGeom prst="rect">
            <a:avLst/>
          </a:prstGeom>
        </p:spPr>
        <p:txBody>
          <a:bodyPr vert="horz" wrap="square" lIns="0" tIns="12700" rIns="0" bIns="0" rtlCol="0">
            <a:spAutoFit/>
          </a:bodyPr>
          <a:lstStyle/>
          <a:p>
            <a:pPr marL="12700">
              <a:lnSpc>
                <a:spcPct val="100000"/>
              </a:lnSpc>
              <a:spcBef>
                <a:spcPts val="100"/>
              </a:spcBef>
            </a:pPr>
            <a:r>
              <a:rPr spc="-340" dirty="0"/>
              <a:t>Data</a:t>
            </a:r>
            <a:r>
              <a:rPr spc="-530" dirty="0"/>
              <a:t> </a:t>
            </a:r>
            <a:r>
              <a:rPr spc="-275" dirty="0"/>
              <a:t>Wrangling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4" name="object 4"/>
          <p:cNvSpPr txBox="1">
            <a:spLocks noGrp="1"/>
          </p:cNvSpPr>
          <p:nvPr>
            <p:ph type="body" idx="1"/>
          </p:nvPr>
        </p:nvSpPr>
        <p:spPr>
          <a:xfrm>
            <a:off x="467361" y="2091819"/>
            <a:ext cx="11734799" cy="2762295"/>
          </a:xfrm>
          <a:prstGeom prst="rect">
            <a:avLst/>
          </a:prstGeom>
        </p:spPr>
        <p:txBody>
          <a:bodyPr vert="horz" wrap="square" lIns="0" tIns="162560" rIns="0" bIns="0" rtlCol="0">
            <a:spAutoFit/>
          </a:bodyPr>
          <a:lstStyle/>
          <a:p>
            <a:pPr marL="16510">
              <a:lnSpc>
                <a:spcPct val="100000"/>
              </a:lnSpc>
              <a:spcBef>
                <a:spcPts val="1280"/>
              </a:spcBef>
            </a:pPr>
            <a:r>
              <a:rPr sz="2000" spc="-15" dirty="0">
                <a:solidFill>
                  <a:srgbClr val="404040"/>
                </a:solidFill>
                <a:latin typeface="Carlito"/>
                <a:cs typeface="Carlito"/>
              </a:rPr>
              <a:t>Create </a:t>
            </a:r>
            <a:r>
              <a:rPr sz="2000" dirty="0">
                <a:solidFill>
                  <a:srgbClr val="404040"/>
                </a:solidFill>
                <a:latin typeface="Carlito"/>
                <a:cs typeface="Carlito"/>
              </a:rPr>
              <a:t>a </a:t>
            </a:r>
            <a:r>
              <a:rPr sz="2000" spc="-5" dirty="0">
                <a:solidFill>
                  <a:srgbClr val="404040"/>
                </a:solidFill>
                <a:latin typeface="Carlito"/>
                <a:cs typeface="Carlito"/>
              </a:rPr>
              <a:t>training label </a:t>
            </a:r>
            <a:r>
              <a:rPr sz="2000" dirty="0">
                <a:solidFill>
                  <a:srgbClr val="404040"/>
                </a:solidFill>
                <a:latin typeface="Carlito"/>
                <a:cs typeface="Carlito"/>
              </a:rPr>
              <a:t>with </a:t>
            </a:r>
            <a:r>
              <a:rPr sz="2000" spc="-5" dirty="0">
                <a:solidFill>
                  <a:srgbClr val="404040"/>
                </a:solidFill>
                <a:latin typeface="Carlito"/>
                <a:cs typeface="Carlito"/>
              </a:rPr>
              <a:t>landing </a:t>
            </a:r>
            <a:r>
              <a:rPr sz="2000" spc="-15" dirty="0">
                <a:solidFill>
                  <a:srgbClr val="404040"/>
                </a:solidFill>
                <a:latin typeface="Carlito"/>
                <a:cs typeface="Carlito"/>
              </a:rPr>
              <a:t>outcomes </a:t>
            </a:r>
            <a:r>
              <a:rPr sz="2000" spc="-5" dirty="0">
                <a:solidFill>
                  <a:srgbClr val="404040"/>
                </a:solidFill>
                <a:latin typeface="Carlito"/>
                <a:cs typeface="Carlito"/>
              </a:rPr>
              <a:t>where successful </a:t>
            </a:r>
            <a:r>
              <a:rPr sz="2000" dirty="0">
                <a:solidFill>
                  <a:srgbClr val="404040"/>
                </a:solidFill>
                <a:latin typeface="Carlito"/>
                <a:cs typeface="Carlito"/>
              </a:rPr>
              <a:t>= 1 &amp; </a:t>
            </a:r>
            <a:r>
              <a:rPr sz="2000" spc="-15" dirty="0">
                <a:solidFill>
                  <a:srgbClr val="404040"/>
                </a:solidFill>
                <a:latin typeface="Carlito"/>
                <a:cs typeface="Carlito"/>
              </a:rPr>
              <a:t>failure </a:t>
            </a:r>
            <a:r>
              <a:rPr sz="2000" dirty="0">
                <a:solidFill>
                  <a:srgbClr val="404040"/>
                </a:solidFill>
                <a:latin typeface="Carlito"/>
                <a:cs typeface="Carlito"/>
              </a:rPr>
              <a:t>=</a:t>
            </a:r>
            <a:r>
              <a:rPr sz="2000" spc="-85" dirty="0">
                <a:solidFill>
                  <a:srgbClr val="404040"/>
                </a:solidFill>
                <a:latin typeface="Carlito"/>
                <a:cs typeface="Carlito"/>
              </a:rPr>
              <a:t> </a:t>
            </a:r>
            <a:r>
              <a:rPr sz="2000" dirty="0">
                <a:solidFill>
                  <a:srgbClr val="404040"/>
                </a:solidFill>
                <a:latin typeface="Carlito"/>
                <a:cs typeface="Carlito"/>
              </a:rPr>
              <a:t>0.</a:t>
            </a:r>
            <a:endParaRPr sz="2000" dirty="0">
              <a:latin typeface="Carlito"/>
              <a:cs typeface="Carlito"/>
            </a:endParaRPr>
          </a:p>
          <a:p>
            <a:pPr marL="16510">
              <a:lnSpc>
                <a:spcPct val="100000"/>
              </a:lnSpc>
              <a:spcBef>
                <a:spcPts val="1175"/>
              </a:spcBef>
            </a:pPr>
            <a:r>
              <a:rPr sz="2000" dirty="0">
                <a:solidFill>
                  <a:srgbClr val="404040"/>
                </a:solidFill>
                <a:latin typeface="Carlito"/>
                <a:cs typeface="Carlito"/>
              </a:rPr>
              <a:t>Outcome</a:t>
            </a:r>
            <a:r>
              <a:rPr sz="2000" spc="-75" dirty="0">
                <a:solidFill>
                  <a:srgbClr val="404040"/>
                </a:solidFill>
                <a:latin typeface="Carlito"/>
                <a:cs typeface="Carlito"/>
              </a:rPr>
              <a:t> </a:t>
            </a:r>
            <a:r>
              <a:rPr sz="2000" dirty="0">
                <a:solidFill>
                  <a:srgbClr val="404040"/>
                </a:solidFill>
                <a:latin typeface="Carlito"/>
                <a:cs typeface="Carlito"/>
              </a:rPr>
              <a:t>column</a:t>
            </a:r>
            <a:r>
              <a:rPr sz="2000" spc="-45" dirty="0">
                <a:solidFill>
                  <a:srgbClr val="404040"/>
                </a:solidFill>
                <a:latin typeface="Carlito"/>
                <a:cs typeface="Carlito"/>
              </a:rPr>
              <a:t> </a:t>
            </a:r>
            <a:r>
              <a:rPr sz="2000" spc="-5" dirty="0">
                <a:solidFill>
                  <a:srgbClr val="404040"/>
                </a:solidFill>
                <a:latin typeface="Carlito"/>
                <a:cs typeface="Carlito"/>
              </a:rPr>
              <a:t>has</a:t>
            </a:r>
            <a:r>
              <a:rPr sz="2000" spc="-40" dirty="0">
                <a:solidFill>
                  <a:srgbClr val="404040"/>
                </a:solidFill>
                <a:latin typeface="Carlito"/>
                <a:cs typeface="Carlito"/>
              </a:rPr>
              <a:t> </a:t>
            </a:r>
            <a:r>
              <a:rPr sz="2000" spc="-10" dirty="0">
                <a:solidFill>
                  <a:srgbClr val="404040"/>
                </a:solidFill>
                <a:latin typeface="Carlito"/>
                <a:cs typeface="Carlito"/>
              </a:rPr>
              <a:t>two</a:t>
            </a:r>
            <a:r>
              <a:rPr sz="2000" spc="-25" dirty="0">
                <a:solidFill>
                  <a:srgbClr val="404040"/>
                </a:solidFill>
                <a:latin typeface="Carlito"/>
                <a:cs typeface="Carlito"/>
              </a:rPr>
              <a:t> </a:t>
            </a:r>
            <a:r>
              <a:rPr sz="2000" dirty="0">
                <a:solidFill>
                  <a:srgbClr val="404040"/>
                </a:solidFill>
                <a:latin typeface="Carlito"/>
                <a:cs typeface="Carlito"/>
              </a:rPr>
              <a:t>components:</a:t>
            </a:r>
            <a:r>
              <a:rPr sz="2000" spc="-75" dirty="0">
                <a:solidFill>
                  <a:srgbClr val="404040"/>
                </a:solidFill>
                <a:latin typeface="Carlito"/>
                <a:cs typeface="Carlito"/>
              </a:rPr>
              <a:t> </a:t>
            </a:r>
            <a:r>
              <a:rPr sz="2000" dirty="0">
                <a:solidFill>
                  <a:srgbClr val="404040"/>
                </a:solidFill>
                <a:latin typeface="Carlito"/>
                <a:cs typeface="Carlito"/>
              </a:rPr>
              <a:t>‘Mission</a:t>
            </a:r>
            <a:r>
              <a:rPr sz="2000" spc="5" dirty="0">
                <a:solidFill>
                  <a:srgbClr val="404040"/>
                </a:solidFill>
                <a:latin typeface="Carlito"/>
                <a:cs typeface="Carlito"/>
              </a:rPr>
              <a:t> </a:t>
            </a:r>
            <a:r>
              <a:rPr sz="2000" spc="-5" dirty="0">
                <a:solidFill>
                  <a:srgbClr val="404040"/>
                </a:solidFill>
                <a:latin typeface="Carlito"/>
                <a:cs typeface="Carlito"/>
              </a:rPr>
              <a:t>Outcome’</a:t>
            </a:r>
            <a:r>
              <a:rPr sz="2000" spc="-65" dirty="0">
                <a:solidFill>
                  <a:srgbClr val="404040"/>
                </a:solidFill>
                <a:latin typeface="Carlito"/>
                <a:cs typeface="Carlito"/>
              </a:rPr>
              <a:t> </a:t>
            </a:r>
            <a:r>
              <a:rPr sz="2000" dirty="0">
                <a:solidFill>
                  <a:srgbClr val="404040"/>
                </a:solidFill>
                <a:latin typeface="Carlito"/>
                <a:cs typeface="Carlito"/>
              </a:rPr>
              <a:t>‘Landing</a:t>
            </a:r>
            <a:r>
              <a:rPr sz="2000" spc="-50"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a:p>
            <a:pPr marL="16510" marR="5080">
              <a:lnSpc>
                <a:spcPct val="150000"/>
              </a:lnSpc>
              <a:spcBef>
                <a:spcPts val="290"/>
              </a:spcBef>
            </a:pPr>
            <a:r>
              <a:rPr sz="2000" dirty="0">
                <a:solidFill>
                  <a:srgbClr val="404040"/>
                </a:solidFill>
                <a:latin typeface="Carlito"/>
                <a:cs typeface="Carlito"/>
              </a:rPr>
              <a:t>New </a:t>
            </a:r>
            <a:r>
              <a:rPr sz="2000" spc="-5" dirty="0">
                <a:solidFill>
                  <a:srgbClr val="404040"/>
                </a:solidFill>
                <a:latin typeface="Carlito"/>
                <a:cs typeface="Carlito"/>
              </a:rPr>
              <a:t>training </a:t>
            </a:r>
            <a:r>
              <a:rPr sz="2000" dirty="0">
                <a:solidFill>
                  <a:srgbClr val="404040"/>
                </a:solidFill>
                <a:latin typeface="Carlito"/>
                <a:cs typeface="Carlito"/>
              </a:rPr>
              <a:t>label column </a:t>
            </a:r>
            <a:r>
              <a:rPr sz="2000" spc="-15" dirty="0">
                <a:solidFill>
                  <a:srgbClr val="404040"/>
                </a:solidFill>
                <a:latin typeface="Carlito"/>
                <a:cs typeface="Carlito"/>
              </a:rPr>
              <a:t>‘class’ </a:t>
            </a:r>
            <a:r>
              <a:rPr sz="2000" spc="-5" dirty="0">
                <a:solidFill>
                  <a:srgbClr val="404040"/>
                </a:solidFill>
                <a:latin typeface="Carlito"/>
                <a:cs typeface="Carlito"/>
              </a:rPr>
              <a:t>with </a:t>
            </a:r>
            <a:r>
              <a:rPr sz="2000" dirty="0">
                <a:solidFill>
                  <a:srgbClr val="404040"/>
                </a:solidFill>
                <a:latin typeface="Carlito"/>
                <a:cs typeface="Carlito"/>
              </a:rPr>
              <a:t>a </a:t>
            </a:r>
            <a:r>
              <a:rPr sz="2000" spc="-5" dirty="0">
                <a:solidFill>
                  <a:srgbClr val="404040"/>
                </a:solidFill>
                <a:latin typeface="Carlito"/>
                <a:cs typeface="Carlito"/>
              </a:rPr>
              <a:t>value of </a:t>
            </a:r>
            <a:r>
              <a:rPr sz="2000" dirty="0">
                <a:solidFill>
                  <a:srgbClr val="404040"/>
                </a:solidFill>
                <a:latin typeface="Carlito"/>
                <a:cs typeface="Carlito"/>
              </a:rPr>
              <a:t>1 </a:t>
            </a:r>
            <a:r>
              <a:rPr sz="2000" spc="-5" dirty="0">
                <a:solidFill>
                  <a:srgbClr val="404040"/>
                </a:solidFill>
                <a:latin typeface="Carlito"/>
                <a:cs typeface="Carlito"/>
              </a:rPr>
              <a:t>if </a:t>
            </a:r>
            <a:r>
              <a:rPr sz="2000" dirty="0">
                <a:solidFill>
                  <a:srgbClr val="404040"/>
                </a:solidFill>
                <a:latin typeface="Carlito"/>
                <a:cs typeface="Carlito"/>
              </a:rPr>
              <a:t>‘Mission </a:t>
            </a:r>
            <a:r>
              <a:rPr sz="2000" spc="-5" dirty="0">
                <a:solidFill>
                  <a:srgbClr val="404040"/>
                </a:solidFill>
                <a:latin typeface="Carlito"/>
                <a:cs typeface="Carlito"/>
              </a:rPr>
              <a:t>Outcome’ is </a:t>
            </a:r>
            <a:r>
              <a:rPr sz="2000" spc="-30" dirty="0">
                <a:solidFill>
                  <a:srgbClr val="404040"/>
                </a:solidFill>
                <a:latin typeface="Carlito"/>
                <a:cs typeface="Carlito"/>
              </a:rPr>
              <a:t>True </a:t>
            </a:r>
            <a:r>
              <a:rPr sz="2000" dirty="0">
                <a:solidFill>
                  <a:srgbClr val="404040"/>
                </a:solidFill>
                <a:latin typeface="Carlito"/>
                <a:cs typeface="Carlito"/>
              </a:rPr>
              <a:t>and 0 </a:t>
            </a:r>
            <a:r>
              <a:rPr sz="2000" spc="-5" dirty="0">
                <a:solidFill>
                  <a:srgbClr val="404040"/>
                </a:solidFill>
                <a:latin typeface="Carlito"/>
                <a:cs typeface="Carlito"/>
              </a:rPr>
              <a:t>otherwise.  </a:t>
            </a:r>
            <a:r>
              <a:rPr sz="2000" u="heavy" spc="-20" dirty="0">
                <a:solidFill>
                  <a:srgbClr val="404040"/>
                </a:solidFill>
                <a:uFill>
                  <a:solidFill>
                    <a:srgbClr val="404040"/>
                  </a:solidFill>
                </a:uFill>
                <a:latin typeface="Carlito"/>
                <a:cs typeface="Carlito"/>
              </a:rPr>
              <a:t>Value </a:t>
            </a:r>
            <a:r>
              <a:rPr sz="2000" u="heavy" dirty="0">
                <a:solidFill>
                  <a:srgbClr val="404040"/>
                </a:solidFill>
                <a:uFill>
                  <a:solidFill>
                    <a:srgbClr val="404040"/>
                  </a:solidFill>
                </a:uFill>
                <a:latin typeface="Carlito"/>
                <a:cs typeface="Carlito"/>
              </a:rPr>
              <a:t>Mapping:</a:t>
            </a:r>
            <a:endParaRPr sz="2000" dirty="0">
              <a:latin typeface="Carlito"/>
              <a:cs typeface="Carlito"/>
            </a:endParaRPr>
          </a:p>
          <a:p>
            <a:pPr marL="16510">
              <a:lnSpc>
                <a:spcPct val="100000"/>
              </a:lnSpc>
              <a:spcBef>
                <a:spcPts val="1275"/>
              </a:spcBef>
            </a:pPr>
            <a:r>
              <a:rPr sz="2000" spc="-30" dirty="0">
                <a:solidFill>
                  <a:srgbClr val="404040"/>
                </a:solidFill>
                <a:latin typeface="Carlito"/>
                <a:cs typeface="Carlito"/>
              </a:rPr>
              <a:t>True </a:t>
            </a:r>
            <a:r>
              <a:rPr sz="2000" dirty="0">
                <a:solidFill>
                  <a:srgbClr val="404040"/>
                </a:solidFill>
                <a:latin typeface="Carlito"/>
                <a:cs typeface="Carlito"/>
              </a:rPr>
              <a:t>ASDS, </a:t>
            </a:r>
            <a:r>
              <a:rPr sz="2000" spc="-30" dirty="0">
                <a:solidFill>
                  <a:srgbClr val="404040"/>
                </a:solidFill>
                <a:latin typeface="Carlito"/>
                <a:cs typeface="Carlito"/>
              </a:rPr>
              <a:t>True </a:t>
            </a:r>
            <a:r>
              <a:rPr sz="2000" spc="-10" dirty="0">
                <a:solidFill>
                  <a:srgbClr val="404040"/>
                </a:solidFill>
                <a:latin typeface="Carlito"/>
                <a:cs typeface="Carlito"/>
              </a:rPr>
              <a:t>RTLS, </a:t>
            </a:r>
            <a:r>
              <a:rPr sz="2000" dirty="0">
                <a:solidFill>
                  <a:srgbClr val="404040"/>
                </a:solidFill>
                <a:latin typeface="Carlito"/>
                <a:cs typeface="Carlito"/>
              </a:rPr>
              <a:t>&amp; </a:t>
            </a:r>
            <a:r>
              <a:rPr sz="2000" spc="-30" dirty="0">
                <a:solidFill>
                  <a:srgbClr val="404040"/>
                </a:solidFill>
                <a:latin typeface="Carlito"/>
                <a:cs typeface="Carlito"/>
              </a:rPr>
              <a:t>True </a:t>
            </a:r>
            <a:r>
              <a:rPr sz="2000" dirty="0">
                <a:solidFill>
                  <a:srgbClr val="404040"/>
                </a:solidFill>
                <a:latin typeface="Carlito"/>
                <a:cs typeface="Carlito"/>
              </a:rPr>
              <a:t>Ocean – </a:t>
            </a:r>
            <a:r>
              <a:rPr sz="2000" spc="-10" dirty="0">
                <a:solidFill>
                  <a:srgbClr val="404040"/>
                </a:solidFill>
                <a:latin typeface="Carlito"/>
                <a:cs typeface="Carlito"/>
              </a:rPr>
              <a:t>set to </a:t>
            </a:r>
            <a:r>
              <a:rPr sz="2000" spc="-5" dirty="0">
                <a:solidFill>
                  <a:srgbClr val="404040"/>
                </a:solidFill>
                <a:latin typeface="Carlito"/>
                <a:cs typeface="Carlito"/>
              </a:rPr>
              <a:t>-&gt;</a:t>
            </a:r>
            <a:r>
              <a:rPr sz="2000" spc="-80" dirty="0">
                <a:solidFill>
                  <a:srgbClr val="404040"/>
                </a:solidFill>
                <a:latin typeface="Carlito"/>
                <a:cs typeface="Carlito"/>
              </a:rPr>
              <a:t> </a:t>
            </a:r>
            <a:r>
              <a:rPr sz="2000" dirty="0">
                <a:solidFill>
                  <a:srgbClr val="404040"/>
                </a:solidFill>
                <a:latin typeface="Carlito"/>
                <a:cs typeface="Carlito"/>
              </a:rPr>
              <a:t>1</a:t>
            </a:r>
            <a:endParaRPr sz="2000" dirty="0">
              <a:latin typeface="Carlito"/>
              <a:cs typeface="Carlito"/>
            </a:endParaRPr>
          </a:p>
          <a:p>
            <a:pPr marL="16510">
              <a:lnSpc>
                <a:spcPct val="100000"/>
              </a:lnSpc>
              <a:spcBef>
                <a:spcPts val="1200"/>
              </a:spcBef>
            </a:pPr>
            <a:r>
              <a:rPr sz="2000" dirty="0">
                <a:solidFill>
                  <a:srgbClr val="404040"/>
                </a:solidFill>
                <a:latin typeface="Carlito"/>
                <a:cs typeface="Carlito"/>
              </a:rPr>
              <a:t>None None, </a:t>
            </a:r>
            <a:r>
              <a:rPr sz="2000" spc="-15" dirty="0">
                <a:solidFill>
                  <a:srgbClr val="404040"/>
                </a:solidFill>
                <a:latin typeface="Carlito"/>
                <a:cs typeface="Carlito"/>
              </a:rPr>
              <a:t>False </a:t>
            </a:r>
            <a:r>
              <a:rPr sz="2000" dirty="0">
                <a:solidFill>
                  <a:srgbClr val="404040"/>
                </a:solidFill>
                <a:latin typeface="Carlito"/>
                <a:cs typeface="Carlito"/>
              </a:rPr>
              <a:t>ASDS, None ASDS, </a:t>
            </a:r>
            <a:r>
              <a:rPr sz="2000" spc="-15" dirty="0">
                <a:solidFill>
                  <a:srgbClr val="404040"/>
                </a:solidFill>
                <a:latin typeface="Carlito"/>
                <a:cs typeface="Carlito"/>
              </a:rPr>
              <a:t>False </a:t>
            </a:r>
            <a:r>
              <a:rPr sz="2000" dirty="0">
                <a:solidFill>
                  <a:srgbClr val="404040"/>
                </a:solidFill>
                <a:latin typeface="Carlito"/>
                <a:cs typeface="Carlito"/>
              </a:rPr>
              <a:t>Ocean, </a:t>
            </a:r>
            <a:r>
              <a:rPr sz="2000" spc="-15" dirty="0">
                <a:solidFill>
                  <a:srgbClr val="404040"/>
                </a:solidFill>
                <a:latin typeface="Carlito"/>
                <a:cs typeface="Carlito"/>
              </a:rPr>
              <a:t>False </a:t>
            </a:r>
            <a:r>
              <a:rPr sz="2000" spc="-10" dirty="0">
                <a:solidFill>
                  <a:srgbClr val="404040"/>
                </a:solidFill>
                <a:latin typeface="Carlito"/>
                <a:cs typeface="Carlito"/>
              </a:rPr>
              <a:t>RTLS </a:t>
            </a:r>
            <a:r>
              <a:rPr sz="2000" dirty="0">
                <a:solidFill>
                  <a:srgbClr val="404040"/>
                </a:solidFill>
                <a:latin typeface="Carlito"/>
                <a:cs typeface="Carlito"/>
              </a:rPr>
              <a:t>– </a:t>
            </a:r>
            <a:r>
              <a:rPr sz="2000" spc="-10" dirty="0">
                <a:solidFill>
                  <a:srgbClr val="404040"/>
                </a:solidFill>
                <a:latin typeface="Carlito"/>
                <a:cs typeface="Carlito"/>
              </a:rPr>
              <a:t>set to </a:t>
            </a:r>
            <a:r>
              <a:rPr sz="2000" spc="-5" dirty="0">
                <a:solidFill>
                  <a:srgbClr val="404040"/>
                </a:solidFill>
                <a:latin typeface="Carlito"/>
                <a:cs typeface="Carlito"/>
              </a:rPr>
              <a:t>-&gt;</a:t>
            </a:r>
            <a:r>
              <a:rPr sz="2000" spc="-105" dirty="0">
                <a:solidFill>
                  <a:srgbClr val="404040"/>
                </a:solidFill>
                <a:latin typeface="Carlito"/>
                <a:cs typeface="Carlito"/>
              </a:rPr>
              <a:t> </a:t>
            </a:r>
            <a:r>
              <a:rPr sz="2000" dirty="0">
                <a:solidFill>
                  <a:srgbClr val="404040"/>
                </a:solidFill>
                <a:latin typeface="Carlito"/>
                <a:cs typeface="Carlito"/>
              </a:rPr>
              <a:t>0</a:t>
            </a:r>
            <a:endParaRPr sz="2000" dirty="0">
              <a:latin typeface="Carlito"/>
              <a:cs typeface="Carlito"/>
            </a:endParaRPr>
          </a:p>
          <a:p>
            <a:pPr marL="3810">
              <a:lnSpc>
                <a:spcPct val="100000"/>
              </a:lnSpc>
              <a:spcBef>
                <a:spcPts val="5"/>
              </a:spcBef>
            </a:pPr>
            <a:endParaRPr sz="255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6534150"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 </a:t>
            </a:r>
            <a:r>
              <a:rPr spc="-340" dirty="0"/>
              <a:t>Data</a:t>
            </a:r>
            <a:r>
              <a:rPr spc="-650" dirty="0"/>
              <a:t> </a:t>
            </a:r>
            <a:r>
              <a:rPr spc="-270" dirty="0"/>
              <a:t>Visualization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2543645"/>
          </a:xfrm>
          <a:prstGeom prst="rect">
            <a:avLst/>
          </a:prstGeom>
        </p:spPr>
        <p:txBody>
          <a:bodyPr vert="horz" wrap="square" lIns="0" tIns="42545" rIns="0" bIns="0" rtlCol="0">
            <a:spAutoFit/>
          </a:bodyPr>
          <a:lstStyle/>
          <a:p>
            <a:pPr marL="12700" marR="556260">
              <a:lnSpc>
                <a:spcPts val="2210"/>
              </a:lnSpc>
              <a:spcBef>
                <a:spcPts val="335"/>
              </a:spcBef>
            </a:pPr>
            <a:r>
              <a:rPr sz="2000" spc="-20" dirty="0">
                <a:solidFill>
                  <a:srgbClr val="404040"/>
                </a:solidFill>
                <a:latin typeface="Carlito"/>
                <a:cs typeface="Carlito"/>
              </a:rPr>
              <a:t>Exploratory </a:t>
            </a:r>
            <a:r>
              <a:rPr sz="2000" spc="-25" dirty="0">
                <a:solidFill>
                  <a:srgbClr val="404040"/>
                </a:solidFill>
                <a:latin typeface="Carlito"/>
                <a:cs typeface="Carlito"/>
              </a:rPr>
              <a:t>Data </a:t>
            </a:r>
            <a:r>
              <a:rPr sz="2000" spc="-15" dirty="0">
                <a:solidFill>
                  <a:srgbClr val="404040"/>
                </a:solidFill>
                <a:latin typeface="Carlito"/>
                <a:cs typeface="Carlito"/>
              </a:rPr>
              <a:t>Analysis </a:t>
            </a:r>
            <a:r>
              <a:rPr sz="2000" spc="-20" dirty="0">
                <a:solidFill>
                  <a:srgbClr val="404040"/>
                </a:solidFill>
                <a:latin typeface="Carlito"/>
                <a:cs typeface="Carlito"/>
              </a:rPr>
              <a:t>performed </a:t>
            </a:r>
            <a:r>
              <a:rPr sz="2000" spc="-5" dirty="0">
                <a:solidFill>
                  <a:srgbClr val="404040"/>
                </a:solidFill>
                <a:latin typeface="Carlito"/>
                <a:cs typeface="Carlito"/>
              </a:rPr>
              <a:t>on variables </a:t>
            </a:r>
            <a:r>
              <a:rPr sz="2000" spc="-15" dirty="0">
                <a:solidFill>
                  <a:srgbClr val="404040"/>
                </a:solidFill>
                <a:latin typeface="Carlito"/>
                <a:cs typeface="Carlito"/>
              </a:rPr>
              <a:t>Flight </a:t>
            </a:r>
            <a:r>
              <a:rPr sz="2000" spc="-50" dirty="0">
                <a:solidFill>
                  <a:srgbClr val="404040"/>
                </a:solidFill>
                <a:latin typeface="Carlito"/>
                <a:cs typeface="Carlito"/>
              </a:rPr>
              <a:t>Number,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Class </a:t>
            </a:r>
            <a:r>
              <a:rPr sz="2000" dirty="0">
                <a:solidFill>
                  <a:srgbClr val="404040"/>
                </a:solidFill>
                <a:latin typeface="Carlito"/>
                <a:cs typeface="Carlito"/>
              </a:rPr>
              <a:t>and</a:t>
            </a:r>
            <a:r>
              <a:rPr sz="2000" spc="-45" dirty="0">
                <a:solidFill>
                  <a:srgbClr val="404040"/>
                </a:solidFill>
                <a:latin typeface="Carlito"/>
                <a:cs typeface="Carlito"/>
              </a:rPr>
              <a:t> </a:t>
            </a:r>
            <a:r>
              <a:rPr sz="2000" spc="-130" dirty="0">
                <a:solidFill>
                  <a:srgbClr val="404040"/>
                </a:solidFill>
                <a:latin typeface="Carlito"/>
                <a:cs typeface="Carlito"/>
              </a:rPr>
              <a:t>Year.</a:t>
            </a:r>
            <a:endParaRPr sz="2000" dirty="0">
              <a:latin typeface="Carlito"/>
              <a:cs typeface="Carlito"/>
            </a:endParaRPr>
          </a:p>
          <a:p>
            <a:pPr marL="12700">
              <a:lnSpc>
                <a:spcPct val="100000"/>
              </a:lnSpc>
              <a:spcBef>
                <a:spcPts val="1050"/>
              </a:spcBef>
            </a:pPr>
            <a:r>
              <a:rPr sz="2000" u="heavy" spc="-5" dirty="0">
                <a:solidFill>
                  <a:srgbClr val="404040"/>
                </a:solidFill>
                <a:uFill>
                  <a:solidFill>
                    <a:srgbClr val="404040"/>
                  </a:solidFill>
                </a:uFill>
                <a:latin typeface="Carlito"/>
                <a:cs typeface="Carlito"/>
              </a:rPr>
              <a:t>Plots</a:t>
            </a:r>
            <a:r>
              <a:rPr sz="2000" u="heavy" spc="-5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sz="2000" spc="-15"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a:t>
            </a:r>
            <a:r>
              <a:rPr sz="2000" spc="-20" dirty="0">
                <a:solidFill>
                  <a:srgbClr val="404040"/>
                </a:solidFill>
                <a:latin typeface="Carlito"/>
                <a:cs typeface="Carlito"/>
              </a:rPr>
              <a:t>vs. </a:t>
            </a:r>
            <a:r>
              <a:rPr sz="2000" dirty="0">
                <a:solidFill>
                  <a:srgbClr val="404040"/>
                </a:solidFill>
                <a:latin typeface="Carlito"/>
                <a:cs typeface="Carlito"/>
              </a:rPr>
              <a:t>Success </a:t>
            </a:r>
            <a:r>
              <a:rPr sz="2000" spc="-20" dirty="0">
                <a:solidFill>
                  <a:srgbClr val="404040"/>
                </a:solidFill>
                <a:latin typeface="Carlito"/>
                <a:cs typeface="Carlito"/>
              </a:rPr>
              <a:t>Rate,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Orbit, </a:t>
            </a:r>
            <a:r>
              <a:rPr sz="2000" spc="-25" dirty="0">
                <a:solidFill>
                  <a:srgbClr val="404040"/>
                </a:solidFill>
                <a:latin typeface="Carlito"/>
                <a:cs typeface="Carlito"/>
              </a:rPr>
              <a:t>Payload </a:t>
            </a:r>
            <a:r>
              <a:rPr sz="2000" spc="-15" dirty="0">
                <a:solidFill>
                  <a:srgbClr val="404040"/>
                </a:solidFill>
                <a:latin typeface="Carlito"/>
                <a:cs typeface="Carlito"/>
              </a:rPr>
              <a:t>vs </a:t>
            </a:r>
            <a:r>
              <a:rPr sz="2000" spc="-5" dirty="0">
                <a:solidFill>
                  <a:srgbClr val="404040"/>
                </a:solidFill>
                <a:latin typeface="Carlito"/>
                <a:cs typeface="Carlito"/>
              </a:rPr>
              <a:t>Orbit, </a:t>
            </a:r>
            <a:r>
              <a:rPr sz="2000" dirty="0">
                <a:solidFill>
                  <a:srgbClr val="404040"/>
                </a:solidFill>
                <a:latin typeface="Carlito"/>
                <a:cs typeface="Carlito"/>
              </a:rPr>
              <a:t>and Success </a:t>
            </a:r>
            <a:r>
              <a:rPr sz="2000" spc="-60" dirty="0">
                <a:solidFill>
                  <a:srgbClr val="404040"/>
                </a:solidFill>
                <a:latin typeface="Carlito"/>
                <a:cs typeface="Carlito"/>
              </a:rPr>
              <a:t>Yearly</a:t>
            </a:r>
            <a:r>
              <a:rPr sz="2000" spc="70" dirty="0">
                <a:solidFill>
                  <a:srgbClr val="404040"/>
                </a:solidFill>
                <a:latin typeface="Carlito"/>
                <a:cs typeface="Carlito"/>
              </a:rPr>
              <a:t> </a:t>
            </a:r>
            <a:r>
              <a:rPr sz="2000" spc="-60" dirty="0">
                <a:solidFill>
                  <a:srgbClr val="404040"/>
                </a:solidFill>
                <a:latin typeface="Carlito"/>
                <a:cs typeface="Carlito"/>
              </a:rPr>
              <a:t>Trend</a:t>
            </a:r>
            <a:endParaRPr sz="2000" dirty="0">
              <a:latin typeface="Carlito"/>
              <a:cs typeface="Carlito"/>
            </a:endParaRPr>
          </a:p>
          <a:p>
            <a:pPr marL="12700">
              <a:lnSpc>
                <a:spcPts val="2300"/>
              </a:lnSpc>
              <a:spcBef>
                <a:spcPts val="1160"/>
              </a:spcBef>
            </a:pPr>
            <a:r>
              <a:rPr sz="2000" spc="-25" dirty="0">
                <a:solidFill>
                  <a:srgbClr val="404040"/>
                </a:solidFill>
                <a:latin typeface="Carlito"/>
                <a:cs typeface="Carlito"/>
              </a:rPr>
              <a:t>Scatter </a:t>
            </a:r>
            <a:r>
              <a:rPr sz="2000" spc="-5" dirty="0">
                <a:solidFill>
                  <a:srgbClr val="404040"/>
                </a:solidFill>
                <a:latin typeface="Carlito"/>
                <a:cs typeface="Carlito"/>
              </a:rPr>
              <a:t>plots, line </a:t>
            </a:r>
            <a:r>
              <a:rPr sz="2000" dirty="0">
                <a:solidFill>
                  <a:srgbClr val="404040"/>
                </a:solidFill>
                <a:latin typeface="Carlito"/>
                <a:cs typeface="Carlito"/>
              </a:rPr>
              <a:t>charts, and </a:t>
            </a:r>
            <a:r>
              <a:rPr sz="2000" spc="-5" dirty="0">
                <a:solidFill>
                  <a:srgbClr val="404040"/>
                </a:solidFill>
                <a:latin typeface="Carlito"/>
                <a:cs typeface="Carlito"/>
              </a:rPr>
              <a:t>bar plots </a:t>
            </a:r>
            <a:r>
              <a:rPr sz="2000" spc="-20" dirty="0">
                <a:solidFill>
                  <a:srgbClr val="404040"/>
                </a:solidFill>
                <a:latin typeface="Carlito"/>
                <a:cs typeface="Carlito"/>
              </a:rPr>
              <a:t>were </a:t>
            </a:r>
            <a:r>
              <a:rPr sz="2000" spc="-5" dirty="0">
                <a:solidFill>
                  <a:srgbClr val="404040"/>
                </a:solidFill>
                <a:latin typeface="Carlito"/>
                <a:cs typeface="Carlito"/>
              </a:rPr>
              <a:t>used </a:t>
            </a:r>
            <a:r>
              <a:rPr sz="2000" spc="-20" dirty="0">
                <a:solidFill>
                  <a:srgbClr val="404040"/>
                </a:solidFill>
                <a:latin typeface="Carlito"/>
                <a:cs typeface="Carlito"/>
              </a:rPr>
              <a:t>to compare </a:t>
            </a:r>
            <a:r>
              <a:rPr sz="2000" spc="-5" dirty="0">
                <a:solidFill>
                  <a:srgbClr val="404040"/>
                </a:solidFill>
                <a:latin typeface="Carlito"/>
                <a:cs typeface="Carlito"/>
              </a:rPr>
              <a:t>relationships between variables</a:t>
            </a:r>
            <a:r>
              <a:rPr sz="2000" spc="-20" dirty="0">
                <a:solidFill>
                  <a:srgbClr val="404040"/>
                </a:solidFill>
                <a:latin typeface="Carlito"/>
                <a:cs typeface="Carlito"/>
              </a:rPr>
              <a:t> to</a:t>
            </a:r>
            <a:endParaRPr sz="2000" dirty="0">
              <a:latin typeface="Carlito"/>
              <a:cs typeface="Carlito"/>
            </a:endParaRPr>
          </a:p>
          <a:p>
            <a:pPr marL="12700">
              <a:lnSpc>
                <a:spcPts val="2300"/>
              </a:lnSpc>
            </a:pPr>
            <a:r>
              <a:rPr sz="2000" spc="-5" dirty="0">
                <a:solidFill>
                  <a:srgbClr val="404040"/>
                </a:solidFill>
                <a:latin typeface="Carlito"/>
                <a:cs typeface="Carlito"/>
              </a:rPr>
              <a:t>decide if </a:t>
            </a:r>
            <a:r>
              <a:rPr sz="2000" dirty="0">
                <a:solidFill>
                  <a:srgbClr val="404040"/>
                </a:solidFill>
                <a:latin typeface="Carlito"/>
                <a:cs typeface="Carlito"/>
              </a:rPr>
              <a:t>a </a:t>
            </a:r>
            <a:r>
              <a:rPr sz="2000" spc="-10" dirty="0">
                <a:solidFill>
                  <a:srgbClr val="404040"/>
                </a:solidFill>
                <a:latin typeface="Carlito"/>
                <a:cs typeface="Carlito"/>
              </a:rPr>
              <a:t>relationship </a:t>
            </a:r>
            <a:r>
              <a:rPr sz="2000" spc="-25" dirty="0">
                <a:solidFill>
                  <a:srgbClr val="404040"/>
                </a:solidFill>
                <a:latin typeface="Carlito"/>
                <a:cs typeface="Carlito"/>
              </a:rPr>
              <a:t>exists </a:t>
            </a:r>
            <a:r>
              <a:rPr sz="2000" dirty="0">
                <a:solidFill>
                  <a:srgbClr val="404040"/>
                </a:solidFill>
                <a:latin typeface="Carlito"/>
                <a:cs typeface="Carlito"/>
              </a:rPr>
              <a:t>so </a:t>
            </a:r>
            <a:r>
              <a:rPr sz="2000" spc="-5" dirty="0">
                <a:solidFill>
                  <a:srgbClr val="404040"/>
                </a:solidFill>
                <a:latin typeface="Carlito"/>
                <a:cs typeface="Carlito"/>
              </a:rPr>
              <a:t>that they could </a:t>
            </a:r>
            <a:r>
              <a:rPr sz="2000" dirty="0">
                <a:solidFill>
                  <a:srgbClr val="404040"/>
                </a:solidFill>
                <a:latin typeface="Carlito"/>
                <a:cs typeface="Carlito"/>
              </a:rPr>
              <a:t>be </a:t>
            </a:r>
            <a:r>
              <a:rPr sz="2000" spc="-5" dirty="0">
                <a:solidFill>
                  <a:srgbClr val="404040"/>
                </a:solidFill>
                <a:latin typeface="Carlito"/>
                <a:cs typeface="Carlito"/>
              </a:rPr>
              <a:t>used in </a:t>
            </a:r>
            <a:r>
              <a:rPr sz="2000" spc="-10" dirty="0">
                <a:solidFill>
                  <a:srgbClr val="404040"/>
                </a:solidFill>
                <a:latin typeface="Carlito"/>
                <a:cs typeface="Carlito"/>
              </a:rPr>
              <a:t>training </a:t>
            </a:r>
            <a:r>
              <a:rPr sz="2000" dirty="0">
                <a:solidFill>
                  <a:srgbClr val="404040"/>
                </a:solidFill>
                <a:latin typeface="Carlito"/>
                <a:cs typeface="Carlito"/>
              </a:rPr>
              <a:t>the machine </a:t>
            </a:r>
            <a:r>
              <a:rPr sz="2000" spc="-5" dirty="0">
                <a:solidFill>
                  <a:srgbClr val="404040"/>
                </a:solidFill>
                <a:latin typeface="Carlito"/>
                <a:cs typeface="Carlito"/>
              </a:rPr>
              <a:t>learning</a:t>
            </a:r>
            <a:r>
              <a:rPr sz="2000" spc="-45" dirty="0">
                <a:solidFill>
                  <a:srgbClr val="404040"/>
                </a:solidFill>
                <a:latin typeface="Carlito"/>
                <a:cs typeface="Carlito"/>
              </a:rPr>
              <a:t> </a:t>
            </a:r>
            <a:r>
              <a:rPr sz="2000" spc="-5" dirty="0">
                <a:solidFill>
                  <a:srgbClr val="404040"/>
                </a:solidFill>
                <a:latin typeface="Carlito"/>
                <a:cs typeface="Carlito"/>
              </a:rPr>
              <a:t>model</a:t>
            </a:r>
            <a:endParaRPr sz="20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3245485"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a:t>
            </a:r>
            <a:r>
              <a:rPr spc="-280" dirty="0"/>
              <a:t> </a:t>
            </a:r>
            <a:r>
              <a:rPr spc="-770" dirty="0"/>
              <a:t>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2567369"/>
          </a:xfrm>
          <a:prstGeom prst="rect">
            <a:avLst/>
          </a:prstGeom>
        </p:spPr>
        <p:txBody>
          <a:bodyPr vert="horz" wrap="square" lIns="0" tIns="162560" rIns="0" bIns="0" rtlCol="0">
            <a:spAutoFit/>
          </a:bodyPr>
          <a:lstStyle/>
          <a:p>
            <a:pPr marL="12700">
              <a:lnSpc>
                <a:spcPct val="100000"/>
              </a:lnSpc>
              <a:spcBef>
                <a:spcPts val="1280"/>
              </a:spcBef>
            </a:pPr>
            <a:r>
              <a:rPr sz="2000" spc="-5" dirty="0">
                <a:solidFill>
                  <a:srgbClr val="404040"/>
                </a:solidFill>
                <a:latin typeface="Carlito"/>
                <a:cs typeface="Carlito"/>
              </a:rPr>
              <a:t>Loaded </a:t>
            </a:r>
            <a:r>
              <a:rPr sz="2000" spc="-25" dirty="0">
                <a:solidFill>
                  <a:srgbClr val="404040"/>
                </a:solidFill>
                <a:latin typeface="Carlito"/>
                <a:cs typeface="Carlito"/>
              </a:rPr>
              <a:t>data </a:t>
            </a:r>
            <a:r>
              <a:rPr sz="2000" spc="-10" dirty="0">
                <a:solidFill>
                  <a:srgbClr val="404040"/>
                </a:solidFill>
                <a:latin typeface="Carlito"/>
                <a:cs typeface="Carlito"/>
              </a:rPr>
              <a:t>set </a:t>
            </a:r>
            <a:r>
              <a:rPr sz="2000" spc="-25" dirty="0">
                <a:solidFill>
                  <a:srgbClr val="404040"/>
                </a:solidFill>
                <a:latin typeface="Carlito"/>
                <a:cs typeface="Carlito"/>
              </a:rPr>
              <a:t>into </a:t>
            </a:r>
            <a:r>
              <a:rPr sz="2000" dirty="0">
                <a:solidFill>
                  <a:srgbClr val="404040"/>
                </a:solidFill>
                <a:latin typeface="Carlito"/>
                <a:cs typeface="Carlito"/>
              </a:rPr>
              <a:t>IBM DB2</a:t>
            </a:r>
            <a:r>
              <a:rPr sz="2000" spc="-125"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2700">
              <a:lnSpc>
                <a:spcPct val="100000"/>
              </a:lnSpc>
              <a:spcBef>
                <a:spcPts val="1175"/>
              </a:spcBef>
            </a:pPr>
            <a:r>
              <a:rPr sz="2000" spc="-5" dirty="0">
                <a:solidFill>
                  <a:srgbClr val="404040"/>
                </a:solidFill>
                <a:latin typeface="Carlito"/>
                <a:cs typeface="Carlito"/>
              </a:rPr>
              <a:t>Queried using SQL </a:t>
            </a:r>
            <a:r>
              <a:rPr sz="2000" dirty="0">
                <a:solidFill>
                  <a:srgbClr val="404040"/>
                </a:solidFill>
                <a:latin typeface="Carlito"/>
                <a:cs typeface="Carlito"/>
              </a:rPr>
              <a:t>Python</a:t>
            </a:r>
            <a:r>
              <a:rPr sz="2000" spc="-100" dirty="0">
                <a:solidFill>
                  <a:srgbClr val="404040"/>
                </a:solidFill>
                <a:latin typeface="Carlito"/>
                <a:cs typeface="Carlito"/>
              </a:rPr>
              <a:t> </a:t>
            </a:r>
            <a:r>
              <a:rPr sz="2000" spc="-25" dirty="0">
                <a:solidFill>
                  <a:srgbClr val="404040"/>
                </a:solidFill>
                <a:latin typeface="Carlito"/>
                <a:cs typeface="Carlito"/>
              </a:rPr>
              <a:t>integration.</a:t>
            </a:r>
            <a:endParaRPr sz="2000" dirty="0">
              <a:latin typeface="Carlito"/>
              <a:cs typeface="Carlito"/>
            </a:endParaRPr>
          </a:p>
          <a:p>
            <a:pPr marL="12700">
              <a:lnSpc>
                <a:spcPct val="100000"/>
              </a:lnSpc>
              <a:spcBef>
                <a:spcPts val="1560"/>
              </a:spcBef>
            </a:pPr>
            <a:r>
              <a:rPr sz="2000" spc="-5" dirty="0">
                <a:solidFill>
                  <a:srgbClr val="404040"/>
                </a:solidFill>
                <a:latin typeface="Carlito"/>
                <a:cs typeface="Carlito"/>
              </a:rPr>
              <a:t>Queries </a:t>
            </a:r>
            <a:r>
              <a:rPr sz="2000" spc="-20" dirty="0">
                <a:solidFill>
                  <a:srgbClr val="404040"/>
                </a:solidFill>
                <a:latin typeface="Carlito"/>
                <a:cs typeface="Carlito"/>
              </a:rPr>
              <a:t>were </a:t>
            </a:r>
            <a:r>
              <a:rPr sz="2000" dirty="0">
                <a:solidFill>
                  <a:srgbClr val="404040"/>
                </a:solidFill>
                <a:latin typeface="Carlito"/>
                <a:cs typeface="Carlito"/>
              </a:rPr>
              <a:t>made </a:t>
            </a:r>
            <a:r>
              <a:rPr sz="2000" spc="-20" dirty="0">
                <a:solidFill>
                  <a:srgbClr val="404040"/>
                </a:solidFill>
                <a:latin typeface="Carlito"/>
                <a:cs typeface="Carlito"/>
              </a:rPr>
              <a:t>to </a:t>
            </a:r>
            <a:r>
              <a:rPr sz="2000" spc="-10" dirty="0">
                <a:solidFill>
                  <a:srgbClr val="404040"/>
                </a:solidFill>
                <a:latin typeface="Carlito"/>
                <a:cs typeface="Carlito"/>
              </a:rPr>
              <a:t>get </a:t>
            </a:r>
            <a:r>
              <a:rPr sz="2000" dirty="0">
                <a:solidFill>
                  <a:srgbClr val="404040"/>
                </a:solidFill>
                <a:latin typeface="Carlito"/>
                <a:cs typeface="Carlito"/>
              </a:rPr>
              <a:t>a </a:t>
            </a:r>
            <a:r>
              <a:rPr sz="2000" spc="-25" dirty="0">
                <a:solidFill>
                  <a:srgbClr val="404040"/>
                </a:solidFill>
                <a:latin typeface="Carlito"/>
                <a:cs typeface="Carlito"/>
              </a:rPr>
              <a:t>better </a:t>
            </a:r>
            <a:r>
              <a:rPr sz="2000" spc="-20" dirty="0">
                <a:solidFill>
                  <a:srgbClr val="404040"/>
                </a:solidFill>
                <a:latin typeface="Carlito"/>
                <a:cs typeface="Carlito"/>
              </a:rPr>
              <a:t>understanding </a:t>
            </a:r>
            <a:r>
              <a:rPr sz="2000" spc="-5" dirty="0">
                <a:solidFill>
                  <a:srgbClr val="404040"/>
                </a:solidFill>
                <a:latin typeface="Carlito"/>
                <a:cs typeface="Carlito"/>
              </a:rPr>
              <a:t>of </a:t>
            </a:r>
            <a:r>
              <a:rPr sz="2000" dirty="0">
                <a:solidFill>
                  <a:srgbClr val="404040"/>
                </a:solidFill>
                <a:latin typeface="Carlito"/>
                <a:cs typeface="Carlito"/>
              </a:rPr>
              <a:t>the</a:t>
            </a:r>
            <a:r>
              <a:rPr sz="2000" spc="25" dirty="0">
                <a:solidFill>
                  <a:srgbClr val="404040"/>
                </a:solidFill>
                <a:latin typeface="Carlito"/>
                <a:cs typeface="Carlito"/>
              </a:rPr>
              <a:t> </a:t>
            </a:r>
            <a:r>
              <a:rPr sz="2000" spc="-20" dirty="0">
                <a:solidFill>
                  <a:srgbClr val="404040"/>
                </a:solidFill>
                <a:latin typeface="Carlito"/>
                <a:cs typeface="Carlito"/>
              </a:rPr>
              <a:t>dataset.</a:t>
            </a:r>
            <a:endParaRPr sz="2000" dirty="0">
              <a:latin typeface="Carlito"/>
              <a:cs typeface="Carlito"/>
            </a:endParaRPr>
          </a:p>
          <a:p>
            <a:pPr marL="12700" marR="434975">
              <a:lnSpc>
                <a:spcPts val="2200"/>
              </a:lnSpc>
              <a:spcBef>
                <a:spcPts val="1440"/>
              </a:spcBef>
            </a:pPr>
            <a:r>
              <a:rPr sz="2000" spc="-5" dirty="0">
                <a:solidFill>
                  <a:srgbClr val="404040"/>
                </a:solidFill>
                <a:latin typeface="Carlito"/>
                <a:cs typeface="Carlito"/>
              </a:rPr>
              <a:t>Queried </a:t>
            </a:r>
            <a:r>
              <a:rPr sz="2000" spc="-20" dirty="0">
                <a:solidFill>
                  <a:srgbClr val="404040"/>
                </a:solidFill>
                <a:latin typeface="Carlito"/>
                <a:cs typeface="Carlito"/>
              </a:rPr>
              <a:t>information </a:t>
            </a:r>
            <a:r>
              <a:rPr sz="2000" dirty="0">
                <a:solidFill>
                  <a:srgbClr val="404040"/>
                </a:solidFill>
                <a:latin typeface="Carlito"/>
                <a:cs typeface="Carlito"/>
              </a:rPr>
              <a:t>about launch </a:t>
            </a:r>
            <a:r>
              <a:rPr sz="2000" spc="-20" dirty="0">
                <a:solidFill>
                  <a:srgbClr val="404040"/>
                </a:solidFill>
                <a:latin typeface="Carlito"/>
                <a:cs typeface="Carlito"/>
              </a:rPr>
              <a:t>site </a:t>
            </a:r>
            <a:r>
              <a:rPr sz="2000" spc="-5" dirty="0">
                <a:solidFill>
                  <a:srgbClr val="404040"/>
                </a:solidFill>
                <a:latin typeface="Carlito"/>
                <a:cs typeface="Carlito"/>
              </a:rPr>
              <a:t>names, mission </a:t>
            </a:r>
            <a:r>
              <a:rPr sz="2000" spc="-20" dirty="0">
                <a:solidFill>
                  <a:srgbClr val="404040"/>
                </a:solidFill>
                <a:latin typeface="Carlito"/>
                <a:cs typeface="Carlito"/>
              </a:rPr>
              <a:t>outcomes, various pay </a:t>
            </a:r>
            <a:r>
              <a:rPr sz="2000" dirty="0">
                <a:solidFill>
                  <a:srgbClr val="404040"/>
                </a:solidFill>
                <a:latin typeface="Carlito"/>
                <a:cs typeface="Carlito"/>
              </a:rPr>
              <a:t>load </a:t>
            </a:r>
            <a:r>
              <a:rPr sz="2000" spc="-25" dirty="0">
                <a:solidFill>
                  <a:srgbClr val="404040"/>
                </a:solidFill>
                <a:latin typeface="Carlito"/>
                <a:cs typeface="Carlito"/>
              </a:rPr>
              <a:t>sizes </a:t>
            </a:r>
            <a:r>
              <a:rPr sz="2000" spc="-5" dirty="0">
                <a:solidFill>
                  <a:srgbClr val="404040"/>
                </a:solidFill>
                <a:latin typeface="Carlito"/>
                <a:cs typeface="Carlito"/>
              </a:rPr>
              <a:t>of  </a:t>
            </a:r>
            <a:r>
              <a:rPr sz="2000" spc="-25" dirty="0">
                <a:solidFill>
                  <a:srgbClr val="404040"/>
                </a:solidFill>
                <a:latin typeface="Carlito"/>
                <a:cs typeface="Carlito"/>
              </a:rPr>
              <a:t>customers </a:t>
            </a:r>
            <a:r>
              <a:rPr sz="2000" dirty="0">
                <a:solidFill>
                  <a:srgbClr val="404040"/>
                </a:solidFill>
                <a:latin typeface="Carlito"/>
                <a:cs typeface="Carlito"/>
              </a:rPr>
              <a:t>and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dirty="0">
                <a:solidFill>
                  <a:srgbClr val="404040"/>
                </a:solidFill>
                <a:latin typeface="Carlito"/>
                <a:cs typeface="Carlito"/>
              </a:rPr>
              <a:t>and landing</a:t>
            </a:r>
            <a:r>
              <a:rPr sz="2000" spc="5" dirty="0">
                <a:solidFill>
                  <a:srgbClr val="404040"/>
                </a:solidFill>
                <a:latin typeface="Carlito"/>
                <a:cs typeface="Carlito"/>
              </a:rPr>
              <a:t> </a:t>
            </a:r>
            <a:r>
              <a:rPr sz="2000" spc="-15" dirty="0">
                <a:solidFill>
                  <a:srgbClr val="404040"/>
                </a:solidFill>
                <a:latin typeface="Carlito"/>
                <a:cs typeface="Carlito"/>
              </a:rPr>
              <a:t>outcomes</a:t>
            </a:r>
            <a:endParaRPr sz="2000" dirty="0">
              <a:latin typeface="Carlito"/>
              <a:cs typeface="Carlito"/>
            </a:endParaRPr>
          </a:p>
          <a:p>
            <a:pPr>
              <a:lnSpc>
                <a:spcPct val="100000"/>
              </a:lnSpc>
              <a:spcBef>
                <a:spcPts val="30"/>
              </a:spcBef>
            </a:pPr>
            <a:endParaRPr sz="245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315" dirty="0"/>
              <a:t>an </a:t>
            </a:r>
            <a:r>
              <a:rPr spc="-190" dirty="0"/>
              <a:t>interactive </a:t>
            </a:r>
            <a:r>
              <a:rPr spc="-295" dirty="0"/>
              <a:t>map </a:t>
            </a:r>
            <a:r>
              <a:rPr spc="-45" dirty="0"/>
              <a:t>with</a:t>
            </a:r>
            <a:r>
              <a:rPr spc="-780" dirty="0"/>
              <a:t> </a:t>
            </a:r>
            <a:r>
              <a:rPr spc="-270" dirty="0"/>
              <a:t>Folium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76019" y="1824608"/>
            <a:ext cx="9765665" cy="1338187"/>
          </a:xfrm>
          <a:prstGeom prst="rect">
            <a:avLst/>
          </a:prstGeom>
        </p:spPr>
        <p:txBody>
          <a:bodyPr vert="horz" wrap="square" lIns="0" tIns="42545" rIns="0" bIns="0" rtlCol="0">
            <a:spAutoFit/>
          </a:bodyPr>
          <a:lstStyle/>
          <a:p>
            <a:pPr marL="12700" marR="5080">
              <a:lnSpc>
                <a:spcPts val="2210"/>
              </a:lnSpc>
              <a:spcBef>
                <a:spcPts val="335"/>
              </a:spcBef>
            </a:pPr>
            <a:r>
              <a:rPr sz="2000" spc="-15" dirty="0">
                <a:solidFill>
                  <a:srgbClr val="404040"/>
                </a:solidFill>
                <a:latin typeface="Carlito"/>
                <a:cs typeface="Carlito"/>
              </a:rPr>
              <a:t>Folium </a:t>
            </a:r>
            <a:r>
              <a:rPr sz="2000" spc="-5" dirty="0">
                <a:solidFill>
                  <a:srgbClr val="404040"/>
                </a:solidFill>
                <a:latin typeface="Carlito"/>
                <a:cs typeface="Carlito"/>
              </a:rPr>
              <a:t>maps mark Launch Sites, successful </a:t>
            </a:r>
            <a:r>
              <a:rPr sz="2000" dirty="0">
                <a:solidFill>
                  <a:srgbClr val="404040"/>
                </a:solidFill>
                <a:latin typeface="Carlito"/>
                <a:cs typeface="Carlito"/>
              </a:rPr>
              <a:t>and </a:t>
            </a:r>
            <a:r>
              <a:rPr sz="2000" spc="-5" dirty="0">
                <a:solidFill>
                  <a:srgbClr val="404040"/>
                </a:solidFill>
                <a:latin typeface="Carlito"/>
                <a:cs typeface="Carlito"/>
              </a:rPr>
              <a:t>unsuccessful </a:t>
            </a:r>
            <a:r>
              <a:rPr sz="2000" dirty="0">
                <a:solidFill>
                  <a:srgbClr val="404040"/>
                </a:solidFill>
                <a:latin typeface="Carlito"/>
                <a:cs typeface="Carlito"/>
              </a:rPr>
              <a:t>landings, and a </a:t>
            </a:r>
            <a:r>
              <a:rPr sz="2000" spc="-25" dirty="0">
                <a:solidFill>
                  <a:srgbClr val="404040"/>
                </a:solidFill>
                <a:latin typeface="Carlito"/>
                <a:cs typeface="Carlito"/>
              </a:rPr>
              <a:t>proximity example  </a:t>
            </a:r>
            <a:r>
              <a:rPr sz="2000" spc="-20" dirty="0">
                <a:solidFill>
                  <a:srgbClr val="404040"/>
                </a:solidFill>
                <a:latin typeface="Carlito"/>
                <a:cs typeface="Carlito"/>
              </a:rPr>
              <a:t>to </a:t>
            </a:r>
            <a:r>
              <a:rPr sz="2000" spc="-40" dirty="0">
                <a:solidFill>
                  <a:srgbClr val="404040"/>
                </a:solidFill>
                <a:latin typeface="Carlito"/>
                <a:cs typeface="Carlito"/>
              </a:rPr>
              <a:t>key </a:t>
            </a:r>
            <a:r>
              <a:rPr sz="2000" spc="-5" dirty="0">
                <a:solidFill>
                  <a:srgbClr val="404040"/>
                </a:solidFill>
                <a:latin typeface="Carlito"/>
                <a:cs typeface="Carlito"/>
              </a:rPr>
              <a:t>locations: </a:t>
            </a:r>
            <a:r>
              <a:rPr sz="2000" spc="-60" dirty="0">
                <a:solidFill>
                  <a:srgbClr val="404040"/>
                </a:solidFill>
                <a:latin typeface="Carlito"/>
                <a:cs typeface="Carlito"/>
              </a:rPr>
              <a:t>Railway, Highway, </a:t>
            </a:r>
            <a:r>
              <a:rPr sz="2000" spc="-20" dirty="0">
                <a:solidFill>
                  <a:srgbClr val="404040"/>
                </a:solidFill>
                <a:latin typeface="Carlito"/>
                <a:cs typeface="Carlito"/>
              </a:rPr>
              <a:t>Coast, </a:t>
            </a:r>
            <a:r>
              <a:rPr sz="2000" dirty="0">
                <a:solidFill>
                  <a:srgbClr val="404040"/>
                </a:solidFill>
                <a:latin typeface="Carlito"/>
                <a:cs typeface="Carlito"/>
              </a:rPr>
              <a:t>and</a:t>
            </a:r>
            <a:r>
              <a:rPr sz="2000" spc="35" dirty="0">
                <a:solidFill>
                  <a:srgbClr val="404040"/>
                </a:solidFill>
                <a:latin typeface="Carlito"/>
                <a:cs typeface="Carlito"/>
              </a:rPr>
              <a:t> </a:t>
            </a:r>
            <a:r>
              <a:rPr sz="2000" spc="-60" dirty="0">
                <a:solidFill>
                  <a:srgbClr val="404040"/>
                </a:solidFill>
                <a:latin typeface="Carlito"/>
                <a:cs typeface="Carlito"/>
              </a:rPr>
              <a:t>City.</a:t>
            </a:r>
            <a:endParaRPr sz="2000" dirty="0">
              <a:latin typeface="Carlito"/>
              <a:cs typeface="Carlito"/>
            </a:endParaRPr>
          </a:p>
          <a:p>
            <a:pPr marL="12700" marR="311150">
              <a:lnSpc>
                <a:spcPts val="2300"/>
              </a:lnSpc>
              <a:spcBef>
                <a:spcPts val="1115"/>
              </a:spcBef>
            </a:pPr>
            <a:r>
              <a:rPr sz="2000" spc="-5" dirty="0">
                <a:solidFill>
                  <a:srgbClr val="404040"/>
                </a:solidFill>
                <a:latin typeface="Carlito"/>
                <a:cs typeface="Carlito"/>
              </a:rPr>
              <a:t>This </a:t>
            </a:r>
            <a:r>
              <a:rPr sz="2000" spc="-15" dirty="0">
                <a:solidFill>
                  <a:srgbClr val="404040"/>
                </a:solidFill>
                <a:latin typeface="Carlito"/>
                <a:cs typeface="Carlito"/>
              </a:rPr>
              <a:t>allows </a:t>
            </a:r>
            <a:r>
              <a:rPr sz="2000" spc="-5" dirty="0">
                <a:solidFill>
                  <a:srgbClr val="404040"/>
                </a:solidFill>
                <a:latin typeface="Carlito"/>
                <a:cs typeface="Carlito"/>
              </a:rPr>
              <a:t>us </a:t>
            </a:r>
            <a:r>
              <a:rPr sz="2000" spc="-20" dirty="0">
                <a:solidFill>
                  <a:srgbClr val="404040"/>
                </a:solidFill>
                <a:latin typeface="Carlito"/>
                <a:cs typeface="Carlito"/>
              </a:rPr>
              <a:t>to understand why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25" dirty="0">
                <a:solidFill>
                  <a:srgbClr val="404040"/>
                </a:solidFill>
                <a:latin typeface="Carlito"/>
                <a:cs typeface="Carlito"/>
              </a:rPr>
              <a:t>may </a:t>
            </a:r>
            <a:r>
              <a:rPr sz="2000" dirty="0">
                <a:solidFill>
                  <a:srgbClr val="404040"/>
                </a:solidFill>
                <a:latin typeface="Carlito"/>
                <a:cs typeface="Carlito"/>
              </a:rPr>
              <a:t>be </a:t>
            </a:r>
            <a:r>
              <a:rPr sz="2000" spc="-20" dirty="0">
                <a:solidFill>
                  <a:srgbClr val="404040"/>
                </a:solidFill>
                <a:latin typeface="Carlito"/>
                <a:cs typeface="Carlito"/>
              </a:rPr>
              <a:t>located </a:t>
            </a:r>
            <a:r>
              <a:rPr sz="2000" spc="-5" dirty="0">
                <a:solidFill>
                  <a:srgbClr val="404040"/>
                </a:solidFill>
                <a:latin typeface="Carlito"/>
                <a:cs typeface="Carlito"/>
              </a:rPr>
              <a:t>where they </a:t>
            </a:r>
            <a:r>
              <a:rPr sz="2000" spc="-20" dirty="0">
                <a:solidFill>
                  <a:srgbClr val="404040"/>
                </a:solidFill>
                <a:latin typeface="Carlito"/>
                <a:cs typeface="Carlito"/>
              </a:rPr>
              <a:t>are. </a:t>
            </a:r>
            <a:r>
              <a:rPr sz="2000" dirty="0">
                <a:solidFill>
                  <a:srgbClr val="404040"/>
                </a:solidFill>
                <a:latin typeface="Carlito"/>
                <a:cs typeface="Carlito"/>
              </a:rPr>
              <a:t>Also </a:t>
            </a:r>
            <a:r>
              <a:rPr sz="2000" spc="-20" dirty="0">
                <a:solidFill>
                  <a:srgbClr val="404040"/>
                </a:solidFill>
                <a:latin typeface="Carlito"/>
                <a:cs typeface="Carlito"/>
              </a:rPr>
              <a:t>visualizes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25" dirty="0">
                <a:solidFill>
                  <a:srgbClr val="404040"/>
                </a:solidFill>
                <a:latin typeface="Carlito"/>
                <a:cs typeface="Carlito"/>
              </a:rPr>
              <a:t>relative </a:t>
            </a:r>
            <a:r>
              <a:rPr sz="2000" spc="-20" dirty="0">
                <a:solidFill>
                  <a:srgbClr val="404040"/>
                </a:solidFill>
                <a:latin typeface="Carlito"/>
                <a:cs typeface="Carlito"/>
              </a:rPr>
              <a:t>to</a:t>
            </a:r>
            <a:r>
              <a:rPr sz="2000" spc="-25"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415" dirty="0"/>
              <a:t>a </a:t>
            </a:r>
            <a:r>
              <a:rPr spc="-340" dirty="0"/>
              <a:t>Dashboard </a:t>
            </a:r>
            <a:r>
              <a:rPr spc="-45" dirty="0"/>
              <a:t>with </a:t>
            </a:r>
            <a:r>
              <a:rPr spc="-210" dirty="0"/>
              <a:t>Plotly</a:t>
            </a:r>
            <a:r>
              <a:rPr spc="-800" dirty="0"/>
              <a:t> </a:t>
            </a:r>
            <a:r>
              <a:rPr spc="-450" dirty="0"/>
              <a:t>Dash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2885405"/>
          </a:xfrm>
          <a:prstGeom prst="rect">
            <a:avLst/>
          </a:prstGeom>
        </p:spPr>
        <p:txBody>
          <a:bodyPr vert="horz" wrap="square" lIns="0" tIns="152400" rIns="0" bIns="0" rtlCol="0">
            <a:spAutoFit/>
          </a:bodyPr>
          <a:lstStyle/>
          <a:p>
            <a:pPr marL="12700">
              <a:lnSpc>
                <a:spcPct val="100000"/>
              </a:lnSpc>
              <a:spcBef>
                <a:spcPts val="1200"/>
              </a:spcBef>
            </a:pPr>
            <a:r>
              <a:rPr sz="2000" spc="-10" dirty="0">
                <a:solidFill>
                  <a:srgbClr val="404040"/>
                </a:solidFill>
                <a:latin typeface="Carlito"/>
                <a:cs typeface="Carlito"/>
              </a:rPr>
              <a:t>Dashboard </a:t>
            </a:r>
            <a:r>
              <a:rPr sz="2000" dirty="0">
                <a:solidFill>
                  <a:srgbClr val="404040"/>
                </a:solidFill>
                <a:latin typeface="Carlito"/>
                <a:cs typeface="Carlito"/>
              </a:rPr>
              <a:t>includes a </a:t>
            </a:r>
            <a:r>
              <a:rPr sz="2000" spc="-5" dirty="0">
                <a:solidFill>
                  <a:srgbClr val="404040"/>
                </a:solidFill>
                <a:latin typeface="Carlito"/>
                <a:cs typeface="Carlito"/>
              </a:rPr>
              <a:t>pie </a:t>
            </a:r>
            <a:r>
              <a:rPr sz="2000" dirty="0">
                <a:solidFill>
                  <a:srgbClr val="404040"/>
                </a:solidFill>
                <a:latin typeface="Carlito"/>
                <a:cs typeface="Carlito"/>
              </a:rPr>
              <a:t>chart and a </a:t>
            </a:r>
            <a:r>
              <a:rPr sz="2000" spc="-25" dirty="0">
                <a:solidFill>
                  <a:srgbClr val="404040"/>
                </a:solidFill>
                <a:latin typeface="Carlito"/>
                <a:cs typeface="Carlito"/>
              </a:rPr>
              <a:t>scatter</a:t>
            </a:r>
            <a:r>
              <a:rPr sz="2000" spc="-135" dirty="0">
                <a:solidFill>
                  <a:srgbClr val="404040"/>
                </a:solidFill>
                <a:latin typeface="Carlito"/>
                <a:cs typeface="Carlito"/>
              </a:rPr>
              <a:t> </a:t>
            </a:r>
            <a:r>
              <a:rPr sz="2000" spc="-5" dirty="0">
                <a:solidFill>
                  <a:srgbClr val="404040"/>
                </a:solidFill>
                <a:latin typeface="Carlito"/>
                <a:cs typeface="Carlito"/>
              </a:rPr>
              <a:t>plot.</a:t>
            </a:r>
            <a:endParaRPr sz="2000" dirty="0">
              <a:latin typeface="Carlito"/>
              <a:cs typeface="Carlito"/>
            </a:endParaRPr>
          </a:p>
          <a:p>
            <a:pPr marL="12700" marR="84455">
              <a:lnSpc>
                <a:spcPts val="2290"/>
              </a:lnSpc>
              <a:spcBef>
                <a:spcPts val="1275"/>
              </a:spcBef>
            </a:pPr>
            <a:r>
              <a:rPr sz="2000" spc="-5" dirty="0">
                <a:solidFill>
                  <a:srgbClr val="404040"/>
                </a:solidFill>
                <a:latin typeface="Carlito"/>
                <a:cs typeface="Carlito"/>
              </a:rPr>
              <a:t>Pie </a:t>
            </a:r>
            <a:r>
              <a:rPr sz="2000" dirty="0">
                <a:solidFill>
                  <a:srgbClr val="404040"/>
                </a:solidFill>
                <a:latin typeface="Carlito"/>
                <a:cs typeface="Carlito"/>
              </a:rPr>
              <a:t>chart </a:t>
            </a:r>
            <a:r>
              <a:rPr sz="2000" spc="-5" dirty="0">
                <a:solidFill>
                  <a:srgbClr val="404040"/>
                </a:solidFill>
                <a:latin typeface="Carlito"/>
                <a:cs typeface="Carlito"/>
              </a:rPr>
              <a:t>can be selected </a:t>
            </a:r>
            <a:r>
              <a:rPr sz="2000" spc="-20" dirty="0">
                <a:solidFill>
                  <a:srgbClr val="404040"/>
                </a:solidFill>
                <a:latin typeface="Carlito"/>
                <a:cs typeface="Carlito"/>
              </a:rPr>
              <a:t>to </a:t>
            </a:r>
            <a:r>
              <a:rPr sz="2000" spc="-5" dirty="0">
                <a:solidFill>
                  <a:srgbClr val="404040"/>
                </a:solidFill>
                <a:latin typeface="Carlito"/>
                <a:cs typeface="Carlito"/>
              </a:rPr>
              <a:t>show 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dirty="0">
                <a:solidFill>
                  <a:srgbClr val="404040"/>
                </a:solidFill>
                <a:latin typeface="Carlito"/>
                <a:cs typeface="Carlito"/>
              </a:rPr>
              <a:t>and  </a:t>
            </a:r>
            <a:r>
              <a:rPr sz="2000" spc="-5" dirty="0">
                <a:solidFill>
                  <a:srgbClr val="404040"/>
                </a:solidFill>
                <a:latin typeface="Carlito"/>
                <a:cs typeface="Carlito"/>
              </a:rPr>
              <a:t>can </a:t>
            </a:r>
            <a:r>
              <a:rPr sz="2000" dirty="0">
                <a:solidFill>
                  <a:srgbClr val="404040"/>
                </a:solidFill>
                <a:latin typeface="Carlito"/>
                <a:cs typeface="Carlito"/>
              </a:rPr>
              <a:t>be </a:t>
            </a:r>
            <a:r>
              <a:rPr sz="2000" spc="-5" dirty="0">
                <a:solidFill>
                  <a:srgbClr val="404040"/>
                </a:solidFill>
                <a:latin typeface="Carlito"/>
                <a:cs typeface="Carlito"/>
              </a:rPr>
              <a:t>selected </a:t>
            </a:r>
            <a:r>
              <a:rPr sz="2000" spc="-20" dirty="0">
                <a:solidFill>
                  <a:srgbClr val="404040"/>
                </a:solidFill>
                <a:latin typeface="Carlito"/>
                <a:cs typeface="Carlito"/>
              </a:rPr>
              <a:t>to </a:t>
            </a:r>
            <a:r>
              <a:rPr sz="2000" spc="-5" dirty="0">
                <a:solidFill>
                  <a:srgbClr val="404040"/>
                </a:solidFill>
                <a:latin typeface="Carlito"/>
                <a:cs typeface="Carlito"/>
              </a:rPr>
              <a:t>show </a:t>
            </a:r>
            <a:r>
              <a:rPr sz="2000" dirty="0">
                <a:solidFill>
                  <a:srgbClr val="404040"/>
                </a:solidFill>
                <a:latin typeface="Carlito"/>
                <a:cs typeface="Carlito"/>
              </a:rPr>
              <a:t>individual 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110" dirty="0">
                <a:solidFill>
                  <a:srgbClr val="404040"/>
                </a:solidFill>
                <a:latin typeface="Carlito"/>
                <a:cs typeface="Carlito"/>
              </a:rPr>
              <a:t> </a:t>
            </a:r>
            <a:r>
              <a:rPr sz="2000" spc="-30" dirty="0">
                <a:solidFill>
                  <a:srgbClr val="404040"/>
                </a:solidFill>
                <a:latin typeface="Carlito"/>
                <a:cs typeface="Carlito"/>
              </a:rPr>
              <a:t>rates.</a:t>
            </a:r>
            <a:endParaRPr sz="2000" dirty="0">
              <a:latin typeface="Carlito"/>
              <a:cs typeface="Carlito"/>
            </a:endParaRPr>
          </a:p>
          <a:p>
            <a:pPr marL="12700" marR="5080">
              <a:lnSpc>
                <a:spcPts val="2210"/>
              </a:lnSpc>
              <a:spcBef>
                <a:spcPts val="1375"/>
              </a:spcBef>
            </a:pPr>
            <a:r>
              <a:rPr sz="2000" spc="-25" dirty="0">
                <a:solidFill>
                  <a:srgbClr val="404040"/>
                </a:solidFill>
                <a:latin typeface="Carlito"/>
                <a:cs typeface="Carlito"/>
              </a:rPr>
              <a:t>Scatter </a:t>
            </a:r>
            <a:r>
              <a:rPr sz="2000" spc="-5" dirty="0">
                <a:solidFill>
                  <a:srgbClr val="404040"/>
                </a:solidFill>
                <a:latin typeface="Carlito"/>
                <a:cs typeface="Carlito"/>
              </a:rPr>
              <a:t>plot </a:t>
            </a:r>
            <a:r>
              <a:rPr sz="2000" spc="-40" dirty="0">
                <a:solidFill>
                  <a:srgbClr val="404040"/>
                </a:solidFill>
                <a:latin typeface="Carlito"/>
                <a:cs typeface="Carlito"/>
              </a:rPr>
              <a:t>takes </a:t>
            </a:r>
            <a:r>
              <a:rPr sz="2000" spc="-20" dirty="0">
                <a:solidFill>
                  <a:srgbClr val="404040"/>
                </a:solidFill>
                <a:latin typeface="Carlito"/>
                <a:cs typeface="Carlito"/>
              </a:rPr>
              <a:t>two </a:t>
            </a:r>
            <a:r>
              <a:rPr sz="2000" dirty="0">
                <a:solidFill>
                  <a:srgbClr val="404040"/>
                </a:solidFill>
                <a:latin typeface="Carlito"/>
                <a:cs typeface="Carlito"/>
              </a:rPr>
              <a:t>inputs: All </a:t>
            </a:r>
            <a:r>
              <a:rPr sz="2000" spc="-20" dirty="0">
                <a:solidFill>
                  <a:srgbClr val="404040"/>
                </a:solidFill>
                <a:latin typeface="Carlito"/>
                <a:cs typeface="Carlito"/>
              </a:rPr>
              <a:t>sites </a:t>
            </a:r>
            <a:r>
              <a:rPr sz="2000" spc="-5" dirty="0">
                <a:solidFill>
                  <a:srgbClr val="404040"/>
                </a:solidFill>
                <a:latin typeface="Carlito"/>
                <a:cs typeface="Carlito"/>
              </a:rPr>
              <a:t>or </a:t>
            </a:r>
            <a:r>
              <a:rPr sz="2000" dirty="0">
                <a:solidFill>
                  <a:srgbClr val="404040"/>
                </a:solidFill>
                <a:latin typeface="Carlito"/>
                <a:cs typeface="Carlito"/>
              </a:rPr>
              <a:t>individual </a:t>
            </a:r>
            <a:r>
              <a:rPr sz="2000" spc="-20" dirty="0">
                <a:solidFill>
                  <a:srgbClr val="404040"/>
                </a:solidFill>
                <a:latin typeface="Carlito"/>
                <a:cs typeface="Carlito"/>
              </a:rPr>
              <a:t>site </a:t>
            </a:r>
            <a:r>
              <a:rPr sz="2000" dirty="0">
                <a:solidFill>
                  <a:srgbClr val="404040"/>
                </a:solidFill>
                <a:latin typeface="Carlito"/>
                <a:cs typeface="Carlito"/>
              </a:rPr>
              <a:t>and </a:t>
            </a:r>
            <a:r>
              <a:rPr sz="2000" spc="-5" dirty="0">
                <a:solidFill>
                  <a:srgbClr val="404040"/>
                </a:solidFill>
                <a:latin typeface="Carlito"/>
                <a:cs typeface="Carlito"/>
              </a:rPr>
              <a:t>payload mass on </a:t>
            </a:r>
            <a:r>
              <a:rPr sz="2000" dirty="0">
                <a:solidFill>
                  <a:srgbClr val="404040"/>
                </a:solidFill>
                <a:latin typeface="Carlito"/>
                <a:cs typeface="Carlito"/>
              </a:rPr>
              <a:t>a </a:t>
            </a:r>
            <a:r>
              <a:rPr sz="2000" spc="-5" dirty="0">
                <a:solidFill>
                  <a:srgbClr val="404040"/>
                </a:solidFill>
                <a:latin typeface="Carlito"/>
                <a:cs typeface="Carlito"/>
              </a:rPr>
              <a:t>slider between </a:t>
            </a:r>
            <a:r>
              <a:rPr sz="2000" dirty="0">
                <a:solidFill>
                  <a:srgbClr val="404040"/>
                </a:solidFill>
                <a:latin typeface="Carlito"/>
                <a:cs typeface="Carlito"/>
              </a:rPr>
              <a:t>0  and 10000</a:t>
            </a:r>
            <a:r>
              <a:rPr sz="2000" spc="-100" dirty="0">
                <a:solidFill>
                  <a:srgbClr val="404040"/>
                </a:solidFill>
                <a:latin typeface="Carlito"/>
                <a:cs typeface="Carlito"/>
              </a:rPr>
              <a:t> </a:t>
            </a:r>
            <a:r>
              <a:rPr sz="2000" dirty="0">
                <a:solidFill>
                  <a:srgbClr val="404040"/>
                </a:solidFill>
                <a:latin typeface="Carlito"/>
                <a:cs typeface="Carlito"/>
              </a:rPr>
              <a:t>kg.</a:t>
            </a:r>
            <a:endParaRPr sz="2000" dirty="0">
              <a:latin typeface="Carlito"/>
              <a:cs typeface="Carlito"/>
            </a:endParaRPr>
          </a:p>
          <a:p>
            <a:pPr marL="12700">
              <a:lnSpc>
                <a:spcPct val="100000"/>
              </a:lnSpc>
              <a:spcBef>
                <a:spcPts val="1050"/>
              </a:spcBef>
            </a:pPr>
            <a:r>
              <a:rPr sz="2000" spc="-5" dirty="0">
                <a:solidFill>
                  <a:srgbClr val="404040"/>
                </a:solidFill>
                <a:latin typeface="Carlito"/>
                <a:cs typeface="Carlito"/>
              </a:rPr>
              <a:t>The pie </a:t>
            </a:r>
            <a:r>
              <a:rPr sz="2000" dirty="0">
                <a:solidFill>
                  <a:srgbClr val="404040"/>
                </a:solidFill>
                <a:latin typeface="Carlito"/>
                <a:cs typeface="Carlito"/>
              </a:rPr>
              <a:t>chart is </a:t>
            </a:r>
            <a:r>
              <a:rPr sz="2000" spc="-5" dirty="0">
                <a:solidFill>
                  <a:srgbClr val="404040"/>
                </a:solidFill>
                <a:latin typeface="Carlito"/>
                <a:cs typeface="Carlito"/>
              </a:rPr>
              <a:t>used </a:t>
            </a:r>
            <a:r>
              <a:rPr sz="2000" spc="-20" dirty="0">
                <a:solidFill>
                  <a:srgbClr val="404040"/>
                </a:solidFill>
                <a:latin typeface="Carlito"/>
                <a:cs typeface="Carlito"/>
              </a:rPr>
              <a:t>to visualize </a:t>
            </a: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20" dirty="0">
                <a:solidFill>
                  <a:srgbClr val="404040"/>
                </a:solidFill>
                <a:latin typeface="Carlito"/>
                <a:cs typeface="Carlito"/>
              </a:rPr>
              <a:t> </a:t>
            </a:r>
            <a:r>
              <a:rPr sz="2000" spc="-40" dirty="0">
                <a:solidFill>
                  <a:srgbClr val="404040"/>
                </a:solidFill>
                <a:latin typeface="Carlito"/>
                <a:cs typeface="Carlito"/>
              </a:rPr>
              <a:t>rate.</a:t>
            </a:r>
            <a:endParaRPr sz="2000" dirty="0">
              <a:latin typeface="Carlito"/>
              <a:cs typeface="Carlito"/>
            </a:endParaRPr>
          </a:p>
          <a:p>
            <a:pPr marL="12700">
              <a:lnSpc>
                <a:spcPts val="2350"/>
              </a:lnSpc>
              <a:spcBef>
                <a:spcPts val="1105"/>
              </a:spcBef>
            </a:pPr>
            <a:r>
              <a:rPr sz="2000" spc="-5" dirty="0">
                <a:solidFill>
                  <a:srgbClr val="404040"/>
                </a:solidFill>
                <a:latin typeface="Carlito"/>
                <a:cs typeface="Carlito"/>
              </a:rPr>
              <a:t>The </a:t>
            </a:r>
            <a:r>
              <a:rPr sz="2000" spc="-25" dirty="0">
                <a:solidFill>
                  <a:srgbClr val="404040"/>
                </a:solidFill>
                <a:latin typeface="Carlito"/>
                <a:cs typeface="Carlito"/>
              </a:rPr>
              <a:t>scatter </a:t>
            </a:r>
            <a:r>
              <a:rPr sz="2000" spc="-5" dirty="0">
                <a:solidFill>
                  <a:srgbClr val="404040"/>
                </a:solidFill>
                <a:latin typeface="Carlito"/>
                <a:cs typeface="Carlito"/>
              </a:rPr>
              <a:t>plot can help </a:t>
            </a:r>
            <a:r>
              <a:rPr sz="2000" dirty="0">
                <a:solidFill>
                  <a:srgbClr val="404040"/>
                </a:solidFill>
                <a:latin typeface="Carlito"/>
                <a:cs typeface="Carlito"/>
              </a:rPr>
              <a:t>us </a:t>
            </a:r>
            <a:r>
              <a:rPr sz="2000" spc="-5" dirty="0">
                <a:solidFill>
                  <a:srgbClr val="404040"/>
                </a:solidFill>
                <a:latin typeface="Carlito"/>
                <a:cs typeface="Carlito"/>
              </a:rPr>
              <a:t>see how </a:t>
            </a:r>
            <a:r>
              <a:rPr sz="2000" dirty="0">
                <a:solidFill>
                  <a:srgbClr val="404040"/>
                </a:solidFill>
                <a:latin typeface="Carlito"/>
                <a:cs typeface="Carlito"/>
              </a:rPr>
              <a:t>success </a:t>
            </a:r>
            <a:r>
              <a:rPr sz="2000" spc="-10" dirty="0">
                <a:solidFill>
                  <a:srgbClr val="404040"/>
                </a:solidFill>
                <a:latin typeface="Carlito"/>
                <a:cs typeface="Carlito"/>
              </a:rPr>
              <a:t>varies </a:t>
            </a:r>
            <a:r>
              <a:rPr sz="2000" spc="-20" dirty="0">
                <a:solidFill>
                  <a:srgbClr val="404040"/>
                </a:solidFill>
                <a:latin typeface="Carlito"/>
                <a:cs typeface="Carlito"/>
              </a:rPr>
              <a:t>across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5" dirty="0">
                <a:solidFill>
                  <a:srgbClr val="404040"/>
                </a:solidFill>
                <a:latin typeface="Carlito"/>
                <a:cs typeface="Carlito"/>
              </a:rPr>
              <a:t> </a:t>
            </a:r>
            <a:r>
              <a:rPr sz="2000" dirty="0">
                <a:solidFill>
                  <a:srgbClr val="404040"/>
                </a:solidFill>
                <a:latin typeface="Carlito"/>
                <a:cs typeface="Carlito"/>
              </a:rPr>
              <a:t>and</a:t>
            </a:r>
            <a:endParaRPr sz="2000" dirty="0">
              <a:latin typeface="Carlito"/>
              <a:cs typeface="Carlito"/>
            </a:endParaRPr>
          </a:p>
          <a:p>
            <a:pPr marL="12700">
              <a:lnSpc>
                <a:spcPts val="2350"/>
              </a:lnSpc>
            </a:pPr>
            <a:r>
              <a:rPr sz="2000" spc="-20" dirty="0">
                <a:solidFill>
                  <a:srgbClr val="404040"/>
                </a:solidFill>
                <a:latin typeface="Carlito"/>
                <a:cs typeface="Carlito"/>
              </a:rPr>
              <a:t>booster </a:t>
            </a:r>
            <a:r>
              <a:rPr sz="2000" spc="-25" dirty="0">
                <a:solidFill>
                  <a:srgbClr val="404040"/>
                </a:solidFill>
                <a:latin typeface="Carlito"/>
                <a:cs typeface="Carlito"/>
              </a:rPr>
              <a:t>version</a:t>
            </a:r>
            <a:r>
              <a:rPr sz="2000" dirty="0">
                <a:solidFill>
                  <a:srgbClr val="404040"/>
                </a:solidFill>
                <a:latin typeface="Carlito"/>
                <a:cs typeface="Carlito"/>
              </a:rPr>
              <a:t> </a:t>
            </a:r>
            <a:r>
              <a:rPr sz="2000" spc="-45" dirty="0">
                <a:solidFill>
                  <a:srgbClr val="404040"/>
                </a:solidFill>
                <a:latin typeface="Carlito"/>
                <a:cs typeface="Carlito"/>
              </a:rPr>
              <a:t>category.</a:t>
            </a:r>
            <a:endParaRPr sz="2000" dirty="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dirty="0">
              <a:latin typeface="Carlito"/>
              <a:cs typeface="Carlito"/>
            </a:endParaRPr>
          </a:p>
        </p:txBody>
      </p:sp>
      <p:grpSp>
        <p:nvGrpSpPr>
          <p:cNvPr id="11" name="object 11"/>
          <p:cNvGrpSpPr/>
          <p:nvPr/>
        </p:nvGrpSpPr>
        <p:grpSpPr>
          <a:xfrm>
            <a:off x="3822191" y="3375659"/>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3822191" y="4818888"/>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Results	</a:t>
            </a:r>
          </a:p>
        </p:txBody>
      </p:sp>
      <p:sp>
        <p:nvSpPr>
          <p:cNvPr id="4" name="object 4"/>
          <p:cNvSpPr txBox="1"/>
          <p:nvPr/>
        </p:nvSpPr>
        <p:spPr>
          <a:xfrm>
            <a:off x="1328166" y="5183504"/>
            <a:ext cx="90430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BB562C"/>
                </a:solidFill>
                <a:latin typeface="Carlito"/>
                <a:cs typeface="Carlito"/>
              </a:rPr>
              <a:t>This is </a:t>
            </a:r>
            <a:r>
              <a:rPr sz="1800" dirty="0">
                <a:solidFill>
                  <a:srgbClr val="BB562C"/>
                </a:solidFill>
                <a:latin typeface="Carlito"/>
                <a:cs typeface="Carlito"/>
              </a:rPr>
              <a:t>a </a:t>
            </a:r>
            <a:r>
              <a:rPr sz="1800" spc="-20" dirty="0">
                <a:solidFill>
                  <a:srgbClr val="BB562C"/>
                </a:solidFill>
                <a:latin typeface="Carlito"/>
                <a:cs typeface="Carlito"/>
              </a:rPr>
              <a:t>preview </a:t>
            </a:r>
            <a:r>
              <a:rPr sz="1800" spc="-5" dirty="0">
                <a:solidFill>
                  <a:srgbClr val="BB562C"/>
                </a:solidFill>
                <a:latin typeface="Carlito"/>
                <a:cs typeface="Carlito"/>
              </a:rPr>
              <a:t>of </a:t>
            </a:r>
            <a:r>
              <a:rPr sz="1800" dirty="0">
                <a:solidFill>
                  <a:srgbClr val="BB562C"/>
                </a:solidFill>
                <a:latin typeface="Carlito"/>
                <a:cs typeface="Carlito"/>
              </a:rPr>
              <a:t>the </a:t>
            </a:r>
            <a:r>
              <a:rPr sz="1800" spc="-15" dirty="0">
                <a:solidFill>
                  <a:srgbClr val="BB562C"/>
                </a:solidFill>
                <a:latin typeface="Carlito"/>
                <a:cs typeface="Carlito"/>
              </a:rPr>
              <a:t>Plotly dashboard. </a:t>
            </a:r>
            <a:r>
              <a:rPr sz="1800" spc="-5" dirty="0">
                <a:solidFill>
                  <a:srgbClr val="BB562C"/>
                </a:solidFill>
                <a:latin typeface="Carlito"/>
                <a:cs typeface="Carlito"/>
              </a:rPr>
              <a:t>The </a:t>
            </a:r>
            <a:r>
              <a:rPr sz="1800" spc="-20" dirty="0">
                <a:solidFill>
                  <a:srgbClr val="BB562C"/>
                </a:solidFill>
                <a:latin typeface="Carlito"/>
                <a:cs typeface="Carlito"/>
              </a:rPr>
              <a:t>following </a:t>
            </a:r>
            <a:r>
              <a:rPr sz="1800" spc="-5" dirty="0">
                <a:solidFill>
                  <a:srgbClr val="BB562C"/>
                </a:solidFill>
                <a:latin typeface="Carlito"/>
                <a:cs typeface="Carlito"/>
              </a:rPr>
              <a:t>sides will show </a:t>
            </a:r>
            <a:r>
              <a:rPr sz="1800" dirty="0">
                <a:solidFill>
                  <a:srgbClr val="BB562C"/>
                </a:solidFill>
                <a:latin typeface="Carlito"/>
                <a:cs typeface="Carlito"/>
              </a:rPr>
              <a:t>the </a:t>
            </a:r>
            <a:r>
              <a:rPr sz="1800" spc="-15" dirty="0">
                <a:solidFill>
                  <a:srgbClr val="BB562C"/>
                </a:solidFill>
                <a:latin typeface="Carlito"/>
                <a:cs typeface="Carlito"/>
              </a:rPr>
              <a:t>results </a:t>
            </a:r>
            <a:r>
              <a:rPr sz="1800" spc="-5" dirty="0">
                <a:solidFill>
                  <a:srgbClr val="BB562C"/>
                </a:solidFill>
                <a:latin typeface="Carlito"/>
                <a:cs typeface="Carlito"/>
              </a:rPr>
              <a:t>of </a:t>
            </a:r>
            <a:r>
              <a:rPr sz="1800" spc="-20" dirty="0">
                <a:solidFill>
                  <a:srgbClr val="BB562C"/>
                </a:solidFill>
                <a:latin typeface="Carlito"/>
                <a:cs typeface="Carlito"/>
              </a:rPr>
              <a:t>EDA </a:t>
            </a:r>
            <a:r>
              <a:rPr sz="1800" spc="-5" dirty="0">
                <a:solidFill>
                  <a:srgbClr val="BB562C"/>
                </a:solidFill>
                <a:latin typeface="Carlito"/>
                <a:cs typeface="Carlito"/>
              </a:rPr>
              <a:t>with  </a:t>
            </a:r>
            <a:r>
              <a:rPr sz="1800" spc="-20" dirty="0">
                <a:solidFill>
                  <a:srgbClr val="BB562C"/>
                </a:solidFill>
                <a:latin typeface="Carlito"/>
                <a:cs typeface="Carlito"/>
              </a:rPr>
              <a:t>visualization, EDA </a:t>
            </a:r>
            <a:r>
              <a:rPr sz="1800" spc="-5" dirty="0">
                <a:solidFill>
                  <a:srgbClr val="BB562C"/>
                </a:solidFill>
                <a:latin typeface="Carlito"/>
                <a:cs typeface="Carlito"/>
              </a:rPr>
              <a:t>with </a:t>
            </a:r>
            <a:r>
              <a:rPr sz="1800" dirty="0">
                <a:solidFill>
                  <a:srgbClr val="BB562C"/>
                </a:solidFill>
                <a:latin typeface="Carlito"/>
                <a:cs typeface="Carlito"/>
              </a:rPr>
              <a:t>SQL, </a:t>
            </a:r>
            <a:r>
              <a:rPr sz="1800" spc="-25" dirty="0">
                <a:solidFill>
                  <a:srgbClr val="BB562C"/>
                </a:solidFill>
                <a:latin typeface="Carlito"/>
                <a:cs typeface="Carlito"/>
              </a:rPr>
              <a:t>Interactive </a:t>
            </a:r>
            <a:r>
              <a:rPr sz="1800" dirty="0">
                <a:solidFill>
                  <a:srgbClr val="BB562C"/>
                </a:solidFill>
                <a:latin typeface="Carlito"/>
                <a:cs typeface="Carlito"/>
              </a:rPr>
              <a:t>Map </a:t>
            </a:r>
            <a:r>
              <a:rPr sz="1800" spc="-5" dirty="0">
                <a:solidFill>
                  <a:srgbClr val="BB562C"/>
                </a:solidFill>
                <a:latin typeface="Carlito"/>
                <a:cs typeface="Carlito"/>
              </a:rPr>
              <a:t>with </a:t>
            </a:r>
            <a:r>
              <a:rPr sz="1800" spc="-20" dirty="0">
                <a:solidFill>
                  <a:srgbClr val="BB562C"/>
                </a:solidFill>
                <a:latin typeface="Carlito"/>
                <a:cs typeface="Carlito"/>
              </a:rPr>
              <a:t>Folium, </a:t>
            </a:r>
            <a:r>
              <a:rPr sz="1800" dirty="0">
                <a:solidFill>
                  <a:srgbClr val="BB562C"/>
                </a:solidFill>
                <a:latin typeface="Carlito"/>
                <a:cs typeface="Carlito"/>
              </a:rPr>
              <a:t>and </a:t>
            </a:r>
            <a:r>
              <a:rPr sz="1800" spc="-10" dirty="0">
                <a:solidFill>
                  <a:srgbClr val="BB562C"/>
                </a:solidFill>
                <a:latin typeface="Carlito"/>
                <a:cs typeface="Carlito"/>
              </a:rPr>
              <a:t>finally </a:t>
            </a:r>
            <a:r>
              <a:rPr sz="1800" dirty="0">
                <a:solidFill>
                  <a:srgbClr val="BB562C"/>
                </a:solidFill>
                <a:latin typeface="Carlito"/>
                <a:cs typeface="Carlito"/>
              </a:rPr>
              <a:t>the </a:t>
            </a:r>
            <a:r>
              <a:rPr sz="1800" spc="-15" dirty="0">
                <a:solidFill>
                  <a:srgbClr val="BB562C"/>
                </a:solidFill>
                <a:latin typeface="Carlito"/>
                <a:cs typeface="Carlito"/>
              </a:rPr>
              <a:t>results </a:t>
            </a:r>
            <a:r>
              <a:rPr sz="1800" spc="-5" dirty="0">
                <a:solidFill>
                  <a:srgbClr val="BB562C"/>
                </a:solidFill>
                <a:latin typeface="Carlito"/>
                <a:cs typeface="Carlito"/>
              </a:rPr>
              <a:t>of our </a:t>
            </a:r>
            <a:r>
              <a:rPr sz="1800" dirty="0">
                <a:solidFill>
                  <a:srgbClr val="BB562C"/>
                </a:solidFill>
                <a:latin typeface="Carlito"/>
                <a:cs typeface="Carlito"/>
              </a:rPr>
              <a:t>model </a:t>
            </a:r>
            <a:r>
              <a:rPr sz="1800" spc="-5" dirty="0">
                <a:solidFill>
                  <a:srgbClr val="BB562C"/>
                </a:solidFill>
                <a:latin typeface="Carlito"/>
                <a:cs typeface="Carlito"/>
              </a:rPr>
              <a:t>with  </a:t>
            </a:r>
            <a:r>
              <a:rPr sz="1800" dirty="0">
                <a:solidFill>
                  <a:srgbClr val="BB562C"/>
                </a:solidFill>
                <a:latin typeface="Carlito"/>
                <a:cs typeface="Carlito"/>
              </a:rPr>
              <a:t>about 83%</a:t>
            </a:r>
            <a:r>
              <a:rPr sz="1800" spc="-5" dirty="0">
                <a:solidFill>
                  <a:srgbClr val="BB562C"/>
                </a:solidFill>
                <a:latin typeface="Carlito"/>
                <a:cs typeface="Carlito"/>
              </a:rPr>
              <a:t> </a:t>
            </a:r>
            <a:r>
              <a:rPr sz="1800" spc="-45" dirty="0">
                <a:solidFill>
                  <a:srgbClr val="BB562C"/>
                </a:solidFill>
                <a:latin typeface="Carlito"/>
                <a:cs typeface="Carlito"/>
              </a:rPr>
              <a:t>accuracy.</a:t>
            </a:r>
            <a:endParaRPr sz="180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rgbClr val="242424"/>
                </a:solidFill>
                <a:latin typeface="Bahnschrift Condensed" panose="020B0502040204020203" pitchFamily="34" charset="0"/>
                <a:cs typeface="Arial"/>
              </a:rPr>
              <a:t>E</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D</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A </a:t>
            </a:r>
            <a:r>
              <a:rPr lang="en-IN" sz="7200" spc="-1125" dirty="0">
                <a:solidFill>
                  <a:srgbClr val="242424"/>
                </a:solidFill>
                <a:latin typeface="Bahnschrift Condensed" panose="020B0502040204020203" pitchFamily="34" charset="0"/>
                <a:cs typeface="Arial"/>
              </a:rPr>
              <a:t>   </a:t>
            </a:r>
            <a:r>
              <a:rPr sz="7200" spc="-50" dirty="0">
                <a:solidFill>
                  <a:srgbClr val="242424"/>
                </a:solidFill>
                <a:latin typeface="Bahnschrift Condensed" panose="020B0502040204020203" pitchFamily="34" charset="0"/>
                <a:cs typeface="Arial"/>
              </a:rPr>
              <a:t>with</a:t>
            </a:r>
            <a:r>
              <a:rPr sz="7200" spc="-1270" dirty="0">
                <a:solidFill>
                  <a:srgbClr val="242424"/>
                </a:solidFill>
                <a:latin typeface="Bahnschrift Condensed" panose="020B0502040204020203" pitchFamily="34" charset="0"/>
                <a:cs typeface="Arial"/>
              </a:rPr>
              <a:t> </a:t>
            </a:r>
            <a:r>
              <a:rPr sz="7200" spc="-425" dirty="0">
                <a:solidFill>
                  <a:srgbClr val="242424"/>
                </a:solidFill>
                <a:latin typeface="Bahnschrift Condensed" panose="020B0502040204020203" pitchFamily="34" charset="0"/>
                <a:cs typeface="Arial"/>
              </a:rPr>
              <a:t>Visualization</a:t>
            </a:r>
            <a:endParaRPr sz="7200" dirty="0">
              <a:latin typeface="Bahnschrift Condensed" panose="020B0502040204020203" pitchFamily="34" charset="0"/>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a:t>
            </a:r>
            <a:r>
              <a:rPr lang="en-US" sz="2400" spc="-275" dirty="0">
                <a:solidFill>
                  <a:srgbClr val="616E52"/>
                </a:solidFill>
                <a:latin typeface="Arial"/>
                <a:cs typeface="Arial"/>
              </a:rPr>
              <a:t> </a:t>
            </a:r>
            <a:r>
              <a:rPr sz="2400" spc="-275" dirty="0">
                <a:solidFill>
                  <a:srgbClr val="616E52"/>
                </a:solidFill>
                <a:latin typeface="Arial"/>
                <a:cs typeface="Arial"/>
              </a:rPr>
              <a:t>PLO</a:t>
            </a:r>
            <a:r>
              <a:rPr lang="en-US" sz="2400" spc="-275" dirty="0">
                <a:solidFill>
                  <a:srgbClr val="616E52"/>
                </a:solidFill>
                <a:latin typeface="Arial"/>
                <a:cs typeface="Arial"/>
              </a:rPr>
              <a:t> </a:t>
            </a:r>
            <a:r>
              <a:rPr sz="2400" spc="-275" dirty="0">
                <a:solidFill>
                  <a:srgbClr val="616E52"/>
                </a:solidFill>
                <a:latin typeface="Arial"/>
                <a:cs typeface="Arial"/>
              </a:rPr>
              <a:t>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310" dirty="0">
                <a:solidFill>
                  <a:srgbClr val="BB562C"/>
                </a:solidFill>
              </a:rPr>
              <a:t>Launch</a:t>
            </a:r>
            <a:r>
              <a:rPr sz="3600" spc="-765" dirty="0">
                <a:solidFill>
                  <a:srgbClr val="BB562C"/>
                </a:solidFill>
              </a:rPr>
              <a:t> </a:t>
            </a:r>
            <a:r>
              <a:rPr sz="3600" spc="-265" dirty="0">
                <a:solidFill>
                  <a:srgbClr val="BB562C"/>
                </a:solidFill>
              </a:rPr>
              <a:t>Site</a:t>
            </a:r>
            <a:endParaRPr sz="3600"/>
          </a:p>
        </p:txBody>
      </p:sp>
      <p:sp>
        <p:nvSpPr>
          <p:cNvPr id="6" name="object 6"/>
          <p:cNvSpPr txBox="1"/>
          <p:nvPr/>
        </p:nvSpPr>
        <p:spPr>
          <a:xfrm>
            <a:off x="806907" y="5146750"/>
            <a:ext cx="6850380" cy="911225"/>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rgbClr val="FFFFFF"/>
                </a:solidFill>
                <a:latin typeface="Carlito"/>
                <a:cs typeface="Carlito"/>
              </a:rPr>
              <a:t>Graphic </a:t>
            </a:r>
            <a:r>
              <a:rPr sz="1600" spc="-10" dirty="0">
                <a:solidFill>
                  <a:srgbClr val="FFFFFF"/>
                </a:solidFill>
                <a:latin typeface="Carlito"/>
                <a:cs typeface="Carlito"/>
              </a:rPr>
              <a:t>suggests </a:t>
            </a:r>
            <a:r>
              <a:rPr sz="1600" spc="-5" dirty="0">
                <a:solidFill>
                  <a:srgbClr val="FFFFFF"/>
                </a:solidFill>
                <a:latin typeface="Carlito"/>
                <a:cs typeface="Carlito"/>
              </a:rPr>
              <a:t>an </a:t>
            </a:r>
            <a:r>
              <a:rPr sz="1600" spc="-20" dirty="0">
                <a:solidFill>
                  <a:srgbClr val="FFFFFF"/>
                </a:solidFill>
                <a:latin typeface="Carlito"/>
                <a:cs typeface="Carlito"/>
              </a:rPr>
              <a:t>increase </a:t>
            </a:r>
            <a:r>
              <a:rPr sz="1600" dirty="0">
                <a:solidFill>
                  <a:srgbClr val="FFFFFF"/>
                </a:solidFill>
                <a:latin typeface="Carlito"/>
                <a:cs typeface="Carlito"/>
              </a:rPr>
              <a:t>in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20" dirty="0">
                <a:solidFill>
                  <a:srgbClr val="FFFFFF"/>
                </a:solidFill>
                <a:latin typeface="Carlito"/>
                <a:cs typeface="Carlito"/>
              </a:rPr>
              <a:t>over </a:t>
            </a:r>
            <a:r>
              <a:rPr sz="1600" spc="-5" dirty="0">
                <a:solidFill>
                  <a:srgbClr val="FFFFFF"/>
                </a:solidFill>
                <a:latin typeface="Carlito"/>
                <a:cs typeface="Carlito"/>
              </a:rPr>
              <a:t>time </a:t>
            </a:r>
            <a:r>
              <a:rPr sz="1600" spc="-20" dirty="0">
                <a:solidFill>
                  <a:srgbClr val="FFFFFF"/>
                </a:solidFill>
                <a:latin typeface="Carlito"/>
                <a:cs typeface="Carlito"/>
              </a:rPr>
              <a:t>(indicated </a:t>
            </a:r>
            <a:r>
              <a:rPr sz="1600" dirty="0">
                <a:solidFill>
                  <a:srgbClr val="FFFFFF"/>
                </a:solidFill>
                <a:latin typeface="Carlito"/>
                <a:cs typeface="Carlito"/>
              </a:rPr>
              <a:t>in </a:t>
            </a:r>
            <a:r>
              <a:rPr sz="1600" spc="-10" dirty="0">
                <a:solidFill>
                  <a:srgbClr val="FFFFFF"/>
                </a:solidFill>
                <a:latin typeface="Carlito"/>
                <a:cs typeface="Carlito"/>
              </a:rPr>
              <a:t>Flight </a:t>
            </a:r>
            <a:r>
              <a:rPr sz="1600" spc="-5" dirty="0">
                <a:solidFill>
                  <a:srgbClr val="FFFFFF"/>
                </a:solidFill>
                <a:latin typeface="Carlito"/>
                <a:cs typeface="Carlito"/>
              </a:rPr>
              <a:t>Number).  </a:t>
            </a:r>
            <a:r>
              <a:rPr sz="1600" spc="-25" dirty="0">
                <a:solidFill>
                  <a:srgbClr val="FFFFFF"/>
                </a:solidFill>
                <a:latin typeface="Carlito"/>
                <a:cs typeface="Carlito"/>
              </a:rPr>
              <a:t>Likely </a:t>
            </a:r>
            <a:r>
              <a:rPr sz="1600" spc="-5" dirty="0">
                <a:solidFill>
                  <a:srgbClr val="FFFFFF"/>
                </a:solidFill>
                <a:latin typeface="Carlito"/>
                <a:cs typeface="Carlito"/>
              </a:rPr>
              <a:t>a big </a:t>
            </a:r>
            <a:r>
              <a:rPr sz="1600" spc="-25" dirty="0">
                <a:solidFill>
                  <a:srgbClr val="FFFFFF"/>
                </a:solidFill>
                <a:latin typeface="Carlito"/>
                <a:cs typeface="Carlito"/>
              </a:rPr>
              <a:t>breakthrough </a:t>
            </a:r>
            <a:r>
              <a:rPr sz="1600" spc="-20" dirty="0">
                <a:solidFill>
                  <a:srgbClr val="FFFFFF"/>
                </a:solidFill>
                <a:latin typeface="Carlito"/>
                <a:cs typeface="Carlito"/>
              </a:rPr>
              <a:t>around </a:t>
            </a:r>
            <a:r>
              <a:rPr sz="1600" spc="-10" dirty="0">
                <a:solidFill>
                  <a:srgbClr val="FFFFFF"/>
                </a:solidFill>
                <a:latin typeface="Carlito"/>
                <a:cs typeface="Carlito"/>
              </a:rPr>
              <a:t>flight </a:t>
            </a:r>
            <a:r>
              <a:rPr sz="1600" spc="-15" dirty="0">
                <a:solidFill>
                  <a:srgbClr val="FFFFFF"/>
                </a:solidFill>
                <a:latin typeface="Carlito"/>
                <a:cs typeface="Carlito"/>
              </a:rPr>
              <a:t>20 </a:t>
            </a:r>
            <a:r>
              <a:rPr sz="1600" spc="-5" dirty="0">
                <a:solidFill>
                  <a:srgbClr val="FFFFFF"/>
                </a:solidFill>
                <a:latin typeface="Carlito"/>
                <a:cs typeface="Carlito"/>
              </a:rPr>
              <a:t>which </a:t>
            </a:r>
            <a:r>
              <a:rPr sz="1600" spc="-15" dirty="0">
                <a:solidFill>
                  <a:srgbClr val="FFFFFF"/>
                </a:solidFill>
                <a:latin typeface="Carlito"/>
                <a:cs typeface="Carlito"/>
              </a:rPr>
              <a:t>significantly </a:t>
            </a:r>
            <a:r>
              <a:rPr sz="1600" spc="-20" dirty="0">
                <a:solidFill>
                  <a:srgbClr val="FFFFFF"/>
                </a:solidFill>
                <a:latin typeface="Carlito"/>
                <a:cs typeface="Carlito"/>
              </a:rPr>
              <a:t>increased </a:t>
            </a:r>
            <a:r>
              <a:rPr sz="1600" spc="-15" dirty="0">
                <a:solidFill>
                  <a:srgbClr val="FFFFFF"/>
                </a:solidFill>
                <a:latin typeface="Carlito"/>
                <a:cs typeface="Carlito"/>
              </a:rPr>
              <a:t>success </a:t>
            </a:r>
            <a:r>
              <a:rPr sz="1600" spc="-25" dirty="0">
                <a:solidFill>
                  <a:srgbClr val="FFFFFF"/>
                </a:solidFill>
                <a:latin typeface="Carlito"/>
                <a:cs typeface="Carlito"/>
              </a:rPr>
              <a:t>rate.  </a:t>
            </a:r>
            <a:r>
              <a:rPr sz="1600" spc="-20" dirty="0">
                <a:solidFill>
                  <a:srgbClr val="FFFFFF"/>
                </a:solidFill>
                <a:latin typeface="Carlito"/>
                <a:cs typeface="Carlito"/>
              </a:rPr>
              <a:t>CCAFS appears </a:t>
            </a:r>
            <a:r>
              <a:rPr sz="1600" spc="-15" dirty="0">
                <a:solidFill>
                  <a:srgbClr val="FFFFFF"/>
                </a:solidFill>
                <a:latin typeface="Carlito"/>
                <a:cs typeface="Carlito"/>
              </a:rPr>
              <a:t>to </a:t>
            </a:r>
            <a:r>
              <a:rPr sz="1600" spc="-5" dirty="0">
                <a:solidFill>
                  <a:srgbClr val="FFFFFF"/>
                </a:solidFill>
                <a:latin typeface="Carlito"/>
                <a:cs typeface="Carlito"/>
              </a:rPr>
              <a:t>be the main </a:t>
            </a:r>
            <a:r>
              <a:rPr sz="1600" spc="-10" dirty="0">
                <a:solidFill>
                  <a:srgbClr val="FFFFFF"/>
                </a:solidFill>
                <a:latin typeface="Carlito"/>
                <a:cs typeface="Carlito"/>
              </a:rPr>
              <a:t>launch </a:t>
            </a:r>
            <a:r>
              <a:rPr sz="1600" spc="-15" dirty="0">
                <a:solidFill>
                  <a:srgbClr val="FFFFFF"/>
                </a:solidFill>
                <a:latin typeface="Carlito"/>
                <a:cs typeface="Carlito"/>
              </a:rPr>
              <a:t>site </a:t>
            </a:r>
            <a:r>
              <a:rPr sz="1600" spc="-5" dirty="0">
                <a:solidFill>
                  <a:srgbClr val="FFFFFF"/>
                </a:solidFill>
                <a:latin typeface="Carlito"/>
                <a:cs typeface="Carlito"/>
              </a:rPr>
              <a:t>as it has the </a:t>
            </a:r>
            <a:r>
              <a:rPr sz="1600" spc="-20" dirty="0">
                <a:solidFill>
                  <a:srgbClr val="FFFFFF"/>
                </a:solidFill>
                <a:latin typeface="Carlito"/>
                <a:cs typeface="Carlito"/>
              </a:rPr>
              <a:t>most</a:t>
            </a:r>
            <a:r>
              <a:rPr sz="1600" spc="-90" dirty="0">
                <a:solidFill>
                  <a:srgbClr val="FFFFFF"/>
                </a:solidFill>
                <a:latin typeface="Carlito"/>
                <a:cs typeface="Carlito"/>
              </a:rPr>
              <a:t> </a:t>
            </a:r>
            <a:r>
              <a:rPr sz="1600" spc="-20" dirty="0">
                <a:solidFill>
                  <a:srgbClr val="FFFFFF"/>
                </a:solidFill>
                <a:latin typeface="Carlito"/>
                <a:cs typeface="Carlito"/>
              </a:rPr>
              <a:t>volume.</a:t>
            </a:r>
            <a:endParaRPr sz="1600" dirty="0">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77900"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310" dirty="0">
                <a:solidFill>
                  <a:srgbClr val="BB562C"/>
                </a:solidFill>
              </a:rPr>
              <a:t>Launch</a:t>
            </a:r>
            <a:r>
              <a:rPr sz="3600" spc="-495" dirty="0">
                <a:solidFill>
                  <a:srgbClr val="BB562C"/>
                </a:solidFill>
              </a:rPr>
              <a:t> </a:t>
            </a:r>
            <a:r>
              <a:rPr sz="3600" spc="-260" dirty="0">
                <a:solidFill>
                  <a:srgbClr val="BB562C"/>
                </a:solidFill>
              </a:rPr>
              <a:t>Site</a:t>
            </a:r>
            <a:endParaRPr sz="3600"/>
          </a:p>
        </p:txBody>
      </p:sp>
      <p:sp>
        <p:nvSpPr>
          <p:cNvPr id="6" name="object 6"/>
          <p:cNvSpPr txBox="1"/>
          <p:nvPr/>
        </p:nvSpPr>
        <p:spPr>
          <a:xfrm>
            <a:off x="902614" y="5103774"/>
            <a:ext cx="5099050" cy="617220"/>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0" dirty="0">
                <a:solidFill>
                  <a:srgbClr val="FFFFFF"/>
                </a:solidFill>
                <a:latin typeface="Carlito"/>
                <a:cs typeface="Carlito"/>
              </a:rPr>
              <a:t>fall mostly between </a:t>
            </a:r>
            <a:r>
              <a:rPr sz="1600" spc="-10" dirty="0">
                <a:solidFill>
                  <a:srgbClr val="FFFFFF"/>
                </a:solidFill>
                <a:latin typeface="Carlito"/>
                <a:cs typeface="Carlito"/>
              </a:rPr>
              <a:t>0-6000 </a:t>
            </a:r>
            <a:r>
              <a:rPr sz="1600" spc="-5" dirty="0">
                <a:solidFill>
                  <a:srgbClr val="FFFFFF"/>
                </a:solidFill>
                <a:latin typeface="Carlito"/>
                <a:cs typeface="Carlito"/>
              </a:rPr>
              <a:t>kg.  </a:t>
            </a:r>
            <a:r>
              <a:rPr sz="1600" spc="-25" dirty="0">
                <a:solidFill>
                  <a:srgbClr val="FFFFFF"/>
                </a:solidFill>
                <a:latin typeface="Carlito"/>
                <a:cs typeface="Carlito"/>
              </a:rPr>
              <a:t>Different </a:t>
            </a:r>
            <a:r>
              <a:rPr sz="1600" spc="-5" dirty="0">
                <a:solidFill>
                  <a:srgbClr val="FFFFFF"/>
                </a:solidFill>
                <a:latin typeface="Carlito"/>
                <a:cs typeface="Carlito"/>
              </a:rPr>
              <a:t>launch </a:t>
            </a:r>
            <a:r>
              <a:rPr sz="1600" spc="-10" dirty="0">
                <a:solidFill>
                  <a:srgbClr val="FFFFFF"/>
                </a:solidFill>
                <a:latin typeface="Carlito"/>
                <a:cs typeface="Carlito"/>
              </a:rPr>
              <a:t>sites </a:t>
            </a:r>
            <a:r>
              <a:rPr sz="1600" spc="-5" dirty="0">
                <a:solidFill>
                  <a:srgbClr val="FFFFFF"/>
                </a:solidFill>
                <a:latin typeface="Carlito"/>
                <a:cs typeface="Carlito"/>
              </a:rPr>
              <a:t>also </a:t>
            </a:r>
            <a:r>
              <a:rPr sz="1600" spc="-15" dirty="0">
                <a:solidFill>
                  <a:srgbClr val="FFFFFF"/>
                </a:solidFill>
                <a:latin typeface="Carlito"/>
                <a:cs typeface="Carlito"/>
              </a:rPr>
              <a:t>seem to use </a:t>
            </a:r>
            <a:r>
              <a:rPr sz="1600" spc="-25" dirty="0">
                <a:solidFill>
                  <a:srgbClr val="FFFFFF"/>
                </a:solidFill>
                <a:latin typeface="Carlito"/>
                <a:cs typeface="Carlito"/>
              </a:rPr>
              <a:t>different </a:t>
            </a:r>
            <a:r>
              <a:rPr sz="1600" spc="-20" dirty="0">
                <a:solidFill>
                  <a:srgbClr val="FFFFFF"/>
                </a:solidFill>
                <a:latin typeface="Carlito"/>
                <a:cs typeface="Carlito"/>
              </a:rPr>
              <a:t>payload</a:t>
            </a:r>
            <a:r>
              <a:rPr sz="1600" spc="-10"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Outline	</a:t>
            </a:r>
          </a:p>
        </p:txBody>
      </p:sp>
      <p:sp>
        <p:nvSpPr>
          <p:cNvPr id="3" name="object 3"/>
          <p:cNvSpPr/>
          <p:nvPr/>
        </p:nvSpPr>
        <p:spPr>
          <a:xfrm>
            <a:off x="1566672" y="2470404"/>
            <a:ext cx="2968752" cy="23042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88404" y="2168423"/>
            <a:ext cx="2814320" cy="215379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spc="-30" dirty="0">
                <a:latin typeface="Carlito"/>
                <a:cs typeface="Carlito"/>
              </a:rPr>
              <a:t>Executive </a:t>
            </a:r>
            <a:r>
              <a:rPr sz="2200" spc="-15" dirty="0">
                <a:latin typeface="Carlito"/>
                <a:cs typeface="Carlito"/>
              </a:rPr>
              <a:t>Summary</a:t>
            </a:r>
            <a:r>
              <a:rPr sz="2200" spc="-10" dirty="0">
                <a:latin typeface="Carlito"/>
                <a:cs typeface="Carlito"/>
              </a:rPr>
              <a:t> </a:t>
            </a:r>
            <a:r>
              <a:rPr sz="2200" spc="-15" dirty="0">
                <a:latin typeface="Carlito"/>
                <a:cs typeface="Carlito"/>
              </a:rPr>
              <a:t>(3)</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25" dirty="0">
                <a:latin typeface="Carlito"/>
                <a:cs typeface="Carlito"/>
              </a:rPr>
              <a:t>Introduction</a:t>
            </a:r>
            <a:r>
              <a:rPr sz="2200" spc="-40" dirty="0">
                <a:latin typeface="Carlito"/>
                <a:cs typeface="Carlito"/>
              </a:rPr>
              <a:t> </a:t>
            </a:r>
            <a:r>
              <a:rPr sz="2200" spc="-10" dirty="0">
                <a:latin typeface="Carlito"/>
                <a:cs typeface="Carlito"/>
              </a:rPr>
              <a:t>(4)</a:t>
            </a:r>
            <a:endParaRPr sz="2200" dirty="0">
              <a:latin typeface="Carlito"/>
              <a:cs typeface="Carlito"/>
            </a:endParaRPr>
          </a:p>
          <a:p>
            <a:pPr marL="241300" indent="-228600">
              <a:lnSpc>
                <a:spcPct val="100000"/>
              </a:lnSpc>
              <a:spcBef>
                <a:spcPts val="700"/>
              </a:spcBef>
              <a:buFont typeface="Arial"/>
              <a:buChar char="•"/>
              <a:tabLst>
                <a:tab pos="240665" algn="l"/>
                <a:tab pos="241300" algn="l"/>
              </a:tabLst>
            </a:pPr>
            <a:r>
              <a:rPr sz="2200" spc="-5" dirty="0">
                <a:latin typeface="Carlito"/>
                <a:cs typeface="Carlito"/>
              </a:rPr>
              <a:t>Methodology</a:t>
            </a:r>
            <a:r>
              <a:rPr sz="2200" spc="-60" dirty="0">
                <a:latin typeface="Carlito"/>
                <a:cs typeface="Carlito"/>
              </a:rPr>
              <a:t> </a:t>
            </a:r>
            <a:r>
              <a:rPr sz="2200" spc="-15" dirty="0">
                <a:latin typeface="Carlito"/>
                <a:cs typeface="Carlito"/>
              </a:rPr>
              <a:t>(</a:t>
            </a:r>
            <a:r>
              <a:rPr lang="en-US" sz="2200" spc="-15" dirty="0">
                <a:latin typeface="Carlito"/>
                <a:cs typeface="Carlito"/>
              </a:rPr>
              <a:t>5</a:t>
            </a:r>
            <a:r>
              <a:rPr sz="2200" spc="-15" dirty="0">
                <a:latin typeface="Carlito"/>
                <a:cs typeface="Carlito"/>
              </a:rPr>
              <a:t>)</a:t>
            </a:r>
            <a:endParaRPr sz="2200" dirty="0">
              <a:latin typeface="Carlito"/>
              <a:cs typeface="Carlito"/>
            </a:endParaRPr>
          </a:p>
          <a:p>
            <a:pPr marL="241300" indent="-228600">
              <a:lnSpc>
                <a:spcPct val="100000"/>
              </a:lnSpc>
              <a:spcBef>
                <a:spcPts val="710"/>
              </a:spcBef>
              <a:buFont typeface="Arial"/>
              <a:buChar char="•"/>
              <a:tabLst>
                <a:tab pos="240665" algn="l"/>
                <a:tab pos="241300" algn="l"/>
              </a:tabLst>
            </a:pPr>
            <a:r>
              <a:rPr sz="2200" spc="-25" dirty="0">
                <a:latin typeface="Carlito"/>
                <a:cs typeface="Carlito"/>
              </a:rPr>
              <a:t>Results</a:t>
            </a:r>
            <a:r>
              <a:rPr sz="2200" dirty="0">
                <a:latin typeface="Carlito"/>
                <a:cs typeface="Carlito"/>
              </a:rPr>
              <a:t> </a:t>
            </a:r>
            <a:r>
              <a:rPr sz="2200" spc="-15" dirty="0">
                <a:latin typeface="Carlito"/>
                <a:cs typeface="Carlito"/>
              </a:rPr>
              <a:t>(16)</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10" dirty="0">
                <a:latin typeface="Carlito"/>
                <a:cs typeface="Carlito"/>
              </a:rPr>
              <a:t>Conclusion</a:t>
            </a:r>
            <a:r>
              <a:rPr sz="2200" spc="-80" dirty="0">
                <a:latin typeface="Carlito"/>
                <a:cs typeface="Carlito"/>
              </a:rPr>
              <a:t> </a:t>
            </a:r>
            <a:r>
              <a:rPr sz="2200" spc="-15" dirty="0">
                <a:latin typeface="Carlito"/>
                <a:cs typeface="Carlito"/>
              </a:rPr>
              <a:t>(46)</a:t>
            </a:r>
            <a:endParaRPr sz="2200" dirty="0">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rgbClr val="BB562C"/>
                </a:solidFill>
              </a:rPr>
              <a:t>Success </a:t>
            </a:r>
            <a:r>
              <a:rPr sz="3600" spc="-165" dirty="0">
                <a:solidFill>
                  <a:srgbClr val="BB562C"/>
                </a:solidFill>
              </a:rPr>
              <a:t>rate </a:t>
            </a:r>
            <a:r>
              <a:rPr sz="3600" spc="-300" dirty="0">
                <a:solidFill>
                  <a:srgbClr val="BB562C"/>
                </a:solidFill>
              </a:rPr>
              <a:t>vs. </a:t>
            </a:r>
            <a:r>
              <a:rPr sz="3600" spc="-135" dirty="0">
                <a:solidFill>
                  <a:srgbClr val="BB562C"/>
                </a:solidFill>
              </a:rPr>
              <a:t>Orbit</a:t>
            </a:r>
            <a:r>
              <a:rPr sz="3600" spc="-670" dirty="0">
                <a:solidFill>
                  <a:srgbClr val="BB562C"/>
                </a:solidFill>
              </a:rPr>
              <a:t> </a:t>
            </a:r>
            <a:r>
              <a:rPr sz="3600" spc="-145" dirty="0">
                <a:solidFill>
                  <a:srgbClr val="BB562C"/>
                </a:solidFill>
              </a:rPr>
              <a:t>type</a:t>
            </a:r>
            <a:endParaRPr sz="3600"/>
          </a:p>
        </p:txBody>
      </p:sp>
      <p:sp>
        <p:nvSpPr>
          <p:cNvPr id="6" name="object 6"/>
          <p:cNvSpPr txBox="1"/>
          <p:nvPr/>
        </p:nvSpPr>
        <p:spPr>
          <a:xfrm>
            <a:off x="1177848" y="4915179"/>
            <a:ext cx="6502400" cy="1499870"/>
          </a:xfrm>
          <a:prstGeom prst="rect">
            <a:avLst/>
          </a:prstGeom>
        </p:spPr>
        <p:txBody>
          <a:bodyPr vert="horz" wrap="square" lIns="0" tIns="12700" rIns="0" bIns="0" rtlCol="0">
            <a:spAutoFit/>
          </a:bodyPr>
          <a:lstStyle/>
          <a:p>
            <a:pPr marL="12700" marR="5080">
              <a:lnSpc>
                <a:spcPct val="120800"/>
              </a:lnSpc>
              <a:spcBef>
                <a:spcPts val="100"/>
              </a:spcBef>
            </a:pPr>
            <a:r>
              <a:rPr sz="1600" spc="-15" dirty="0">
                <a:solidFill>
                  <a:srgbClr val="FFFFFF"/>
                </a:solidFill>
                <a:latin typeface="Carlito"/>
                <a:cs typeface="Carlito"/>
              </a:rPr>
              <a:t>ES-L1 </a:t>
            </a:r>
            <a:r>
              <a:rPr sz="1600" spc="-20" dirty="0">
                <a:solidFill>
                  <a:srgbClr val="FFFFFF"/>
                </a:solidFill>
                <a:latin typeface="Carlito"/>
                <a:cs typeface="Carlito"/>
              </a:rPr>
              <a:t>(1), </a:t>
            </a:r>
            <a:r>
              <a:rPr sz="1600" spc="-25" dirty="0">
                <a:solidFill>
                  <a:srgbClr val="FFFFFF"/>
                </a:solidFill>
                <a:latin typeface="Carlito"/>
                <a:cs typeface="Carlito"/>
              </a:rPr>
              <a:t>GEO </a:t>
            </a:r>
            <a:r>
              <a:rPr sz="1600" spc="-20" dirty="0">
                <a:solidFill>
                  <a:srgbClr val="FFFFFF"/>
                </a:solidFill>
                <a:latin typeface="Carlito"/>
                <a:cs typeface="Carlito"/>
              </a:rPr>
              <a:t>(1), HEO </a:t>
            </a:r>
            <a:r>
              <a:rPr sz="1600" spc="-15" dirty="0">
                <a:solidFill>
                  <a:srgbClr val="FFFFFF"/>
                </a:solidFill>
                <a:latin typeface="Carlito"/>
                <a:cs typeface="Carlito"/>
              </a:rPr>
              <a:t>(1) </a:t>
            </a:r>
            <a:r>
              <a:rPr sz="1600" spc="-25" dirty="0">
                <a:solidFill>
                  <a:srgbClr val="FFFFFF"/>
                </a:solidFill>
                <a:latin typeface="Carlito"/>
                <a:cs typeface="Carlito"/>
              </a:rPr>
              <a:t>have </a:t>
            </a:r>
            <a:r>
              <a:rPr sz="1600" spc="-20" dirty="0">
                <a:solidFill>
                  <a:srgbClr val="FFFFFF"/>
                </a:solidFill>
                <a:latin typeface="Carlito"/>
                <a:cs typeface="Carlito"/>
              </a:rPr>
              <a:t>100%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(sample </a:t>
            </a:r>
            <a:r>
              <a:rPr sz="1600" spc="-20" dirty="0">
                <a:solidFill>
                  <a:srgbClr val="FFFFFF"/>
                </a:solidFill>
                <a:latin typeface="Carlito"/>
                <a:cs typeface="Carlito"/>
              </a:rPr>
              <a:t>sizes </a:t>
            </a:r>
            <a:r>
              <a:rPr sz="1600" spc="-5" dirty="0">
                <a:solidFill>
                  <a:srgbClr val="FFFFFF"/>
                </a:solidFill>
                <a:latin typeface="Carlito"/>
                <a:cs typeface="Carlito"/>
              </a:rPr>
              <a:t>in </a:t>
            </a:r>
            <a:r>
              <a:rPr sz="1600" spc="-20" dirty="0">
                <a:solidFill>
                  <a:srgbClr val="FFFFFF"/>
                </a:solidFill>
                <a:latin typeface="Carlito"/>
                <a:cs typeface="Carlito"/>
              </a:rPr>
              <a:t>parenthesis)  </a:t>
            </a:r>
            <a:r>
              <a:rPr sz="1600" spc="-10" dirty="0">
                <a:solidFill>
                  <a:srgbClr val="FFFFFF"/>
                </a:solidFill>
                <a:latin typeface="Carlito"/>
                <a:cs typeface="Carlito"/>
              </a:rPr>
              <a:t>SSO </a:t>
            </a:r>
            <a:r>
              <a:rPr sz="1600" spc="-15" dirty="0">
                <a:solidFill>
                  <a:srgbClr val="FFFFFF"/>
                </a:solidFill>
                <a:latin typeface="Carlito"/>
                <a:cs typeface="Carlito"/>
              </a:rPr>
              <a:t>(5) </a:t>
            </a:r>
            <a:r>
              <a:rPr sz="1600" spc="-5" dirty="0">
                <a:solidFill>
                  <a:srgbClr val="FFFFFF"/>
                </a:solidFill>
                <a:latin typeface="Carlito"/>
                <a:cs typeface="Carlito"/>
              </a:rPr>
              <a:t>has </a:t>
            </a:r>
            <a:r>
              <a:rPr sz="1600" spc="-20" dirty="0">
                <a:solidFill>
                  <a:srgbClr val="FFFFFF"/>
                </a:solidFill>
                <a:latin typeface="Carlito"/>
                <a:cs typeface="Carlito"/>
              </a:rPr>
              <a:t>100% </a:t>
            </a:r>
            <a:r>
              <a:rPr sz="1600" spc="-10" dirty="0">
                <a:solidFill>
                  <a:srgbClr val="FFFFFF"/>
                </a:solidFill>
                <a:latin typeface="Carlito"/>
                <a:cs typeface="Carlito"/>
              </a:rPr>
              <a:t>success</a:t>
            </a:r>
            <a:r>
              <a:rPr sz="1600" spc="45" dirty="0">
                <a:solidFill>
                  <a:srgbClr val="FFFFFF"/>
                </a:solidFill>
                <a:latin typeface="Carlito"/>
                <a:cs typeface="Carlito"/>
              </a:rPr>
              <a:t> </a:t>
            </a:r>
            <a:r>
              <a:rPr sz="1600" spc="-40" dirty="0">
                <a:solidFill>
                  <a:srgbClr val="FFFFFF"/>
                </a:solidFill>
                <a:latin typeface="Carlito"/>
                <a:cs typeface="Carlito"/>
              </a:rPr>
              <a:t>rate</a:t>
            </a:r>
            <a:endParaRPr sz="1600">
              <a:latin typeface="Carlito"/>
              <a:cs typeface="Carlito"/>
            </a:endParaRPr>
          </a:p>
          <a:p>
            <a:pPr marL="12700">
              <a:lnSpc>
                <a:spcPct val="100000"/>
              </a:lnSpc>
              <a:spcBef>
                <a:spcPts val="250"/>
              </a:spcBef>
            </a:pPr>
            <a:r>
              <a:rPr sz="1600" spc="-25" dirty="0">
                <a:solidFill>
                  <a:srgbClr val="FFFFFF"/>
                </a:solidFill>
                <a:latin typeface="Carlito"/>
                <a:cs typeface="Carlito"/>
              </a:rPr>
              <a:t>VLEO </a:t>
            </a:r>
            <a:r>
              <a:rPr sz="1600" spc="-20" dirty="0">
                <a:solidFill>
                  <a:srgbClr val="FFFFFF"/>
                </a:solidFill>
                <a:latin typeface="Carlito"/>
                <a:cs typeface="Carlito"/>
              </a:rPr>
              <a:t>(14) </a:t>
            </a:r>
            <a:r>
              <a:rPr sz="1600" spc="-5" dirty="0">
                <a:solidFill>
                  <a:srgbClr val="FFFFFF"/>
                </a:solidFill>
                <a:latin typeface="Carlito"/>
                <a:cs typeface="Carlito"/>
              </a:rPr>
              <a:t>has </a:t>
            </a:r>
            <a:r>
              <a:rPr sz="1600" spc="-20" dirty="0">
                <a:solidFill>
                  <a:srgbClr val="FFFFFF"/>
                </a:solidFill>
                <a:latin typeface="Carlito"/>
                <a:cs typeface="Carlito"/>
              </a:rPr>
              <a:t>decent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5" dirty="0">
                <a:solidFill>
                  <a:srgbClr val="FFFFFF"/>
                </a:solidFill>
                <a:latin typeface="Carlito"/>
                <a:cs typeface="Carlito"/>
              </a:rPr>
              <a:t>and</a:t>
            </a:r>
            <a:r>
              <a:rPr sz="1600" spc="150" dirty="0">
                <a:solidFill>
                  <a:srgbClr val="FFFFFF"/>
                </a:solidFill>
                <a:latin typeface="Carlito"/>
                <a:cs typeface="Carlito"/>
              </a:rPr>
              <a:t> </a:t>
            </a:r>
            <a:r>
              <a:rPr sz="1600" spc="-25" dirty="0">
                <a:solidFill>
                  <a:srgbClr val="FFFFFF"/>
                </a:solidFill>
                <a:latin typeface="Carlito"/>
                <a:cs typeface="Carlito"/>
              </a:rPr>
              <a:t>attempts</a:t>
            </a:r>
            <a:endParaRPr sz="1600">
              <a:latin typeface="Carlito"/>
              <a:cs typeface="Carlito"/>
            </a:endParaRPr>
          </a:p>
          <a:p>
            <a:pPr marL="12700">
              <a:lnSpc>
                <a:spcPct val="100000"/>
              </a:lnSpc>
              <a:spcBef>
                <a:spcPts val="395"/>
              </a:spcBef>
            </a:pPr>
            <a:r>
              <a:rPr sz="1600" spc="-5" dirty="0">
                <a:solidFill>
                  <a:srgbClr val="FFFFFF"/>
                </a:solidFill>
                <a:latin typeface="Carlito"/>
                <a:cs typeface="Carlito"/>
              </a:rPr>
              <a:t>SO </a:t>
            </a:r>
            <a:r>
              <a:rPr sz="1600" spc="-15" dirty="0">
                <a:solidFill>
                  <a:srgbClr val="FFFFFF"/>
                </a:solidFill>
                <a:latin typeface="Carlito"/>
                <a:cs typeface="Carlito"/>
              </a:rPr>
              <a:t>(1) </a:t>
            </a:r>
            <a:r>
              <a:rPr sz="1600" spc="-5" dirty="0">
                <a:solidFill>
                  <a:srgbClr val="FFFFFF"/>
                </a:solidFill>
                <a:latin typeface="Carlito"/>
                <a:cs typeface="Carlito"/>
              </a:rPr>
              <a:t>has </a:t>
            </a:r>
            <a:r>
              <a:rPr sz="1600" spc="-15" dirty="0">
                <a:solidFill>
                  <a:srgbClr val="FFFFFF"/>
                </a:solidFill>
                <a:latin typeface="Carlito"/>
                <a:cs typeface="Carlito"/>
              </a:rPr>
              <a:t>0% success</a:t>
            </a:r>
            <a:r>
              <a:rPr sz="1600" spc="85" dirty="0">
                <a:solidFill>
                  <a:srgbClr val="FFFFFF"/>
                </a:solidFill>
                <a:latin typeface="Carlito"/>
                <a:cs typeface="Carlito"/>
              </a:rPr>
              <a:t> </a:t>
            </a:r>
            <a:r>
              <a:rPr sz="1600" spc="-40" dirty="0">
                <a:solidFill>
                  <a:srgbClr val="FFFFFF"/>
                </a:solidFill>
                <a:latin typeface="Carlito"/>
                <a:cs typeface="Carlito"/>
              </a:rPr>
              <a:t>rate</a:t>
            </a:r>
            <a:endParaRPr sz="1600">
              <a:latin typeface="Carlito"/>
              <a:cs typeface="Carlito"/>
            </a:endParaRPr>
          </a:p>
          <a:p>
            <a:pPr marL="12700">
              <a:lnSpc>
                <a:spcPct val="100000"/>
              </a:lnSpc>
              <a:spcBef>
                <a:spcPts val="565"/>
              </a:spcBef>
            </a:pPr>
            <a:r>
              <a:rPr sz="1600" spc="-40" dirty="0">
                <a:solidFill>
                  <a:srgbClr val="FFFFFF"/>
                </a:solidFill>
                <a:latin typeface="Carlito"/>
                <a:cs typeface="Carlito"/>
              </a:rPr>
              <a:t>GTO </a:t>
            </a:r>
            <a:r>
              <a:rPr sz="1600" spc="-20" dirty="0">
                <a:solidFill>
                  <a:srgbClr val="FFFFFF"/>
                </a:solidFill>
                <a:latin typeface="Carlito"/>
                <a:cs typeface="Carlito"/>
              </a:rPr>
              <a:t>(27) </a:t>
            </a:r>
            <a:r>
              <a:rPr sz="1600" spc="-5" dirty="0">
                <a:solidFill>
                  <a:srgbClr val="FFFFFF"/>
                </a:solidFill>
                <a:latin typeface="Carlito"/>
                <a:cs typeface="Carlito"/>
              </a:rPr>
              <a:t>has the </a:t>
            </a:r>
            <a:r>
              <a:rPr sz="1600" spc="-20" dirty="0">
                <a:solidFill>
                  <a:srgbClr val="FFFFFF"/>
                </a:solidFill>
                <a:latin typeface="Carlito"/>
                <a:cs typeface="Carlito"/>
              </a:rPr>
              <a:t>around 50%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but </a:t>
            </a:r>
            <a:r>
              <a:rPr sz="1600" spc="-20" dirty="0">
                <a:solidFill>
                  <a:srgbClr val="FFFFFF"/>
                </a:solidFill>
                <a:latin typeface="Carlito"/>
                <a:cs typeface="Carlito"/>
              </a:rPr>
              <a:t>largest</a:t>
            </a:r>
            <a:r>
              <a:rPr sz="1600" spc="225" dirty="0">
                <a:solidFill>
                  <a:srgbClr val="FFFFFF"/>
                </a:solidFill>
                <a:latin typeface="Carlito"/>
                <a:cs typeface="Carlito"/>
              </a:rPr>
              <a:t> </a:t>
            </a:r>
            <a:r>
              <a:rPr sz="1600" spc="-5" dirty="0">
                <a:solidFill>
                  <a:srgbClr val="FFFFFF"/>
                </a:solidFill>
                <a:latin typeface="Carlito"/>
                <a:cs typeface="Carlito"/>
              </a:rPr>
              <a:t>sample</a:t>
            </a:r>
            <a:endParaRPr sz="160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403463" y="3387597"/>
            <a:ext cx="217932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Success </a:t>
            </a:r>
            <a:r>
              <a:rPr sz="1800" spc="-25" dirty="0">
                <a:latin typeface="Carlito"/>
                <a:cs typeface="Carlito"/>
              </a:rPr>
              <a:t>Rate </a:t>
            </a:r>
            <a:r>
              <a:rPr sz="1800" spc="-20" dirty="0">
                <a:latin typeface="Carlito"/>
                <a:cs typeface="Carlito"/>
              </a:rPr>
              <a:t>Scale</a:t>
            </a:r>
            <a:r>
              <a:rPr sz="1800" spc="-65" dirty="0">
                <a:latin typeface="Carlito"/>
                <a:cs typeface="Carlito"/>
              </a:rPr>
              <a:t> </a:t>
            </a:r>
            <a:r>
              <a:rPr sz="1800" spc="-5" dirty="0">
                <a:latin typeface="Carlito"/>
                <a:cs typeface="Carlito"/>
              </a:rPr>
              <a:t>with  </a:t>
            </a:r>
            <a:r>
              <a:rPr sz="1800" dirty="0">
                <a:latin typeface="Carlito"/>
                <a:cs typeface="Carlito"/>
              </a:rPr>
              <a:t>0 as</a:t>
            </a:r>
            <a:r>
              <a:rPr sz="1800" spc="-70" dirty="0">
                <a:latin typeface="Carlito"/>
                <a:cs typeface="Carlito"/>
              </a:rPr>
              <a:t> </a:t>
            </a:r>
            <a:r>
              <a:rPr sz="1800" spc="-5" dirty="0">
                <a:latin typeface="Carlito"/>
                <a:cs typeface="Carlito"/>
              </a:rPr>
              <a:t>0%</a:t>
            </a:r>
            <a:endParaRPr sz="180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1 as</a:t>
            </a:r>
            <a:r>
              <a:rPr sz="1800" spc="-125" dirty="0">
                <a:latin typeface="Carlito"/>
                <a:cs typeface="Carlito"/>
              </a:rPr>
              <a:t> </a:t>
            </a:r>
            <a:r>
              <a:rPr sz="1800" spc="-5" dirty="0">
                <a:latin typeface="Carlito"/>
                <a:cs typeface="Carlito"/>
              </a:rPr>
              <a:t>100%</a:t>
            </a:r>
            <a:endParaRPr sz="18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642620"/>
            <a:ext cx="494157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135" dirty="0">
                <a:solidFill>
                  <a:srgbClr val="BB562C"/>
                </a:solidFill>
              </a:rPr>
              <a:t>Orbit</a:t>
            </a:r>
            <a:r>
              <a:rPr sz="3600" spc="-760" dirty="0">
                <a:solidFill>
                  <a:srgbClr val="BB562C"/>
                </a:solidFill>
              </a:rPr>
              <a:t> </a:t>
            </a:r>
            <a:r>
              <a:rPr sz="3600" spc="-145" dirty="0">
                <a:solidFill>
                  <a:srgbClr val="BB562C"/>
                </a:solidFill>
              </a:rPr>
              <a:t>type</a:t>
            </a:r>
            <a:endParaRPr sz="360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rgbClr val="FFFFFF"/>
                </a:solidFill>
                <a:latin typeface="Carlito"/>
                <a:cs typeface="Carlito"/>
              </a:rPr>
              <a:t>Launch Orbit </a:t>
            </a:r>
            <a:r>
              <a:rPr sz="1600" spc="-25" dirty="0">
                <a:solidFill>
                  <a:srgbClr val="FFFFFF"/>
                </a:solidFill>
                <a:latin typeface="Carlito"/>
                <a:cs typeface="Carlito"/>
              </a:rPr>
              <a:t>preferences </a:t>
            </a:r>
            <a:r>
              <a:rPr sz="1600" spc="-5" dirty="0">
                <a:solidFill>
                  <a:srgbClr val="FFFFFF"/>
                </a:solidFill>
                <a:latin typeface="Carlito"/>
                <a:cs typeface="Carlito"/>
              </a:rPr>
              <a:t>changed </a:t>
            </a:r>
            <a:r>
              <a:rPr sz="1600" spc="-20" dirty="0">
                <a:solidFill>
                  <a:srgbClr val="FFFFFF"/>
                </a:solidFill>
                <a:latin typeface="Carlito"/>
                <a:cs typeface="Carlito"/>
              </a:rPr>
              <a:t>over </a:t>
            </a:r>
            <a:r>
              <a:rPr sz="1600" spc="-10" dirty="0">
                <a:solidFill>
                  <a:srgbClr val="FFFFFF"/>
                </a:solidFill>
                <a:latin typeface="Carlito"/>
                <a:cs typeface="Carlito"/>
              </a:rPr>
              <a:t>Flight </a:t>
            </a:r>
            <a:r>
              <a:rPr sz="1600" spc="-50" dirty="0">
                <a:solidFill>
                  <a:srgbClr val="FFFFFF"/>
                </a:solidFill>
                <a:latin typeface="Carlito"/>
                <a:cs typeface="Carlito"/>
              </a:rPr>
              <a:t>Number.  </a:t>
            </a:r>
            <a:r>
              <a:rPr sz="1600" spc="-15" dirty="0">
                <a:solidFill>
                  <a:srgbClr val="FFFFFF"/>
                </a:solidFill>
                <a:latin typeface="Carlito"/>
                <a:cs typeface="Carlito"/>
              </a:rPr>
              <a:t>Launch </a:t>
            </a:r>
            <a:r>
              <a:rPr sz="1600" spc="-25" dirty="0">
                <a:solidFill>
                  <a:srgbClr val="FFFFFF"/>
                </a:solidFill>
                <a:latin typeface="Carlito"/>
                <a:cs typeface="Carlito"/>
              </a:rPr>
              <a:t>Outcome </a:t>
            </a:r>
            <a:r>
              <a:rPr sz="1600" spc="-15" dirty="0">
                <a:solidFill>
                  <a:srgbClr val="FFFFFF"/>
                </a:solidFill>
                <a:latin typeface="Carlito"/>
                <a:cs typeface="Carlito"/>
              </a:rPr>
              <a:t>seems to </a:t>
            </a:r>
            <a:r>
              <a:rPr sz="1600" spc="-25" dirty="0">
                <a:solidFill>
                  <a:srgbClr val="FFFFFF"/>
                </a:solidFill>
                <a:latin typeface="Carlito"/>
                <a:cs typeface="Carlito"/>
              </a:rPr>
              <a:t>correlate </a:t>
            </a:r>
            <a:r>
              <a:rPr sz="1600" spc="-5" dirty="0">
                <a:solidFill>
                  <a:srgbClr val="FFFFFF"/>
                </a:solidFill>
                <a:latin typeface="Carlito"/>
                <a:cs typeface="Carlito"/>
              </a:rPr>
              <a:t>with this</a:t>
            </a:r>
            <a:r>
              <a:rPr sz="1600" spc="120" dirty="0">
                <a:solidFill>
                  <a:srgbClr val="FFFFFF"/>
                </a:solidFill>
                <a:latin typeface="Carlito"/>
                <a:cs typeface="Carlito"/>
              </a:rPr>
              <a:t> </a:t>
            </a:r>
            <a:r>
              <a:rPr sz="1600" spc="-25" dirty="0">
                <a:solidFill>
                  <a:srgbClr val="FFFFFF"/>
                </a:solidFill>
                <a:latin typeface="Carlito"/>
                <a:cs typeface="Carlito"/>
              </a:rPr>
              <a:t>preference.</a:t>
            </a:r>
            <a:endParaRPr sz="1600">
              <a:latin typeface="Carlito"/>
              <a:cs typeface="Carlito"/>
            </a:endParaRPr>
          </a:p>
          <a:p>
            <a:pPr marL="12700" marR="5080">
              <a:lnSpc>
                <a:spcPts val="2330"/>
              </a:lnSpc>
              <a:spcBef>
                <a:spcPts val="135"/>
              </a:spcBef>
            </a:pPr>
            <a:r>
              <a:rPr sz="1600" spc="-15" dirty="0">
                <a:solidFill>
                  <a:srgbClr val="FFFFFF"/>
                </a:solidFill>
                <a:latin typeface="Carlito"/>
                <a:cs typeface="Carlito"/>
              </a:rPr>
              <a:t>SpaceX </a:t>
            </a:r>
            <a:r>
              <a:rPr sz="1600" spc="-20" dirty="0">
                <a:solidFill>
                  <a:srgbClr val="FFFFFF"/>
                </a:solidFill>
                <a:latin typeface="Carlito"/>
                <a:cs typeface="Carlito"/>
              </a:rPr>
              <a:t>started </a:t>
            </a:r>
            <a:r>
              <a:rPr sz="1600" spc="-5" dirty="0">
                <a:solidFill>
                  <a:srgbClr val="FFFFFF"/>
                </a:solidFill>
                <a:latin typeface="Carlito"/>
                <a:cs typeface="Carlito"/>
              </a:rPr>
              <a:t>with </a:t>
            </a:r>
            <a:r>
              <a:rPr sz="1600" spc="-25" dirty="0">
                <a:solidFill>
                  <a:srgbClr val="FFFFFF"/>
                </a:solidFill>
                <a:latin typeface="Carlito"/>
                <a:cs typeface="Carlito"/>
              </a:rPr>
              <a:t>LEO </a:t>
            </a:r>
            <a:r>
              <a:rPr sz="1600" spc="-5" dirty="0">
                <a:solidFill>
                  <a:srgbClr val="FFFFFF"/>
                </a:solidFill>
                <a:latin typeface="Carlito"/>
                <a:cs typeface="Carlito"/>
              </a:rPr>
              <a:t>orbits which </a:t>
            </a:r>
            <a:r>
              <a:rPr sz="1600" spc="-20" dirty="0">
                <a:solidFill>
                  <a:srgbClr val="FFFFFF"/>
                </a:solidFill>
                <a:latin typeface="Carlito"/>
                <a:cs typeface="Carlito"/>
              </a:rPr>
              <a:t>saw </a:t>
            </a:r>
            <a:r>
              <a:rPr sz="1600" spc="-25" dirty="0">
                <a:solidFill>
                  <a:srgbClr val="FFFFFF"/>
                </a:solidFill>
                <a:latin typeface="Carlito"/>
                <a:cs typeface="Carlito"/>
              </a:rPr>
              <a:t>moderate </a:t>
            </a:r>
            <a:r>
              <a:rPr sz="1600" spc="-15" dirty="0">
                <a:solidFill>
                  <a:srgbClr val="FFFFFF"/>
                </a:solidFill>
                <a:latin typeface="Carlito"/>
                <a:cs typeface="Carlito"/>
              </a:rPr>
              <a:t>success </a:t>
            </a:r>
            <a:r>
              <a:rPr sz="1600" spc="-25" dirty="0">
                <a:solidFill>
                  <a:srgbClr val="FFFFFF"/>
                </a:solidFill>
                <a:latin typeface="Carlito"/>
                <a:cs typeface="Carlito"/>
              </a:rPr>
              <a:t>LEO </a:t>
            </a:r>
            <a:r>
              <a:rPr sz="1600" spc="-5" dirty="0">
                <a:solidFill>
                  <a:srgbClr val="FFFFFF"/>
                </a:solidFill>
                <a:latin typeface="Carlito"/>
                <a:cs typeface="Carlito"/>
              </a:rPr>
              <a:t>and </a:t>
            </a:r>
            <a:r>
              <a:rPr sz="1600" spc="-25" dirty="0">
                <a:solidFill>
                  <a:srgbClr val="FFFFFF"/>
                </a:solidFill>
                <a:latin typeface="Carlito"/>
                <a:cs typeface="Carlito"/>
              </a:rPr>
              <a:t>returned </a:t>
            </a:r>
            <a:r>
              <a:rPr sz="1600" spc="-15" dirty="0">
                <a:solidFill>
                  <a:srgbClr val="FFFFFF"/>
                </a:solidFill>
                <a:latin typeface="Carlito"/>
                <a:cs typeface="Carlito"/>
              </a:rPr>
              <a:t>to </a:t>
            </a:r>
            <a:r>
              <a:rPr sz="1600" spc="-25" dirty="0">
                <a:solidFill>
                  <a:srgbClr val="FFFFFF"/>
                </a:solidFill>
                <a:latin typeface="Carlito"/>
                <a:cs typeface="Carlito"/>
              </a:rPr>
              <a:t>VLEO </a:t>
            </a:r>
            <a:r>
              <a:rPr sz="1600" dirty="0">
                <a:solidFill>
                  <a:srgbClr val="FFFFFF"/>
                </a:solidFill>
                <a:latin typeface="Carlito"/>
                <a:cs typeface="Carlito"/>
              </a:rPr>
              <a:t>in </a:t>
            </a:r>
            <a:r>
              <a:rPr sz="1600" spc="-25" dirty="0">
                <a:solidFill>
                  <a:srgbClr val="FFFFFF"/>
                </a:solidFill>
                <a:latin typeface="Carlito"/>
                <a:cs typeface="Carlito"/>
              </a:rPr>
              <a:t>recent </a:t>
            </a:r>
            <a:r>
              <a:rPr sz="1600" spc="-5" dirty="0">
                <a:solidFill>
                  <a:srgbClr val="FFFFFF"/>
                </a:solidFill>
                <a:latin typeface="Carlito"/>
                <a:cs typeface="Carlito"/>
              </a:rPr>
              <a:t>launches  </a:t>
            </a:r>
            <a:r>
              <a:rPr sz="1600" spc="-15" dirty="0">
                <a:solidFill>
                  <a:srgbClr val="FFFFFF"/>
                </a:solidFill>
                <a:latin typeface="Carlito"/>
                <a:cs typeface="Carlito"/>
              </a:rPr>
              <a:t>SpaceX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5" dirty="0">
                <a:solidFill>
                  <a:srgbClr val="FFFFFF"/>
                </a:solidFill>
                <a:latin typeface="Carlito"/>
                <a:cs typeface="Carlito"/>
              </a:rPr>
              <a:t>perform better </a:t>
            </a:r>
            <a:r>
              <a:rPr sz="1600" dirty="0">
                <a:solidFill>
                  <a:srgbClr val="FFFFFF"/>
                </a:solidFill>
                <a:latin typeface="Carlito"/>
                <a:cs typeface="Carlito"/>
              </a:rPr>
              <a:t>in </a:t>
            </a:r>
            <a:r>
              <a:rPr sz="1600" spc="-20" dirty="0">
                <a:solidFill>
                  <a:srgbClr val="FFFFFF"/>
                </a:solidFill>
                <a:latin typeface="Carlito"/>
                <a:cs typeface="Carlito"/>
              </a:rPr>
              <a:t>lower </a:t>
            </a:r>
            <a:r>
              <a:rPr sz="1600" spc="-5" dirty="0">
                <a:solidFill>
                  <a:srgbClr val="FFFFFF"/>
                </a:solidFill>
                <a:latin typeface="Carlito"/>
                <a:cs typeface="Carlito"/>
              </a:rPr>
              <a:t>orbits or </a:t>
            </a:r>
            <a:r>
              <a:rPr sz="1600" spc="-20" dirty="0">
                <a:solidFill>
                  <a:srgbClr val="FFFFFF"/>
                </a:solidFill>
                <a:latin typeface="Carlito"/>
                <a:cs typeface="Carlito"/>
              </a:rPr>
              <a:t>Sun-synchronous</a:t>
            </a:r>
            <a:r>
              <a:rPr sz="1600" spc="275" dirty="0">
                <a:solidFill>
                  <a:srgbClr val="FFFFFF"/>
                </a:solidFill>
                <a:latin typeface="Carlito"/>
                <a:cs typeface="Carlito"/>
              </a:rPr>
              <a:t> </a:t>
            </a:r>
            <a:r>
              <a:rPr sz="1600" spc="-5" dirty="0">
                <a:solidFill>
                  <a:srgbClr val="FFFFFF"/>
                </a:solidFill>
                <a:latin typeface="Carlito"/>
                <a:cs typeface="Carlito"/>
              </a:rPr>
              <a:t>orbits</a:t>
            </a:r>
            <a:endParaRPr sz="160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18108" y="808990"/>
            <a:ext cx="380428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135" dirty="0">
                <a:solidFill>
                  <a:srgbClr val="BB562C"/>
                </a:solidFill>
              </a:rPr>
              <a:t>Orbit</a:t>
            </a:r>
            <a:r>
              <a:rPr sz="3600" spc="-465" dirty="0">
                <a:solidFill>
                  <a:srgbClr val="BB562C"/>
                </a:solidFill>
              </a:rPr>
              <a:t> </a:t>
            </a:r>
            <a:r>
              <a:rPr sz="3600" spc="-145" dirty="0">
                <a:solidFill>
                  <a:srgbClr val="BB562C"/>
                </a:solidFill>
              </a:rPr>
              <a:t>type</a:t>
            </a:r>
            <a:endParaRPr sz="3600"/>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BB562C"/>
                </a:solidFill>
              </a:rPr>
              <a:t>Launch </a:t>
            </a:r>
            <a:r>
              <a:rPr sz="3600" spc="-425" dirty="0">
                <a:solidFill>
                  <a:srgbClr val="BB562C"/>
                </a:solidFill>
              </a:rPr>
              <a:t>Success </a:t>
            </a:r>
            <a:r>
              <a:rPr sz="3600" spc="-335" dirty="0">
                <a:solidFill>
                  <a:srgbClr val="BB562C"/>
                </a:solidFill>
              </a:rPr>
              <a:t>Yearly</a:t>
            </a:r>
            <a:r>
              <a:rPr sz="3600" spc="-470" dirty="0">
                <a:solidFill>
                  <a:srgbClr val="BB562C"/>
                </a:solidFill>
              </a:rPr>
              <a:t> </a:t>
            </a:r>
            <a:r>
              <a:rPr sz="3600" spc="-305" dirty="0">
                <a:solidFill>
                  <a:srgbClr val="BB562C"/>
                </a:solidFill>
              </a:rPr>
              <a:t>Trend</a:t>
            </a:r>
            <a:endParaRPr sz="3600"/>
          </a:p>
        </p:txBody>
      </p:sp>
      <p:sp>
        <p:nvSpPr>
          <p:cNvPr id="6" name="object 6"/>
          <p:cNvSpPr txBox="1"/>
          <p:nvPr/>
        </p:nvSpPr>
        <p:spPr>
          <a:xfrm>
            <a:off x="1176019" y="5031310"/>
            <a:ext cx="5977890" cy="616585"/>
          </a:xfrm>
          <a:prstGeom prst="rect">
            <a:avLst/>
          </a:prstGeom>
        </p:spPr>
        <p:txBody>
          <a:bodyPr vert="horz" wrap="square" lIns="0" tIns="64135" rIns="0" bIns="0" rtlCol="0">
            <a:spAutoFit/>
          </a:bodyPr>
          <a:lstStyle/>
          <a:p>
            <a:pPr marL="12700">
              <a:lnSpc>
                <a:spcPct val="100000"/>
              </a:lnSpc>
              <a:spcBef>
                <a:spcPts val="505"/>
              </a:spcBef>
            </a:pPr>
            <a:r>
              <a:rPr sz="1600" spc="-15" dirty="0">
                <a:solidFill>
                  <a:srgbClr val="FFFFFF"/>
                </a:solidFill>
                <a:latin typeface="Carlito"/>
                <a:cs typeface="Carlito"/>
              </a:rPr>
              <a:t>Success </a:t>
            </a:r>
            <a:r>
              <a:rPr sz="1600" spc="-20" dirty="0">
                <a:solidFill>
                  <a:srgbClr val="FFFFFF"/>
                </a:solidFill>
                <a:latin typeface="Carlito"/>
                <a:cs typeface="Carlito"/>
              </a:rPr>
              <a:t>generally </a:t>
            </a:r>
            <a:r>
              <a:rPr sz="1600" spc="-10" dirty="0">
                <a:solidFill>
                  <a:srgbClr val="FFFFFF"/>
                </a:solidFill>
                <a:latin typeface="Carlito"/>
                <a:cs typeface="Carlito"/>
              </a:rPr>
              <a:t>increases </a:t>
            </a:r>
            <a:r>
              <a:rPr sz="1600" spc="-20" dirty="0">
                <a:solidFill>
                  <a:srgbClr val="FFFFFF"/>
                </a:solidFill>
                <a:latin typeface="Carlito"/>
                <a:cs typeface="Carlito"/>
              </a:rPr>
              <a:t>over </a:t>
            </a:r>
            <a:r>
              <a:rPr sz="1600" spc="-5" dirty="0">
                <a:solidFill>
                  <a:srgbClr val="FFFFFF"/>
                </a:solidFill>
                <a:latin typeface="Carlito"/>
                <a:cs typeface="Carlito"/>
              </a:rPr>
              <a:t>time since </a:t>
            </a:r>
            <a:r>
              <a:rPr sz="1600" spc="-20" dirty="0">
                <a:solidFill>
                  <a:srgbClr val="FFFFFF"/>
                </a:solidFill>
                <a:latin typeface="Carlito"/>
                <a:cs typeface="Carlito"/>
              </a:rPr>
              <a:t>2013 </a:t>
            </a:r>
            <a:r>
              <a:rPr sz="1600" spc="-5" dirty="0">
                <a:solidFill>
                  <a:srgbClr val="FFFFFF"/>
                </a:solidFill>
                <a:latin typeface="Carlito"/>
                <a:cs typeface="Carlito"/>
              </a:rPr>
              <a:t>with a </a:t>
            </a:r>
            <a:r>
              <a:rPr sz="1600" spc="-10" dirty="0">
                <a:solidFill>
                  <a:srgbClr val="FFFFFF"/>
                </a:solidFill>
                <a:latin typeface="Carlito"/>
                <a:cs typeface="Carlito"/>
              </a:rPr>
              <a:t>slight </a:t>
            </a:r>
            <a:r>
              <a:rPr sz="1600" spc="-5" dirty="0">
                <a:solidFill>
                  <a:srgbClr val="FFFFFF"/>
                </a:solidFill>
                <a:latin typeface="Carlito"/>
                <a:cs typeface="Carlito"/>
              </a:rPr>
              <a:t>dip </a:t>
            </a:r>
            <a:r>
              <a:rPr sz="1600" dirty="0">
                <a:solidFill>
                  <a:srgbClr val="FFFFFF"/>
                </a:solidFill>
                <a:latin typeface="Carlito"/>
                <a:cs typeface="Carlito"/>
              </a:rPr>
              <a:t>in</a:t>
            </a:r>
            <a:r>
              <a:rPr sz="1600" spc="55" dirty="0">
                <a:solidFill>
                  <a:srgbClr val="FFFFFF"/>
                </a:solidFill>
                <a:latin typeface="Carlito"/>
                <a:cs typeface="Carlito"/>
              </a:rPr>
              <a:t> </a:t>
            </a:r>
            <a:r>
              <a:rPr sz="1600" spc="-25" dirty="0">
                <a:solidFill>
                  <a:srgbClr val="FFFFFF"/>
                </a:solidFill>
                <a:latin typeface="Carlito"/>
                <a:cs typeface="Carlito"/>
              </a:rPr>
              <a:t>2018</a:t>
            </a:r>
            <a:endParaRPr sz="1600">
              <a:latin typeface="Carlito"/>
              <a:cs typeface="Carlito"/>
            </a:endParaRPr>
          </a:p>
          <a:p>
            <a:pPr marL="12700">
              <a:lnSpc>
                <a:spcPct val="100000"/>
              </a:lnSpc>
              <a:spcBef>
                <a:spcPts val="405"/>
              </a:spcBef>
            </a:pPr>
            <a:r>
              <a:rPr sz="1600" spc="-20" dirty="0">
                <a:solidFill>
                  <a:srgbClr val="FFFFFF"/>
                </a:solidFill>
                <a:latin typeface="Carlito"/>
                <a:cs typeface="Carlito"/>
              </a:rPr>
              <a:t>Success </a:t>
            </a:r>
            <a:r>
              <a:rPr sz="1600" dirty="0">
                <a:solidFill>
                  <a:srgbClr val="FFFFFF"/>
                </a:solidFill>
                <a:latin typeface="Carlito"/>
                <a:cs typeface="Carlito"/>
              </a:rPr>
              <a:t>in </a:t>
            </a:r>
            <a:r>
              <a:rPr sz="1600" spc="-25" dirty="0">
                <a:solidFill>
                  <a:srgbClr val="FFFFFF"/>
                </a:solidFill>
                <a:latin typeface="Carlito"/>
                <a:cs typeface="Carlito"/>
              </a:rPr>
              <a:t>recent years </a:t>
            </a:r>
            <a:r>
              <a:rPr sz="1600" spc="-15" dirty="0">
                <a:solidFill>
                  <a:srgbClr val="FFFFFF"/>
                </a:solidFill>
                <a:latin typeface="Carlito"/>
                <a:cs typeface="Carlito"/>
              </a:rPr>
              <a:t>at </a:t>
            </a:r>
            <a:r>
              <a:rPr sz="1600" spc="-20" dirty="0">
                <a:solidFill>
                  <a:srgbClr val="FFFFFF"/>
                </a:solidFill>
                <a:latin typeface="Carlito"/>
                <a:cs typeface="Carlito"/>
              </a:rPr>
              <a:t>around</a:t>
            </a:r>
            <a:r>
              <a:rPr sz="1600" spc="90" dirty="0">
                <a:solidFill>
                  <a:srgbClr val="FFFFFF"/>
                </a:solidFill>
                <a:latin typeface="Carlito"/>
                <a:cs typeface="Carlito"/>
              </a:rPr>
              <a:t> </a:t>
            </a:r>
            <a:r>
              <a:rPr sz="1600" spc="-25" dirty="0">
                <a:solidFill>
                  <a:srgbClr val="FFFFFF"/>
                </a:solidFill>
                <a:latin typeface="Carlito"/>
                <a:cs typeface="Carlito"/>
              </a:rPr>
              <a:t>80%</a:t>
            </a:r>
            <a:endParaRPr sz="160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72821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a:t>
            </a:r>
            <a:r>
              <a:rPr lang="en-US" sz="8000" spc="-1125" dirty="0">
                <a:solidFill>
                  <a:srgbClr val="242424"/>
                </a:solidFill>
                <a:latin typeface="Arial"/>
                <a:cs typeface="Arial"/>
              </a:rPr>
              <a:t> </a:t>
            </a:r>
            <a:r>
              <a:rPr sz="8000" spc="-1125" dirty="0">
                <a:solidFill>
                  <a:srgbClr val="242424"/>
                </a:solidFill>
                <a:latin typeface="Arial"/>
                <a:cs typeface="Arial"/>
              </a:rPr>
              <a:t>D</a:t>
            </a:r>
            <a:r>
              <a:rPr lang="en-US" sz="8000" spc="-1125" dirty="0">
                <a:solidFill>
                  <a:srgbClr val="242424"/>
                </a:solidFill>
                <a:latin typeface="Arial"/>
                <a:cs typeface="Arial"/>
              </a:rPr>
              <a:t> </a:t>
            </a:r>
            <a:r>
              <a:rPr sz="8000" spc="-1125" dirty="0">
                <a:solidFill>
                  <a:srgbClr val="242424"/>
                </a:solidFill>
                <a:latin typeface="Arial"/>
                <a:cs typeface="Arial"/>
              </a:rPr>
              <a:t>A </a:t>
            </a:r>
            <a:r>
              <a:rPr lang="en-US" sz="8000" spc="-1125" dirty="0">
                <a:solidFill>
                  <a:srgbClr val="242424"/>
                </a:solidFill>
                <a:latin typeface="Arial"/>
                <a:cs typeface="Arial"/>
              </a:rPr>
              <a:t> </a:t>
            </a:r>
            <a:r>
              <a:rPr sz="8000" spc="-50" dirty="0">
                <a:solidFill>
                  <a:srgbClr val="242424"/>
                </a:solidFill>
                <a:latin typeface="Arial"/>
                <a:cs typeface="Arial"/>
              </a:rPr>
              <a:t>with</a:t>
            </a:r>
            <a:r>
              <a:rPr sz="8000" spc="-1315" dirty="0">
                <a:solidFill>
                  <a:srgbClr val="242424"/>
                </a:solidFill>
                <a:latin typeface="Arial"/>
                <a:cs typeface="Arial"/>
              </a:rPr>
              <a:t> </a:t>
            </a:r>
            <a:r>
              <a:rPr sz="8000" spc="-1270" dirty="0">
                <a:solidFill>
                  <a:srgbClr val="242424"/>
                </a:solidFill>
                <a:latin typeface="Arial"/>
                <a:cs typeface="Arial"/>
              </a:rPr>
              <a:t>S</a:t>
            </a:r>
            <a:r>
              <a:rPr lang="en-US" sz="8000" spc="-1270" dirty="0">
                <a:solidFill>
                  <a:srgbClr val="242424"/>
                </a:solidFill>
                <a:latin typeface="Arial"/>
                <a:cs typeface="Arial"/>
              </a:rPr>
              <a:t> </a:t>
            </a:r>
            <a:r>
              <a:rPr sz="8000" spc="-1270" dirty="0">
                <a:solidFill>
                  <a:srgbClr val="242424"/>
                </a:solidFill>
                <a:latin typeface="Arial"/>
                <a:cs typeface="Arial"/>
              </a:rPr>
              <a:t>Q</a:t>
            </a:r>
            <a:r>
              <a:rPr lang="en-US" sz="8000" spc="-1270" dirty="0">
                <a:solidFill>
                  <a:srgbClr val="242424"/>
                </a:solidFill>
                <a:latin typeface="Arial"/>
                <a:cs typeface="Arial"/>
              </a:rPr>
              <a:t> </a:t>
            </a:r>
            <a:r>
              <a:rPr sz="8000" spc="-1270" dirty="0">
                <a:solidFill>
                  <a:srgbClr val="242424"/>
                </a:solidFill>
                <a:latin typeface="Arial"/>
                <a:cs typeface="Arial"/>
              </a:rPr>
              <a:t>L</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4" name="object 4"/>
          <p:cNvSpPr txBox="1"/>
          <p:nvPr/>
        </p:nvSpPr>
        <p:spPr>
          <a:xfrm>
            <a:off x="4725415" y="1810867"/>
            <a:ext cx="6174740" cy="252666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Carlito"/>
                <a:cs typeface="Carlito"/>
              </a:rPr>
              <a:t>Query unique launch </a:t>
            </a:r>
            <a:r>
              <a:rPr sz="2000" spc="-20" dirty="0">
                <a:solidFill>
                  <a:srgbClr val="404040"/>
                </a:solidFill>
                <a:latin typeface="Carlito"/>
                <a:cs typeface="Carlito"/>
              </a:rPr>
              <a:t>site </a:t>
            </a:r>
            <a:r>
              <a:rPr sz="2000" spc="-5" dirty="0">
                <a:solidFill>
                  <a:srgbClr val="404040"/>
                </a:solidFill>
                <a:latin typeface="Carlito"/>
                <a:cs typeface="Carlito"/>
              </a:rPr>
              <a:t>names </a:t>
            </a:r>
            <a:r>
              <a:rPr sz="2000" spc="-20" dirty="0">
                <a:solidFill>
                  <a:srgbClr val="404040"/>
                </a:solidFill>
                <a:latin typeface="Carlito"/>
                <a:cs typeface="Carlito"/>
              </a:rPr>
              <a:t>from</a:t>
            </a:r>
            <a:r>
              <a:rPr sz="2000" spc="-80"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2700">
              <a:lnSpc>
                <a:spcPts val="2300"/>
              </a:lnSpc>
              <a:spcBef>
                <a:spcPts val="1200"/>
              </a:spcBef>
            </a:pPr>
            <a:r>
              <a:rPr sz="2000" spc="-5" dirty="0">
                <a:solidFill>
                  <a:srgbClr val="404040"/>
                </a:solidFill>
                <a:latin typeface="Carlito"/>
                <a:cs typeface="Carlito"/>
              </a:rPr>
              <a:t>CCAFS SLC-40 </a:t>
            </a:r>
            <a:r>
              <a:rPr sz="2000" dirty="0">
                <a:solidFill>
                  <a:srgbClr val="404040"/>
                </a:solidFill>
                <a:latin typeface="Carlito"/>
                <a:cs typeface="Carlito"/>
              </a:rPr>
              <a:t>and </a:t>
            </a:r>
            <a:r>
              <a:rPr sz="2000" spc="-10" dirty="0">
                <a:solidFill>
                  <a:srgbClr val="404040"/>
                </a:solidFill>
                <a:latin typeface="Carlito"/>
                <a:cs typeface="Carlito"/>
              </a:rPr>
              <a:t>CCAFSSLC-40 </a:t>
            </a:r>
            <a:r>
              <a:rPr sz="2000" spc="-25" dirty="0">
                <a:solidFill>
                  <a:srgbClr val="404040"/>
                </a:solidFill>
                <a:latin typeface="Carlito"/>
                <a:cs typeface="Carlito"/>
              </a:rPr>
              <a:t>likely </a:t>
            </a:r>
            <a:r>
              <a:rPr sz="2000" dirty="0">
                <a:solidFill>
                  <a:srgbClr val="404040"/>
                </a:solidFill>
                <a:latin typeface="Carlito"/>
                <a:cs typeface="Carlito"/>
              </a:rPr>
              <a:t>all </a:t>
            </a:r>
            <a:r>
              <a:rPr sz="2000" spc="-20" dirty="0">
                <a:solidFill>
                  <a:srgbClr val="404040"/>
                </a:solidFill>
                <a:latin typeface="Carlito"/>
                <a:cs typeface="Carlito"/>
              </a:rPr>
              <a:t>represent </a:t>
            </a:r>
            <a:r>
              <a:rPr sz="2000" dirty="0">
                <a:solidFill>
                  <a:srgbClr val="404040"/>
                </a:solidFill>
                <a:latin typeface="Carlito"/>
                <a:cs typeface="Carlito"/>
              </a:rPr>
              <a:t>the</a:t>
            </a:r>
            <a:r>
              <a:rPr sz="2000" spc="-114" dirty="0">
                <a:solidFill>
                  <a:srgbClr val="404040"/>
                </a:solidFill>
                <a:latin typeface="Carlito"/>
                <a:cs typeface="Carlito"/>
              </a:rPr>
              <a:t> </a:t>
            </a:r>
            <a:r>
              <a:rPr sz="2000" spc="-5" dirty="0">
                <a:solidFill>
                  <a:srgbClr val="404040"/>
                </a:solidFill>
                <a:latin typeface="Carlito"/>
                <a:cs typeface="Carlito"/>
              </a:rPr>
              <a:t>same</a:t>
            </a:r>
            <a:endParaRPr sz="2000">
              <a:latin typeface="Carlito"/>
              <a:cs typeface="Carlito"/>
            </a:endParaRPr>
          </a:p>
          <a:p>
            <a:pPr marL="12700">
              <a:lnSpc>
                <a:spcPts val="2300"/>
              </a:lnSpc>
            </a:pP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with </a:t>
            </a:r>
            <a:r>
              <a:rPr sz="2000" spc="-25" dirty="0">
                <a:solidFill>
                  <a:srgbClr val="404040"/>
                </a:solidFill>
                <a:latin typeface="Carlito"/>
                <a:cs typeface="Carlito"/>
              </a:rPr>
              <a:t>data </a:t>
            </a:r>
            <a:r>
              <a:rPr sz="2000" spc="-5" dirty="0">
                <a:solidFill>
                  <a:srgbClr val="404040"/>
                </a:solidFill>
                <a:latin typeface="Carlito"/>
                <a:cs typeface="Carlito"/>
              </a:rPr>
              <a:t>entry</a:t>
            </a:r>
            <a:r>
              <a:rPr sz="2000" spc="-35" dirty="0">
                <a:solidFill>
                  <a:srgbClr val="404040"/>
                </a:solidFill>
                <a:latin typeface="Carlito"/>
                <a:cs typeface="Carlito"/>
              </a:rPr>
              <a:t> </a:t>
            </a:r>
            <a:r>
              <a:rPr sz="2000" spc="-25" dirty="0">
                <a:solidFill>
                  <a:srgbClr val="404040"/>
                </a:solidFill>
                <a:latin typeface="Carlito"/>
                <a:cs typeface="Carlito"/>
              </a:rPr>
              <a:t>errors.</a:t>
            </a:r>
            <a:endParaRPr sz="2000">
              <a:latin typeface="Carlito"/>
              <a:cs typeface="Carlito"/>
            </a:endParaRPr>
          </a:p>
          <a:p>
            <a:pPr marL="12700" marR="2114550">
              <a:lnSpc>
                <a:spcPct val="141500"/>
              </a:lnSpc>
              <a:spcBef>
                <a:spcPts val="110"/>
              </a:spcBef>
            </a:pPr>
            <a:r>
              <a:rPr sz="2000" spc="-5" dirty="0">
                <a:solidFill>
                  <a:srgbClr val="404040"/>
                </a:solidFill>
                <a:latin typeface="Carlito"/>
                <a:cs typeface="Carlito"/>
              </a:rPr>
              <a:t>CCAFS </a:t>
            </a:r>
            <a:r>
              <a:rPr sz="2000" spc="-15" dirty="0">
                <a:solidFill>
                  <a:srgbClr val="404040"/>
                </a:solidFill>
                <a:latin typeface="Carlito"/>
                <a:cs typeface="Carlito"/>
              </a:rPr>
              <a:t>LC-40 </a:t>
            </a:r>
            <a:r>
              <a:rPr sz="2000" spc="-20" dirty="0">
                <a:solidFill>
                  <a:srgbClr val="404040"/>
                </a:solidFill>
                <a:latin typeface="Carlito"/>
                <a:cs typeface="Carlito"/>
              </a:rPr>
              <a:t>was </a:t>
            </a:r>
            <a:r>
              <a:rPr sz="2000" dirty="0">
                <a:solidFill>
                  <a:srgbClr val="404040"/>
                </a:solidFill>
                <a:latin typeface="Carlito"/>
                <a:cs typeface="Carlito"/>
              </a:rPr>
              <a:t>the </a:t>
            </a:r>
            <a:r>
              <a:rPr sz="2000" spc="-20" dirty="0">
                <a:solidFill>
                  <a:srgbClr val="404040"/>
                </a:solidFill>
                <a:latin typeface="Carlito"/>
                <a:cs typeface="Carlito"/>
              </a:rPr>
              <a:t>previous </a:t>
            </a:r>
            <a:r>
              <a:rPr sz="2000" spc="-5" dirty="0">
                <a:solidFill>
                  <a:srgbClr val="404040"/>
                </a:solidFill>
                <a:latin typeface="Carlito"/>
                <a:cs typeface="Carlito"/>
              </a:rPr>
              <a:t>name.  </a:t>
            </a:r>
            <a:r>
              <a:rPr sz="2000" spc="-25" dirty="0">
                <a:solidFill>
                  <a:srgbClr val="404040"/>
                </a:solidFill>
                <a:latin typeface="Carlito"/>
                <a:cs typeface="Carlito"/>
              </a:rPr>
              <a:t>Likely </a:t>
            </a:r>
            <a:r>
              <a:rPr sz="2000" spc="-5" dirty="0">
                <a:solidFill>
                  <a:srgbClr val="404040"/>
                </a:solidFill>
                <a:latin typeface="Carlito"/>
                <a:cs typeface="Carlito"/>
              </a:rPr>
              <a:t>only </a:t>
            </a:r>
            <a:r>
              <a:rPr sz="2000" dirty="0">
                <a:solidFill>
                  <a:srgbClr val="404040"/>
                </a:solidFill>
                <a:latin typeface="Carlito"/>
                <a:cs typeface="Carlito"/>
              </a:rPr>
              <a:t>3 unique </a:t>
            </a:r>
            <a:r>
              <a:rPr sz="2000" spc="-5" dirty="0">
                <a:solidFill>
                  <a:srgbClr val="404040"/>
                </a:solidFill>
                <a:latin typeface="Carlito"/>
                <a:cs typeface="Carlito"/>
              </a:rPr>
              <a:t>launch_site values:  CCAFS SLC-40, KSC LC-39A,</a:t>
            </a:r>
            <a:r>
              <a:rPr sz="2000" spc="-310" dirty="0">
                <a:solidFill>
                  <a:srgbClr val="404040"/>
                </a:solidFill>
                <a:latin typeface="Carlito"/>
                <a:cs typeface="Carlito"/>
              </a:rPr>
              <a:t> </a:t>
            </a:r>
            <a:r>
              <a:rPr sz="2000" spc="-40" dirty="0">
                <a:solidFill>
                  <a:srgbClr val="404040"/>
                </a:solidFill>
                <a:latin typeface="Carlito"/>
                <a:cs typeface="Carlito"/>
              </a:rPr>
              <a:t>VAFB </a:t>
            </a:r>
            <a:r>
              <a:rPr sz="2000" spc="-10" dirty="0">
                <a:solidFill>
                  <a:srgbClr val="404040"/>
                </a:solidFill>
                <a:latin typeface="Carlito"/>
                <a:cs typeface="Carlito"/>
              </a:rPr>
              <a:t>SLC-4E</a:t>
            </a:r>
            <a:endParaRPr sz="200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4" name="object 4"/>
          <p:cNvSpPr txBox="1"/>
          <p:nvPr/>
        </p:nvSpPr>
        <p:spPr>
          <a:xfrm>
            <a:off x="9341611" y="2469007"/>
            <a:ext cx="1837689" cy="1428750"/>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30" dirty="0">
                <a:uFill>
                  <a:solidFill>
                    <a:srgbClr val="7D7D7D"/>
                  </a:solidFill>
                </a:uFill>
              </a:rPr>
              <a:t>Executive</a:t>
            </a:r>
            <a:r>
              <a:rPr u="heavy" spc="-495" dirty="0">
                <a:uFill>
                  <a:solidFill>
                    <a:srgbClr val="7D7D7D"/>
                  </a:solidFill>
                </a:uFill>
              </a:rPr>
              <a:t> </a:t>
            </a:r>
            <a:r>
              <a:rPr u="heavy" spc="-370" dirty="0">
                <a:uFill>
                  <a:solidFill>
                    <a:srgbClr val="7D7D7D"/>
                  </a:solidFill>
                </a:uFill>
              </a:rPr>
              <a:t>Summary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1019149" y="1981200"/>
            <a:ext cx="10164445" cy="3949798"/>
          </a:xfrm>
          <a:prstGeom prst="rect">
            <a:avLst/>
          </a:prstGeom>
        </p:spPr>
        <p:txBody>
          <a:bodyPr vert="horz" wrap="square" lIns="0" tIns="45719" rIns="0" bIns="0" rtlCol="0">
            <a:spAutoFit/>
          </a:bodyPr>
          <a:lstStyle/>
          <a:p>
            <a:pPr marL="241300" marR="142875" indent="-228600">
              <a:spcBef>
                <a:spcPts val="695"/>
              </a:spcBef>
              <a:buFont typeface="Arial"/>
              <a:buChar char="•"/>
              <a:tabLst>
                <a:tab pos="240665" algn="l"/>
                <a:tab pos="241300" algn="l"/>
              </a:tabLst>
            </a:pPr>
            <a:r>
              <a:rPr sz="2200" spc="-10" dirty="0">
                <a:latin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p>
          <a:p>
            <a:pPr marL="241300" indent="-228600">
              <a:spcBef>
                <a:spcPts val="695"/>
              </a:spcBef>
              <a:buClr>
                <a:srgbClr val="BB562C"/>
              </a:buClr>
              <a:buFont typeface="Arial"/>
              <a:buChar char="•"/>
              <a:tabLst>
                <a:tab pos="240665" algn="l"/>
                <a:tab pos="241300" algn="l"/>
              </a:tabLst>
            </a:pPr>
            <a:endParaRPr sz="2200" spc="-10" dirty="0">
              <a:latin typeface="Carlito"/>
            </a:endParaRPr>
          </a:p>
          <a:p>
            <a:pPr marL="241300" marR="5080" indent="-228600">
              <a:spcBef>
                <a:spcPts val="695"/>
              </a:spcBef>
              <a:buFont typeface="Arial"/>
              <a:buChar char="•"/>
              <a:tabLst>
                <a:tab pos="240665" algn="l"/>
                <a:tab pos="241300" algn="l"/>
              </a:tabLst>
            </a:pPr>
            <a:r>
              <a:rPr sz="2200" spc="-10" dirty="0">
                <a:latin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spc="-390" dirty="0"/>
              <a:t>Successful </a:t>
            </a:r>
            <a:r>
              <a:rPr sz="4300" spc="-300" dirty="0"/>
              <a:t>Drone </a:t>
            </a:r>
            <a:r>
              <a:rPr sz="4300" spc="-375" dirty="0"/>
              <a:t>Ship </a:t>
            </a:r>
            <a:r>
              <a:rPr sz="4300" spc="-340" dirty="0"/>
              <a:t>Landing </a:t>
            </a:r>
            <a:r>
              <a:rPr sz="4300" spc="-75" dirty="0"/>
              <a:t>with</a:t>
            </a:r>
            <a:r>
              <a:rPr sz="4300" spc="-600" dirty="0"/>
              <a:t> </a:t>
            </a:r>
            <a:r>
              <a:rPr sz="4300" spc="-385" dirty="0"/>
              <a:t>Payload  </a:t>
            </a:r>
            <a:r>
              <a:rPr sz="4300" spc="-290" dirty="0"/>
              <a:t>Between </a:t>
            </a:r>
            <a:r>
              <a:rPr sz="4300" spc="-285" dirty="0"/>
              <a:t>4000 and</a:t>
            </a:r>
            <a:r>
              <a:rPr sz="4300" spc="-705" dirty="0"/>
              <a:t> </a:t>
            </a:r>
            <a:r>
              <a:rPr sz="4300" spc="-285" dirty="0"/>
              <a:t>6000</a:t>
            </a:r>
            <a:endParaRPr sz="430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310370"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285" dirty="0"/>
              <a:t>Number </a:t>
            </a:r>
            <a:r>
              <a:rPr spc="-75" dirty="0"/>
              <a:t>of </a:t>
            </a:r>
            <a:r>
              <a:rPr spc="-540" dirty="0"/>
              <a:t>Each </a:t>
            </a:r>
            <a:r>
              <a:rPr spc="-275" dirty="0"/>
              <a:t>Mission</a:t>
            </a:r>
            <a:r>
              <a:rPr spc="-894" dirty="0"/>
              <a:t> </a:t>
            </a:r>
            <a:r>
              <a:rPr spc="-320" dirty="0"/>
              <a:t>Outcome</a:t>
            </a:r>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755648"/>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spc="-434" dirty="0"/>
              <a:t>Payload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751713"/>
            <a:ext cx="9384030" cy="756920"/>
          </a:xfrm>
          <a:prstGeom prst="rect">
            <a:avLst/>
          </a:prstGeom>
        </p:spPr>
        <p:txBody>
          <a:bodyPr vert="horz" wrap="square" lIns="0" tIns="12700" rIns="0" bIns="0" rtlCol="0">
            <a:spAutoFit/>
          </a:bodyPr>
          <a:lstStyle/>
          <a:p>
            <a:pPr marL="12700">
              <a:lnSpc>
                <a:spcPct val="100000"/>
              </a:lnSpc>
              <a:spcBef>
                <a:spcPts val="100"/>
              </a:spcBef>
            </a:pPr>
            <a:r>
              <a:rPr spc="-305" dirty="0"/>
              <a:t>2015 </a:t>
            </a:r>
            <a:r>
              <a:rPr spc="-370" dirty="0"/>
              <a:t>Failed </a:t>
            </a:r>
            <a:r>
              <a:rPr spc="-320" dirty="0"/>
              <a:t>Drone </a:t>
            </a:r>
            <a:r>
              <a:rPr spc="-409" dirty="0"/>
              <a:t>Ship </a:t>
            </a:r>
            <a:r>
              <a:rPr spc="-370" dirty="0"/>
              <a:t>Landing</a:t>
            </a:r>
            <a:r>
              <a:rPr spc="-695" dirty="0"/>
              <a:t> </a:t>
            </a:r>
            <a:r>
              <a:rPr spc="-455" dirty="0"/>
              <a:t>Records</a:t>
            </a:r>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sz="4300" spc="-75" dirty="0"/>
              <a:t>of </a:t>
            </a:r>
            <a:r>
              <a:rPr sz="4300" spc="-390" dirty="0"/>
              <a:t>Successful</a:t>
            </a:r>
            <a:r>
              <a:rPr sz="4300" spc="-844" dirty="0"/>
              <a:t> </a:t>
            </a:r>
            <a:r>
              <a:rPr sz="4300" spc="-370" dirty="0"/>
              <a:t>Landings  </a:t>
            </a:r>
            <a:r>
              <a:rPr sz="4300" spc="-290" dirty="0"/>
              <a:t>Between </a:t>
            </a:r>
            <a:r>
              <a:rPr sz="4300" spc="-280" dirty="0"/>
              <a:t>2010-06-04 </a:t>
            </a:r>
            <a:r>
              <a:rPr sz="4300" spc="-285" dirty="0"/>
              <a:t>and</a:t>
            </a:r>
            <a:r>
              <a:rPr sz="4300" spc="-745" dirty="0"/>
              <a:t> </a:t>
            </a:r>
            <a:r>
              <a:rPr sz="4300" spc="-295" dirty="0"/>
              <a:t>2017-03-20</a:t>
            </a:r>
            <a:endParaRPr sz="4300"/>
          </a:p>
        </p:txBody>
      </p:sp>
      <p:sp>
        <p:nvSpPr>
          <p:cNvPr id="4" name="object 4"/>
          <p:cNvSpPr txBox="1"/>
          <p:nvPr/>
        </p:nvSpPr>
        <p:spPr>
          <a:xfrm>
            <a:off x="6923278" y="2256789"/>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404040"/>
                </a:solidFill>
                <a:latin typeface="Carlito"/>
                <a:cs typeface="Carlito"/>
              </a:rPr>
              <a:t>The left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25" dirty="0">
                <a:solidFill>
                  <a:srgbClr val="404040"/>
                </a:solidFill>
                <a:latin typeface="Carlito"/>
                <a:cs typeface="Carlito"/>
              </a:rPr>
              <a:t>relative </a:t>
            </a:r>
            <a:r>
              <a:rPr sz="2000" spc="-5" dirty="0">
                <a:solidFill>
                  <a:srgbClr val="404040"/>
                </a:solidFill>
                <a:latin typeface="Carlito"/>
                <a:cs typeface="Carlito"/>
              </a:rPr>
              <a:t>US </a:t>
            </a:r>
            <a:r>
              <a:rPr sz="2000" dirty="0">
                <a:solidFill>
                  <a:srgbClr val="404040"/>
                </a:solidFill>
                <a:latin typeface="Carlito"/>
                <a:cs typeface="Carlito"/>
              </a:rPr>
              <a:t>map. </a:t>
            </a:r>
            <a:r>
              <a:rPr sz="2000" spc="-5" dirty="0">
                <a:solidFill>
                  <a:srgbClr val="404040"/>
                </a:solidFill>
                <a:latin typeface="Carlito"/>
                <a:cs typeface="Carlito"/>
              </a:rPr>
              <a:t>The right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the </a:t>
            </a:r>
            <a:r>
              <a:rPr sz="2000" spc="-20" dirty="0">
                <a:solidFill>
                  <a:srgbClr val="404040"/>
                </a:solidFill>
                <a:latin typeface="Carlito"/>
                <a:cs typeface="Carlito"/>
              </a:rPr>
              <a:t>two </a:t>
            </a:r>
            <a:r>
              <a:rPr sz="2000" spc="-5" dirty="0">
                <a:solidFill>
                  <a:srgbClr val="404040"/>
                </a:solidFill>
                <a:latin typeface="Carlito"/>
                <a:cs typeface="Carlito"/>
              </a:rPr>
              <a:t>Florida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5" dirty="0">
                <a:solidFill>
                  <a:srgbClr val="404040"/>
                </a:solidFill>
                <a:latin typeface="Carlito"/>
                <a:cs typeface="Carlito"/>
              </a:rPr>
              <a:t>since they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dirty="0">
                <a:solidFill>
                  <a:srgbClr val="404040"/>
                </a:solidFill>
                <a:latin typeface="Carlito"/>
                <a:cs typeface="Carlito"/>
              </a:rPr>
              <a:t>close </a:t>
            </a:r>
            <a:r>
              <a:rPr sz="2000" spc="-20" dirty="0">
                <a:solidFill>
                  <a:srgbClr val="404040"/>
                </a:solidFill>
                <a:latin typeface="Carlito"/>
                <a:cs typeface="Carlito"/>
              </a:rPr>
              <a:t>to </a:t>
            </a:r>
            <a:r>
              <a:rPr sz="2000" dirty="0">
                <a:solidFill>
                  <a:srgbClr val="404040"/>
                </a:solidFill>
                <a:latin typeface="Carlito"/>
                <a:cs typeface="Carlito"/>
              </a:rPr>
              <a:t>each </a:t>
            </a:r>
            <a:r>
              <a:rPr sz="2000" spc="-65" dirty="0">
                <a:solidFill>
                  <a:srgbClr val="404040"/>
                </a:solidFill>
                <a:latin typeface="Carlito"/>
                <a:cs typeface="Carlito"/>
              </a:rPr>
              <a:t>other. </a:t>
            </a:r>
            <a:r>
              <a:rPr sz="2000" dirty="0">
                <a:solidFill>
                  <a:srgbClr val="404040"/>
                </a:solidFill>
                <a:latin typeface="Carlito"/>
                <a:cs typeface="Carlito"/>
              </a:rPr>
              <a:t>All launch </a:t>
            </a:r>
            <a:r>
              <a:rPr sz="2000" spc="-20" dirty="0">
                <a:solidFill>
                  <a:srgbClr val="404040"/>
                </a:solidFill>
                <a:latin typeface="Carlito"/>
                <a:cs typeface="Carlito"/>
              </a:rPr>
              <a:t>sites are </a:t>
            </a:r>
            <a:r>
              <a:rPr sz="2000" spc="-5" dirty="0">
                <a:solidFill>
                  <a:srgbClr val="404040"/>
                </a:solidFill>
                <a:latin typeface="Carlito"/>
                <a:cs typeface="Carlito"/>
              </a:rPr>
              <a:t>near </a:t>
            </a:r>
            <a:r>
              <a:rPr sz="2000" dirty="0">
                <a:solidFill>
                  <a:srgbClr val="404040"/>
                </a:solidFill>
                <a:latin typeface="Carlito"/>
                <a:cs typeface="Carlito"/>
              </a:rPr>
              <a:t>the</a:t>
            </a:r>
            <a:r>
              <a:rPr sz="2000" spc="125" dirty="0">
                <a:solidFill>
                  <a:srgbClr val="404040"/>
                </a:solidFill>
                <a:latin typeface="Carlito"/>
                <a:cs typeface="Carlito"/>
              </a:rPr>
              <a:t> </a:t>
            </a:r>
            <a:r>
              <a:rPr sz="2000" spc="-5" dirty="0">
                <a:solidFill>
                  <a:srgbClr val="404040"/>
                </a:solidFill>
                <a:latin typeface="Carlito"/>
                <a:cs typeface="Carlito"/>
              </a:rPr>
              <a:t>ocean.</a:t>
            </a:r>
            <a:endParaRPr sz="200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endParaRPr sz="2000">
              <a:latin typeface="Carlito"/>
              <a:cs typeface="Carlito"/>
            </a:endParaRPr>
          </a:p>
          <a:p>
            <a:pPr marL="12700">
              <a:lnSpc>
                <a:spcPts val="2305"/>
              </a:lnSpc>
            </a:pP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505" dirty="0">
                <a:uFill>
                  <a:solidFill>
                    <a:srgbClr val="7D7D7D"/>
                  </a:solidFill>
                </a:uFill>
              </a:rPr>
              <a:t>Key </a:t>
            </a:r>
            <a:r>
              <a:rPr u="heavy" spc="-270" dirty="0">
                <a:uFill>
                  <a:solidFill>
                    <a:srgbClr val="7D7D7D"/>
                  </a:solidFill>
                </a:uFill>
              </a:rPr>
              <a:t>Location</a:t>
            </a:r>
            <a:r>
              <a:rPr u="heavy" spc="-445" dirty="0">
                <a:uFill>
                  <a:solidFill>
                    <a:srgbClr val="7D7D7D"/>
                  </a:solidFill>
                </a:uFill>
              </a:rPr>
              <a:t> </a:t>
            </a:r>
            <a:r>
              <a:rPr u="heavy" spc="-260" dirty="0">
                <a:uFill>
                  <a:solidFill>
                    <a:srgbClr val="7D7D7D"/>
                  </a:solidFill>
                </a:uFill>
              </a:rPr>
              <a:t>Proximities	</a:t>
            </a:r>
          </a:p>
        </p:txBody>
      </p:sp>
      <p:sp>
        <p:nvSpPr>
          <p:cNvPr id="3" name="object 3"/>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spc="-5" dirty="0">
                <a:solidFill>
                  <a:srgbClr val="404040"/>
                </a:solidFill>
                <a:latin typeface="Carlito"/>
                <a:cs typeface="Carlito"/>
              </a:rPr>
              <a:t>Using </a:t>
            </a:r>
            <a:r>
              <a:rPr sz="2000" spc="-10" dirty="0">
                <a:solidFill>
                  <a:srgbClr val="404040"/>
                </a:solidFill>
                <a:latin typeface="Carlito"/>
                <a:cs typeface="Carlito"/>
              </a:rPr>
              <a:t>KSC </a:t>
            </a:r>
            <a:r>
              <a:rPr sz="2000" spc="-15" dirty="0">
                <a:solidFill>
                  <a:srgbClr val="404040"/>
                </a:solidFill>
                <a:latin typeface="Carlito"/>
                <a:cs typeface="Carlito"/>
              </a:rPr>
              <a:t>LC-39A </a:t>
            </a:r>
            <a:r>
              <a:rPr sz="2000" dirty="0">
                <a:solidFill>
                  <a:srgbClr val="404040"/>
                </a:solidFill>
                <a:latin typeface="Carlito"/>
                <a:cs typeface="Carlito"/>
              </a:rPr>
              <a:t>as an </a:t>
            </a:r>
            <a:r>
              <a:rPr sz="2000" spc="-25" dirty="0">
                <a:solidFill>
                  <a:srgbClr val="404040"/>
                </a:solidFill>
                <a:latin typeface="Carlito"/>
                <a:cs typeface="Carlito"/>
              </a:rPr>
              <a:t>example, </a:t>
            </a:r>
            <a:r>
              <a:rPr sz="2000" dirty="0">
                <a:solidFill>
                  <a:srgbClr val="404040"/>
                </a:solidFill>
                <a:latin typeface="Carlito"/>
                <a:cs typeface="Carlito"/>
              </a:rPr>
              <a:t>launch </a:t>
            </a:r>
            <a:r>
              <a:rPr sz="2000" spc="-15" dirty="0">
                <a:solidFill>
                  <a:srgbClr val="404040"/>
                </a:solidFill>
                <a:latin typeface="Carlito"/>
                <a:cs typeface="Carlito"/>
              </a:rPr>
              <a:t>sites are </a:t>
            </a:r>
            <a:r>
              <a:rPr sz="2000" spc="-10" dirty="0">
                <a:solidFill>
                  <a:srgbClr val="404040"/>
                </a:solidFill>
                <a:latin typeface="Carlito"/>
                <a:cs typeface="Carlito"/>
              </a:rPr>
              <a:t>very </a:t>
            </a:r>
            <a:r>
              <a:rPr sz="2000" spc="-5" dirty="0">
                <a:solidFill>
                  <a:srgbClr val="404040"/>
                </a:solidFill>
                <a:latin typeface="Carlito"/>
                <a:cs typeface="Carlito"/>
              </a:rPr>
              <a:t>close </a:t>
            </a:r>
            <a:r>
              <a:rPr sz="2000" spc="-25" dirty="0">
                <a:solidFill>
                  <a:srgbClr val="404040"/>
                </a:solidFill>
                <a:latin typeface="Carlito"/>
                <a:cs typeface="Carlito"/>
              </a:rPr>
              <a:t>to </a:t>
            </a:r>
            <a:r>
              <a:rPr sz="2000" spc="-35" dirty="0">
                <a:solidFill>
                  <a:srgbClr val="404040"/>
                </a:solidFill>
                <a:latin typeface="Carlito"/>
                <a:cs typeface="Carlito"/>
              </a:rPr>
              <a:t>railways </a:t>
            </a:r>
            <a:r>
              <a:rPr sz="2000" spc="-25" dirty="0">
                <a:solidFill>
                  <a:srgbClr val="404040"/>
                </a:solidFill>
                <a:latin typeface="Carlito"/>
                <a:cs typeface="Carlito"/>
              </a:rPr>
              <a:t>for </a:t>
            </a:r>
            <a:r>
              <a:rPr sz="2000" spc="-20" dirty="0">
                <a:solidFill>
                  <a:srgbClr val="404040"/>
                </a:solidFill>
                <a:latin typeface="Carlito"/>
                <a:cs typeface="Carlito"/>
              </a:rPr>
              <a:t>large </a:t>
            </a:r>
            <a:r>
              <a:rPr sz="2000" spc="-5" dirty="0">
                <a:solidFill>
                  <a:srgbClr val="404040"/>
                </a:solidFill>
                <a:latin typeface="Carlito"/>
                <a:cs typeface="Carlito"/>
              </a:rPr>
              <a:t>part and supply  </a:t>
            </a:r>
            <a:r>
              <a:rPr sz="2000" spc="-10" dirty="0">
                <a:solidFill>
                  <a:srgbClr val="404040"/>
                </a:solidFill>
                <a:latin typeface="Carlito"/>
                <a:cs typeface="Carlito"/>
              </a:rPr>
              <a:t>transportation. </a:t>
            </a:r>
            <a:r>
              <a:rPr sz="2000" spc="-5" dirty="0">
                <a:solidFill>
                  <a:srgbClr val="404040"/>
                </a:solidFill>
                <a:latin typeface="Carlito"/>
                <a:cs typeface="Carlito"/>
              </a:rPr>
              <a:t>Launch </a:t>
            </a:r>
            <a:r>
              <a:rPr sz="2000" spc="-15" dirty="0">
                <a:solidFill>
                  <a:srgbClr val="404040"/>
                </a:solidFill>
                <a:latin typeface="Carlito"/>
                <a:cs typeface="Carlito"/>
              </a:rPr>
              <a:t>sites are </a:t>
            </a:r>
            <a:r>
              <a:rPr sz="2000" dirty="0">
                <a:solidFill>
                  <a:srgbClr val="404040"/>
                </a:solidFill>
                <a:latin typeface="Carlito"/>
                <a:cs typeface="Carlito"/>
              </a:rPr>
              <a:t>close </a:t>
            </a:r>
            <a:r>
              <a:rPr sz="2000" spc="-20" dirty="0">
                <a:solidFill>
                  <a:srgbClr val="404040"/>
                </a:solidFill>
                <a:latin typeface="Carlito"/>
                <a:cs typeface="Carlito"/>
              </a:rPr>
              <a:t>to </a:t>
            </a:r>
            <a:r>
              <a:rPr sz="2000" spc="-25" dirty="0">
                <a:solidFill>
                  <a:srgbClr val="404040"/>
                </a:solidFill>
                <a:latin typeface="Carlito"/>
                <a:cs typeface="Carlito"/>
              </a:rPr>
              <a:t>highways </a:t>
            </a:r>
            <a:r>
              <a:rPr sz="2000" spc="-30" dirty="0">
                <a:solidFill>
                  <a:srgbClr val="404040"/>
                </a:solidFill>
                <a:latin typeface="Carlito"/>
                <a:cs typeface="Carlito"/>
              </a:rPr>
              <a:t>for </a:t>
            </a:r>
            <a:r>
              <a:rPr sz="2000" spc="-5" dirty="0">
                <a:solidFill>
                  <a:srgbClr val="404040"/>
                </a:solidFill>
                <a:latin typeface="Carlito"/>
                <a:cs typeface="Carlito"/>
              </a:rPr>
              <a:t>human </a:t>
            </a:r>
            <a:r>
              <a:rPr sz="2000" dirty="0">
                <a:solidFill>
                  <a:srgbClr val="404040"/>
                </a:solidFill>
                <a:latin typeface="Carlito"/>
                <a:cs typeface="Carlito"/>
              </a:rPr>
              <a:t>and </a:t>
            </a:r>
            <a:r>
              <a:rPr sz="2000" spc="-10" dirty="0">
                <a:solidFill>
                  <a:srgbClr val="404040"/>
                </a:solidFill>
                <a:latin typeface="Carlito"/>
                <a:cs typeface="Carlito"/>
              </a:rPr>
              <a:t>supply transport. Launch </a:t>
            </a:r>
            <a:r>
              <a:rPr sz="2000" spc="-15" dirty="0">
                <a:solidFill>
                  <a:srgbClr val="404040"/>
                </a:solidFill>
                <a:latin typeface="Carlito"/>
                <a:cs typeface="Carlito"/>
              </a:rPr>
              <a:t>sites  </a:t>
            </a:r>
            <a:r>
              <a:rPr sz="2000" spc="-20" dirty="0">
                <a:solidFill>
                  <a:srgbClr val="404040"/>
                </a:solidFill>
                <a:latin typeface="Carlito"/>
                <a:cs typeface="Carlito"/>
              </a:rPr>
              <a:t>are </a:t>
            </a:r>
            <a:r>
              <a:rPr sz="2000" spc="-5" dirty="0">
                <a:solidFill>
                  <a:srgbClr val="404040"/>
                </a:solidFill>
                <a:latin typeface="Carlito"/>
                <a:cs typeface="Carlito"/>
              </a:rPr>
              <a:t>also </a:t>
            </a:r>
            <a:r>
              <a:rPr sz="2000" dirty="0">
                <a:solidFill>
                  <a:srgbClr val="404040"/>
                </a:solidFill>
                <a:latin typeface="Carlito"/>
                <a:cs typeface="Carlito"/>
              </a:rPr>
              <a:t>close </a:t>
            </a:r>
            <a:r>
              <a:rPr sz="2000" spc="-15" dirty="0">
                <a:solidFill>
                  <a:srgbClr val="404040"/>
                </a:solidFill>
                <a:latin typeface="Carlito"/>
                <a:cs typeface="Carlito"/>
              </a:rPr>
              <a:t>to </a:t>
            </a:r>
            <a:r>
              <a:rPr sz="2000" spc="-10" dirty="0">
                <a:solidFill>
                  <a:srgbClr val="404040"/>
                </a:solidFill>
                <a:latin typeface="Carlito"/>
                <a:cs typeface="Carlito"/>
              </a:rPr>
              <a:t>coasts </a:t>
            </a:r>
            <a:r>
              <a:rPr sz="2000" spc="-5" dirty="0">
                <a:solidFill>
                  <a:srgbClr val="404040"/>
                </a:solidFill>
                <a:latin typeface="Carlito"/>
                <a:cs typeface="Carlito"/>
              </a:rPr>
              <a:t>and </a:t>
            </a:r>
            <a:r>
              <a:rPr sz="2000" spc="-20" dirty="0">
                <a:solidFill>
                  <a:srgbClr val="404040"/>
                </a:solidFill>
                <a:latin typeface="Carlito"/>
                <a:cs typeface="Carlito"/>
              </a:rPr>
              <a:t>relatively </a:t>
            </a:r>
            <a:r>
              <a:rPr sz="2000" spc="-25" dirty="0">
                <a:solidFill>
                  <a:srgbClr val="404040"/>
                </a:solidFill>
                <a:latin typeface="Carlito"/>
                <a:cs typeface="Carlito"/>
              </a:rPr>
              <a:t>far from </a:t>
            </a:r>
            <a:r>
              <a:rPr sz="2000" spc="-5" dirty="0">
                <a:solidFill>
                  <a:srgbClr val="404040"/>
                </a:solidFill>
                <a:latin typeface="Carlito"/>
                <a:cs typeface="Carlito"/>
              </a:rPr>
              <a:t>cities so </a:t>
            </a:r>
            <a:r>
              <a:rPr sz="2000" spc="-10" dirty="0">
                <a:solidFill>
                  <a:srgbClr val="404040"/>
                </a:solidFill>
                <a:latin typeface="Carlito"/>
                <a:cs typeface="Carlito"/>
              </a:rPr>
              <a:t>that </a:t>
            </a:r>
            <a:r>
              <a:rPr sz="2000" spc="-5" dirty="0">
                <a:solidFill>
                  <a:srgbClr val="404040"/>
                </a:solidFill>
                <a:latin typeface="Carlito"/>
                <a:cs typeface="Carlito"/>
              </a:rPr>
              <a:t>launch </a:t>
            </a:r>
            <a:r>
              <a:rPr sz="2000" spc="-20" dirty="0">
                <a:solidFill>
                  <a:srgbClr val="404040"/>
                </a:solidFill>
                <a:latin typeface="Carlito"/>
                <a:cs typeface="Carlito"/>
              </a:rPr>
              <a:t>failures </a:t>
            </a:r>
            <a:r>
              <a:rPr sz="2000" spc="-5" dirty="0">
                <a:solidFill>
                  <a:srgbClr val="404040"/>
                </a:solidFill>
                <a:latin typeface="Carlito"/>
                <a:cs typeface="Carlito"/>
              </a:rPr>
              <a:t>can land in the sea </a:t>
            </a:r>
            <a:r>
              <a:rPr sz="2000" spc="-40" dirty="0">
                <a:solidFill>
                  <a:srgbClr val="404040"/>
                </a:solidFill>
                <a:latin typeface="Carlito"/>
                <a:cs typeface="Carlito"/>
              </a:rPr>
              <a:t>to  </a:t>
            </a:r>
            <a:r>
              <a:rPr sz="2000" spc="-25" dirty="0">
                <a:solidFill>
                  <a:srgbClr val="404040"/>
                </a:solidFill>
                <a:latin typeface="Carlito"/>
                <a:cs typeface="Carlito"/>
              </a:rPr>
              <a:t>avoid </a:t>
            </a:r>
            <a:r>
              <a:rPr sz="2000" spc="-40" dirty="0">
                <a:solidFill>
                  <a:srgbClr val="404040"/>
                </a:solidFill>
                <a:latin typeface="Carlito"/>
                <a:cs typeface="Carlito"/>
              </a:rPr>
              <a:t>rockets </a:t>
            </a:r>
            <a:r>
              <a:rPr sz="2000" spc="-10" dirty="0">
                <a:solidFill>
                  <a:srgbClr val="404040"/>
                </a:solidFill>
                <a:latin typeface="Carlito"/>
                <a:cs typeface="Carlito"/>
              </a:rPr>
              <a:t>falling </a:t>
            </a:r>
            <a:r>
              <a:rPr sz="2000" spc="-5" dirty="0">
                <a:solidFill>
                  <a:srgbClr val="404040"/>
                </a:solidFill>
                <a:latin typeface="Carlito"/>
                <a:cs typeface="Carlito"/>
              </a:rPr>
              <a:t>on densely </a:t>
            </a:r>
            <a:r>
              <a:rPr sz="2000" spc="-20" dirty="0">
                <a:solidFill>
                  <a:srgbClr val="404040"/>
                </a:solidFill>
                <a:latin typeface="Carlito"/>
                <a:cs typeface="Carlito"/>
              </a:rPr>
              <a:t>populated</a:t>
            </a:r>
            <a:r>
              <a:rPr sz="2000" spc="-30" dirty="0">
                <a:solidFill>
                  <a:srgbClr val="404040"/>
                </a:solidFill>
                <a:latin typeface="Carlito"/>
                <a:cs typeface="Carlito"/>
              </a:rPr>
              <a:t> </a:t>
            </a:r>
            <a:r>
              <a:rPr sz="2000" spc="-5" dirty="0">
                <a:solidFill>
                  <a:srgbClr val="404040"/>
                </a:solidFill>
                <a:latin typeface="Carlito"/>
                <a:cs typeface="Carlito"/>
              </a:rPr>
              <a:t>areas.</a:t>
            </a:r>
            <a:endParaRPr sz="200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8000" spc="-365" dirty="0">
                <a:solidFill>
                  <a:srgbClr val="242424"/>
                </a:solidFill>
              </a:rPr>
              <a:t>Build </a:t>
            </a:r>
            <a:r>
              <a:rPr sz="8000" spc="-685" dirty="0">
                <a:solidFill>
                  <a:srgbClr val="242424"/>
                </a:solidFill>
              </a:rPr>
              <a:t>a </a:t>
            </a:r>
            <a:r>
              <a:rPr sz="8000" spc="-530" dirty="0">
                <a:solidFill>
                  <a:srgbClr val="242424"/>
                </a:solidFill>
              </a:rPr>
              <a:t>Dashboard</a:t>
            </a:r>
            <a:r>
              <a:rPr sz="8000" spc="-700" dirty="0">
                <a:solidFill>
                  <a:srgbClr val="242424"/>
                </a:solidFill>
              </a:rPr>
              <a:t> </a:t>
            </a:r>
            <a:r>
              <a:rPr sz="8000" spc="-50" dirty="0">
                <a:solidFill>
                  <a:srgbClr val="242424"/>
                </a:solidFill>
              </a:rPr>
              <a:t>with  </a:t>
            </a:r>
            <a:r>
              <a:rPr sz="8000" spc="-315" dirty="0">
                <a:solidFill>
                  <a:srgbClr val="242424"/>
                </a:solidFill>
              </a:rPr>
              <a:t>Plotly</a:t>
            </a:r>
            <a:r>
              <a:rPr sz="8000" spc="-580" dirty="0">
                <a:solidFill>
                  <a:srgbClr val="242424"/>
                </a:solidFill>
              </a:rPr>
              <a:t> </a:t>
            </a:r>
            <a:r>
              <a:rPr sz="8000" spc="-730" dirty="0">
                <a:solidFill>
                  <a:srgbClr val="242424"/>
                </a:solidFill>
              </a:rPr>
              <a:t>Dash</a:t>
            </a:r>
            <a:endParaRPr sz="8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054100" y="171653"/>
            <a:ext cx="2997835" cy="757555"/>
          </a:xfrm>
          <a:prstGeom prst="rect">
            <a:avLst/>
          </a:prstGeom>
        </p:spPr>
        <p:txBody>
          <a:bodyPr vert="horz" wrap="square" lIns="0" tIns="12700" rIns="0" bIns="0" rtlCol="0">
            <a:spAutoFit/>
          </a:bodyPr>
          <a:lstStyle/>
          <a:p>
            <a:pPr marL="12700">
              <a:lnSpc>
                <a:spcPct val="100000"/>
              </a:lnSpc>
              <a:spcBef>
                <a:spcPts val="100"/>
              </a:spcBef>
            </a:pPr>
            <a:r>
              <a:rPr spc="-145" dirty="0"/>
              <a:t>Introduction</a:t>
            </a:r>
          </a:p>
        </p:txBody>
      </p:sp>
      <p:sp>
        <p:nvSpPr>
          <p:cNvPr id="6" name="object 6"/>
          <p:cNvSpPr txBox="1"/>
          <p:nvPr/>
        </p:nvSpPr>
        <p:spPr>
          <a:xfrm>
            <a:off x="4399279" y="456013"/>
            <a:ext cx="6793230" cy="4235775"/>
          </a:xfrm>
          <a:prstGeom prst="rect">
            <a:avLst/>
          </a:prstGeom>
        </p:spPr>
        <p:txBody>
          <a:bodyPr vert="horz" wrap="square" lIns="0" tIns="161290" rIns="0" bIns="0" rtlCol="0">
            <a:spAutoFit/>
          </a:bodyPr>
          <a:lstStyle/>
          <a:p>
            <a:pPr marL="2499995">
              <a:lnSpc>
                <a:spcPct val="100000"/>
              </a:lnSpc>
              <a:spcBef>
                <a:spcPts val="1270"/>
              </a:spcBef>
            </a:pPr>
            <a:r>
              <a:rPr sz="2200" spc="-10" dirty="0">
                <a:latin typeface="Carlito"/>
              </a:rPr>
              <a:t>Background:</a:t>
            </a:r>
          </a:p>
          <a:p>
            <a:pPr marL="253365" indent="-229235">
              <a:lnSpc>
                <a:spcPct val="100000"/>
              </a:lnSpc>
              <a:spcBef>
                <a:spcPts val="850"/>
              </a:spcBef>
              <a:buFont typeface="Arial"/>
              <a:buChar char="•"/>
              <a:tabLst>
                <a:tab pos="253365" algn="l"/>
                <a:tab pos="254000" algn="l"/>
              </a:tabLst>
            </a:pPr>
            <a:r>
              <a:rPr sz="2200" spc="-10" dirty="0">
                <a:latin typeface="Carlito"/>
              </a:rPr>
              <a:t>Commercial Space Age is Here</a:t>
            </a:r>
          </a:p>
          <a:p>
            <a:pPr marL="253365" indent="-229235">
              <a:lnSpc>
                <a:spcPct val="100000"/>
              </a:lnSpc>
              <a:spcBef>
                <a:spcPts val="705"/>
              </a:spcBef>
              <a:buFont typeface="Arial"/>
              <a:buChar char="•"/>
              <a:tabLst>
                <a:tab pos="253365" algn="l"/>
                <a:tab pos="254000" algn="l"/>
              </a:tabLst>
            </a:pPr>
            <a:r>
              <a:rPr sz="2200" spc="-10" dirty="0">
                <a:latin typeface="Carlito"/>
              </a:rPr>
              <a:t>Space X has best pricing ($62 million vs. $165 million USD)</a:t>
            </a:r>
          </a:p>
          <a:p>
            <a:pPr marL="253365" indent="-229235">
              <a:lnSpc>
                <a:spcPct val="100000"/>
              </a:lnSpc>
              <a:spcBef>
                <a:spcPts val="695"/>
              </a:spcBef>
              <a:buFont typeface="Arial"/>
              <a:buChar char="•"/>
              <a:tabLst>
                <a:tab pos="253365" algn="l"/>
                <a:tab pos="254000" algn="l"/>
              </a:tabLst>
            </a:pPr>
            <a:r>
              <a:rPr sz="2200" spc="-10" dirty="0">
                <a:latin typeface="Carlito"/>
              </a:rPr>
              <a:t>Largely due to ability to recover part of rocket (Stage 1)</a:t>
            </a:r>
          </a:p>
          <a:p>
            <a:pPr marL="253365" indent="-229235">
              <a:lnSpc>
                <a:spcPct val="100000"/>
              </a:lnSpc>
              <a:spcBef>
                <a:spcPts val="700"/>
              </a:spcBef>
              <a:buFont typeface="Arial"/>
              <a:buChar char="•"/>
              <a:tabLst>
                <a:tab pos="253365" algn="l"/>
                <a:tab pos="254000" algn="l"/>
              </a:tabLst>
            </a:pPr>
            <a:r>
              <a:rPr sz="2200" spc="-10" dirty="0">
                <a:latin typeface="Carlito"/>
              </a:rPr>
              <a:t>Space Y wants to compete with Space X</a:t>
            </a:r>
          </a:p>
          <a:p>
            <a:pPr>
              <a:lnSpc>
                <a:spcPct val="100000"/>
              </a:lnSpc>
              <a:buClr>
                <a:srgbClr val="BB562C"/>
              </a:buClr>
              <a:buFont typeface="Arial"/>
              <a:buChar char="•"/>
            </a:pPr>
            <a:endParaRPr sz="2500" dirty="0">
              <a:latin typeface="Carlito"/>
              <a:cs typeface="Carlito"/>
            </a:endParaRPr>
          </a:p>
          <a:p>
            <a:pPr>
              <a:lnSpc>
                <a:spcPct val="100000"/>
              </a:lnSpc>
              <a:spcBef>
                <a:spcPts val="15"/>
              </a:spcBef>
              <a:buClr>
                <a:srgbClr val="BB562C"/>
              </a:buClr>
              <a:buFont typeface="Arial"/>
              <a:buChar char="•"/>
            </a:pPr>
            <a:endParaRPr sz="3350" dirty="0">
              <a:latin typeface="Carlito"/>
              <a:cs typeface="Carlito"/>
            </a:endParaRPr>
          </a:p>
          <a:p>
            <a:pPr marL="144780" algn="ctr">
              <a:lnSpc>
                <a:spcPct val="100000"/>
              </a:lnSpc>
            </a:pPr>
            <a:r>
              <a:rPr sz="2200" spc="-10" dirty="0">
                <a:latin typeface="Carlito"/>
              </a:rPr>
              <a:t>Problem:</a:t>
            </a:r>
          </a:p>
          <a:p>
            <a:pPr marL="240665" marR="591185" indent="-240665">
              <a:lnSpc>
                <a:spcPts val="2510"/>
              </a:lnSpc>
              <a:spcBef>
                <a:spcPts val="900"/>
              </a:spcBef>
              <a:buFont typeface="Arial"/>
              <a:buChar char="•"/>
              <a:tabLst>
                <a:tab pos="240665" algn="l"/>
                <a:tab pos="241300" algn="l"/>
              </a:tabLst>
            </a:pPr>
            <a:r>
              <a:rPr sz="2200" spc="-10" dirty="0">
                <a:latin typeface="Carlito"/>
              </a:rPr>
              <a:t>Space Y tasks us to train a machine learning model to  predict successful Stage 1 recovery</a:t>
            </a:r>
          </a:p>
        </p:txBody>
      </p:sp>
      <p:sp>
        <p:nvSpPr>
          <p:cNvPr id="7" name="object 7"/>
          <p:cNvSpPr/>
          <p:nvPr/>
        </p:nvSpPr>
        <p:spPr>
          <a:xfrm>
            <a:off x="210311" y="1178052"/>
            <a:ext cx="4043171" cy="404469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636267" y="5198109"/>
            <a:ext cx="254254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sz="1400" spc="-5" dirty="0">
                <a:latin typeface="Carlito"/>
                <a:cs typeface="Carlito"/>
              </a:rPr>
              <a:t>The</a:t>
            </a:r>
            <a:r>
              <a:rPr sz="1400" spc="-185" dirty="0">
                <a:latin typeface="Carlito"/>
                <a:cs typeface="Carlito"/>
              </a:rPr>
              <a:t> </a:t>
            </a:r>
            <a:r>
              <a:rPr sz="1400" spc="-45" dirty="0">
                <a:latin typeface="Carlito"/>
                <a:cs typeface="Carlito"/>
              </a:rPr>
              <a:t>Verge</a:t>
            </a:r>
            <a:endParaRPr sz="140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uFill>
                  <a:solidFill>
                    <a:srgbClr val="7D7D7D"/>
                  </a:solidFill>
                </a:uFill>
              </a:rPr>
              <a:t>Successful </a:t>
            </a:r>
            <a:r>
              <a:rPr u="heavy" spc="-395" dirty="0">
                <a:uFill>
                  <a:solidFill>
                    <a:srgbClr val="7D7D7D"/>
                  </a:solidFill>
                </a:uFill>
              </a:rPr>
              <a:t>Launches Across </a:t>
            </a:r>
            <a:r>
              <a:rPr u="heavy" spc="-370" dirty="0">
                <a:uFill>
                  <a:solidFill>
                    <a:srgbClr val="7D7D7D"/>
                  </a:solidFill>
                </a:uFill>
              </a:rPr>
              <a:t>Launch</a:t>
            </a:r>
            <a:r>
              <a:rPr u="heavy" spc="-420" dirty="0">
                <a:uFill>
                  <a:solidFill>
                    <a:srgbClr val="7D7D7D"/>
                  </a:solidFill>
                </a:uFill>
              </a:rPr>
              <a:t> </a:t>
            </a:r>
            <a:r>
              <a:rPr u="heavy" spc="-380" dirty="0">
                <a:uFill>
                  <a:solidFill>
                    <a:srgbClr val="7D7D7D"/>
                  </a:solidFill>
                </a:uFill>
              </a:rPr>
              <a:t>Sites	</a:t>
            </a:r>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uFill>
                  <a:solidFill>
                    <a:srgbClr val="7D7D7D"/>
                  </a:solidFill>
                </a:uFill>
              </a:rPr>
              <a:t>Highest </a:t>
            </a:r>
            <a:r>
              <a:rPr u="heavy" spc="-520" dirty="0">
                <a:uFill>
                  <a:solidFill>
                    <a:srgbClr val="7D7D7D"/>
                  </a:solidFill>
                </a:uFill>
              </a:rPr>
              <a:t>Success </a:t>
            </a:r>
            <a:r>
              <a:rPr u="heavy" spc="-395" dirty="0">
                <a:uFill>
                  <a:solidFill>
                    <a:srgbClr val="7D7D7D"/>
                  </a:solidFill>
                </a:uFill>
              </a:rPr>
              <a:t>Rate </a:t>
            </a:r>
            <a:r>
              <a:rPr u="heavy" spc="-370" dirty="0">
                <a:uFill>
                  <a:solidFill>
                    <a:srgbClr val="7D7D7D"/>
                  </a:solidFill>
                </a:uFill>
              </a:rPr>
              <a:t>Launch</a:t>
            </a:r>
            <a:r>
              <a:rPr u="heavy" spc="-400" dirty="0">
                <a:uFill>
                  <a:solidFill>
                    <a:srgbClr val="7D7D7D"/>
                  </a:solidFill>
                </a:uFill>
              </a:rPr>
              <a:t> </a:t>
            </a:r>
            <a:r>
              <a:rPr u="heavy" spc="-325" dirty="0">
                <a:uFill>
                  <a:solidFill>
                    <a:srgbClr val="7D7D7D"/>
                  </a:solidFill>
                </a:uFill>
              </a:rPr>
              <a:t>Site	</a:t>
            </a:r>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pc="-385" dirty="0"/>
              <a:t>Payload </a:t>
            </a:r>
            <a:r>
              <a:rPr spc="-390" dirty="0"/>
              <a:t>Mass </a:t>
            </a:r>
            <a:r>
              <a:rPr spc="-365" dirty="0"/>
              <a:t>vs. </a:t>
            </a:r>
            <a:r>
              <a:rPr spc="-520" dirty="0"/>
              <a:t>Success </a:t>
            </a:r>
            <a:r>
              <a:rPr spc="-365" dirty="0"/>
              <a:t>vs. </a:t>
            </a:r>
            <a:r>
              <a:rPr spc="-270" dirty="0"/>
              <a:t>Booster  </a:t>
            </a:r>
            <a:r>
              <a:rPr u="heavy" spc="-330" dirty="0">
                <a:uFill>
                  <a:solidFill>
                    <a:srgbClr val="7D7D7D"/>
                  </a:solidFill>
                </a:uFill>
              </a:rPr>
              <a:t>Version</a:t>
            </a:r>
            <a:r>
              <a:rPr u="heavy" spc="-409" dirty="0">
                <a:uFill>
                  <a:solidFill>
                    <a:srgbClr val="7D7D7D"/>
                  </a:solidFill>
                </a:uFill>
              </a:rPr>
              <a:t> </a:t>
            </a:r>
            <a:r>
              <a:rPr u="heavy" spc="-330" dirty="0">
                <a:uFill>
                  <a:solidFill>
                    <a:srgbClr val="7D7D7D"/>
                  </a:solidFill>
                </a:uFill>
              </a:rPr>
              <a:t>Category	</a:t>
            </a:r>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481523" rIns="0" bIns="0" rtlCol="0">
            <a:spAutoFit/>
          </a:bodyPr>
          <a:lstStyle/>
          <a:p>
            <a:pPr marL="16510" marR="5080">
              <a:lnSpc>
                <a:spcPts val="8200"/>
              </a:lnSpc>
              <a:spcBef>
                <a:spcPts val="1540"/>
              </a:spcBef>
            </a:pPr>
            <a:r>
              <a:rPr spc="-385" dirty="0"/>
              <a:t>Predictive</a:t>
            </a:r>
            <a:r>
              <a:rPr spc="-750" dirty="0"/>
              <a:t> </a:t>
            </a:r>
            <a:r>
              <a:rPr spc="-570" dirty="0"/>
              <a:t>Analysis  </a:t>
            </a:r>
            <a:r>
              <a:rPr spc="-425" dirty="0"/>
              <a:t>(Classification)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7" name="object 7"/>
          <p:cNvSpPr txBox="1"/>
          <p:nvPr/>
        </p:nvSpPr>
        <p:spPr>
          <a:xfrm>
            <a:off x="1176019" y="4417517"/>
            <a:ext cx="9558020" cy="722630"/>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sz="2400" spc="-200" dirty="0">
                <a:solidFill>
                  <a:srgbClr val="616E52"/>
                </a:solidFill>
                <a:latin typeface="Arial"/>
                <a:cs typeface="Arial"/>
              </a:rPr>
              <a:t>ON	</a:t>
            </a:r>
            <a:r>
              <a:rPr sz="2400" spc="-160" dirty="0">
                <a:solidFill>
                  <a:srgbClr val="616E52"/>
                </a:solidFill>
                <a:latin typeface="Arial"/>
                <a:cs typeface="Arial"/>
              </a:rPr>
              <a:t>LOGISTIC	</a:t>
            </a:r>
            <a:r>
              <a:rPr sz="2400" spc="-190" dirty="0">
                <a:solidFill>
                  <a:srgbClr val="616E52"/>
                </a:solidFill>
                <a:latin typeface="Arial"/>
                <a:cs typeface="Arial"/>
              </a:rPr>
              <a:t>REGRESSION,	</a:t>
            </a:r>
            <a:r>
              <a:rPr sz="2400" spc="-95" dirty="0">
                <a:solidFill>
                  <a:srgbClr val="616E52"/>
                </a:solidFill>
                <a:latin typeface="Arial"/>
                <a:cs typeface="Arial"/>
              </a:rPr>
              <a:t>SVM,	</a:t>
            </a:r>
            <a:r>
              <a:rPr sz="2400" spc="-150" dirty="0">
                <a:solidFill>
                  <a:srgbClr val="616E52"/>
                </a:solidFill>
                <a:latin typeface="Arial"/>
                <a:cs typeface="Arial"/>
              </a:rPr>
              <a:t>DECISION</a:t>
            </a:r>
            <a:endParaRPr sz="2400">
              <a:latin typeface="Arial"/>
              <a:cs typeface="Arial"/>
            </a:endParaRPr>
          </a:p>
          <a:p>
            <a:pPr marL="12700">
              <a:lnSpc>
                <a:spcPts val="2745"/>
              </a:lnSpc>
              <a:tabLst>
                <a:tab pos="911225" algn="l"/>
                <a:tab pos="1632585" algn="l"/>
              </a:tabLst>
            </a:pPr>
            <a:r>
              <a:rPr sz="2400" spc="-220" dirty="0">
                <a:solidFill>
                  <a:srgbClr val="616E52"/>
                </a:solidFill>
                <a:latin typeface="Arial"/>
                <a:cs typeface="Arial"/>
              </a:rPr>
              <a:t>TREE,	</a:t>
            </a:r>
            <a:r>
              <a:rPr sz="2400" spc="-155" dirty="0">
                <a:solidFill>
                  <a:srgbClr val="616E52"/>
                </a:solidFill>
                <a:latin typeface="Arial"/>
                <a:cs typeface="Arial"/>
              </a:rPr>
              <a:t>AND	</a:t>
            </a:r>
            <a:r>
              <a:rPr sz="2400" spc="-180" dirty="0">
                <a:solidFill>
                  <a:srgbClr val="616E52"/>
                </a:solidFill>
                <a:latin typeface="Arial"/>
                <a:cs typeface="Arial"/>
              </a:rPr>
              <a:t>KNN</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321386"/>
            <a:ext cx="4008754" cy="574675"/>
          </a:xfrm>
          <a:prstGeom prst="rect">
            <a:avLst/>
          </a:prstGeom>
        </p:spPr>
        <p:txBody>
          <a:bodyPr vert="horz" wrap="square" lIns="0" tIns="12700" rIns="0" bIns="0" rtlCol="0">
            <a:spAutoFit/>
          </a:bodyPr>
          <a:lstStyle/>
          <a:p>
            <a:pPr marL="12700">
              <a:lnSpc>
                <a:spcPct val="100000"/>
              </a:lnSpc>
              <a:spcBef>
                <a:spcPts val="100"/>
              </a:spcBef>
            </a:pPr>
            <a:r>
              <a:rPr sz="3600" spc="-229" dirty="0">
                <a:solidFill>
                  <a:srgbClr val="BB562C"/>
                </a:solidFill>
              </a:rPr>
              <a:t>Classification</a:t>
            </a:r>
            <a:r>
              <a:rPr sz="3600" spc="-340" dirty="0">
                <a:solidFill>
                  <a:srgbClr val="BB562C"/>
                </a:solidFill>
              </a:rPr>
              <a:t> </a:t>
            </a:r>
            <a:r>
              <a:rPr sz="3600" spc="-280" dirty="0">
                <a:solidFill>
                  <a:srgbClr val="BB562C"/>
                </a:solidFill>
              </a:rPr>
              <a:t>Accuracy</a:t>
            </a:r>
            <a:endParaRPr sz="3600"/>
          </a:p>
        </p:txBody>
      </p:sp>
      <p:sp>
        <p:nvSpPr>
          <p:cNvPr id="6" name="object 6"/>
          <p:cNvSpPr txBox="1"/>
          <p:nvPr/>
        </p:nvSpPr>
        <p:spPr>
          <a:xfrm>
            <a:off x="1176019" y="5000396"/>
            <a:ext cx="9213215" cy="1184275"/>
          </a:xfrm>
          <a:prstGeom prst="rect">
            <a:avLst/>
          </a:prstGeom>
        </p:spPr>
        <p:txBody>
          <a:bodyPr vert="horz" wrap="square" lIns="0" tIns="12700" rIns="0" bIns="0" rtlCol="0">
            <a:spAutoFit/>
          </a:bodyPr>
          <a:lstStyle/>
          <a:p>
            <a:pPr marL="12700" marR="2860040">
              <a:lnSpc>
                <a:spcPct val="120700"/>
              </a:lnSpc>
              <a:spcBef>
                <a:spcPts val="100"/>
              </a:spcBef>
            </a:pPr>
            <a:r>
              <a:rPr sz="1600" spc="-5" dirty="0">
                <a:solidFill>
                  <a:srgbClr val="FFFFFF"/>
                </a:solidFill>
                <a:latin typeface="Carlito"/>
                <a:cs typeface="Carlito"/>
              </a:rPr>
              <a:t>All models had virtually the </a:t>
            </a:r>
            <a:r>
              <a:rPr sz="1600" spc="-10" dirty="0">
                <a:solidFill>
                  <a:srgbClr val="FFFFFF"/>
                </a:solidFill>
                <a:latin typeface="Carlito"/>
                <a:cs typeface="Carlito"/>
              </a:rPr>
              <a:t>same </a:t>
            </a:r>
            <a:r>
              <a:rPr sz="1600" spc="-20" dirty="0">
                <a:solidFill>
                  <a:srgbClr val="FFFFFF"/>
                </a:solidFill>
                <a:latin typeface="Carlito"/>
                <a:cs typeface="Carlito"/>
              </a:rPr>
              <a:t>accuracy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sz="1600" spc="-15" dirty="0">
                <a:solidFill>
                  <a:srgbClr val="FFFFFF"/>
                </a:solidFill>
                <a:latin typeface="Carlito"/>
                <a:cs typeface="Carlito"/>
              </a:rPr>
              <a:t>at </a:t>
            </a:r>
            <a:r>
              <a:rPr sz="1600" spc="-20" dirty="0">
                <a:solidFill>
                  <a:srgbClr val="FFFFFF"/>
                </a:solidFill>
                <a:latin typeface="Carlito"/>
                <a:cs typeface="Carlito"/>
              </a:rPr>
              <a:t>83.33% </a:t>
            </a:r>
            <a:r>
              <a:rPr sz="1600" spc="-45" dirty="0">
                <a:solidFill>
                  <a:srgbClr val="FFFFFF"/>
                </a:solidFill>
                <a:latin typeface="Carlito"/>
                <a:cs typeface="Carlito"/>
              </a:rPr>
              <a:t>accuracy.  </a:t>
            </a:r>
            <a:r>
              <a:rPr sz="1600" dirty="0">
                <a:solidFill>
                  <a:srgbClr val="FFFFFF"/>
                </a:solidFill>
                <a:latin typeface="Carlito"/>
                <a:cs typeface="Carlito"/>
              </a:rPr>
              <a:t>It </a:t>
            </a:r>
            <a:r>
              <a:rPr sz="1600" spc="-5" dirty="0">
                <a:solidFill>
                  <a:srgbClr val="FFFFFF"/>
                </a:solidFill>
                <a:latin typeface="Carlito"/>
                <a:cs typeface="Carlito"/>
              </a:rPr>
              <a:t>should be </a:t>
            </a:r>
            <a:r>
              <a:rPr sz="1600" spc="-15" dirty="0">
                <a:solidFill>
                  <a:srgbClr val="FFFFFF"/>
                </a:solidFill>
                <a:latin typeface="Carlito"/>
                <a:cs typeface="Carlito"/>
              </a:rPr>
              <a:t>noted </a:t>
            </a:r>
            <a:r>
              <a:rPr sz="1600" spc="-10" dirty="0">
                <a:solidFill>
                  <a:srgbClr val="FFFFFF"/>
                </a:solidFill>
                <a:latin typeface="Carlito"/>
                <a:cs typeface="Carlito"/>
              </a:rPr>
              <a:t>that </a:t>
            </a:r>
            <a:r>
              <a:rPr sz="1600" spc="-20" dirty="0">
                <a:solidFill>
                  <a:srgbClr val="FFFFFF"/>
                </a:solidFill>
                <a:latin typeface="Carlito"/>
                <a:cs typeface="Carlito"/>
              </a:rPr>
              <a:t>test size </a:t>
            </a:r>
            <a:r>
              <a:rPr sz="1600" dirty="0">
                <a:solidFill>
                  <a:srgbClr val="FFFFFF"/>
                </a:solidFill>
                <a:latin typeface="Carlito"/>
                <a:cs typeface="Carlito"/>
              </a:rPr>
              <a:t>is </a:t>
            </a:r>
            <a:r>
              <a:rPr sz="1600" spc="-5" dirty="0">
                <a:solidFill>
                  <a:srgbClr val="FFFFFF"/>
                </a:solidFill>
                <a:latin typeface="Carlito"/>
                <a:cs typeface="Carlito"/>
              </a:rPr>
              <a:t>small </a:t>
            </a:r>
            <a:r>
              <a:rPr sz="1600" spc="-15" dirty="0">
                <a:solidFill>
                  <a:srgbClr val="FFFFFF"/>
                </a:solidFill>
                <a:latin typeface="Carlito"/>
                <a:cs typeface="Carlito"/>
              </a:rPr>
              <a:t>at </a:t>
            </a:r>
            <a:r>
              <a:rPr sz="1600" spc="-5" dirty="0">
                <a:solidFill>
                  <a:srgbClr val="FFFFFF"/>
                </a:solidFill>
                <a:latin typeface="Carlito"/>
                <a:cs typeface="Carlito"/>
              </a:rPr>
              <a:t>only </a:t>
            </a:r>
            <a:r>
              <a:rPr sz="1600" spc="-10" dirty="0">
                <a:solidFill>
                  <a:srgbClr val="FFFFFF"/>
                </a:solidFill>
                <a:latin typeface="Carlito"/>
                <a:cs typeface="Carlito"/>
              </a:rPr>
              <a:t>sample </a:t>
            </a:r>
            <a:r>
              <a:rPr sz="1600" spc="-20" dirty="0">
                <a:solidFill>
                  <a:srgbClr val="FFFFFF"/>
                </a:solidFill>
                <a:latin typeface="Carlito"/>
                <a:cs typeface="Carlito"/>
              </a:rPr>
              <a:t>size </a:t>
            </a:r>
            <a:r>
              <a:rPr sz="1600" spc="-5" dirty="0">
                <a:solidFill>
                  <a:srgbClr val="FFFFFF"/>
                </a:solidFill>
                <a:latin typeface="Carlito"/>
                <a:cs typeface="Carlito"/>
              </a:rPr>
              <a:t>of</a:t>
            </a:r>
            <a:r>
              <a:rPr sz="1600" spc="-204" dirty="0">
                <a:solidFill>
                  <a:srgbClr val="FFFFFF"/>
                </a:solidFill>
                <a:latin typeface="Carlito"/>
                <a:cs typeface="Carlito"/>
              </a:rPr>
              <a:t> </a:t>
            </a:r>
            <a:r>
              <a:rPr sz="1600" spc="-10" dirty="0">
                <a:solidFill>
                  <a:srgbClr val="FFFFFF"/>
                </a:solidFill>
                <a:latin typeface="Carlito"/>
                <a:cs typeface="Carlito"/>
              </a:rPr>
              <a:t>18.</a:t>
            </a:r>
            <a:endParaRPr sz="1600">
              <a:latin typeface="Carlito"/>
              <a:cs typeface="Carlito"/>
            </a:endParaRPr>
          </a:p>
          <a:p>
            <a:pPr marL="12700">
              <a:lnSpc>
                <a:spcPct val="100000"/>
              </a:lnSpc>
              <a:spcBef>
                <a:spcPts val="250"/>
              </a:spcBef>
            </a:pPr>
            <a:r>
              <a:rPr sz="1600" spc="-5" dirty="0">
                <a:solidFill>
                  <a:srgbClr val="FFFFFF"/>
                </a:solidFill>
                <a:latin typeface="Carlito"/>
                <a:cs typeface="Carlito"/>
              </a:rPr>
              <a:t>This </a:t>
            </a:r>
            <a:r>
              <a:rPr sz="1600" spc="-20" dirty="0">
                <a:solidFill>
                  <a:srgbClr val="FFFFFF"/>
                </a:solidFill>
                <a:latin typeface="Carlito"/>
                <a:cs typeface="Carlito"/>
              </a:rPr>
              <a:t>can cause large variance </a:t>
            </a:r>
            <a:r>
              <a:rPr sz="1600" dirty="0">
                <a:solidFill>
                  <a:srgbClr val="FFFFFF"/>
                </a:solidFill>
                <a:latin typeface="Carlito"/>
                <a:cs typeface="Carlito"/>
              </a:rPr>
              <a:t>in </a:t>
            </a:r>
            <a:r>
              <a:rPr sz="1600" spc="-20" dirty="0">
                <a:solidFill>
                  <a:srgbClr val="FFFFFF"/>
                </a:solidFill>
                <a:latin typeface="Carlito"/>
                <a:cs typeface="Carlito"/>
              </a:rPr>
              <a:t>accuracy results, </a:t>
            </a:r>
            <a:r>
              <a:rPr sz="1600" spc="-15" dirty="0">
                <a:solidFill>
                  <a:srgbClr val="FFFFFF"/>
                </a:solidFill>
                <a:latin typeface="Carlito"/>
                <a:cs typeface="Carlito"/>
              </a:rPr>
              <a:t>such </a:t>
            </a:r>
            <a:r>
              <a:rPr sz="1600" spc="-5" dirty="0">
                <a:solidFill>
                  <a:srgbClr val="FFFFFF"/>
                </a:solidFill>
                <a:latin typeface="Carlito"/>
                <a:cs typeface="Carlito"/>
              </a:rPr>
              <a:t>as those in </a:t>
            </a:r>
            <a:r>
              <a:rPr sz="1600" spc="-15" dirty="0">
                <a:solidFill>
                  <a:srgbClr val="FFFFFF"/>
                </a:solidFill>
                <a:latin typeface="Carlito"/>
                <a:cs typeface="Carlito"/>
              </a:rPr>
              <a:t>Decision </a:t>
            </a:r>
            <a:r>
              <a:rPr sz="1600" spc="-65" dirty="0">
                <a:solidFill>
                  <a:srgbClr val="FFFFFF"/>
                </a:solidFill>
                <a:latin typeface="Carlito"/>
                <a:cs typeface="Carlito"/>
              </a:rPr>
              <a:t>Tree </a:t>
            </a:r>
            <a:r>
              <a:rPr sz="1600" spc="-10" dirty="0">
                <a:solidFill>
                  <a:srgbClr val="FFFFFF"/>
                </a:solidFill>
                <a:latin typeface="Carlito"/>
                <a:cs typeface="Carlito"/>
              </a:rPr>
              <a:t>Classifier </a:t>
            </a:r>
            <a:r>
              <a:rPr sz="1600" spc="-5" dirty="0">
                <a:solidFill>
                  <a:srgbClr val="FFFFFF"/>
                </a:solidFill>
                <a:latin typeface="Carlito"/>
                <a:cs typeface="Carlito"/>
              </a:rPr>
              <a:t>model in </a:t>
            </a:r>
            <a:r>
              <a:rPr sz="1600" spc="-25" dirty="0">
                <a:solidFill>
                  <a:srgbClr val="FFFFFF"/>
                </a:solidFill>
                <a:latin typeface="Carlito"/>
                <a:cs typeface="Carlito"/>
              </a:rPr>
              <a:t>repeated</a:t>
            </a:r>
            <a:r>
              <a:rPr sz="1600" spc="60" dirty="0">
                <a:solidFill>
                  <a:srgbClr val="FFFFFF"/>
                </a:solidFill>
                <a:latin typeface="Carlito"/>
                <a:cs typeface="Carlito"/>
              </a:rPr>
              <a:t> </a:t>
            </a:r>
            <a:r>
              <a:rPr sz="1600" spc="-15" dirty="0">
                <a:solidFill>
                  <a:srgbClr val="FFFFFF"/>
                </a:solidFill>
                <a:latin typeface="Carlito"/>
                <a:cs typeface="Carlito"/>
              </a:rPr>
              <a:t>runs.</a:t>
            </a:r>
            <a:endParaRPr sz="1600">
              <a:latin typeface="Carlito"/>
              <a:cs typeface="Carlito"/>
            </a:endParaRPr>
          </a:p>
          <a:p>
            <a:pPr marL="12700">
              <a:lnSpc>
                <a:spcPct val="100000"/>
              </a:lnSpc>
              <a:spcBef>
                <a:spcPts val="400"/>
              </a:spcBef>
            </a:pPr>
            <a:r>
              <a:rPr sz="1600" spc="-55" dirty="0">
                <a:solidFill>
                  <a:srgbClr val="FFFFFF"/>
                </a:solidFill>
                <a:latin typeface="Carlito"/>
                <a:cs typeface="Carlito"/>
              </a:rPr>
              <a:t>We </a:t>
            </a:r>
            <a:r>
              <a:rPr sz="1600" spc="-20" dirty="0">
                <a:solidFill>
                  <a:srgbClr val="FFFFFF"/>
                </a:solidFill>
                <a:latin typeface="Carlito"/>
                <a:cs typeface="Carlito"/>
              </a:rPr>
              <a:t>likely </a:t>
            </a:r>
            <a:r>
              <a:rPr sz="1600" spc="-15" dirty="0">
                <a:solidFill>
                  <a:srgbClr val="FFFFFF"/>
                </a:solidFill>
                <a:latin typeface="Carlito"/>
                <a:cs typeface="Carlito"/>
              </a:rPr>
              <a:t>need </a:t>
            </a:r>
            <a:r>
              <a:rPr sz="1600" spc="-25" dirty="0">
                <a:solidFill>
                  <a:srgbClr val="FFFFFF"/>
                </a:solidFill>
                <a:latin typeface="Carlito"/>
                <a:cs typeface="Carlito"/>
              </a:rPr>
              <a:t>more data </a:t>
            </a:r>
            <a:r>
              <a:rPr sz="1600" spc="-15" dirty="0">
                <a:solidFill>
                  <a:srgbClr val="FFFFFF"/>
                </a:solidFill>
                <a:latin typeface="Carlito"/>
                <a:cs typeface="Carlito"/>
              </a:rPr>
              <a:t>to </a:t>
            </a:r>
            <a:r>
              <a:rPr sz="1600" spc="-20" dirty="0">
                <a:solidFill>
                  <a:srgbClr val="FFFFFF"/>
                </a:solidFill>
                <a:latin typeface="Carlito"/>
                <a:cs typeface="Carlito"/>
              </a:rPr>
              <a:t>determine </a:t>
            </a:r>
            <a:r>
              <a:rPr sz="1600" spc="-5" dirty="0">
                <a:solidFill>
                  <a:srgbClr val="FFFFFF"/>
                </a:solidFill>
                <a:latin typeface="Carlito"/>
                <a:cs typeface="Carlito"/>
              </a:rPr>
              <a:t>the </a:t>
            </a:r>
            <a:r>
              <a:rPr sz="1600" spc="-20" dirty="0">
                <a:solidFill>
                  <a:srgbClr val="FFFFFF"/>
                </a:solidFill>
                <a:latin typeface="Carlito"/>
                <a:cs typeface="Carlito"/>
              </a:rPr>
              <a:t>best</a:t>
            </a:r>
            <a:r>
              <a:rPr sz="1600" spc="114" dirty="0">
                <a:solidFill>
                  <a:srgbClr val="FFFFFF"/>
                </a:solidFill>
                <a:latin typeface="Carlito"/>
                <a:cs typeface="Carlito"/>
              </a:rPr>
              <a:t> </a:t>
            </a:r>
            <a:r>
              <a:rPr sz="1600" spc="-15" dirty="0">
                <a:solidFill>
                  <a:srgbClr val="FFFFFF"/>
                </a:solidFill>
                <a:latin typeface="Carlito"/>
                <a:cs typeface="Carlito"/>
              </a:rPr>
              <a:t>model.</a:t>
            </a:r>
            <a:endParaRPr sz="160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BB562C"/>
                </a:solidFill>
              </a:rPr>
              <a:t>Confusion</a:t>
            </a:r>
            <a:r>
              <a:rPr sz="3600" spc="-330" dirty="0">
                <a:solidFill>
                  <a:srgbClr val="BB562C"/>
                </a:solidFill>
              </a:rPr>
              <a:t> </a:t>
            </a:r>
            <a:r>
              <a:rPr sz="3600" spc="-114" dirty="0">
                <a:solidFill>
                  <a:srgbClr val="BB562C"/>
                </a:solidFill>
              </a:rPr>
              <a:t>Matrix</a:t>
            </a:r>
            <a:endParaRPr sz="3600"/>
          </a:p>
        </p:txBody>
      </p:sp>
      <p:sp>
        <p:nvSpPr>
          <p:cNvPr id="6" name="object 6"/>
          <p:cNvSpPr txBox="1"/>
          <p:nvPr/>
        </p:nvSpPr>
        <p:spPr>
          <a:xfrm>
            <a:off x="1049223" y="5054879"/>
            <a:ext cx="8708390" cy="1459865"/>
          </a:xfrm>
          <a:prstGeom prst="rect">
            <a:avLst/>
          </a:prstGeom>
        </p:spPr>
        <p:txBody>
          <a:bodyPr vert="horz" wrap="square" lIns="0" tIns="12700" rIns="0" bIns="0" rtlCol="0">
            <a:spAutoFit/>
          </a:bodyPr>
          <a:lstStyle/>
          <a:p>
            <a:pPr marL="12700" marR="158750">
              <a:lnSpc>
                <a:spcPct val="112500"/>
              </a:lnSpc>
              <a:spcBef>
                <a:spcPts val="100"/>
              </a:spcBef>
            </a:pPr>
            <a:r>
              <a:rPr sz="1600" spc="-5" dirty="0">
                <a:solidFill>
                  <a:srgbClr val="FFFFFF"/>
                </a:solidFill>
                <a:latin typeface="Carlito"/>
                <a:cs typeface="Carlito"/>
              </a:rPr>
              <a:t>Since </a:t>
            </a:r>
            <a:r>
              <a:rPr sz="1600" dirty="0">
                <a:solidFill>
                  <a:srgbClr val="FFFFFF"/>
                </a:solidFill>
                <a:latin typeface="Carlito"/>
                <a:cs typeface="Carlito"/>
              </a:rPr>
              <a:t>all </a:t>
            </a:r>
            <a:r>
              <a:rPr sz="1600" spc="-5" dirty="0">
                <a:solidFill>
                  <a:srgbClr val="FFFFFF"/>
                </a:solidFill>
                <a:latin typeface="Carlito"/>
                <a:cs typeface="Carlito"/>
              </a:rPr>
              <a:t>models </a:t>
            </a:r>
            <a:r>
              <a:rPr sz="1600" spc="-25" dirty="0">
                <a:solidFill>
                  <a:srgbClr val="FFFFFF"/>
                </a:solidFill>
                <a:latin typeface="Carlito"/>
                <a:cs typeface="Carlito"/>
              </a:rPr>
              <a:t>performed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5" dirty="0">
                <a:solidFill>
                  <a:srgbClr val="FFFFFF"/>
                </a:solidFill>
                <a:latin typeface="Carlito"/>
                <a:cs typeface="Carlito"/>
              </a:rPr>
              <a:t>for </a:t>
            </a:r>
            <a:r>
              <a:rPr sz="1600" spc="-5" dirty="0">
                <a:solidFill>
                  <a:srgbClr val="FFFFFF"/>
                </a:solidFill>
                <a:latin typeface="Carlito"/>
                <a:cs typeface="Carlito"/>
              </a:rPr>
              <a:t>the </a:t>
            </a:r>
            <a:r>
              <a:rPr sz="1600" spc="-20" dirty="0">
                <a:solidFill>
                  <a:srgbClr val="FFFFFF"/>
                </a:solidFill>
                <a:latin typeface="Carlito"/>
                <a:cs typeface="Carlito"/>
              </a:rPr>
              <a:t>test set, </a:t>
            </a:r>
            <a:r>
              <a:rPr sz="1600" spc="-5" dirty="0">
                <a:solidFill>
                  <a:srgbClr val="FFFFFF"/>
                </a:solidFill>
                <a:latin typeface="Carlito"/>
                <a:cs typeface="Carlito"/>
              </a:rPr>
              <a:t>the </a:t>
            </a:r>
            <a:r>
              <a:rPr sz="1600" spc="-20" dirty="0">
                <a:solidFill>
                  <a:srgbClr val="FFFFFF"/>
                </a:solidFill>
                <a:latin typeface="Carlito"/>
                <a:cs typeface="Carlito"/>
              </a:rPr>
              <a:t>confusion </a:t>
            </a:r>
            <a:r>
              <a:rPr sz="1600" spc="-10" dirty="0">
                <a:solidFill>
                  <a:srgbClr val="FFFFFF"/>
                </a:solidFill>
                <a:latin typeface="Carlito"/>
                <a:cs typeface="Carlito"/>
              </a:rPr>
              <a:t>matrix is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0" dirty="0">
                <a:solidFill>
                  <a:srgbClr val="FFFFFF"/>
                </a:solidFill>
                <a:latin typeface="Carlito"/>
                <a:cs typeface="Carlito"/>
              </a:rPr>
              <a:t>across </a:t>
            </a:r>
            <a:r>
              <a:rPr sz="1600" dirty="0">
                <a:solidFill>
                  <a:srgbClr val="FFFFFF"/>
                </a:solidFill>
                <a:latin typeface="Carlito"/>
                <a:cs typeface="Carlito"/>
              </a:rPr>
              <a:t>all </a:t>
            </a:r>
            <a:r>
              <a:rPr sz="1600" spc="-5" dirty="0">
                <a:solidFill>
                  <a:srgbClr val="FFFFFF"/>
                </a:solidFill>
                <a:latin typeface="Carlito"/>
                <a:cs typeface="Carlito"/>
              </a:rPr>
              <a:t>models.  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12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a:t>
            </a:r>
            <a:r>
              <a:rPr sz="1600" spc="275" dirty="0">
                <a:solidFill>
                  <a:srgbClr val="FFFFFF"/>
                </a:solidFill>
                <a:latin typeface="Carlito"/>
                <a:cs typeface="Carlito"/>
              </a:rPr>
              <a:t> </a:t>
            </a:r>
            <a:r>
              <a:rPr sz="1600" spc="-20" dirty="0">
                <a:solidFill>
                  <a:srgbClr val="FFFFFF"/>
                </a:solidFill>
                <a:latin typeface="Carlito"/>
                <a:cs typeface="Carlito"/>
              </a:rPr>
              <a:t>was successful </a:t>
            </a:r>
            <a:r>
              <a:rPr sz="1600" spc="-10" dirty="0">
                <a:solidFill>
                  <a:srgbClr val="FFFFFF"/>
                </a:solidFill>
                <a:latin typeface="Carlito"/>
                <a:cs typeface="Carlito"/>
              </a:rPr>
              <a:t>landing.</a:t>
            </a:r>
            <a:endParaRPr sz="1600">
              <a:latin typeface="Carlito"/>
              <a:cs typeface="Carlito"/>
            </a:endParaRPr>
          </a:p>
          <a:p>
            <a:pPr marL="12700">
              <a:lnSpc>
                <a:spcPct val="100000"/>
              </a:lnSpc>
              <a:spcBef>
                <a:spcPts val="40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unsuccessful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15" dirty="0">
                <a:solidFill>
                  <a:srgbClr val="FFFFFF"/>
                </a:solidFill>
                <a:latin typeface="Carlito"/>
                <a:cs typeface="Carlito"/>
              </a:rPr>
              <a:t>was </a:t>
            </a:r>
            <a:r>
              <a:rPr sz="1600" spc="-20" dirty="0">
                <a:solidFill>
                  <a:srgbClr val="FFFFFF"/>
                </a:solidFill>
                <a:latin typeface="Carlito"/>
                <a:cs typeface="Carlito"/>
              </a:rPr>
              <a:t>unsuccessful</a:t>
            </a:r>
            <a:r>
              <a:rPr sz="1600" spc="140" dirty="0">
                <a:solidFill>
                  <a:srgbClr val="FFFFFF"/>
                </a:solidFill>
                <a:latin typeface="Carlito"/>
                <a:cs typeface="Carlito"/>
              </a:rPr>
              <a:t> </a:t>
            </a:r>
            <a:r>
              <a:rPr sz="1600" spc="-10" dirty="0">
                <a:solidFill>
                  <a:srgbClr val="FFFFFF"/>
                </a:solidFill>
                <a:latin typeface="Carlito"/>
                <a:cs typeface="Carlito"/>
              </a:rPr>
              <a:t>landing.</a:t>
            </a:r>
            <a:endParaRPr sz="1600">
              <a:latin typeface="Carlito"/>
              <a:cs typeface="Carlito"/>
            </a:endParaRPr>
          </a:p>
          <a:p>
            <a:pPr marL="12700" marR="5080">
              <a:lnSpc>
                <a:spcPts val="2330"/>
              </a:lnSpc>
              <a:spcBef>
                <a:spcPts val="13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20" dirty="0">
                <a:solidFill>
                  <a:srgbClr val="FFFFFF"/>
                </a:solidFill>
                <a:latin typeface="Carlito"/>
                <a:cs typeface="Carlito"/>
              </a:rPr>
              <a:t>was unsuccessful </a:t>
            </a:r>
            <a:r>
              <a:rPr sz="1600" spc="-10" dirty="0">
                <a:solidFill>
                  <a:srgbClr val="FFFFFF"/>
                </a:solidFill>
                <a:latin typeface="Carlito"/>
                <a:cs typeface="Carlito"/>
              </a:rPr>
              <a:t>landings </a:t>
            </a:r>
            <a:r>
              <a:rPr sz="1600" spc="-20" dirty="0">
                <a:solidFill>
                  <a:srgbClr val="FFFFFF"/>
                </a:solidFill>
                <a:latin typeface="Carlito"/>
                <a:cs typeface="Carlito"/>
              </a:rPr>
              <a:t>(false positives).  </a:t>
            </a:r>
            <a:r>
              <a:rPr sz="1600" spc="-15" dirty="0">
                <a:solidFill>
                  <a:srgbClr val="FFFFFF"/>
                </a:solidFill>
                <a:latin typeface="Carlito"/>
                <a:cs typeface="Carlito"/>
              </a:rPr>
              <a:t>Our </a:t>
            </a:r>
            <a:r>
              <a:rPr sz="1600" spc="-5" dirty="0">
                <a:solidFill>
                  <a:srgbClr val="FFFFFF"/>
                </a:solidFill>
                <a:latin typeface="Carlito"/>
                <a:cs typeface="Carlito"/>
              </a:rPr>
              <a:t>models </a:t>
            </a:r>
            <a:r>
              <a:rPr sz="1600" spc="-20" dirty="0">
                <a:solidFill>
                  <a:srgbClr val="FFFFFF"/>
                </a:solidFill>
                <a:latin typeface="Carlito"/>
                <a:cs typeface="Carlito"/>
              </a:rPr>
              <a:t>over predict successful</a:t>
            </a:r>
            <a:r>
              <a:rPr sz="1600" spc="130" dirty="0">
                <a:solidFill>
                  <a:srgbClr val="FFFFFF"/>
                </a:solidFill>
                <a:latin typeface="Carlito"/>
                <a:cs typeface="Carlito"/>
              </a:rPr>
              <a:t> </a:t>
            </a:r>
            <a:r>
              <a:rPr sz="1600" spc="-10" dirty="0">
                <a:solidFill>
                  <a:srgbClr val="FFFFFF"/>
                </a:solidFill>
                <a:latin typeface="Carlito"/>
                <a:cs typeface="Carlito"/>
              </a:rPr>
              <a:t>landings.</a:t>
            </a:r>
            <a:endParaRPr sz="160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6920"/>
          </a:xfrm>
          <a:prstGeom prst="rect">
            <a:avLst/>
          </a:prstGeom>
        </p:spPr>
        <p:txBody>
          <a:bodyPr vert="horz" wrap="square" lIns="0" tIns="12700" rIns="0" bIns="0" rtlCol="0">
            <a:spAutoFit/>
          </a:bodyPr>
          <a:lstStyle/>
          <a:p>
            <a:pPr marL="12700">
              <a:lnSpc>
                <a:spcPct val="100000"/>
              </a:lnSpc>
              <a:spcBef>
                <a:spcPts val="100"/>
              </a:spcBef>
            </a:pPr>
            <a:r>
              <a:rPr spc="-670" dirty="0"/>
              <a:t>CONCLUSION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84249" y="1746715"/>
            <a:ext cx="9956800" cy="3730508"/>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sz="2000" dirty="0">
                <a:solidFill>
                  <a:srgbClr val="404040"/>
                </a:solidFill>
                <a:latin typeface="Carlito"/>
                <a:cs typeface="Carlito"/>
              </a:rPr>
              <a:t>Our </a:t>
            </a:r>
            <a:r>
              <a:rPr sz="2000" spc="-5" dirty="0">
                <a:solidFill>
                  <a:srgbClr val="404040"/>
                </a:solidFill>
                <a:latin typeface="Carlito"/>
                <a:cs typeface="Carlito"/>
              </a:rPr>
              <a:t>task: </a:t>
            </a:r>
            <a:r>
              <a:rPr sz="2000" spc="-20" dirty="0">
                <a:solidFill>
                  <a:srgbClr val="404040"/>
                </a:solidFill>
                <a:latin typeface="Carlito"/>
                <a:cs typeface="Carlito"/>
              </a:rPr>
              <a:t>to develop </a:t>
            </a:r>
            <a:r>
              <a:rPr sz="2000" dirty="0">
                <a:solidFill>
                  <a:srgbClr val="404040"/>
                </a:solidFill>
                <a:latin typeface="Carlito"/>
                <a:cs typeface="Carlito"/>
              </a:rPr>
              <a:t>a machine learning model </a:t>
            </a:r>
            <a:r>
              <a:rPr sz="2000" spc="-25" dirty="0">
                <a:solidFill>
                  <a:srgbClr val="404040"/>
                </a:solidFill>
                <a:latin typeface="Carlito"/>
                <a:cs typeface="Carlito"/>
              </a:rPr>
              <a:t>for </a:t>
            </a:r>
            <a:r>
              <a:rPr sz="2000" dirty="0">
                <a:solidFill>
                  <a:srgbClr val="404040"/>
                </a:solidFill>
                <a:latin typeface="Carlito"/>
                <a:cs typeface="Carlito"/>
              </a:rPr>
              <a:t>Space Y who </a:t>
            </a:r>
            <a:r>
              <a:rPr sz="2000" spc="-20" dirty="0">
                <a:solidFill>
                  <a:srgbClr val="404040"/>
                </a:solidFill>
                <a:latin typeface="Carlito"/>
                <a:cs typeface="Carlito"/>
              </a:rPr>
              <a:t>wants to </a:t>
            </a:r>
            <a:r>
              <a:rPr sz="2000" spc="-5" dirty="0">
                <a:solidFill>
                  <a:srgbClr val="404040"/>
                </a:solidFill>
                <a:latin typeface="Carlito"/>
                <a:cs typeface="Carlito"/>
              </a:rPr>
              <a:t>bid </a:t>
            </a:r>
            <a:r>
              <a:rPr sz="2000" spc="-20" dirty="0">
                <a:solidFill>
                  <a:srgbClr val="404040"/>
                </a:solidFill>
                <a:latin typeface="Carlito"/>
                <a:cs typeface="Carlito"/>
              </a:rPr>
              <a:t>against</a:t>
            </a:r>
            <a:r>
              <a:rPr sz="2000" spc="-70" dirty="0">
                <a:solidFill>
                  <a:srgbClr val="404040"/>
                </a:solidFill>
                <a:latin typeface="Carlito"/>
                <a:cs typeface="Carlito"/>
              </a:rPr>
              <a:t> </a:t>
            </a:r>
            <a:r>
              <a:rPr sz="2000" dirty="0">
                <a:solidFill>
                  <a:srgbClr val="404040"/>
                </a:solidFill>
                <a:latin typeface="Carlito"/>
                <a:cs typeface="Carlito"/>
              </a:rPr>
              <a:t>SpaceX</a:t>
            </a:r>
            <a:endParaRPr sz="2000" dirty="0">
              <a:latin typeface="Carlito"/>
              <a:cs typeface="Carlito"/>
            </a:endParaRPr>
          </a:p>
          <a:p>
            <a:pPr marL="195580" indent="-183515">
              <a:lnSpc>
                <a:spcPct val="100000"/>
              </a:lnSpc>
              <a:spcBef>
                <a:spcPts val="395"/>
              </a:spcBef>
              <a:buClr>
                <a:srgbClr val="E28312"/>
              </a:buClr>
              <a:buChar char="◦"/>
              <a:tabLst>
                <a:tab pos="196215" algn="l"/>
              </a:tabLst>
            </a:pPr>
            <a:r>
              <a:rPr sz="2000" spc="-5" dirty="0">
                <a:solidFill>
                  <a:srgbClr val="404040"/>
                </a:solidFill>
                <a:latin typeface="Carlito"/>
                <a:cs typeface="Carlito"/>
              </a:rPr>
              <a:t>The goal </a:t>
            </a:r>
            <a:r>
              <a:rPr sz="2000" dirty="0">
                <a:solidFill>
                  <a:srgbClr val="404040"/>
                </a:solidFill>
                <a:latin typeface="Carlito"/>
                <a:cs typeface="Carlito"/>
              </a:rPr>
              <a:t>of </a:t>
            </a:r>
            <a:r>
              <a:rPr sz="2000" spc="-5" dirty="0">
                <a:solidFill>
                  <a:srgbClr val="404040"/>
                </a:solidFill>
                <a:latin typeface="Carlito"/>
                <a:cs typeface="Carlito"/>
              </a:rPr>
              <a:t>model is </a:t>
            </a:r>
            <a:r>
              <a:rPr sz="2000" spc="-20" dirty="0">
                <a:solidFill>
                  <a:srgbClr val="404040"/>
                </a:solidFill>
                <a:latin typeface="Carlito"/>
                <a:cs typeface="Carlito"/>
              </a:rPr>
              <a:t>to </a:t>
            </a:r>
            <a:r>
              <a:rPr sz="2000" spc="-5" dirty="0">
                <a:solidFill>
                  <a:srgbClr val="404040"/>
                </a:solidFill>
                <a:latin typeface="Carlito"/>
                <a:cs typeface="Carlito"/>
              </a:rPr>
              <a:t>predict when </a:t>
            </a:r>
            <a:r>
              <a:rPr sz="2000" spc="-15" dirty="0">
                <a:solidFill>
                  <a:srgbClr val="404040"/>
                </a:solidFill>
                <a:latin typeface="Carlito"/>
                <a:cs typeface="Carlito"/>
              </a:rPr>
              <a:t>Stage </a:t>
            </a:r>
            <a:r>
              <a:rPr sz="2000" dirty="0">
                <a:solidFill>
                  <a:srgbClr val="404040"/>
                </a:solidFill>
                <a:latin typeface="Carlito"/>
                <a:cs typeface="Carlito"/>
              </a:rPr>
              <a:t>1 </a:t>
            </a:r>
            <a:r>
              <a:rPr sz="2000" spc="-5" dirty="0">
                <a:solidFill>
                  <a:srgbClr val="404040"/>
                </a:solidFill>
                <a:latin typeface="Carlito"/>
                <a:cs typeface="Carlito"/>
              </a:rPr>
              <a:t>will successfully </a:t>
            </a:r>
            <a:r>
              <a:rPr sz="2000" dirty="0">
                <a:solidFill>
                  <a:srgbClr val="404040"/>
                </a:solidFill>
                <a:latin typeface="Carlito"/>
                <a:cs typeface="Carlito"/>
              </a:rPr>
              <a:t>land </a:t>
            </a:r>
            <a:r>
              <a:rPr sz="2000" spc="-20" dirty="0">
                <a:solidFill>
                  <a:srgbClr val="404040"/>
                </a:solidFill>
                <a:latin typeface="Carlito"/>
                <a:cs typeface="Carlito"/>
              </a:rPr>
              <a:t>to </a:t>
            </a:r>
            <a:r>
              <a:rPr sz="2000" spc="-35" dirty="0">
                <a:solidFill>
                  <a:srgbClr val="404040"/>
                </a:solidFill>
                <a:latin typeface="Carlito"/>
                <a:cs typeface="Carlito"/>
              </a:rPr>
              <a:t>save </a:t>
            </a:r>
            <a:r>
              <a:rPr sz="2000" spc="-5" dirty="0">
                <a:solidFill>
                  <a:srgbClr val="404040"/>
                </a:solidFill>
                <a:latin typeface="Carlito"/>
                <a:cs typeface="Carlito"/>
              </a:rPr>
              <a:t>~$100 million</a:t>
            </a:r>
            <a:r>
              <a:rPr sz="2000" spc="-110" dirty="0">
                <a:solidFill>
                  <a:srgbClr val="404040"/>
                </a:solidFill>
                <a:latin typeface="Carlito"/>
                <a:cs typeface="Carlito"/>
              </a:rPr>
              <a:t> </a:t>
            </a:r>
            <a:r>
              <a:rPr sz="2000" dirty="0">
                <a:solidFill>
                  <a:srgbClr val="404040"/>
                </a:solidFill>
                <a:latin typeface="Carlito"/>
                <a:cs typeface="Carlito"/>
              </a:rPr>
              <a:t>USD</a:t>
            </a:r>
            <a:endParaRPr sz="2000" dirty="0">
              <a:latin typeface="Carlito"/>
              <a:cs typeface="Carlito"/>
            </a:endParaRPr>
          </a:p>
          <a:p>
            <a:pPr marL="195580" indent="-183515">
              <a:lnSpc>
                <a:spcPct val="100000"/>
              </a:lnSpc>
              <a:spcBef>
                <a:spcPts val="409"/>
              </a:spcBef>
              <a:buClr>
                <a:srgbClr val="E28312"/>
              </a:buClr>
              <a:buChar char="◦"/>
              <a:tabLst>
                <a:tab pos="196215" algn="l"/>
              </a:tabLst>
            </a:pPr>
            <a:r>
              <a:rPr sz="2000" spc="-5" dirty="0">
                <a:solidFill>
                  <a:srgbClr val="404040"/>
                </a:solidFill>
                <a:latin typeface="Carlito"/>
                <a:cs typeface="Carlito"/>
              </a:rPr>
              <a:t>Used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public </a:t>
            </a:r>
            <a:r>
              <a:rPr sz="2000" dirty="0">
                <a:solidFill>
                  <a:srgbClr val="404040"/>
                </a:solidFill>
                <a:latin typeface="Carlito"/>
                <a:cs typeface="Carlito"/>
              </a:rPr>
              <a:t>SpaceX API and </a:t>
            </a:r>
            <a:r>
              <a:rPr sz="2000" spc="-5" dirty="0">
                <a:solidFill>
                  <a:srgbClr val="404040"/>
                </a:solidFill>
                <a:latin typeface="Carlito"/>
                <a:cs typeface="Carlito"/>
              </a:rPr>
              <a:t>web scraping </a:t>
            </a:r>
            <a:r>
              <a:rPr sz="2000" dirty="0">
                <a:solidFill>
                  <a:srgbClr val="404040"/>
                </a:solidFill>
                <a:latin typeface="Carlito"/>
                <a:cs typeface="Carlito"/>
              </a:rPr>
              <a:t>SpaceX Wikipedia</a:t>
            </a:r>
            <a:r>
              <a:rPr sz="2000" spc="-195" dirty="0">
                <a:solidFill>
                  <a:srgbClr val="404040"/>
                </a:solidFill>
                <a:latin typeface="Carlito"/>
                <a:cs typeface="Carlito"/>
              </a:rPr>
              <a:t> </a:t>
            </a:r>
            <a:r>
              <a:rPr sz="2000" spc="-5" dirty="0">
                <a:solidFill>
                  <a:srgbClr val="404040"/>
                </a:solidFill>
                <a:latin typeface="Carlito"/>
                <a:cs typeface="Carlito"/>
              </a:rPr>
              <a:t>page</a:t>
            </a:r>
            <a:endParaRPr sz="2000" dirty="0">
              <a:latin typeface="Carlito"/>
              <a:cs typeface="Carlito"/>
            </a:endParaRPr>
          </a:p>
          <a:p>
            <a:pPr marL="195580" indent="-183515">
              <a:lnSpc>
                <a:spcPct val="100000"/>
              </a:lnSpc>
              <a:spcBef>
                <a:spcPts val="400"/>
              </a:spcBef>
              <a:buClr>
                <a:srgbClr val="E28312"/>
              </a:buClr>
              <a:buChar char="◦"/>
              <a:tabLst>
                <a:tab pos="196215" algn="l"/>
              </a:tabLst>
            </a:pPr>
            <a:r>
              <a:rPr sz="2000" spc="-25" dirty="0">
                <a:solidFill>
                  <a:srgbClr val="404040"/>
                </a:solidFill>
                <a:latin typeface="Carlito"/>
                <a:cs typeface="Carlito"/>
              </a:rPr>
              <a:t>Created data </a:t>
            </a:r>
            <a:r>
              <a:rPr sz="2000" spc="-5" dirty="0">
                <a:solidFill>
                  <a:srgbClr val="404040"/>
                </a:solidFill>
                <a:latin typeface="Carlito"/>
                <a:cs typeface="Carlito"/>
              </a:rPr>
              <a:t>labels </a:t>
            </a:r>
            <a:r>
              <a:rPr sz="2000" dirty="0">
                <a:solidFill>
                  <a:srgbClr val="404040"/>
                </a:solidFill>
                <a:latin typeface="Carlito"/>
                <a:cs typeface="Carlito"/>
              </a:rPr>
              <a:t>and </a:t>
            </a:r>
            <a:r>
              <a:rPr sz="2000" spc="-25" dirty="0">
                <a:solidFill>
                  <a:srgbClr val="404040"/>
                </a:solidFill>
                <a:latin typeface="Carlito"/>
                <a:cs typeface="Carlito"/>
              </a:rPr>
              <a:t>stored data into </a:t>
            </a:r>
            <a:r>
              <a:rPr sz="2000" dirty="0">
                <a:solidFill>
                  <a:srgbClr val="404040"/>
                </a:solidFill>
                <a:latin typeface="Carlito"/>
                <a:cs typeface="Carlito"/>
              </a:rPr>
              <a:t>a </a:t>
            </a:r>
            <a:r>
              <a:rPr sz="2000" spc="-5" dirty="0">
                <a:solidFill>
                  <a:srgbClr val="404040"/>
                </a:solidFill>
                <a:latin typeface="Carlito"/>
                <a:cs typeface="Carlito"/>
              </a:rPr>
              <a:t>DB2 SQL</a:t>
            </a:r>
            <a:r>
              <a:rPr sz="2000" spc="-15"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95580" indent="-183515">
              <a:lnSpc>
                <a:spcPct val="100000"/>
              </a:lnSpc>
              <a:spcBef>
                <a:spcPts val="395"/>
              </a:spcBef>
              <a:buClr>
                <a:srgbClr val="E28312"/>
              </a:buClr>
              <a:buChar char="◦"/>
              <a:tabLst>
                <a:tab pos="196215" algn="l"/>
              </a:tabLst>
            </a:pPr>
            <a:r>
              <a:rPr sz="2000" spc="-25" dirty="0">
                <a:solidFill>
                  <a:srgbClr val="404040"/>
                </a:solidFill>
                <a:latin typeface="Carlito"/>
                <a:cs typeface="Carlito"/>
              </a:rPr>
              <a:t>Created </a:t>
            </a:r>
            <a:r>
              <a:rPr sz="2000" dirty="0">
                <a:solidFill>
                  <a:srgbClr val="404040"/>
                </a:solidFill>
                <a:latin typeface="Carlito"/>
                <a:cs typeface="Carlito"/>
              </a:rPr>
              <a:t>a </a:t>
            </a:r>
            <a:r>
              <a:rPr sz="2000" spc="-5" dirty="0">
                <a:solidFill>
                  <a:srgbClr val="404040"/>
                </a:solidFill>
                <a:latin typeface="Carlito"/>
                <a:cs typeface="Carlito"/>
              </a:rPr>
              <a:t>dashboard </a:t>
            </a:r>
            <a:r>
              <a:rPr sz="2000" spc="-25" dirty="0">
                <a:solidFill>
                  <a:srgbClr val="404040"/>
                </a:solidFill>
                <a:latin typeface="Carlito"/>
                <a:cs typeface="Carlito"/>
              </a:rPr>
              <a:t>for</a:t>
            </a:r>
            <a:r>
              <a:rPr sz="2000" spc="-125" dirty="0">
                <a:solidFill>
                  <a:srgbClr val="404040"/>
                </a:solidFill>
                <a:latin typeface="Carlito"/>
                <a:cs typeface="Carlito"/>
              </a:rPr>
              <a:t> </a:t>
            </a:r>
            <a:r>
              <a:rPr sz="2000" spc="-20" dirty="0">
                <a:solidFill>
                  <a:srgbClr val="404040"/>
                </a:solidFill>
                <a:latin typeface="Carlito"/>
                <a:cs typeface="Carlito"/>
              </a:rPr>
              <a:t>visualization</a:t>
            </a:r>
            <a:endParaRPr sz="2000" dirty="0">
              <a:latin typeface="Carlito"/>
              <a:cs typeface="Carlito"/>
            </a:endParaRPr>
          </a:p>
          <a:p>
            <a:pPr marL="195580" indent="-183515">
              <a:lnSpc>
                <a:spcPct val="100000"/>
              </a:lnSpc>
              <a:spcBef>
                <a:spcPts val="405"/>
              </a:spcBef>
              <a:buClr>
                <a:srgbClr val="E28312"/>
              </a:buClr>
              <a:buChar char="◦"/>
              <a:tabLst>
                <a:tab pos="196215" algn="l"/>
              </a:tabLst>
            </a:pPr>
            <a:r>
              <a:rPr sz="2000" spc="-50" dirty="0">
                <a:solidFill>
                  <a:srgbClr val="404040"/>
                </a:solidFill>
                <a:latin typeface="Carlito"/>
                <a:cs typeface="Carlito"/>
              </a:rPr>
              <a:t>We </a:t>
            </a:r>
            <a:r>
              <a:rPr sz="2000" spc="-25" dirty="0">
                <a:solidFill>
                  <a:srgbClr val="404040"/>
                </a:solidFill>
                <a:latin typeface="Carlito"/>
                <a:cs typeface="Carlito"/>
              </a:rPr>
              <a:t>created </a:t>
            </a:r>
            <a:r>
              <a:rPr sz="2000" dirty="0">
                <a:solidFill>
                  <a:srgbClr val="404040"/>
                </a:solidFill>
                <a:latin typeface="Carlito"/>
                <a:cs typeface="Carlito"/>
              </a:rPr>
              <a:t>a machine learning model </a:t>
            </a:r>
            <a:r>
              <a:rPr sz="2000" spc="-5" dirty="0">
                <a:solidFill>
                  <a:srgbClr val="404040"/>
                </a:solidFill>
                <a:latin typeface="Carlito"/>
                <a:cs typeface="Carlito"/>
              </a:rPr>
              <a:t>with </a:t>
            </a:r>
            <a:r>
              <a:rPr sz="2000" dirty="0">
                <a:solidFill>
                  <a:srgbClr val="404040"/>
                </a:solidFill>
                <a:latin typeface="Carlito"/>
                <a:cs typeface="Carlito"/>
              </a:rPr>
              <a:t>an </a:t>
            </a:r>
            <a:r>
              <a:rPr sz="2000" spc="-5" dirty="0">
                <a:solidFill>
                  <a:srgbClr val="404040"/>
                </a:solidFill>
                <a:latin typeface="Carlito"/>
                <a:cs typeface="Carlito"/>
              </a:rPr>
              <a:t>accuracy of</a:t>
            </a:r>
            <a:r>
              <a:rPr sz="2000" spc="-105" dirty="0">
                <a:solidFill>
                  <a:srgbClr val="404040"/>
                </a:solidFill>
                <a:latin typeface="Carlito"/>
                <a:cs typeface="Carlito"/>
              </a:rPr>
              <a:t> </a:t>
            </a:r>
            <a:r>
              <a:rPr sz="2000" dirty="0">
                <a:solidFill>
                  <a:srgbClr val="404040"/>
                </a:solidFill>
                <a:latin typeface="Carlito"/>
                <a:cs typeface="Carlito"/>
              </a:rPr>
              <a:t>83%</a:t>
            </a:r>
            <a:endParaRPr sz="2000" dirty="0">
              <a:latin typeface="Carlito"/>
              <a:cs typeface="Carlito"/>
            </a:endParaRPr>
          </a:p>
          <a:p>
            <a:pPr marL="195580" marR="276860" indent="-183515">
              <a:lnSpc>
                <a:spcPts val="2160"/>
              </a:lnSpc>
              <a:spcBef>
                <a:spcPts val="635"/>
              </a:spcBef>
              <a:buClr>
                <a:srgbClr val="E28312"/>
              </a:buClr>
              <a:buChar char="◦"/>
              <a:tabLst>
                <a:tab pos="196215" algn="l"/>
              </a:tabLst>
            </a:pPr>
            <a:r>
              <a:rPr sz="2000" spc="-5" dirty="0">
                <a:solidFill>
                  <a:srgbClr val="404040"/>
                </a:solidFill>
                <a:latin typeface="Carlito"/>
                <a:cs typeface="Carlito"/>
              </a:rPr>
              <a:t>Allon </a:t>
            </a:r>
            <a:r>
              <a:rPr sz="2000" dirty="0">
                <a:solidFill>
                  <a:srgbClr val="404040"/>
                </a:solidFill>
                <a:latin typeface="Carlito"/>
                <a:cs typeface="Carlito"/>
              </a:rPr>
              <a:t>Mask </a:t>
            </a:r>
            <a:r>
              <a:rPr sz="2000" spc="-5" dirty="0">
                <a:solidFill>
                  <a:srgbClr val="404040"/>
                </a:solidFill>
                <a:latin typeface="Carlito"/>
                <a:cs typeface="Carlito"/>
              </a:rPr>
              <a:t>of </a:t>
            </a:r>
            <a:r>
              <a:rPr sz="2000" dirty="0">
                <a:solidFill>
                  <a:srgbClr val="404040"/>
                </a:solidFill>
                <a:latin typeface="Carlito"/>
                <a:cs typeface="Carlito"/>
              </a:rPr>
              <a:t>SpaceY </a:t>
            </a:r>
            <a:r>
              <a:rPr sz="2000" spc="-5" dirty="0">
                <a:solidFill>
                  <a:srgbClr val="404040"/>
                </a:solidFill>
                <a:latin typeface="Carlito"/>
                <a:cs typeface="Carlito"/>
              </a:rPr>
              <a:t>can use </a:t>
            </a:r>
            <a:r>
              <a:rPr sz="2000" dirty="0">
                <a:solidFill>
                  <a:srgbClr val="404040"/>
                </a:solidFill>
                <a:latin typeface="Carlito"/>
                <a:cs typeface="Carlito"/>
              </a:rPr>
              <a:t>this model </a:t>
            </a:r>
            <a:r>
              <a:rPr sz="2000" spc="-20" dirty="0">
                <a:solidFill>
                  <a:srgbClr val="404040"/>
                </a:solidFill>
                <a:latin typeface="Carlito"/>
                <a:cs typeface="Carlito"/>
              </a:rPr>
              <a:t>to </a:t>
            </a:r>
            <a:r>
              <a:rPr sz="2000" spc="-5" dirty="0">
                <a:solidFill>
                  <a:srgbClr val="404040"/>
                </a:solidFill>
                <a:latin typeface="Carlito"/>
                <a:cs typeface="Carlito"/>
              </a:rPr>
              <a:t>predict with </a:t>
            </a:r>
            <a:r>
              <a:rPr sz="2000" spc="-20" dirty="0">
                <a:solidFill>
                  <a:srgbClr val="404040"/>
                </a:solidFill>
                <a:latin typeface="Carlito"/>
                <a:cs typeface="Carlito"/>
              </a:rPr>
              <a:t>relatively </a:t>
            </a:r>
            <a:r>
              <a:rPr sz="2000" spc="-5" dirty="0">
                <a:solidFill>
                  <a:srgbClr val="404040"/>
                </a:solidFill>
                <a:latin typeface="Carlito"/>
                <a:cs typeface="Carlito"/>
              </a:rPr>
              <a:t>high accuracy whether </a:t>
            </a:r>
            <a:r>
              <a:rPr sz="2000" dirty="0">
                <a:solidFill>
                  <a:srgbClr val="404040"/>
                </a:solidFill>
                <a:latin typeface="Carlito"/>
                <a:cs typeface="Carlito"/>
              </a:rPr>
              <a:t>a  launch </a:t>
            </a:r>
            <a:r>
              <a:rPr sz="2000" spc="-5" dirty="0">
                <a:solidFill>
                  <a:srgbClr val="404040"/>
                </a:solidFill>
                <a:latin typeface="Carlito"/>
                <a:cs typeface="Carlito"/>
              </a:rPr>
              <a:t>will </a:t>
            </a:r>
            <a:r>
              <a:rPr sz="2000" spc="-35" dirty="0">
                <a:solidFill>
                  <a:srgbClr val="404040"/>
                </a:solidFill>
                <a:latin typeface="Carlito"/>
                <a:cs typeface="Carlito"/>
              </a:rPr>
              <a:t>have </a:t>
            </a:r>
            <a:r>
              <a:rPr sz="2000" dirty="0">
                <a:solidFill>
                  <a:srgbClr val="404040"/>
                </a:solidFill>
                <a:latin typeface="Carlito"/>
                <a:cs typeface="Carlito"/>
              </a:rPr>
              <a:t>a </a:t>
            </a:r>
            <a:r>
              <a:rPr sz="2000" spc="-5" dirty="0">
                <a:solidFill>
                  <a:srgbClr val="404040"/>
                </a:solidFill>
                <a:latin typeface="Carlito"/>
                <a:cs typeface="Carlito"/>
              </a:rPr>
              <a:t>successful </a:t>
            </a:r>
            <a:r>
              <a:rPr sz="2000" spc="-20" dirty="0">
                <a:solidFill>
                  <a:srgbClr val="404040"/>
                </a:solidFill>
                <a:latin typeface="Carlito"/>
                <a:cs typeface="Carlito"/>
              </a:rPr>
              <a:t>Stage </a:t>
            </a:r>
            <a:r>
              <a:rPr sz="2000" dirty="0">
                <a:solidFill>
                  <a:srgbClr val="404040"/>
                </a:solidFill>
                <a:latin typeface="Carlito"/>
                <a:cs typeface="Carlito"/>
              </a:rPr>
              <a:t>1 landing </a:t>
            </a:r>
            <a:r>
              <a:rPr sz="2000" spc="-25" dirty="0">
                <a:solidFill>
                  <a:srgbClr val="404040"/>
                </a:solidFill>
                <a:latin typeface="Carlito"/>
                <a:cs typeface="Carlito"/>
              </a:rPr>
              <a:t>before </a:t>
            </a:r>
            <a:r>
              <a:rPr sz="2000" dirty="0">
                <a:solidFill>
                  <a:srgbClr val="404040"/>
                </a:solidFill>
                <a:latin typeface="Carlito"/>
                <a:cs typeface="Carlito"/>
              </a:rPr>
              <a:t>launch </a:t>
            </a:r>
            <a:r>
              <a:rPr sz="2000" spc="-20" dirty="0">
                <a:solidFill>
                  <a:srgbClr val="404040"/>
                </a:solidFill>
                <a:latin typeface="Carlito"/>
                <a:cs typeface="Carlito"/>
              </a:rPr>
              <a:t>to </a:t>
            </a:r>
            <a:r>
              <a:rPr sz="2000" spc="-5" dirty="0">
                <a:solidFill>
                  <a:srgbClr val="404040"/>
                </a:solidFill>
                <a:latin typeface="Carlito"/>
                <a:cs typeface="Carlito"/>
              </a:rPr>
              <a:t>determine whether </a:t>
            </a:r>
            <a:r>
              <a:rPr sz="2000" dirty="0">
                <a:solidFill>
                  <a:srgbClr val="404040"/>
                </a:solidFill>
                <a:latin typeface="Carlito"/>
                <a:cs typeface="Carlito"/>
              </a:rPr>
              <a:t>the launch  </a:t>
            </a:r>
            <a:r>
              <a:rPr sz="2000" spc="-5" dirty="0">
                <a:solidFill>
                  <a:srgbClr val="404040"/>
                </a:solidFill>
                <a:latin typeface="Carlito"/>
                <a:cs typeface="Carlito"/>
              </a:rPr>
              <a:t>should be </a:t>
            </a:r>
            <a:r>
              <a:rPr sz="2000" dirty="0">
                <a:solidFill>
                  <a:srgbClr val="404040"/>
                </a:solidFill>
                <a:latin typeface="Carlito"/>
                <a:cs typeface="Carlito"/>
              </a:rPr>
              <a:t>made </a:t>
            </a:r>
            <a:r>
              <a:rPr sz="2000" spc="-5" dirty="0">
                <a:solidFill>
                  <a:srgbClr val="404040"/>
                </a:solidFill>
                <a:latin typeface="Carlito"/>
                <a:cs typeface="Carlito"/>
              </a:rPr>
              <a:t>or</a:t>
            </a:r>
            <a:r>
              <a:rPr sz="2000" spc="-105" dirty="0">
                <a:solidFill>
                  <a:srgbClr val="404040"/>
                </a:solidFill>
                <a:latin typeface="Carlito"/>
                <a:cs typeface="Carlito"/>
              </a:rPr>
              <a:t> </a:t>
            </a:r>
            <a:r>
              <a:rPr sz="2000" spc="-5" dirty="0">
                <a:solidFill>
                  <a:srgbClr val="404040"/>
                </a:solidFill>
                <a:latin typeface="Carlito"/>
                <a:cs typeface="Carlito"/>
              </a:rPr>
              <a:t>not</a:t>
            </a:r>
            <a:endParaRPr sz="2000" dirty="0">
              <a:latin typeface="Carlito"/>
              <a:cs typeface="Carlito"/>
            </a:endParaRPr>
          </a:p>
          <a:p>
            <a:pPr marL="195580" marR="5080" indent="-183515">
              <a:lnSpc>
                <a:spcPts val="2200"/>
              </a:lnSpc>
              <a:spcBef>
                <a:spcPts val="605"/>
              </a:spcBef>
              <a:buClr>
                <a:srgbClr val="E28312"/>
              </a:buClr>
              <a:buChar char="◦"/>
              <a:tabLst>
                <a:tab pos="196215" algn="l"/>
              </a:tabLst>
            </a:pPr>
            <a:r>
              <a:rPr sz="2000" spc="-5" dirty="0">
                <a:solidFill>
                  <a:srgbClr val="404040"/>
                </a:solidFill>
                <a:latin typeface="Carlito"/>
                <a:cs typeface="Carlito"/>
              </a:rPr>
              <a:t>If </a:t>
            </a:r>
            <a:r>
              <a:rPr lang="en-IN" sz="2000" spc="-5" dirty="0">
                <a:solidFill>
                  <a:srgbClr val="404040"/>
                </a:solidFill>
                <a:latin typeface="Carlito"/>
                <a:cs typeface="Carlito"/>
              </a:rPr>
              <a:t>possible,</a:t>
            </a:r>
            <a:r>
              <a:rPr sz="2000" spc="-5" dirty="0">
                <a:solidFill>
                  <a:srgbClr val="404040"/>
                </a:solidFill>
                <a:latin typeface="Carlito"/>
                <a:cs typeface="Carlito"/>
              </a:rPr>
              <a:t> </a:t>
            </a:r>
            <a:r>
              <a:rPr sz="2000" spc="-20" dirty="0">
                <a:solidFill>
                  <a:srgbClr val="404040"/>
                </a:solidFill>
                <a:latin typeface="Carlito"/>
                <a:cs typeface="Carlito"/>
              </a:rPr>
              <a:t>more </a:t>
            </a:r>
            <a:r>
              <a:rPr sz="2000" spc="-25" dirty="0">
                <a:solidFill>
                  <a:srgbClr val="404040"/>
                </a:solidFill>
                <a:latin typeface="Carlito"/>
                <a:cs typeface="Carlito"/>
              </a:rPr>
              <a:t>data </a:t>
            </a:r>
            <a:r>
              <a:rPr sz="2000" spc="-5" dirty="0">
                <a:solidFill>
                  <a:srgbClr val="404040"/>
                </a:solidFill>
                <a:latin typeface="Carlito"/>
                <a:cs typeface="Carlito"/>
              </a:rPr>
              <a:t>should </a:t>
            </a:r>
            <a:r>
              <a:rPr sz="2000" dirty="0">
                <a:solidFill>
                  <a:srgbClr val="404040"/>
                </a:solidFill>
                <a:latin typeface="Carlito"/>
                <a:cs typeface="Carlito"/>
              </a:rPr>
              <a:t>be </a:t>
            </a:r>
            <a:r>
              <a:rPr sz="2000" spc="-5" dirty="0">
                <a:solidFill>
                  <a:srgbClr val="404040"/>
                </a:solidFill>
                <a:latin typeface="Carlito"/>
                <a:cs typeface="Carlito"/>
              </a:rPr>
              <a:t>collected </a:t>
            </a:r>
            <a:r>
              <a:rPr sz="2000" spc="-20" dirty="0">
                <a:solidFill>
                  <a:srgbClr val="404040"/>
                </a:solidFill>
                <a:latin typeface="Carlito"/>
                <a:cs typeface="Carlito"/>
              </a:rPr>
              <a:t>to </a:t>
            </a:r>
            <a:r>
              <a:rPr sz="2000" spc="-25" dirty="0">
                <a:solidFill>
                  <a:srgbClr val="404040"/>
                </a:solidFill>
                <a:latin typeface="Carlito"/>
                <a:cs typeface="Carlito"/>
              </a:rPr>
              <a:t>better </a:t>
            </a:r>
            <a:r>
              <a:rPr sz="2000" spc="-5" dirty="0">
                <a:solidFill>
                  <a:srgbClr val="404040"/>
                </a:solidFill>
                <a:latin typeface="Carlito"/>
                <a:cs typeface="Carlito"/>
              </a:rPr>
              <a:t>determine </a:t>
            </a:r>
            <a:r>
              <a:rPr sz="2000" dirty="0">
                <a:solidFill>
                  <a:srgbClr val="404040"/>
                </a:solidFill>
                <a:latin typeface="Carlito"/>
                <a:cs typeface="Carlito"/>
              </a:rPr>
              <a:t>the </a:t>
            </a:r>
            <a:r>
              <a:rPr sz="2000" spc="-10" dirty="0">
                <a:solidFill>
                  <a:srgbClr val="404040"/>
                </a:solidFill>
                <a:latin typeface="Carlito"/>
                <a:cs typeface="Carlito"/>
              </a:rPr>
              <a:t>best </a:t>
            </a:r>
            <a:r>
              <a:rPr sz="2000" dirty="0">
                <a:solidFill>
                  <a:srgbClr val="404040"/>
                </a:solidFill>
                <a:latin typeface="Carlito"/>
                <a:cs typeface="Carlito"/>
              </a:rPr>
              <a:t>machine learning model  and </a:t>
            </a:r>
            <a:r>
              <a:rPr sz="2000" spc="-25" dirty="0">
                <a:solidFill>
                  <a:srgbClr val="404040"/>
                </a:solidFill>
                <a:latin typeface="Carlito"/>
                <a:cs typeface="Carlito"/>
              </a:rPr>
              <a:t>improve</a:t>
            </a:r>
            <a:r>
              <a:rPr sz="2000" spc="-30" dirty="0">
                <a:solidFill>
                  <a:srgbClr val="404040"/>
                </a:solidFill>
                <a:latin typeface="Carlito"/>
                <a:cs typeface="Carlito"/>
              </a:rPr>
              <a:t> </a:t>
            </a:r>
            <a:r>
              <a:rPr sz="2000" spc="-5" dirty="0">
                <a:solidFill>
                  <a:srgbClr val="404040"/>
                </a:solidFill>
                <a:latin typeface="Carlito"/>
                <a:cs typeface="Carlito"/>
              </a:rPr>
              <a:t>accuracy</a:t>
            </a:r>
            <a:endParaRPr sz="20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242424"/>
                </a:solidFill>
                <a:latin typeface="Arial"/>
                <a:cs typeface="Arial"/>
              </a:rPr>
              <a:t>Methodology</a:t>
            </a:r>
            <a:endParaRPr sz="8000">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nSpc>
                <a:spcPts val="2745"/>
              </a:lnSpc>
              <a:spcBef>
                <a:spcPts val="100"/>
              </a:spcBef>
            </a:pPr>
            <a:r>
              <a:rPr sz="2400" spc="-165" dirty="0">
                <a:solidFill>
                  <a:srgbClr val="616E52"/>
                </a:solidFill>
                <a:latin typeface="Arial"/>
                <a:cs typeface="Arial"/>
              </a:rPr>
              <a:t>OVERVIEW </a:t>
            </a:r>
            <a:r>
              <a:rPr sz="2400" spc="-285" dirty="0">
                <a:solidFill>
                  <a:srgbClr val="616E52"/>
                </a:solidFill>
                <a:latin typeface="Arial"/>
                <a:cs typeface="Arial"/>
              </a:rPr>
              <a:t>OF </a:t>
            </a:r>
            <a:r>
              <a:rPr sz="2400" spc="-340" dirty="0">
                <a:solidFill>
                  <a:srgbClr val="616E52"/>
                </a:solidFill>
                <a:latin typeface="Arial"/>
                <a:cs typeface="Arial"/>
              </a:rPr>
              <a:t>DATA </a:t>
            </a:r>
            <a:r>
              <a:rPr sz="2400" spc="-140" dirty="0">
                <a:solidFill>
                  <a:srgbClr val="616E52"/>
                </a:solidFill>
                <a:latin typeface="Arial"/>
                <a:cs typeface="Arial"/>
              </a:rPr>
              <a:t>COLLECTION, </a:t>
            </a:r>
            <a:r>
              <a:rPr sz="2400" spc="-95" dirty="0">
                <a:solidFill>
                  <a:srgbClr val="616E52"/>
                </a:solidFill>
                <a:latin typeface="Arial"/>
                <a:cs typeface="Arial"/>
              </a:rPr>
              <a:t>WRANGLING,</a:t>
            </a:r>
            <a:r>
              <a:rPr sz="2400" spc="-120" dirty="0">
                <a:solidFill>
                  <a:srgbClr val="616E52"/>
                </a:solidFill>
                <a:latin typeface="Arial"/>
                <a:cs typeface="Arial"/>
              </a:rPr>
              <a:t> </a:t>
            </a:r>
            <a:r>
              <a:rPr sz="2400" spc="-105" dirty="0">
                <a:solidFill>
                  <a:srgbClr val="616E52"/>
                </a:solidFill>
                <a:latin typeface="Arial"/>
                <a:cs typeface="Arial"/>
              </a:rPr>
              <a:t>VISUALIZATION,</a:t>
            </a:r>
            <a:endParaRPr sz="2400">
              <a:latin typeface="Arial"/>
              <a:cs typeface="Arial"/>
            </a:endParaRPr>
          </a:p>
          <a:p>
            <a:pPr marL="12700">
              <a:lnSpc>
                <a:spcPts val="2745"/>
              </a:lnSpc>
              <a:tabLst>
                <a:tab pos="1963420" algn="l"/>
                <a:tab pos="2682875" algn="l"/>
                <a:tab pos="3816350" algn="l"/>
              </a:tabLst>
            </a:pPr>
            <a:r>
              <a:rPr sz="2400" spc="-165" dirty="0">
                <a:solidFill>
                  <a:srgbClr val="616E52"/>
                </a:solidFill>
                <a:latin typeface="Arial"/>
                <a:cs typeface="Arial"/>
              </a:rPr>
              <a:t>DASHBOARD,	</a:t>
            </a:r>
            <a:r>
              <a:rPr sz="2400" spc="-155" dirty="0">
                <a:solidFill>
                  <a:srgbClr val="616E52"/>
                </a:solidFill>
                <a:latin typeface="Arial"/>
                <a:cs typeface="Arial"/>
              </a:rPr>
              <a:t>AND	</a:t>
            </a:r>
            <a:r>
              <a:rPr sz="2400" spc="-140" dirty="0">
                <a:solidFill>
                  <a:srgbClr val="616E52"/>
                </a:solidFill>
                <a:latin typeface="Arial"/>
                <a:cs typeface="Arial"/>
              </a:rPr>
              <a:t>MODEL	</a:t>
            </a:r>
            <a:r>
              <a:rPr sz="2400" spc="-150" dirty="0">
                <a:solidFill>
                  <a:srgbClr val="616E52"/>
                </a:solidFill>
                <a:latin typeface="Arial"/>
                <a:cs typeface="Arial"/>
              </a:rPr>
              <a:t>METHODS</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Methodology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083665" y="1742066"/>
            <a:ext cx="7760970" cy="4024819"/>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200" spc="-10" dirty="0">
                <a:latin typeface="Carlito"/>
              </a:rPr>
              <a:t>Data collection methodology:</a:t>
            </a:r>
          </a:p>
          <a:p>
            <a:pPr marL="698500" lvl="1" indent="-229235">
              <a:lnSpc>
                <a:spcPct val="100000"/>
              </a:lnSpc>
              <a:spcBef>
                <a:spcPts val="315"/>
              </a:spcBef>
              <a:buFont typeface="Arial"/>
              <a:buChar char="•"/>
              <a:tabLst>
                <a:tab pos="697865" algn="l"/>
                <a:tab pos="699135" algn="l"/>
              </a:tabLst>
            </a:pPr>
            <a:r>
              <a:rPr sz="2200" spc="-10" dirty="0">
                <a:latin typeface="Carlito"/>
              </a:rPr>
              <a:t>Combined data from SpaceX public API and SpaceX Wikipedia page</a:t>
            </a:r>
          </a:p>
          <a:p>
            <a:pPr marL="241300" indent="-229235">
              <a:lnSpc>
                <a:spcPct val="100000"/>
              </a:lnSpc>
              <a:spcBef>
                <a:spcPts val="1485"/>
              </a:spcBef>
              <a:buFont typeface="Arial"/>
              <a:buChar char="•"/>
              <a:tabLst>
                <a:tab pos="240665" algn="l"/>
                <a:tab pos="241935" algn="l"/>
              </a:tabLst>
            </a:pPr>
            <a:r>
              <a:rPr sz="2200" spc="-10" dirty="0">
                <a:latin typeface="Carlito"/>
              </a:rPr>
              <a:t>Perform data wrangling</a:t>
            </a:r>
          </a:p>
          <a:p>
            <a:pPr marL="698500" lvl="1" indent="-229235">
              <a:lnSpc>
                <a:spcPct val="100000"/>
              </a:lnSpc>
              <a:spcBef>
                <a:spcPts val="315"/>
              </a:spcBef>
              <a:buFont typeface="Arial"/>
              <a:buChar char="•"/>
              <a:tabLst>
                <a:tab pos="697865" algn="l"/>
                <a:tab pos="699135" algn="l"/>
              </a:tabLst>
            </a:pPr>
            <a:r>
              <a:rPr sz="2200" spc="-10" dirty="0">
                <a:latin typeface="Carlito"/>
              </a:rPr>
              <a:t>Classifying true landings as successful and unsuccessful otherwise</a:t>
            </a:r>
          </a:p>
          <a:p>
            <a:pPr marL="241300" indent="-229235">
              <a:lnSpc>
                <a:spcPct val="100000"/>
              </a:lnSpc>
              <a:spcBef>
                <a:spcPts val="680"/>
              </a:spcBef>
              <a:buFont typeface="Arial"/>
              <a:buChar char="•"/>
              <a:tabLst>
                <a:tab pos="240665" algn="l"/>
                <a:tab pos="241935" algn="l"/>
              </a:tabLst>
            </a:pPr>
            <a:r>
              <a:rPr sz="2200" spc="-10" dirty="0">
                <a:latin typeface="Carlito"/>
              </a:rPr>
              <a:t>Perform exploratory data analysis (EDA) using visualization and SQL</a:t>
            </a:r>
          </a:p>
          <a:p>
            <a:pPr marL="241300" indent="-229235">
              <a:lnSpc>
                <a:spcPct val="100000"/>
              </a:lnSpc>
              <a:spcBef>
                <a:spcPts val="5"/>
              </a:spcBef>
              <a:buFont typeface="Arial"/>
              <a:buChar char="•"/>
              <a:tabLst>
                <a:tab pos="240665" algn="l"/>
                <a:tab pos="241935" algn="l"/>
              </a:tabLst>
            </a:pPr>
            <a:r>
              <a:rPr sz="2200" spc="-10" dirty="0">
                <a:latin typeface="Carlito"/>
              </a:rPr>
              <a:t>Perform interactive visual analytics using Folium and Plotly Dash</a:t>
            </a:r>
          </a:p>
          <a:p>
            <a:pPr marL="241300" indent="-229235">
              <a:lnSpc>
                <a:spcPct val="100000"/>
              </a:lnSpc>
              <a:spcBef>
                <a:spcPts val="1440"/>
              </a:spcBef>
              <a:buFont typeface="Arial"/>
              <a:buChar char="•"/>
              <a:tabLst>
                <a:tab pos="240665" algn="l"/>
                <a:tab pos="241935" algn="l"/>
              </a:tabLst>
            </a:pPr>
            <a:r>
              <a:rPr sz="2200" spc="-10" dirty="0">
                <a:latin typeface="Carlito"/>
              </a:rPr>
              <a:t>Perform predictive analysis using classification models</a:t>
            </a:r>
          </a:p>
          <a:p>
            <a:pPr marL="698500" lvl="1" indent="-229235">
              <a:lnSpc>
                <a:spcPct val="100000"/>
              </a:lnSpc>
              <a:spcBef>
                <a:spcPts val="325"/>
              </a:spcBef>
              <a:buFont typeface="Arial"/>
              <a:buChar char="•"/>
              <a:tabLst>
                <a:tab pos="697865" algn="l"/>
                <a:tab pos="699135" algn="l"/>
              </a:tabLst>
            </a:pPr>
            <a:r>
              <a:rPr sz="2200" spc="-10" dirty="0">
                <a:latin typeface="Carlito"/>
              </a:rPr>
              <a:t>Tuned models using GridSearchCV</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47115" y="860805"/>
            <a:ext cx="6031230" cy="756920"/>
          </a:xfrm>
          <a:prstGeom prst="rect">
            <a:avLst/>
          </a:prstGeom>
        </p:spPr>
        <p:txBody>
          <a:bodyPr vert="horz" wrap="square" lIns="0" tIns="12700" rIns="0" bIns="0" rtlCol="0">
            <a:spAutoFit/>
          </a:bodyPr>
          <a:lstStyle/>
          <a:p>
            <a:pPr marL="12700">
              <a:lnSpc>
                <a:spcPct val="100000"/>
              </a:lnSpc>
              <a:spcBef>
                <a:spcPts val="100"/>
              </a:spcBef>
            </a:pPr>
            <a:r>
              <a:rPr spc="-340" dirty="0"/>
              <a:t>Data </a:t>
            </a:r>
            <a:r>
              <a:rPr spc="-235" dirty="0"/>
              <a:t>Collection</a:t>
            </a:r>
            <a:r>
              <a:rPr spc="-505" dirty="0"/>
              <a:t> </a:t>
            </a:r>
            <a:r>
              <a:rPr spc="-275" dirty="0"/>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1176019" y="1824608"/>
            <a:ext cx="9899650" cy="3710304"/>
          </a:xfrm>
          <a:prstGeom prst="rect">
            <a:avLst/>
          </a:prstGeom>
        </p:spPr>
        <p:txBody>
          <a:bodyPr vert="horz" wrap="square" lIns="0" tIns="42545" rIns="0" bIns="0" rtlCol="0">
            <a:spAutoFit/>
          </a:bodyPr>
          <a:lstStyle/>
          <a:p>
            <a:pPr marL="12700" marR="42545">
              <a:lnSpc>
                <a:spcPts val="2210"/>
              </a:lnSpc>
              <a:spcBef>
                <a:spcPts val="335"/>
              </a:spcBef>
            </a:pPr>
            <a:r>
              <a:rPr sz="2000" spc="-25" dirty="0">
                <a:solidFill>
                  <a:srgbClr val="404040"/>
                </a:solidFill>
                <a:latin typeface="Carlito"/>
                <a:cs typeface="Carlito"/>
              </a:rPr>
              <a:t>Data </a:t>
            </a:r>
            <a:r>
              <a:rPr sz="2000" spc="-5" dirty="0">
                <a:solidFill>
                  <a:srgbClr val="404040"/>
                </a:solidFill>
                <a:latin typeface="Carlito"/>
                <a:cs typeface="Carlito"/>
              </a:rPr>
              <a:t>collection </a:t>
            </a:r>
            <a:r>
              <a:rPr sz="2000" spc="-20" dirty="0">
                <a:solidFill>
                  <a:srgbClr val="404040"/>
                </a:solidFill>
                <a:latin typeface="Carlito"/>
                <a:cs typeface="Carlito"/>
              </a:rPr>
              <a:t>process </a:t>
            </a:r>
            <a:r>
              <a:rPr sz="2000" spc="-25" dirty="0">
                <a:solidFill>
                  <a:srgbClr val="404040"/>
                </a:solidFill>
                <a:latin typeface="Carlito"/>
                <a:cs typeface="Carlito"/>
              </a:rPr>
              <a:t>involved </a:t>
            </a:r>
            <a:r>
              <a:rPr sz="2000" dirty="0">
                <a:solidFill>
                  <a:srgbClr val="404040"/>
                </a:solidFill>
                <a:latin typeface="Carlito"/>
                <a:cs typeface="Carlito"/>
              </a:rPr>
              <a:t>a </a:t>
            </a:r>
            <a:r>
              <a:rPr sz="2000" spc="-10" dirty="0">
                <a:solidFill>
                  <a:srgbClr val="404040"/>
                </a:solidFill>
                <a:latin typeface="Carlito"/>
                <a:cs typeface="Carlito"/>
              </a:rPr>
              <a:t>combination </a:t>
            </a:r>
            <a:r>
              <a:rPr sz="2000" spc="-5" dirty="0">
                <a:solidFill>
                  <a:srgbClr val="404040"/>
                </a:solidFill>
                <a:latin typeface="Carlito"/>
                <a:cs typeface="Carlito"/>
              </a:rPr>
              <a:t>of </a:t>
            </a:r>
            <a:r>
              <a:rPr sz="2000" dirty="0">
                <a:solidFill>
                  <a:srgbClr val="404040"/>
                </a:solidFill>
                <a:latin typeface="Carlito"/>
                <a:cs typeface="Carlito"/>
              </a:rPr>
              <a:t>API </a:t>
            </a:r>
            <a:r>
              <a:rPr sz="2000" spc="-20" dirty="0">
                <a:solidFill>
                  <a:srgbClr val="404040"/>
                </a:solidFill>
                <a:latin typeface="Carlito"/>
                <a:cs typeface="Carlito"/>
              </a:rPr>
              <a:t>requests from </a:t>
            </a:r>
            <a:r>
              <a:rPr sz="2000" dirty="0">
                <a:solidFill>
                  <a:srgbClr val="404040"/>
                </a:solidFill>
                <a:latin typeface="Carlito"/>
                <a:cs typeface="Carlito"/>
              </a:rPr>
              <a:t>Space X </a:t>
            </a:r>
            <a:r>
              <a:rPr sz="2000" spc="-5" dirty="0">
                <a:solidFill>
                  <a:srgbClr val="404040"/>
                </a:solidFill>
                <a:latin typeface="Carlito"/>
                <a:cs typeface="Carlito"/>
              </a:rPr>
              <a:t>public </a:t>
            </a:r>
            <a:r>
              <a:rPr sz="2000" dirty="0">
                <a:solidFill>
                  <a:srgbClr val="404040"/>
                </a:solidFill>
                <a:latin typeface="Carlito"/>
                <a:cs typeface="Carlito"/>
              </a:rPr>
              <a:t>API and </a:t>
            </a:r>
            <a:r>
              <a:rPr sz="2000" spc="-5" dirty="0">
                <a:solidFill>
                  <a:srgbClr val="404040"/>
                </a:solidFill>
                <a:latin typeface="Carlito"/>
                <a:cs typeface="Carlito"/>
              </a:rPr>
              <a:t>web  scraping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table in </a:t>
            </a:r>
            <a:r>
              <a:rPr sz="2000" dirty="0">
                <a:solidFill>
                  <a:srgbClr val="404040"/>
                </a:solidFill>
                <a:latin typeface="Carlito"/>
                <a:cs typeface="Carlito"/>
              </a:rPr>
              <a:t>Space </a:t>
            </a:r>
            <a:r>
              <a:rPr sz="2000" spc="-75" dirty="0">
                <a:solidFill>
                  <a:srgbClr val="404040"/>
                </a:solidFill>
                <a:latin typeface="Carlito"/>
                <a:cs typeface="Carlito"/>
              </a:rPr>
              <a:t>X’s </a:t>
            </a:r>
            <a:r>
              <a:rPr sz="2000" dirty="0">
                <a:solidFill>
                  <a:srgbClr val="404040"/>
                </a:solidFill>
                <a:latin typeface="Carlito"/>
                <a:cs typeface="Carlito"/>
              </a:rPr>
              <a:t>Wikipedia</a:t>
            </a:r>
            <a:r>
              <a:rPr sz="2000" spc="-100" dirty="0">
                <a:solidFill>
                  <a:srgbClr val="404040"/>
                </a:solidFill>
                <a:latin typeface="Carlito"/>
                <a:cs typeface="Carlito"/>
              </a:rPr>
              <a:t> </a:t>
            </a:r>
            <a:r>
              <a:rPr sz="2000" spc="-45" dirty="0">
                <a:solidFill>
                  <a:srgbClr val="404040"/>
                </a:solidFill>
                <a:latin typeface="Carlito"/>
                <a:cs typeface="Carlito"/>
              </a:rPr>
              <a:t>entry.</a:t>
            </a:r>
            <a:endParaRPr sz="2000">
              <a:latin typeface="Carlito"/>
              <a:cs typeface="Carlito"/>
            </a:endParaRPr>
          </a:p>
          <a:p>
            <a:pPr marL="12700" marR="356235">
              <a:lnSpc>
                <a:spcPts val="2300"/>
              </a:lnSpc>
              <a:spcBef>
                <a:spcPts val="1115"/>
              </a:spcBef>
            </a:pPr>
            <a:r>
              <a:rPr sz="2000" spc="-5" dirty="0">
                <a:solidFill>
                  <a:srgbClr val="404040"/>
                </a:solidFill>
                <a:latin typeface="Carlito"/>
                <a:cs typeface="Carlito"/>
              </a:rPr>
              <a:t>The </a:t>
            </a:r>
            <a:r>
              <a:rPr sz="2000" spc="-20" dirty="0">
                <a:solidFill>
                  <a:srgbClr val="404040"/>
                </a:solidFill>
                <a:latin typeface="Carlito"/>
                <a:cs typeface="Carlito"/>
              </a:rPr>
              <a:t>next </a:t>
            </a:r>
            <a:r>
              <a:rPr sz="2000" spc="-5" dirty="0">
                <a:solidFill>
                  <a:srgbClr val="404040"/>
                </a:solidFill>
                <a:latin typeface="Carlito"/>
                <a:cs typeface="Carlito"/>
              </a:rPr>
              <a:t>slide will show </a:t>
            </a:r>
            <a:r>
              <a:rPr sz="2000" dirty="0">
                <a:solidFill>
                  <a:srgbClr val="404040"/>
                </a:solidFill>
                <a:latin typeface="Carlito"/>
                <a:cs typeface="Carlito"/>
              </a:rPr>
              <a:t>the </a:t>
            </a:r>
            <a:r>
              <a:rPr sz="2000" spc="-5" dirty="0">
                <a:solidFill>
                  <a:srgbClr val="404040"/>
                </a:solidFill>
                <a:latin typeface="Carlito"/>
                <a:cs typeface="Carlito"/>
              </a:rPr>
              <a:t>flowchart of </a:t>
            </a:r>
            <a:r>
              <a:rPr sz="2000" spc="-25" dirty="0">
                <a:solidFill>
                  <a:srgbClr val="404040"/>
                </a:solidFill>
                <a:latin typeface="Carlito"/>
                <a:cs typeface="Carlito"/>
              </a:rPr>
              <a:t>data </a:t>
            </a:r>
            <a:r>
              <a:rPr sz="2000" spc="-5" dirty="0">
                <a:solidFill>
                  <a:srgbClr val="404040"/>
                </a:solidFill>
                <a:latin typeface="Carlito"/>
                <a:cs typeface="Carlito"/>
              </a:rPr>
              <a:t>collection </a:t>
            </a:r>
            <a:r>
              <a:rPr sz="2000" spc="-20" dirty="0">
                <a:solidFill>
                  <a:srgbClr val="404040"/>
                </a:solidFill>
                <a:latin typeface="Carlito"/>
                <a:cs typeface="Carlito"/>
              </a:rPr>
              <a:t>from </a:t>
            </a:r>
            <a:r>
              <a:rPr sz="2000" dirty="0">
                <a:solidFill>
                  <a:srgbClr val="404040"/>
                </a:solidFill>
                <a:latin typeface="Carlito"/>
                <a:cs typeface="Carlito"/>
              </a:rPr>
              <a:t>API and the </a:t>
            </a:r>
            <a:r>
              <a:rPr sz="2000" spc="-5" dirty="0">
                <a:solidFill>
                  <a:srgbClr val="404040"/>
                </a:solidFill>
                <a:latin typeface="Carlito"/>
                <a:cs typeface="Carlito"/>
              </a:rPr>
              <a:t>one </a:t>
            </a:r>
            <a:r>
              <a:rPr sz="2000" spc="-20" dirty="0">
                <a:solidFill>
                  <a:srgbClr val="404040"/>
                </a:solidFill>
                <a:latin typeface="Carlito"/>
                <a:cs typeface="Carlito"/>
              </a:rPr>
              <a:t>after </a:t>
            </a:r>
            <a:r>
              <a:rPr sz="2000" spc="-5" dirty="0">
                <a:solidFill>
                  <a:srgbClr val="404040"/>
                </a:solidFill>
                <a:latin typeface="Carlito"/>
                <a:cs typeface="Carlito"/>
              </a:rPr>
              <a:t>will show  </a:t>
            </a:r>
            <a:r>
              <a:rPr sz="2000" dirty="0">
                <a:solidFill>
                  <a:srgbClr val="404040"/>
                </a:solidFill>
                <a:latin typeface="Carlito"/>
                <a:cs typeface="Carlito"/>
              </a:rPr>
              <a:t>the </a:t>
            </a:r>
            <a:r>
              <a:rPr sz="2000" spc="-5" dirty="0">
                <a:solidFill>
                  <a:srgbClr val="404040"/>
                </a:solidFill>
                <a:latin typeface="Carlito"/>
                <a:cs typeface="Carlito"/>
              </a:rPr>
              <a:t>flowchart of </a:t>
            </a:r>
            <a:r>
              <a:rPr sz="2000" spc="-25" dirty="0">
                <a:solidFill>
                  <a:srgbClr val="404040"/>
                </a:solidFill>
                <a:latin typeface="Carlito"/>
                <a:cs typeface="Carlito"/>
              </a:rPr>
              <a:t>data </a:t>
            </a:r>
            <a:r>
              <a:rPr sz="2000" spc="-5" dirty="0">
                <a:solidFill>
                  <a:srgbClr val="404040"/>
                </a:solidFill>
                <a:latin typeface="Carlito"/>
                <a:cs typeface="Carlito"/>
              </a:rPr>
              <a:t>collection </a:t>
            </a:r>
            <a:r>
              <a:rPr sz="2000" spc="-20" dirty="0">
                <a:solidFill>
                  <a:srgbClr val="404040"/>
                </a:solidFill>
                <a:latin typeface="Carlito"/>
                <a:cs typeface="Carlito"/>
              </a:rPr>
              <a:t>from</a:t>
            </a:r>
            <a:r>
              <a:rPr sz="2000" spc="-110" dirty="0">
                <a:solidFill>
                  <a:srgbClr val="404040"/>
                </a:solidFill>
                <a:latin typeface="Carlito"/>
                <a:cs typeface="Carlito"/>
              </a:rPr>
              <a:t> </a:t>
            </a:r>
            <a:r>
              <a:rPr sz="2000" spc="-10" dirty="0">
                <a:solidFill>
                  <a:srgbClr val="404040"/>
                </a:solidFill>
                <a:latin typeface="Carlito"/>
                <a:cs typeface="Carlito"/>
              </a:rPr>
              <a:t>webscraping.</a:t>
            </a:r>
            <a:endParaRPr sz="2000">
              <a:latin typeface="Carlito"/>
              <a:cs typeface="Carlito"/>
            </a:endParaRPr>
          </a:p>
          <a:p>
            <a:pPr marL="12700">
              <a:lnSpc>
                <a:spcPct val="100000"/>
              </a:lnSpc>
              <a:spcBef>
                <a:spcPts val="1145"/>
              </a:spcBef>
            </a:pPr>
            <a:r>
              <a:rPr sz="2000" u="heavy" dirty="0">
                <a:solidFill>
                  <a:srgbClr val="404040"/>
                </a:solidFill>
                <a:uFill>
                  <a:solidFill>
                    <a:srgbClr val="404040"/>
                  </a:solidFill>
                </a:uFill>
                <a:latin typeface="Carlito"/>
                <a:cs typeface="Carlito"/>
              </a:rPr>
              <a:t>Space X API </a:t>
            </a:r>
            <a:r>
              <a:rPr sz="2000" u="heavy" spc="-25" dirty="0">
                <a:solidFill>
                  <a:srgbClr val="404040"/>
                </a:solidFill>
                <a:uFill>
                  <a:solidFill>
                    <a:srgbClr val="404040"/>
                  </a:solidFill>
                </a:uFill>
                <a:latin typeface="Carlito"/>
                <a:cs typeface="Carlito"/>
              </a:rPr>
              <a:t>Data</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Columns:</a:t>
            </a:r>
            <a:endParaRPr sz="2000">
              <a:latin typeface="Carlito"/>
              <a:cs typeface="Carlito"/>
            </a:endParaRPr>
          </a:p>
          <a:p>
            <a:pPr marL="12700">
              <a:lnSpc>
                <a:spcPts val="2300"/>
              </a:lnSpc>
              <a:spcBef>
                <a:spcPts val="1200"/>
              </a:spcBef>
            </a:pPr>
            <a:r>
              <a:rPr sz="2000" spc="-30" dirty="0">
                <a:solidFill>
                  <a:srgbClr val="404040"/>
                </a:solidFill>
                <a:latin typeface="Carlito"/>
                <a:cs typeface="Carlito"/>
              </a:rPr>
              <a:t>FlightNumber, </a:t>
            </a:r>
            <a:r>
              <a:rPr sz="2000" spc="-20" dirty="0">
                <a:solidFill>
                  <a:srgbClr val="404040"/>
                </a:solidFill>
                <a:latin typeface="Carlito"/>
                <a:cs typeface="Carlito"/>
              </a:rPr>
              <a:t>Date, </a:t>
            </a:r>
            <a:r>
              <a:rPr sz="2000" spc="-25" dirty="0">
                <a:solidFill>
                  <a:srgbClr val="404040"/>
                </a:solidFill>
                <a:latin typeface="Carlito"/>
                <a:cs typeface="Carlito"/>
              </a:rPr>
              <a:t>BoosterVersion, </a:t>
            </a:r>
            <a:r>
              <a:rPr sz="2000" spc="-20" dirty="0">
                <a:solidFill>
                  <a:srgbClr val="404040"/>
                </a:solidFill>
                <a:latin typeface="Carlito"/>
                <a:cs typeface="Carlito"/>
              </a:rPr>
              <a:t>PayloadMass, </a:t>
            </a:r>
            <a:r>
              <a:rPr sz="2000" spc="-5" dirty="0">
                <a:solidFill>
                  <a:srgbClr val="404040"/>
                </a:solidFill>
                <a:latin typeface="Carlito"/>
                <a:cs typeface="Carlito"/>
              </a:rPr>
              <a:t>Orbit, LaunchSite, </a:t>
            </a:r>
            <a:r>
              <a:rPr sz="2000" spc="-15" dirty="0">
                <a:solidFill>
                  <a:srgbClr val="404040"/>
                </a:solidFill>
                <a:latin typeface="Carlito"/>
                <a:cs typeface="Carlito"/>
              </a:rPr>
              <a:t>Outcome, </a:t>
            </a:r>
            <a:r>
              <a:rPr sz="2000" spc="-5" dirty="0">
                <a:solidFill>
                  <a:srgbClr val="404040"/>
                </a:solidFill>
                <a:latin typeface="Carlito"/>
                <a:cs typeface="Carlito"/>
              </a:rPr>
              <a:t>Flights,</a:t>
            </a:r>
            <a:r>
              <a:rPr sz="2000" spc="55" dirty="0">
                <a:solidFill>
                  <a:srgbClr val="404040"/>
                </a:solidFill>
                <a:latin typeface="Carlito"/>
                <a:cs typeface="Carlito"/>
              </a:rPr>
              <a:t> </a:t>
            </a:r>
            <a:r>
              <a:rPr sz="2000" dirty="0">
                <a:solidFill>
                  <a:srgbClr val="404040"/>
                </a:solidFill>
                <a:latin typeface="Carlito"/>
                <a:cs typeface="Carlito"/>
              </a:rPr>
              <a:t>GridFins,</a:t>
            </a:r>
            <a:endParaRPr sz="2000">
              <a:latin typeface="Carlito"/>
              <a:cs typeface="Carlito"/>
            </a:endParaRPr>
          </a:p>
          <a:p>
            <a:pPr marL="12700">
              <a:lnSpc>
                <a:spcPts val="2300"/>
              </a:lnSpc>
            </a:pPr>
            <a:r>
              <a:rPr sz="2000" spc="-5" dirty="0">
                <a:solidFill>
                  <a:srgbClr val="404040"/>
                </a:solidFill>
                <a:latin typeface="Carlito"/>
                <a:cs typeface="Carlito"/>
              </a:rPr>
              <a:t>Reused, Legs, </a:t>
            </a:r>
            <a:r>
              <a:rPr sz="2000" spc="-10" dirty="0">
                <a:solidFill>
                  <a:srgbClr val="404040"/>
                </a:solidFill>
                <a:latin typeface="Carlito"/>
                <a:cs typeface="Carlito"/>
              </a:rPr>
              <a:t>LandingPad, </a:t>
            </a:r>
            <a:r>
              <a:rPr sz="2000" dirty="0">
                <a:solidFill>
                  <a:srgbClr val="404040"/>
                </a:solidFill>
                <a:latin typeface="Carlito"/>
                <a:cs typeface="Carlito"/>
              </a:rPr>
              <a:t>Block, </a:t>
            </a:r>
            <a:r>
              <a:rPr sz="2000" spc="-10" dirty="0">
                <a:solidFill>
                  <a:srgbClr val="404040"/>
                </a:solidFill>
                <a:latin typeface="Carlito"/>
                <a:cs typeface="Carlito"/>
              </a:rPr>
              <a:t>ReusedCount, </a:t>
            </a:r>
            <a:r>
              <a:rPr sz="2000" spc="-5" dirty="0">
                <a:solidFill>
                  <a:srgbClr val="404040"/>
                </a:solidFill>
                <a:latin typeface="Carlito"/>
                <a:cs typeface="Carlito"/>
              </a:rPr>
              <a:t>Serial, Longitude,</a:t>
            </a:r>
            <a:r>
              <a:rPr sz="2000" spc="-229" dirty="0">
                <a:solidFill>
                  <a:srgbClr val="404040"/>
                </a:solidFill>
                <a:latin typeface="Carlito"/>
                <a:cs typeface="Carlito"/>
              </a:rPr>
              <a:t> </a:t>
            </a:r>
            <a:r>
              <a:rPr sz="2000" spc="-5" dirty="0">
                <a:solidFill>
                  <a:srgbClr val="404040"/>
                </a:solidFill>
                <a:latin typeface="Carlito"/>
                <a:cs typeface="Carlito"/>
              </a:rPr>
              <a:t>Latitude</a:t>
            </a:r>
            <a:endParaRPr sz="2000">
              <a:latin typeface="Carlito"/>
              <a:cs typeface="Carlito"/>
            </a:endParaRPr>
          </a:p>
          <a:p>
            <a:pPr marL="12700">
              <a:lnSpc>
                <a:spcPct val="100000"/>
              </a:lnSpc>
              <a:spcBef>
                <a:spcPts val="1105"/>
              </a:spcBef>
            </a:pPr>
            <a:r>
              <a:rPr sz="2000" u="heavy" dirty="0">
                <a:solidFill>
                  <a:srgbClr val="404040"/>
                </a:solidFill>
                <a:uFill>
                  <a:solidFill>
                    <a:srgbClr val="404040"/>
                  </a:solidFill>
                </a:uFill>
                <a:latin typeface="Carlito"/>
                <a:cs typeface="Carlito"/>
              </a:rPr>
              <a:t>Wikipedia </a:t>
            </a:r>
            <a:r>
              <a:rPr sz="2000" u="heavy" spc="-25" dirty="0">
                <a:solidFill>
                  <a:srgbClr val="404040"/>
                </a:solidFill>
                <a:uFill>
                  <a:solidFill>
                    <a:srgbClr val="404040"/>
                  </a:solidFill>
                </a:uFill>
                <a:latin typeface="Carlito"/>
                <a:cs typeface="Carlito"/>
              </a:rPr>
              <a:t>Webscrape Data</a:t>
            </a:r>
            <a:r>
              <a:rPr sz="2000" u="heavy" spc="-12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Columns:</a:t>
            </a:r>
            <a:endParaRPr sz="2000">
              <a:latin typeface="Carlito"/>
              <a:cs typeface="Carlito"/>
            </a:endParaRPr>
          </a:p>
          <a:p>
            <a:pPr marL="12700" marR="837565">
              <a:lnSpc>
                <a:spcPts val="2200"/>
              </a:lnSpc>
              <a:spcBef>
                <a:spcPts val="1440"/>
              </a:spcBef>
            </a:pPr>
            <a:r>
              <a:rPr sz="2000" spc="-15" dirty="0">
                <a:solidFill>
                  <a:srgbClr val="404040"/>
                </a:solidFill>
                <a:latin typeface="Carlito"/>
                <a:cs typeface="Carlito"/>
              </a:rPr>
              <a:t>Flight </a:t>
            </a:r>
            <a:r>
              <a:rPr sz="2000" dirty="0">
                <a:solidFill>
                  <a:srgbClr val="404040"/>
                </a:solidFill>
                <a:latin typeface="Carlito"/>
                <a:cs typeface="Carlito"/>
              </a:rPr>
              <a:t>No.,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25" dirty="0">
                <a:solidFill>
                  <a:srgbClr val="404040"/>
                </a:solidFill>
                <a:latin typeface="Carlito"/>
                <a:cs typeface="Carlito"/>
              </a:rPr>
              <a:t>Payload, </a:t>
            </a:r>
            <a:r>
              <a:rPr sz="2000" spc="-20" dirty="0">
                <a:solidFill>
                  <a:srgbClr val="404040"/>
                </a:solidFill>
                <a:latin typeface="Carlito"/>
                <a:cs typeface="Carlito"/>
              </a:rPr>
              <a:t>PayloadMass, </a:t>
            </a:r>
            <a:r>
              <a:rPr sz="2000" spc="-5" dirty="0">
                <a:solidFill>
                  <a:srgbClr val="404040"/>
                </a:solidFill>
                <a:latin typeface="Carlito"/>
                <a:cs typeface="Carlito"/>
              </a:rPr>
              <a:t>Orbit, </a:t>
            </a:r>
            <a:r>
              <a:rPr sz="2000" spc="-60" dirty="0">
                <a:solidFill>
                  <a:srgbClr val="404040"/>
                </a:solidFill>
                <a:latin typeface="Carlito"/>
                <a:cs typeface="Carlito"/>
              </a:rPr>
              <a:t>Customer, </a:t>
            </a:r>
            <a:r>
              <a:rPr sz="2000" spc="-5" dirty="0">
                <a:solidFill>
                  <a:srgbClr val="404040"/>
                </a:solidFill>
                <a:latin typeface="Carlito"/>
                <a:cs typeface="Carlito"/>
              </a:rPr>
              <a:t>Launch </a:t>
            </a:r>
            <a:r>
              <a:rPr sz="2000" spc="-15" dirty="0">
                <a:solidFill>
                  <a:srgbClr val="404040"/>
                </a:solidFill>
                <a:latin typeface="Carlito"/>
                <a:cs typeface="Carlito"/>
              </a:rPr>
              <a:t>outcome, </a:t>
            </a:r>
            <a:r>
              <a:rPr sz="2000" spc="-45" dirty="0">
                <a:solidFill>
                  <a:srgbClr val="404040"/>
                </a:solidFill>
                <a:latin typeface="Carlito"/>
                <a:cs typeface="Carlito"/>
              </a:rPr>
              <a:t>Version  </a:t>
            </a:r>
            <a:r>
              <a:rPr sz="2000" spc="-60" dirty="0">
                <a:solidFill>
                  <a:srgbClr val="404040"/>
                </a:solidFill>
                <a:latin typeface="Carlito"/>
                <a:cs typeface="Carlito"/>
              </a:rPr>
              <a:t>Booster, </a:t>
            </a:r>
            <a:r>
              <a:rPr sz="2000" spc="-20" dirty="0">
                <a:solidFill>
                  <a:srgbClr val="404040"/>
                </a:solidFill>
                <a:latin typeface="Carlito"/>
                <a:cs typeface="Carlito"/>
              </a:rPr>
              <a:t>Booster </a:t>
            </a:r>
            <a:r>
              <a:rPr sz="2000" dirty="0">
                <a:solidFill>
                  <a:srgbClr val="404040"/>
                </a:solidFill>
                <a:latin typeface="Carlito"/>
                <a:cs typeface="Carlito"/>
              </a:rPr>
              <a:t>landing, </a:t>
            </a:r>
            <a:r>
              <a:rPr sz="2000" spc="-20" dirty="0">
                <a:solidFill>
                  <a:srgbClr val="404040"/>
                </a:solidFill>
                <a:latin typeface="Carlito"/>
                <a:cs typeface="Carlito"/>
              </a:rPr>
              <a:t>Date,</a:t>
            </a:r>
            <a:r>
              <a:rPr sz="2000" spc="40" dirty="0">
                <a:solidFill>
                  <a:srgbClr val="404040"/>
                </a:solidFill>
                <a:latin typeface="Carlito"/>
                <a:cs typeface="Carlito"/>
              </a:rPr>
              <a:t> </a:t>
            </a:r>
            <a:r>
              <a:rPr sz="2000" spc="-5" dirty="0">
                <a:solidFill>
                  <a:srgbClr val="404040"/>
                </a:solidFill>
                <a:latin typeface="Carlito"/>
                <a:cs typeface="Carlito"/>
              </a:rPr>
              <a:t>Time</a:t>
            </a:r>
            <a:endParaRPr sz="20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API</a:t>
            </a:r>
            <a:endParaRPr sz="360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p:grpSpPr>
        <p:sp>
          <p:nvSpPr>
            <p:cNvPr id="8" name="object 8"/>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803647" y="1499616"/>
              <a:ext cx="1772411" cy="1063752"/>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a:latin typeface="Carlito"/>
              <a:cs typeface="Carlito"/>
            </a:endParaRPr>
          </a:p>
        </p:txBody>
      </p:sp>
      <p:grpSp>
        <p:nvGrpSpPr>
          <p:cNvPr id="13" name="object 13"/>
          <p:cNvGrpSpPr/>
          <p:nvPr/>
        </p:nvGrpSpPr>
        <p:grpSpPr>
          <a:xfrm>
            <a:off x="4782311" y="2807207"/>
            <a:ext cx="1851660" cy="1666239"/>
            <a:chOff x="4782311" y="2807207"/>
            <a:chExt cx="1851660" cy="1666239"/>
          </a:xfrm>
        </p:grpSpPr>
        <p:sp>
          <p:nvSpPr>
            <p:cNvPr id="14" name="object 14"/>
            <p:cNvSpPr/>
            <p:nvPr/>
          </p:nvSpPr>
          <p:spPr>
            <a:xfrm>
              <a:off x="5062727" y="3073907"/>
              <a:ext cx="237744" cy="139903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084063" y="3095243"/>
              <a:ext cx="158496" cy="131978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782311" y="2807207"/>
              <a:ext cx="1851660" cy="11430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4888991" y="2839211"/>
              <a:ext cx="1677923" cy="111556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4803647" y="2828543"/>
              <a:ext cx="1772411" cy="1063752"/>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a:latin typeface="Carlito"/>
              <a:cs typeface="Carlito"/>
            </a:endParaRPr>
          </a:p>
        </p:txBody>
      </p:sp>
      <p:grpSp>
        <p:nvGrpSpPr>
          <p:cNvPr id="20" name="object 20"/>
          <p:cNvGrpSpPr/>
          <p:nvPr/>
        </p:nvGrpSpPr>
        <p:grpSpPr>
          <a:xfrm>
            <a:off x="4782311" y="4137659"/>
            <a:ext cx="2790825" cy="1141730"/>
            <a:chOff x="4782311" y="4137659"/>
            <a:chExt cx="2790825" cy="1141730"/>
          </a:xfrm>
        </p:grpSpPr>
        <p:sp>
          <p:nvSpPr>
            <p:cNvPr id="21" name="object 21"/>
            <p:cNvSpPr/>
            <p:nvPr/>
          </p:nvSpPr>
          <p:spPr>
            <a:xfrm>
              <a:off x="5146547" y="4319015"/>
              <a:ext cx="2426207" cy="239268"/>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167883" y="4340351"/>
              <a:ext cx="2346960" cy="160019"/>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782311" y="4137659"/>
              <a:ext cx="1851660" cy="1141476"/>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4850891" y="4273295"/>
              <a:ext cx="1755648" cy="905256"/>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4803647" y="4158995"/>
              <a:ext cx="1772411" cy="1062227"/>
            </a:xfrm>
            <a:prstGeom prst="rect">
              <a:avLst/>
            </a:prstGeom>
            <a:blipFill>
              <a:blip r:embed="rId13" cstate="print"/>
              <a:stretch>
                <a:fillRect/>
              </a:stretch>
            </a:blipFill>
          </p:spPr>
          <p:txBody>
            <a:bodyPr wrap="square" lIns="0" tIns="0" rIns="0" bIns="0" rtlCol="0"/>
            <a:lstStyle/>
            <a:p>
              <a:endParaRPr/>
            </a:p>
          </p:txBody>
        </p:sp>
      </p:grpSp>
      <p:sp>
        <p:nvSpPr>
          <p:cNvPr id="26" name="object 26"/>
          <p:cNvSpPr txBox="1"/>
          <p:nvPr/>
        </p:nvSpPr>
        <p:spPr>
          <a:xfrm>
            <a:off x="4977765" y="4320920"/>
            <a:ext cx="1403985" cy="664845"/>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a:latin typeface="Carlito"/>
              <a:cs typeface="Carlito"/>
            </a:endParaRPr>
          </a:p>
        </p:txBody>
      </p:sp>
      <p:grpSp>
        <p:nvGrpSpPr>
          <p:cNvPr id="27" name="object 27"/>
          <p:cNvGrpSpPr/>
          <p:nvPr/>
        </p:nvGrpSpPr>
        <p:grpSpPr>
          <a:xfrm>
            <a:off x="7139940" y="3073907"/>
            <a:ext cx="1859280" cy="2205355"/>
            <a:chOff x="7139940" y="3073907"/>
            <a:chExt cx="1859280" cy="2205355"/>
          </a:xfrm>
        </p:grpSpPr>
        <p:sp>
          <p:nvSpPr>
            <p:cNvPr id="28" name="object 28"/>
            <p:cNvSpPr/>
            <p:nvPr/>
          </p:nvSpPr>
          <p:spPr>
            <a:xfrm>
              <a:off x="7418832" y="3073907"/>
              <a:ext cx="239268" cy="1399032"/>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7440168" y="3095243"/>
              <a:ext cx="160020" cy="1319784"/>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7139940" y="4137659"/>
              <a:ext cx="1851659" cy="1141476"/>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7173468" y="4378451"/>
              <a:ext cx="1825752" cy="694944"/>
            </a:xfrm>
            <a:prstGeom prst="rect">
              <a:avLst/>
            </a:prstGeom>
            <a:blipFill>
              <a:blip r:embed="rId16" cstate="print"/>
              <a:stretch>
                <a:fillRect/>
              </a:stretch>
            </a:blipFill>
          </p:spPr>
          <p:txBody>
            <a:bodyPr wrap="square" lIns="0" tIns="0" rIns="0" bIns="0" rtlCol="0"/>
            <a:lstStyle/>
            <a:p>
              <a:endParaRPr/>
            </a:p>
          </p:txBody>
        </p:sp>
        <p:sp>
          <p:nvSpPr>
            <p:cNvPr id="32" name="object 32"/>
            <p:cNvSpPr/>
            <p:nvPr/>
          </p:nvSpPr>
          <p:spPr>
            <a:xfrm>
              <a:off x="7161276" y="4158995"/>
              <a:ext cx="1772412" cy="1062227"/>
            </a:xfrm>
            <a:prstGeom prst="rect">
              <a:avLst/>
            </a:prstGeom>
            <a:blipFill>
              <a:blip r:embed="rId13" cstate="print"/>
              <a:stretch>
                <a:fillRect/>
              </a:stretch>
            </a:blipFill>
          </p:spPr>
          <p:txBody>
            <a:bodyPr wrap="square" lIns="0" tIns="0" rIns="0" bIns="0" rtlCol="0"/>
            <a:lstStyle/>
            <a:p>
              <a:endParaRPr/>
            </a:p>
          </p:txBody>
        </p:sp>
      </p:grpSp>
      <p:sp>
        <p:nvSpPr>
          <p:cNvPr id="33" name="object 33"/>
          <p:cNvSpPr txBox="1"/>
          <p:nvPr/>
        </p:nvSpPr>
        <p:spPr>
          <a:xfrm>
            <a:off x="7300721" y="4425442"/>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4" name="object 34"/>
          <p:cNvGrpSpPr/>
          <p:nvPr/>
        </p:nvGrpSpPr>
        <p:grpSpPr>
          <a:xfrm>
            <a:off x="7139940" y="1744979"/>
            <a:ext cx="1868805" cy="2205355"/>
            <a:chOff x="7139940" y="1744979"/>
            <a:chExt cx="1868805" cy="2205355"/>
          </a:xfrm>
        </p:grpSpPr>
        <p:sp>
          <p:nvSpPr>
            <p:cNvPr id="35" name="object 35"/>
            <p:cNvSpPr/>
            <p:nvPr/>
          </p:nvSpPr>
          <p:spPr>
            <a:xfrm>
              <a:off x="7418832" y="1744979"/>
              <a:ext cx="239268" cy="1399032"/>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7440168" y="1766315"/>
              <a:ext cx="160020" cy="1319784"/>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7139940" y="2807207"/>
              <a:ext cx="1851659" cy="1143000"/>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164324" y="3047999"/>
              <a:ext cx="1844039" cy="696468"/>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7161276" y="2828543"/>
              <a:ext cx="1772412" cy="1063752"/>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7291578" y="3096005"/>
            <a:ext cx="1492885" cy="462915"/>
          </a:xfrm>
          <a:prstGeom prst="rect">
            <a:avLst/>
          </a:prstGeom>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7139940" y="1478280"/>
            <a:ext cx="2790825" cy="1143000"/>
            <a:chOff x="7139940" y="1478280"/>
            <a:chExt cx="2790825" cy="1143000"/>
          </a:xfrm>
        </p:grpSpPr>
        <p:sp>
          <p:nvSpPr>
            <p:cNvPr id="42" name="object 42"/>
            <p:cNvSpPr/>
            <p:nvPr/>
          </p:nvSpPr>
          <p:spPr>
            <a:xfrm>
              <a:off x="7504176" y="1661160"/>
              <a:ext cx="2426207" cy="237744"/>
            </a:xfrm>
            <a:prstGeom prst="rect">
              <a:avLst/>
            </a:prstGeom>
            <a:blipFill>
              <a:blip r:embed="rId18" cstate="print"/>
              <a:stretch>
                <a:fillRect/>
              </a:stretch>
            </a:blipFill>
          </p:spPr>
          <p:txBody>
            <a:bodyPr wrap="square" lIns="0" tIns="0" rIns="0" bIns="0" rtlCol="0"/>
            <a:lstStyle/>
            <a:p>
              <a:endParaRPr/>
            </a:p>
          </p:txBody>
        </p:sp>
        <p:sp>
          <p:nvSpPr>
            <p:cNvPr id="43" name="object 43"/>
            <p:cNvSpPr/>
            <p:nvPr/>
          </p:nvSpPr>
          <p:spPr>
            <a:xfrm>
              <a:off x="7525512" y="1682496"/>
              <a:ext cx="2346959" cy="158496"/>
            </a:xfrm>
            <a:prstGeom prst="rect">
              <a:avLst/>
            </a:prstGeom>
            <a:blipFill>
              <a:blip r:embed="rId19" cstate="print"/>
              <a:stretch>
                <a:fillRect/>
              </a:stretch>
            </a:blipFill>
          </p:spPr>
          <p:txBody>
            <a:bodyPr wrap="square" lIns="0" tIns="0" rIns="0" bIns="0" rtlCol="0"/>
            <a:lstStyle/>
            <a:p>
              <a:endParaRPr/>
            </a:p>
          </p:txBody>
        </p:sp>
        <p:sp>
          <p:nvSpPr>
            <p:cNvPr id="44" name="object 44"/>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7226808" y="1615440"/>
              <a:ext cx="1717548" cy="903731"/>
            </a:xfrm>
            <a:prstGeom prst="rect">
              <a:avLst/>
            </a:prstGeom>
            <a:blipFill>
              <a:blip r:embed="rId20" cstate="print"/>
              <a:stretch>
                <a:fillRect/>
              </a:stretch>
            </a:blipFill>
          </p:spPr>
          <p:txBody>
            <a:bodyPr wrap="square" lIns="0" tIns="0" rIns="0" bIns="0" rtlCol="0"/>
            <a:lstStyle/>
            <a:p>
              <a:endParaRPr/>
            </a:p>
          </p:txBody>
        </p:sp>
        <p:sp>
          <p:nvSpPr>
            <p:cNvPr id="46" name="object 46"/>
            <p:cNvSpPr/>
            <p:nvPr/>
          </p:nvSpPr>
          <p:spPr>
            <a:xfrm>
              <a:off x="7161276" y="1499616"/>
              <a:ext cx="1772412" cy="1063752"/>
            </a:xfrm>
            <a:prstGeom prst="rect">
              <a:avLst/>
            </a:prstGeom>
            <a:blipFill>
              <a:blip r:embed="rId6" cstate="print"/>
              <a:stretch>
                <a:fillRect/>
              </a:stretch>
            </a:blipFill>
          </p:spPr>
          <p:txBody>
            <a:bodyPr wrap="square" lIns="0" tIns="0" rIns="0" bIns="0" rtlCol="0"/>
            <a:lstStyle/>
            <a:p>
              <a:endParaRPr/>
            </a:p>
          </p:txBody>
        </p:sp>
      </p:grpSp>
      <p:sp>
        <p:nvSpPr>
          <p:cNvPr id="47" name="object 47"/>
          <p:cNvSpPr txBox="1">
            <a:spLocks noGrp="1"/>
          </p:cNvSpPr>
          <p:nvPr>
            <p:ph type="title"/>
          </p:nvPr>
        </p:nvSpPr>
        <p:spPr>
          <a:xfrm>
            <a:off x="7354061" y="1660905"/>
            <a:ext cx="1373505" cy="673100"/>
          </a:xfrm>
          <a:prstGeom prst="rect">
            <a:avLst/>
          </a:prstGeom>
        </p:spPr>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a:latin typeface="Carlito"/>
              <a:cs typeface="Carlito"/>
            </a:endParaRPr>
          </a:p>
        </p:txBody>
      </p:sp>
      <p:grpSp>
        <p:nvGrpSpPr>
          <p:cNvPr id="48" name="object 48"/>
          <p:cNvGrpSpPr/>
          <p:nvPr/>
        </p:nvGrpSpPr>
        <p:grpSpPr>
          <a:xfrm>
            <a:off x="9496043" y="1478280"/>
            <a:ext cx="1894839" cy="1143000"/>
            <a:chOff x="9496043" y="1478280"/>
            <a:chExt cx="1894839" cy="1143000"/>
          </a:xfrm>
        </p:grpSpPr>
        <p:sp>
          <p:nvSpPr>
            <p:cNvPr id="49" name="object 49"/>
            <p:cNvSpPr/>
            <p:nvPr/>
          </p:nvSpPr>
          <p:spPr>
            <a:xfrm>
              <a:off x="9496043"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50" name="object 50"/>
            <p:cNvSpPr/>
            <p:nvPr/>
          </p:nvSpPr>
          <p:spPr>
            <a:xfrm>
              <a:off x="9497567" y="1615440"/>
              <a:ext cx="1892807" cy="903731"/>
            </a:xfrm>
            <a:prstGeom prst="rect">
              <a:avLst/>
            </a:prstGeom>
            <a:blipFill>
              <a:blip r:embed="rId21" cstate="print"/>
              <a:stretch>
                <a:fillRect/>
              </a:stretch>
            </a:blipFill>
          </p:spPr>
          <p:txBody>
            <a:bodyPr wrap="square" lIns="0" tIns="0" rIns="0" bIns="0" rtlCol="0"/>
            <a:lstStyle/>
            <a:p>
              <a:endParaRPr/>
            </a:p>
          </p:txBody>
        </p:sp>
        <p:sp>
          <p:nvSpPr>
            <p:cNvPr id="51" name="object 51"/>
            <p:cNvSpPr/>
            <p:nvPr/>
          </p:nvSpPr>
          <p:spPr>
            <a:xfrm>
              <a:off x="9517379" y="1499616"/>
              <a:ext cx="1772412" cy="1063752"/>
            </a:xfrm>
            <a:prstGeom prst="rect">
              <a:avLst/>
            </a:prstGeom>
            <a:blipFill>
              <a:blip r:embed="rId22" cstate="print"/>
              <a:stretch>
                <a:fillRect/>
              </a:stretch>
            </a:blipFill>
          </p:spPr>
          <p:txBody>
            <a:bodyPr wrap="square" lIns="0" tIns="0" rIns="0" bIns="0" rtlCol="0"/>
            <a:lstStyle/>
            <a:p>
              <a:endParaRPr/>
            </a:p>
          </p:txBody>
        </p:sp>
      </p:grpSp>
      <p:sp>
        <p:nvSpPr>
          <p:cNvPr id="52" name="object 52"/>
          <p:cNvSpPr txBox="1"/>
          <p:nvPr/>
        </p:nvSpPr>
        <p:spPr>
          <a:xfrm>
            <a:off x="9640316" y="1660905"/>
            <a:ext cx="1539240" cy="670560"/>
          </a:xfrm>
          <a:prstGeom prst="rect">
            <a:avLst/>
          </a:prstGeom>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a:latin typeface="Arial"/>
              <a:cs typeface="Arial"/>
            </a:endParaRPr>
          </a:p>
        </p:txBody>
      </p:sp>
      <p:grpSp>
        <p:nvGrpSpPr>
          <p:cNvPr id="6" name="object 6"/>
          <p:cNvGrpSpPr/>
          <p:nvPr/>
        </p:nvGrpSpPr>
        <p:grpSpPr>
          <a:xfrm>
            <a:off x="5111496" y="713231"/>
            <a:ext cx="2621280" cy="2318385"/>
            <a:chOff x="5111496" y="713231"/>
            <a:chExt cx="2621280" cy="2318385"/>
          </a:xfrm>
        </p:grpSpPr>
        <p:sp>
          <p:nvSpPr>
            <p:cNvPr id="7" name="object 7"/>
            <p:cNvSpPr/>
            <p:nvPr/>
          </p:nvSpPr>
          <p:spPr>
            <a:xfrm>
              <a:off x="5506212" y="1098804"/>
              <a:ext cx="304800" cy="193243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527548" y="1110995"/>
              <a:ext cx="225551" cy="186232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111496" y="713231"/>
              <a:ext cx="2580131" cy="158038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134356" y="1037843"/>
              <a:ext cx="2598420" cy="98145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132832" y="734567"/>
              <a:ext cx="2500884" cy="1501139"/>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p:grpSpPr>
        <p:sp>
          <p:nvSpPr>
            <p:cNvPr id="14" name="object 14"/>
            <p:cNvSpPr/>
            <p:nvPr/>
          </p:nvSpPr>
          <p:spPr>
            <a:xfrm>
              <a:off x="5506212" y="2965704"/>
              <a:ext cx="304800" cy="194157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527548" y="2987040"/>
              <a:ext cx="225551" cy="186232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111496"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34000" y="2913888"/>
              <a:ext cx="2135124" cy="981456"/>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5132832" y="2610612"/>
              <a:ext cx="2500884" cy="1501139"/>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p:grpSpPr>
        <p:sp>
          <p:nvSpPr>
            <p:cNvPr id="21" name="object 21"/>
            <p:cNvSpPr/>
            <p:nvPr/>
          </p:nvSpPr>
          <p:spPr>
            <a:xfrm>
              <a:off x="5625084" y="4721352"/>
              <a:ext cx="3392423" cy="304800"/>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646420" y="4742688"/>
              <a:ext cx="3313176" cy="225551"/>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5111496"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5289804" y="4789932"/>
              <a:ext cx="2287524" cy="981456"/>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5132832" y="4486656"/>
              <a:ext cx="2500884" cy="1501140"/>
            </a:xfrm>
            <a:prstGeom prst="rect">
              <a:avLst/>
            </a:prstGeom>
            <a:blipFill>
              <a:blip r:embed="rId6" cstate="print"/>
              <a:stretch>
                <a:fillRect/>
              </a:stretch>
            </a:blipFill>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438388" y="2965704"/>
            <a:ext cx="2580640" cy="3080385"/>
            <a:chOff x="8438388" y="2965704"/>
            <a:chExt cx="2580640" cy="3080385"/>
          </a:xfrm>
        </p:grpSpPr>
        <p:sp>
          <p:nvSpPr>
            <p:cNvPr id="28" name="object 28"/>
            <p:cNvSpPr/>
            <p:nvPr/>
          </p:nvSpPr>
          <p:spPr>
            <a:xfrm>
              <a:off x="8833104" y="2965704"/>
              <a:ext cx="304800" cy="1941576"/>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8854440" y="2987040"/>
              <a:ext cx="225551" cy="1862327"/>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8438388"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8546592" y="4943855"/>
              <a:ext cx="2363724" cy="673607"/>
            </a:xfrm>
            <a:prstGeom prst="rect">
              <a:avLst/>
            </a:prstGeom>
            <a:blipFill>
              <a:blip r:embed="rId14" cstate="print"/>
              <a:stretch>
                <a:fillRect/>
              </a:stretch>
            </a:blipFill>
          </p:spPr>
          <p:txBody>
            <a:bodyPr wrap="square" lIns="0" tIns="0" rIns="0" bIns="0" rtlCol="0"/>
            <a:lstStyle/>
            <a:p>
              <a:endParaRPr/>
            </a:p>
          </p:txBody>
        </p:sp>
        <p:sp>
          <p:nvSpPr>
            <p:cNvPr id="32" name="object 32"/>
            <p:cNvSpPr/>
            <p:nvPr/>
          </p:nvSpPr>
          <p:spPr>
            <a:xfrm>
              <a:off x="8459724" y="4486656"/>
              <a:ext cx="2500883" cy="1501140"/>
            </a:xfrm>
            <a:prstGeom prst="rect">
              <a:avLst/>
            </a:prstGeom>
            <a:blipFill>
              <a:blip r:embed="rId6" cstate="print"/>
              <a:stretch>
                <a:fillRect/>
              </a:stretch>
            </a:blipFill>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640" cy="3112135"/>
            <a:chOff x="8438388" y="1089660"/>
            <a:chExt cx="2580640" cy="3112135"/>
          </a:xfrm>
        </p:grpSpPr>
        <p:sp>
          <p:nvSpPr>
            <p:cNvPr id="35" name="object 35"/>
            <p:cNvSpPr/>
            <p:nvPr/>
          </p:nvSpPr>
          <p:spPr>
            <a:xfrm>
              <a:off x="8833104" y="1089660"/>
              <a:ext cx="304800" cy="1941576"/>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8854440" y="1110996"/>
              <a:ext cx="225551" cy="1862327"/>
            </a:xfrm>
            <a:prstGeom prst="rect">
              <a:avLst/>
            </a:prstGeom>
            <a:blipFill>
              <a:blip r:embed="rId13" cstate="print"/>
              <a:stretch>
                <a:fillRect/>
              </a:stretch>
            </a:blipFill>
          </p:spPr>
          <p:txBody>
            <a:bodyPr wrap="square" lIns="0" tIns="0" rIns="0" bIns="0" rtlCol="0"/>
            <a:lstStyle/>
            <a:p>
              <a:endParaRPr/>
            </a:p>
          </p:txBody>
        </p:sp>
        <p:sp>
          <p:nvSpPr>
            <p:cNvPr id="37" name="object 37"/>
            <p:cNvSpPr/>
            <p:nvPr/>
          </p:nvSpPr>
          <p:spPr>
            <a:xfrm>
              <a:off x="8438388"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8659368" y="2606040"/>
              <a:ext cx="2203704" cy="1595628"/>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8459724" y="2610612"/>
              <a:ext cx="2500883" cy="1501139"/>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a:latin typeface="Carlito"/>
              <a:cs typeface="Carlito"/>
            </a:endParaRPr>
          </a:p>
        </p:txBody>
      </p:sp>
      <p:grpSp>
        <p:nvGrpSpPr>
          <p:cNvPr id="41" name="object 41"/>
          <p:cNvGrpSpPr/>
          <p:nvPr/>
        </p:nvGrpSpPr>
        <p:grpSpPr>
          <a:xfrm>
            <a:off x="8438388" y="713231"/>
            <a:ext cx="2580640" cy="1580515"/>
            <a:chOff x="8438388" y="713231"/>
            <a:chExt cx="2580640" cy="1580515"/>
          </a:xfrm>
        </p:grpSpPr>
        <p:sp>
          <p:nvSpPr>
            <p:cNvPr id="42" name="object 42"/>
            <p:cNvSpPr/>
            <p:nvPr/>
          </p:nvSpPr>
          <p:spPr>
            <a:xfrm>
              <a:off x="8438388" y="713231"/>
              <a:ext cx="2580131" cy="1580388"/>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8525256" y="1037843"/>
              <a:ext cx="2468879" cy="981455"/>
            </a:xfrm>
            <a:prstGeom prst="rect">
              <a:avLst/>
            </a:prstGeom>
            <a:blipFill>
              <a:blip r:embed="rId16" cstate="print"/>
              <a:stretch>
                <a:fillRect/>
              </a:stretch>
            </a:blipFill>
          </p:spPr>
          <p:txBody>
            <a:bodyPr wrap="square" lIns="0" tIns="0" rIns="0" bIns="0" rtlCol="0"/>
            <a:lstStyle/>
            <a:p>
              <a:endParaRPr/>
            </a:p>
          </p:txBody>
        </p:sp>
        <p:sp>
          <p:nvSpPr>
            <p:cNvPr id="44" name="object 44"/>
            <p:cNvSpPr/>
            <p:nvPr/>
          </p:nvSpPr>
          <p:spPr>
            <a:xfrm>
              <a:off x="8459724" y="734567"/>
              <a:ext cx="2500883" cy="1501139"/>
            </a:xfrm>
            <a:prstGeom prst="rect">
              <a:avLst/>
            </a:prstGeom>
            <a:blipFill>
              <a:blip r:embed="rId6" cstate="print"/>
              <a:stretch>
                <a:fillRect/>
              </a:stretch>
            </a:bli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2547</Words>
  <Application>Microsoft Office PowerPoint</Application>
  <PresentationFormat>Widescreen</PresentationFormat>
  <Paragraphs>261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Bahnschrift Condensed</vt:lpstr>
      <vt:lpstr>Bahnschrift Light SemiCondensed</vt:lpstr>
      <vt:lpstr>Calibri</vt:lpstr>
      <vt:lpstr>Carlito</vt:lpstr>
      <vt:lpstr>Office Theme</vt:lpstr>
      <vt:lpstr>PowerPoint Presentation</vt:lpstr>
      <vt:lpstr>Outline </vt:lpstr>
      <vt:lpstr>Executive Summary </vt:lpstr>
      <vt:lpstr>Introduction</vt:lpstr>
      <vt:lpstr>PowerPoint Presentation</vt:lpstr>
      <vt:lpstr>Methodology </vt:lpstr>
      <vt:lpstr>Data Collection Overview</vt:lpstr>
      <vt:lpstr>Filter data to only  include Falcon 9  launches</vt:lpstr>
      <vt:lpstr>PowerPoint Presentation</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Build a Dashboard with  Plotly Dash</vt:lpstr>
      <vt:lpstr>Successful Launches Across Launch Sites </vt:lpstr>
      <vt:lpstr>Highest Success Rate Launch Site </vt:lpstr>
      <vt:lpstr>Payload Mass vs. Success vs. Booster  Version Category </vt:lpstr>
      <vt:lpstr>PowerPoint Presentation</vt:lpstr>
      <vt:lpstr>Classification Accuracy</vt:lpstr>
      <vt:lpstr>Confusion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Moulali Pinjari</cp:lastModifiedBy>
  <cp:revision>4</cp:revision>
  <dcterms:created xsi:type="dcterms:W3CDTF">2021-08-26T16:53:12Z</dcterms:created>
  <dcterms:modified xsi:type="dcterms:W3CDTF">2023-12-02T15:10:18Z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