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embeddedFontLst>
    <p:embeddedFont>
      <p:font typeface="Playfair Display"/>
      <p:regular r:id="rId14"/>
    </p:embeddedFont>
    <p:embeddedFont>
      <p:font typeface="Playfair Display"/>
      <p:regular r:id="rId15"/>
    </p:embeddedFont>
    <p:embeddedFont>
      <p:font typeface="Playfair Display"/>
      <p:regular r:id="rId16"/>
    </p:embeddedFont>
    <p:embeddedFont>
      <p:font typeface="Playfair Display"/>
      <p:regular r:id="rId17"/>
    </p:embeddedFont>
    <p:embeddedFont>
      <p:font typeface="Open Sans"/>
      <p:regular r:id="rId18"/>
    </p:embeddedFont>
    <p:embeddedFont>
      <p:font typeface="Open Sans"/>
      <p:regular r:id="rId19"/>
    </p:embeddedFont>
    <p:embeddedFont>
      <p:font typeface="Open Sans"/>
      <p:regular r:id="rId20"/>
    </p:embeddedFont>
    <p:embeddedFont>
      <p:font typeface="Open Sans"/>
      <p:regular r:id="rId2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Relationship Id="rId20" Type="http://schemas.openxmlformats.org/officeDocument/2006/relationships/font" Target="fonts/font7.fntdata"/><Relationship Id="rId2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29753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Credit Card Project: Predictive Modeling for Financial Services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296251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This presentation will cover the analysis and model-building process for a credit card project. We will explore the problem statement, data preprocessing, model training, and evaluation, culminating in a conclusion about the project's success and future directions.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601991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10" y="6027539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6003012"/>
            <a:ext cx="1473637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by Moulali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Introduction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Project Overview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project focuses on analyzing credit card datasets, uncovering patterns, and creating predictive models for classification.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Objective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39685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aim is to develop a robust system for efficient decision-making in financial services.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27220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Problem Statement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57629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5" name="Text 2"/>
          <p:cNvSpPr/>
          <p:nvPr/>
        </p:nvSpPr>
        <p:spPr>
          <a:xfrm>
            <a:off x="983694" y="5661303"/>
            <a:ext cx="1303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55762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Predictive Modeling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6066711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goal is to build a model that accurately predicts customer behavior based on credit card usage data.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8667" y="557629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9" name="Text 6"/>
          <p:cNvSpPr/>
          <p:nvPr/>
        </p:nvSpPr>
        <p:spPr>
          <a:xfrm>
            <a:off x="7594759" y="5661303"/>
            <a:ext cx="1779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8165783" y="5576292"/>
            <a:ext cx="305585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Credit Risk Assessment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8165783" y="6066711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involves identifying trends and insights to evaluate credit risk.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4839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Code Explanation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497336"/>
            <a:ext cx="3664863" cy="2387084"/>
          </a:xfrm>
          <a:prstGeom prst="roundRect">
            <a:avLst>
              <a:gd name="adj" fmla="val 1425"/>
            </a:avLst>
          </a:prstGeom>
          <a:solidFill>
            <a:srgbClr val="E0E0EC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2724150"/>
            <a:ext cx="321123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Data Loading &amp; Preprocessing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568898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code handles missing values and normalizes data for consistent analysis.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497336"/>
            <a:ext cx="3664863" cy="2387084"/>
          </a:xfrm>
          <a:prstGeom prst="roundRect">
            <a:avLst>
              <a:gd name="adj" fmla="val 1425"/>
            </a:avLst>
          </a:prstGeom>
          <a:solidFill>
            <a:srgbClr val="E0E0EC"/>
          </a:solidFill>
          <a:ln/>
        </p:spPr>
      </p:sp>
      <p:sp>
        <p:nvSpPr>
          <p:cNvPr id="8" name="Text 5"/>
          <p:cNvSpPr/>
          <p:nvPr/>
        </p:nvSpPr>
        <p:spPr>
          <a:xfrm>
            <a:off x="4912281" y="2724150"/>
            <a:ext cx="321123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Exploratory Data Analysis (EDA)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3568898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Visualizations are used to identify key trends in the data using libraries like Matplotlib.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111234"/>
            <a:ext cx="7556421" cy="1669852"/>
          </a:xfrm>
          <a:prstGeom prst="roundRect">
            <a:avLst>
              <a:gd name="adj" fmla="val 2038"/>
            </a:avLst>
          </a:prstGeom>
          <a:solidFill>
            <a:srgbClr val="E0E0EC"/>
          </a:solidFill>
          <a:ln/>
        </p:spPr>
      </p:sp>
      <p:sp>
        <p:nvSpPr>
          <p:cNvPr id="11" name="Text 8"/>
          <p:cNvSpPr/>
          <p:nvPr/>
        </p:nvSpPr>
        <p:spPr>
          <a:xfrm>
            <a:off x="1020604" y="53380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Model Training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5828467"/>
            <a:ext cx="7102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Classification algorithms, such as Logistic Regression, Random Forest, and SVM, are implemented.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60770" y="530543"/>
            <a:ext cx="4817031" cy="6020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700"/>
              </a:lnSpc>
              <a:buNone/>
            </a:pPr>
            <a:r>
              <a:rPr lang="en-US" sz="37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Output Explanation</a:t>
            </a:r>
            <a:endParaRPr lang="en-US" sz="37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770" y="1421606"/>
            <a:ext cx="481608" cy="48160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160770" y="2095857"/>
            <a:ext cx="2408515" cy="300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Accuracy</a:t>
            </a:r>
            <a:endParaRPr lang="en-US" sz="1850" dirty="0"/>
          </a:p>
        </p:txBody>
      </p:sp>
      <p:sp>
        <p:nvSpPr>
          <p:cNvPr id="6" name="Text 2"/>
          <p:cNvSpPr/>
          <p:nvPr/>
        </p:nvSpPr>
        <p:spPr>
          <a:xfrm>
            <a:off x="6160770" y="2512457"/>
            <a:ext cx="7795260" cy="616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model achieved high predictive accuracy, indicating its ability to correctly predict outcomes.</a:t>
            </a:r>
            <a:endParaRPr lang="en-US" sz="15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770" y="3706773"/>
            <a:ext cx="481608" cy="48160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160770" y="4381024"/>
            <a:ext cx="2408515" cy="300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Precision &amp; Recall</a:t>
            </a:r>
            <a:endParaRPr lang="en-US" sz="1850" dirty="0"/>
          </a:p>
        </p:txBody>
      </p:sp>
      <p:sp>
        <p:nvSpPr>
          <p:cNvPr id="9" name="Text 4"/>
          <p:cNvSpPr/>
          <p:nvPr/>
        </p:nvSpPr>
        <p:spPr>
          <a:xfrm>
            <a:off x="6160770" y="4797623"/>
            <a:ext cx="7795260" cy="616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model strikes a balance between precision and recall, ensuring reliable and balanced decision-making.</a:t>
            </a:r>
            <a:endParaRPr lang="en-US" sz="15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770" y="5991939"/>
            <a:ext cx="481608" cy="48160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160770" y="6666190"/>
            <a:ext cx="2408515" cy="300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Confusion Matrix</a:t>
            </a:r>
            <a:endParaRPr lang="en-US" sz="1850" dirty="0"/>
          </a:p>
        </p:txBody>
      </p:sp>
      <p:sp>
        <p:nvSpPr>
          <p:cNvPr id="12" name="Text 6"/>
          <p:cNvSpPr/>
          <p:nvPr/>
        </p:nvSpPr>
        <p:spPr>
          <a:xfrm>
            <a:off x="6160770" y="7082790"/>
            <a:ext cx="7795260" cy="616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confusion matrix provides a visual representation of the model's classification performance.</a:t>
            </a:r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5867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Model Explanation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605111" y="1907619"/>
            <a:ext cx="30480" cy="5463183"/>
          </a:xfrm>
          <a:prstGeom prst="roundRect">
            <a:avLst>
              <a:gd name="adj" fmla="val 111628"/>
            </a:avLst>
          </a:prstGeom>
          <a:solidFill>
            <a:srgbClr val="C6C6D2"/>
          </a:solidFill>
          <a:ln/>
        </p:spPr>
      </p:sp>
      <p:sp>
        <p:nvSpPr>
          <p:cNvPr id="5" name="Shape 2"/>
          <p:cNvSpPr/>
          <p:nvPr/>
        </p:nvSpPr>
        <p:spPr>
          <a:xfrm>
            <a:off x="6845022" y="2402681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C6C6D2"/>
          </a:solidFill>
          <a:ln/>
        </p:spPr>
      </p:sp>
      <p:sp>
        <p:nvSpPr>
          <p:cNvPr id="6" name="Shape 3"/>
          <p:cNvSpPr/>
          <p:nvPr/>
        </p:nvSpPr>
        <p:spPr>
          <a:xfrm>
            <a:off x="6365200" y="216277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7" name="Text 4"/>
          <p:cNvSpPr/>
          <p:nvPr/>
        </p:nvSpPr>
        <p:spPr>
          <a:xfrm>
            <a:off x="6555105" y="2247781"/>
            <a:ext cx="1303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7867888" y="21344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Model Selection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867888" y="2624852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Logistic Regression, Random Forest, and Support Vector Machines were evaluated.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845022" y="4299347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C6C6D2"/>
          </a:solidFill>
          <a:ln/>
        </p:spPr>
      </p:sp>
      <p:sp>
        <p:nvSpPr>
          <p:cNvPr id="11" name="Shape 8"/>
          <p:cNvSpPr/>
          <p:nvPr/>
        </p:nvSpPr>
        <p:spPr>
          <a:xfrm>
            <a:off x="6365200" y="405943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12" name="Text 9"/>
          <p:cNvSpPr/>
          <p:nvPr/>
        </p:nvSpPr>
        <p:spPr>
          <a:xfrm>
            <a:off x="6531293" y="4144447"/>
            <a:ext cx="1779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7867888" y="4031099"/>
            <a:ext cx="375237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Random Forest Performance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7867888" y="4521517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Random Forest model demonstrated superior performance due to its ability to handle non-linear data.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6845022" y="6196013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C6C6D2"/>
          </a:solidFill>
          <a:ln/>
        </p:spPr>
      </p:sp>
      <p:sp>
        <p:nvSpPr>
          <p:cNvPr id="16" name="Shape 13"/>
          <p:cNvSpPr/>
          <p:nvPr/>
        </p:nvSpPr>
        <p:spPr>
          <a:xfrm>
            <a:off x="6365200" y="595610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17" name="Text 14"/>
          <p:cNvSpPr/>
          <p:nvPr/>
        </p:nvSpPr>
        <p:spPr>
          <a:xfrm>
            <a:off x="6537246" y="6041112"/>
            <a:ext cx="16609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7867888" y="59277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Cross-Validation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7867888" y="6418183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Cross-validation was employed to ensure the robustness of the model's results.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5683" y="554593"/>
            <a:ext cx="5040511" cy="630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Overall Conclusion</a:t>
            </a:r>
            <a:endParaRPr lang="en-US" sz="39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2423" y="1587818"/>
            <a:ext cx="1635800" cy="148399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62043" y="2320409"/>
            <a:ext cx="96560" cy="403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150"/>
              </a:lnSpc>
              <a:buNone/>
            </a:pPr>
            <a:r>
              <a:rPr lang="en-US" sz="19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5029795" y="2172295"/>
            <a:ext cx="909518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Success</a:t>
            </a:r>
            <a:endParaRPr lang="en-US" sz="1950" dirty="0"/>
          </a:p>
        </p:txBody>
      </p:sp>
      <p:sp>
        <p:nvSpPr>
          <p:cNvPr id="6" name="Shape 3"/>
          <p:cNvSpPr/>
          <p:nvPr/>
        </p:nvSpPr>
        <p:spPr>
          <a:xfrm>
            <a:off x="4878586" y="3087410"/>
            <a:ext cx="8995767" cy="11430"/>
          </a:xfrm>
          <a:prstGeom prst="roundRect">
            <a:avLst>
              <a:gd name="adj" fmla="val 264599"/>
            </a:avLst>
          </a:prstGeom>
          <a:solidFill>
            <a:srgbClr val="C6C6D2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583" y="3122176"/>
            <a:ext cx="3271599" cy="148399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44422" y="3662482"/>
            <a:ext cx="131802" cy="403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150"/>
              </a:lnSpc>
              <a:buNone/>
            </a:pPr>
            <a:r>
              <a:rPr lang="en-US" sz="19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1950" dirty="0"/>
          </a:p>
        </p:txBody>
      </p:sp>
      <p:sp>
        <p:nvSpPr>
          <p:cNvPr id="9" name="Text 5"/>
          <p:cNvSpPr/>
          <p:nvPr/>
        </p:nvSpPr>
        <p:spPr>
          <a:xfrm>
            <a:off x="5847755" y="3323749"/>
            <a:ext cx="2520196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Predictive Modeling</a:t>
            </a:r>
            <a:endParaRPr lang="en-US" sz="1950" dirty="0"/>
          </a:p>
        </p:txBody>
      </p:sp>
      <p:sp>
        <p:nvSpPr>
          <p:cNvPr id="10" name="Text 6"/>
          <p:cNvSpPr/>
          <p:nvPr/>
        </p:nvSpPr>
        <p:spPr>
          <a:xfrm>
            <a:off x="5847755" y="3759756"/>
            <a:ext cx="7875389" cy="64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project successfully showcased the application of predictive modeling in credit card analysis.</a:t>
            </a:r>
            <a:endParaRPr lang="en-US" sz="1550" dirty="0"/>
          </a:p>
        </p:txBody>
      </p:sp>
      <p:sp>
        <p:nvSpPr>
          <p:cNvPr id="11" name="Shape 7"/>
          <p:cNvSpPr/>
          <p:nvPr/>
        </p:nvSpPr>
        <p:spPr>
          <a:xfrm>
            <a:off x="5696545" y="4621768"/>
            <a:ext cx="8177808" cy="11430"/>
          </a:xfrm>
          <a:prstGeom prst="roundRect">
            <a:avLst>
              <a:gd name="adj" fmla="val 264599"/>
            </a:avLst>
          </a:prstGeom>
          <a:solidFill>
            <a:srgbClr val="C6C6D2"/>
          </a:solidFill>
          <a:ln/>
        </p:spPr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623" y="4656534"/>
            <a:ext cx="4907518" cy="1483995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3948827" y="5196840"/>
            <a:ext cx="122992" cy="403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150"/>
              </a:lnSpc>
              <a:buNone/>
            </a:pPr>
            <a:r>
              <a:rPr lang="en-US" sz="19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3</a:t>
            </a:r>
            <a:endParaRPr lang="en-US" sz="1950" dirty="0"/>
          </a:p>
        </p:txBody>
      </p:sp>
      <p:sp>
        <p:nvSpPr>
          <p:cNvPr id="14" name="Text 9"/>
          <p:cNvSpPr/>
          <p:nvPr/>
        </p:nvSpPr>
        <p:spPr>
          <a:xfrm>
            <a:off x="6665714" y="4858107"/>
            <a:ext cx="2520196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Random Forest</a:t>
            </a:r>
            <a:endParaRPr lang="en-US" sz="1950" dirty="0"/>
          </a:p>
        </p:txBody>
      </p:sp>
      <p:sp>
        <p:nvSpPr>
          <p:cNvPr id="15" name="Text 10"/>
          <p:cNvSpPr/>
          <p:nvPr/>
        </p:nvSpPr>
        <p:spPr>
          <a:xfrm>
            <a:off x="6665714" y="5294114"/>
            <a:ext cx="7057430" cy="64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Random Forest model proved effective in classification tasks, providing valuable insights for financial decision-making.</a:t>
            </a:r>
            <a:endParaRPr lang="en-US" sz="1550" dirty="0"/>
          </a:p>
        </p:txBody>
      </p:sp>
      <p:sp>
        <p:nvSpPr>
          <p:cNvPr id="16" name="Shape 11"/>
          <p:cNvSpPr/>
          <p:nvPr/>
        </p:nvSpPr>
        <p:spPr>
          <a:xfrm>
            <a:off x="6514505" y="6156127"/>
            <a:ext cx="7359848" cy="11430"/>
          </a:xfrm>
          <a:prstGeom prst="roundRect">
            <a:avLst>
              <a:gd name="adj" fmla="val 264599"/>
            </a:avLst>
          </a:prstGeom>
          <a:solidFill>
            <a:srgbClr val="C6C6D2"/>
          </a:solidFill>
          <a:ln/>
        </p:spPr>
      </p:sp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664" y="6190893"/>
            <a:ext cx="6543318" cy="148399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3943707" y="6731198"/>
            <a:ext cx="133112" cy="403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150"/>
              </a:lnSpc>
              <a:buNone/>
            </a:pPr>
            <a:r>
              <a:rPr lang="en-US" sz="19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4</a:t>
            </a:r>
            <a:endParaRPr lang="en-US" sz="1950" dirty="0"/>
          </a:p>
        </p:txBody>
      </p:sp>
      <p:sp>
        <p:nvSpPr>
          <p:cNvPr id="19" name="Text 13"/>
          <p:cNvSpPr/>
          <p:nvPr/>
        </p:nvSpPr>
        <p:spPr>
          <a:xfrm>
            <a:off x="7483554" y="6392466"/>
            <a:ext cx="2520196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Future Work</a:t>
            </a:r>
            <a:endParaRPr lang="en-US" sz="1950" dirty="0"/>
          </a:p>
        </p:txBody>
      </p:sp>
      <p:sp>
        <p:nvSpPr>
          <p:cNvPr id="20" name="Text 14"/>
          <p:cNvSpPr/>
          <p:nvPr/>
        </p:nvSpPr>
        <p:spPr>
          <a:xfrm>
            <a:off x="7483554" y="6828473"/>
            <a:ext cx="6239589" cy="64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Future work includes exploring advanced techniques like neural networks to enhance predictions.</a:t>
            </a:r>
            <a:endParaRPr lang="en-US" sz="15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2024-12-14T05:14:41Z</dcterms:created>
  <dcterms:modified xsi:type="dcterms:W3CDTF">2024-12-14T05:14:41Z</dcterms:modified>
</cp:coreProperties>
</file>