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3" r:id="rId5"/>
    <p:sldId id="299" r:id="rId6"/>
    <p:sldId id="298" r:id="rId7"/>
    <p:sldId id="301" r:id="rId8"/>
    <p:sldId id="296" r:id="rId9"/>
    <p:sldId id="303" r:id="rId10"/>
    <p:sldId id="300" r:id="rId11"/>
    <p:sldId id="297" r:id="rId12"/>
    <p:sldId id="302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19" autoAdjust="0"/>
  </p:normalViewPr>
  <p:slideViewPr>
    <p:cSldViewPr snapToGrid="0">
      <p:cViewPr varScale="1">
        <p:scale>
          <a:sx n="155" d="100"/>
          <a:sy n="155" d="100"/>
        </p:scale>
        <p:origin x="28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44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008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99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400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96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987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68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96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824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863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91304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5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9F73848-91FE-4D29-B0DC-BFC408416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-839"/>
            <a:ext cx="12191980" cy="6858000"/>
          </a:xfrm>
          <a:prstGeom prst="rect">
            <a:avLst/>
          </a:prstGeom>
        </p:spPr>
      </p:pic>
      <p:sp>
        <p:nvSpPr>
          <p:cNvPr id="89" name="Rectangle 88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tx1"/>
                </a:solidFill>
              </a:rPr>
              <a:t>Account Management Agent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Moumita Laskar 5</a:t>
            </a:r>
            <a:r>
              <a:rPr lang="en-US" baseline="30000" dirty="0">
                <a:solidFill>
                  <a:schemeClr val="tx1"/>
                </a:solidFill>
              </a:rPr>
              <a:t>th</a:t>
            </a:r>
            <a:r>
              <a:rPr lang="en-US" dirty="0">
                <a:solidFill>
                  <a:schemeClr val="tx1"/>
                </a:solidFill>
              </a:rPr>
              <a:t> July 2025</a:t>
            </a:r>
          </a:p>
        </p:txBody>
      </p:sp>
    </p:spTree>
    <p:extLst>
      <p:ext uri="{BB962C8B-B14F-4D97-AF65-F5344CB8AC3E}">
        <p14:creationId xmlns:p14="http://schemas.microsoft.com/office/powerpoint/2010/main" val="42696815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DDF30-47C2-31E6-402F-44203EBB7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12C2-CD8E-75C5-0846-232D553B8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0767C6-0A58-D4B1-B21A-B374128DEC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95074"/>
            <a:ext cx="10058400" cy="435767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512069-E21D-62E4-9037-D3CAE5D03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DABEF-7A96-E74F-7CDE-C980359ED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Account Management Agent :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2149A-380B-113C-9552-E4444ED07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0042"/>
            <a:ext cx="10058400" cy="441270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Account Management</a:t>
            </a:r>
            <a:r>
              <a:rPr lang="en-US" dirty="0"/>
              <a:t> is the ongoing process of supporting customers, understanding their needs, and helping them get the most value from your products or services.</a:t>
            </a:r>
          </a:p>
          <a:p>
            <a:r>
              <a:rPr lang="en-US" dirty="0"/>
              <a:t>Why we need Account Management Agent?</a:t>
            </a:r>
          </a:p>
          <a:p>
            <a:pPr lvl="1"/>
            <a:r>
              <a:rPr lang="en-US" dirty="0"/>
              <a:t>Improves Customer Experience</a:t>
            </a:r>
          </a:p>
          <a:p>
            <a:pPr lvl="2"/>
            <a:r>
              <a:rPr lang="en-US" dirty="0"/>
              <a:t>24/7 self-service for account updates (address, contact, password, email)</a:t>
            </a:r>
          </a:p>
          <a:p>
            <a:pPr lvl="2"/>
            <a:r>
              <a:rPr lang="en-US" dirty="0"/>
              <a:t>Faster resolution without waiting for human agents</a:t>
            </a:r>
          </a:p>
          <a:p>
            <a:pPr lvl="1"/>
            <a:r>
              <a:rPr lang="en-US" dirty="0"/>
              <a:t>Reduces Operational Costs</a:t>
            </a:r>
          </a:p>
          <a:p>
            <a:pPr lvl="2"/>
            <a:r>
              <a:rPr lang="en-US" dirty="0"/>
              <a:t>Automates high-volume, repetitive support tasks</a:t>
            </a:r>
          </a:p>
          <a:p>
            <a:pPr lvl="2"/>
            <a:r>
              <a:rPr lang="en-US" dirty="0"/>
              <a:t>Reduces human efforts to greater extent</a:t>
            </a:r>
          </a:p>
          <a:p>
            <a:pPr lvl="1"/>
            <a:r>
              <a:rPr lang="en-US" dirty="0"/>
              <a:t>Ensures Secure Transactions</a:t>
            </a:r>
          </a:p>
          <a:p>
            <a:pPr lvl="2"/>
            <a:r>
              <a:rPr lang="en-US" dirty="0"/>
              <a:t>2 Factor Authentication</a:t>
            </a:r>
          </a:p>
          <a:p>
            <a:pPr lvl="1"/>
            <a:r>
              <a:rPr lang="en-US" dirty="0"/>
              <a:t>Boosts Customer Retention</a:t>
            </a:r>
          </a:p>
          <a:p>
            <a:pPr lvl="2"/>
            <a:r>
              <a:rPr lang="en-US" dirty="0"/>
              <a:t>Builds trust through transparency and reliability</a:t>
            </a:r>
          </a:p>
          <a:p>
            <a:pPr lvl="1"/>
            <a:r>
              <a:rPr lang="en-US" dirty="0"/>
              <a:t>Supports Business Growth</a:t>
            </a:r>
          </a:p>
          <a:p>
            <a:pPr lvl="2"/>
            <a:r>
              <a:rPr lang="en-US" dirty="0"/>
              <a:t>Scales easily to handle increasing user base</a:t>
            </a:r>
          </a:p>
          <a:p>
            <a:pPr lvl="2"/>
            <a:r>
              <a:rPr lang="en-US" dirty="0"/>
              <a:t>Integrates with CRM and billing systems for personalized service</a:t>
            </a:r>
          </a:p>
          <a:p>
            <a:pPr lvl="1"/>
            <a:r>
              <a:rPr lang="en-US" dirty="0"/>
              <a:t>Agents to user should be simple, reliable, secured and robust</a:t>
            </a:r>
          </a:p>
          <a:p>
            <a:pPr marL="548640" lvl="2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F09FF2-08B4-8AD9-01E3-3BADBB344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5338" y="2077452"/>
            <a:ext cx="3655483" cy="21965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FDB39-4407-DB17-1B59-DA026E6BB003}"/>
              </a:ext>
            </a:extLst>
          </p:cNvPr>
          <p:cNvSpPr txBox="1"/>
          <p:nvPr/>
        </p:nvSpPr>
        <p:spPr>
          <a:xfrm>
            <a:off x="7325338" y="4656189"/>
            <a:ext cx="365548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Sources:</a:t>
            </a:r>
          </a:p>
          <a:p>
            <a:r>
              <a:rPr lang="en-US" sz="1000" dirty="0"/>
              <a:t>https://kapta.com/resources/key-account-management-blog/key-account-management/moneyball-for-account-managers-what-the-stats-say-and-what-they-mean</a:t>
            </a:r>
          </a:p>
          <a:p>
            <a:endParaRPr lang="en-US" sz="1000" dirty="0"/>
          </a:p>
          <a:p>
            <a:r>
              <a:rPr lang="en-US" sz="1000" dirty="0"/>
              <a:t>https://www.gorgias.com/blog/customer-service-automation-guide</a:t>
            </a:r>
          </a:p>
          <a:p>
            <a:r>
              <a:rPr lang="en-US" sz="1000" dirty="0"/>
              <a:t>https://www.gorgias.com/blog/roi-automated-support</a:t>
            </a:r>
          </a:p>
          <a:p>
            <a:r>
              <a:rPr lang="en-US" sz="1000" dirty="0"/>
              <a:t>… &lt; other sources &gt;</a:t>
            </a:r>
          </a:p>
        </p:txBody>
      </p:sp>
    </p:spTree>
    <p:extLst>
      <p:ext uri="{BB962C8B-B14F-4D97-AF65-F5344CB8AC3E}">
        <p14:creationId xmlns:p14="http://schemas.microsoft.com/office/powerpoint/2010/main" val="2677471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0464D-F292-0E67-BDED-F31EE4F16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69A99-4564-F0FE-DCC3-A17F9B313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Project Structure Diagram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41D938E-057D-16DA-CB69-9A16FA12B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038066"/>
            <a:ext cx="5501571" cy="54168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account_agent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app.py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app entry point</a:t>
            </a:r>
          </a:p>
          <a:p>
            <a:pPr lvl="1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Environment settings and dependencies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Customer.py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Customer session &amp; config management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shared_libraries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callbacks.py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before_tool_callback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6576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tools/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altLang="en-US" sz="1400" i="1" dirty="0">
                <a:latin typeface="Arial" panose="020B0604020202020204" pitchFamily="34" charset="0"/>
              </a:rPr>
              <a:t>Current supported tools</a:t>
            </a:r>
          </a:p>
          <a:p>
            <a:pPr marL="118872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- </a:t>
            </a:r>
            <a:r>
              <a:rPr lang="en-US" altLang="en-US" sz="1400" dirty="0" err="1">
                <a:latin typeface="Arial" panose="020B0604020202020204" pitchFamily="34" charset="0"/>
              </a:rPr>
              <a:t>create_account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118872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- </a:t>
            </a:r>
            <a:r>
              <a:rPr lang="en-US" altLang="en-US" sz="1400" dirty="0" err="1">
                <a:latin typeface="Arial" panose="020B0604020202020204" pitchFamily="34" charset="0"/>
              </a:rPr>
              <a:t>update_password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118872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- </a:t>
            </a:r>
            <a:r>
              <a:rPr lang="en-US" altLang="en-US" sz="1400" dirty="0" err="1">
                <a:latin typeface="Arial" panose="020B0604020202020204" pitchFamily="34" charset="0"/>
              </a:rPr>
              <a:t>update_email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118872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- </a:t>
            </a:r>
            <a:r>
              <a:rPr lang="en-US" altLang="en-US" sz="1400" dirty="0" err="1">
                <a:latin typeface="Arial" panose="020B0604020202020204" pitchFamily="34" charset="0"/>
              </a:rPr>
              <a:t>update_contact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1188720" lvl="3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400" dirty="0">
                <a:latin typeface="Arial" panose="020B0604020202020204" pitchFamily="34" charset="0"/>
              </a:rPr>
              <a:t>- </a:t>
            </a:r>
            <a:r>
              <a:rPr lang="en-US" altLang="en-US" sz="1400" dirty="0" err="1">
                <a:latin typeface="Arial" panose="020B0604020202020204" pitchFamily="34" charset="0"/>
              </a:rPr>
              <a:t>update_address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services/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db_service.py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Database interactions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logger.py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Logging configuration</a:t>
            </a: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3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utils.py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Utility functions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Ui.py : </a:t>
            </a:r>
            <a:r>
              <a:rPr kumimoji="0" lang="en-US" altLang="en-US" sz="13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Steamlit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UI code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logs/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Application logs for debugging</a:t>
            </a:r>
            <a:r>
              <a:rPr lang="en-US" altLang="en-US" sz="1400" dirty="0">
                <a:latin typeface="Arial" panose="020B0604020202020204" pitchFamily="34" charset="0"/>
              </a:rPr>
              <a:t>. The log name is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&lt;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session_id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&gt;_app.log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env, command.txt, requirements.txt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508FFB-DC36-9525-5379-ABAF54E0A9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596" y="1467852"/>
            <a:ext cx="2876062" cy="4427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863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7A9CA-9B2D-8F8D-4F39-71C4BFB4E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A6F1-393E-FFCA-8283-960C1D461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329567-CA98-10ED-6DF9-164DD45FD098}"/>
              </a:ext>
            </a:extLst>
          </p:cNvPr>
          <p:cNvSpPr txBox="1"/>
          <p:nvPr/>
        </p:nvSpPr>
        <p:spPr>
          <a:xfrm>
            <a:off x="570499" y="1534697"/>
            <a:ext cx="476828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1400" dirty="0"/>
              <a:t>The top right is the UI using </a:t>
            </a:r>
            <a:r>
              <a:rPr lang="en-US" sz="1400" dirty="0" err="1"/>
              <a:t>streamlit</a:t>
            </a:r>
            <a:endParaRPr lang="en-US" sz="1400" dirty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/>
              <a:t>The bottom is the output in Google Cloud </a:t>
            </a:r>
            <a:r>
              <a:rPr lang="en-US" sz="1400" dirty="0" err="1"/>
              <a:t>postgresql</a:t>
            </a:r>
            <a:r>
              <a:rPr lang="en-US" sz="1400" dirty="0"/>
              <a:t> database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The username, email is unique for each individual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The password is encrypted and stored. Encryption is using psycopg2</a:t>
            </a:r>
          </a:p>
          <a:p>
            <a:pPr marL="285750" indent="-285750">
              <a:buFontTx/>
              <a:buChar char="-"/>
            </a:pPr>
            <a:r>
              <a:rPr lang="en-US" sz="1400" dirty="0"/>
              <a:t>When users enters password for authentication, it is encrypted and verified with password from database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9D19C6-0B82-65F6-6623-617CC93C9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735" y="459453"/>
            <a:ext cx="4346846" cy="4489787"/>
          </a:xfrm>
          <a:prstGeom prst="rect">
            <a:avLst/>
          </a:prstGeo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80650DFE-59A2-0424-140F-F56E5CA2AE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90226" y="5132381"/>
            <a:ext cx="10058400" cy="1292419"/>
          </a:xfrm>
        </p:spPr>
      </p:pic>
    </p:spTree>
    <p:extLst>
      <p:ext uri="{BB962C8B-B14F-4D97-AF65-F5344CB8AC3E}">
        <p14:creationId xmlns:p14="http://schemas.microsoft.com/office/powerpoint/2010/main" val="405077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5AD58-AA97-2759-14D6-2C27D9AE7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Overview of the working principles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38CBCCB-46CB-1E6F-4811-A837D0754C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8715" y="1568578"/>
            <a:ext cx="7467269" cy="4413250"/>
          </a:xfrm>
        </p:spPr>
      </p:pic>
    </p:spTree>
    <p:extLst>
      <p:ext uri="{BB962C8B-B14F-4D97-AF65-F5344CB8AC3E}">
        <p14:creationId xmlns:p14="http://schemas.microsoft.com/office/powerpoint/2010/main" val="362673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20741-EFE4-7E89-79CA-FF40CCE22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9C126-71D4-71CA-D0F7-073E1C2586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2 Factor Authentication – Work in Progress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6C9F677-F0DC-EFB6-AF66-4E85D1671A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1539895"/>
            <a:ext cx="5321625" cy="350365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98E56E-A1EF-A33D-8769-A7AD39E14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3918" y="5115594"/>
            <a:ext cx="6488275" cy="123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799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C1CD8E-EC8B-C86A-359E-B439C4D70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F4A96-03C5-201F-74F9-705D9D8A1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Validation, Logging and Evaluation(</a:t>
            </a:r>
            <a:r>
              <a:rPr lang="en-US" sz="2000" dirty="0" err="1"/>
              <a:t>ToDo</a:t>
            </a:r>
            <a:r>
              <a:rPr lang="en-US" sz="2000"/>
              <a:t>)</a:t>
            </a:r>
            <a:endParaRPr lang="en-US" sz="20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2735D6-643B-7530-96A7-9F881D1E81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66800" y="1299677"/>
            <a:ext cx="8789586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required fields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before proceeding: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username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password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for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 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new address, contact, email)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1200" dirty="0">
                <a:latin typeface="Arial" panose="020B0604020202020204" pitchFamily="34" charset="0"/>
              </a:rPr>
              <a:t>Logger Class to create log file for each session . Useful for debugging and checking status</a:t>
            </a:r>
          </a:p>
          <a:p>
            <a:pPr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 crashes or unexpected behavior when fields are missing: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TypeError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tool invocation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Return 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clear, friendly error message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user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Validation Pattern in Code: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kotlin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 not username or not password or not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new_value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 return "Error: Missing required fields. Please provide all necessary details."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credentials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securely: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hashing for password validation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proceed with update if authentication succeeds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feedback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Inform user exactly which fields are missing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Suggest the correct input format if needed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Advantages: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invalid database writes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user experience with clear guidance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security by enforcing credential checks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Maintains data integrity and consistency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162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3B823-B3DC-95D8-6938-73F0935BD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E2C1B-FB18-AD7E-AB70-E6506AEE7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Database Connectivity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761587-0AE5-A29C-06C9-F1C06A68A8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955608"/>
              </p:ext>
            </p:extLst>
          </p:nvPr>
        </p:nvGraphicFramePr>
        <p:xfrm>
          <a:off x="1010653" y="1614154"/>
          <a:ext cx="10058400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27700165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7458490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psycopg2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 Context Protocol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756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- Uses standard </a:t>
                      </a:r>
                      <a:r>
                        <a:rPr lang="en-US" sz="1400" b="1" dirty="0"/>
                        <a:t>psycopg2</a:t>
                      </a:r>
                      <a:r>
                        <a:rPr lang="en-US" sz="1400" dirty="0"/>
                        <a:t> Python library</a:t>
                      </a:r>
                    </a:p>
                    <a:p>
                      <a:r>
                        <a:rPr lang="en-US" sz="1400" dirty="0"/>
                        <a:t>- Direct connection from </a:t>
                      </a:r>
                      <a:r>
                        <a:rPr lang="en-US" sz="1400" dirty="0" err="1"/>
                        <a:t>FastAPI</a:t>
                      </a:r>
                      <a:r>
                        <a:rPr lang="en-US" sz="1400" dirty="0"/>
                        <a:t> app to </a:t>
                      </a:r>
                      <a:r>
                        <a:rPr lang="en-US" sz="1400" b="1" dirty="0"/>
                        <a:t>Google Cloud SQL (PostgreSQL)</a:t>
                      </a:r>
                      <a:endParaRPr lang="en-US" sz="1400" dirty="0"/>
                    </a:p>
                    <a:p>
                      <a:r>
                        <a:rPr lang="en-US" sz="1400" dirty="0"/>
                        <a:t>- Requires </a:t>
                      </a:r>
                      <a:r>
                        <a:rPr lang="en-US" sz="1400" b="1" dirty="0"/>
                        <a:t>.env</a:t>
                      </a:r>
                      <a:r>
                        <a:rPr lang="en-US" sz="1400" dirty="0"/>
                        <a:t> configuration:</a:t>
                      </a:r>
                    </a:p>
                    <a:p>
                      <a:pPr lvl="1"/>
                      <a:r>
                        <a:rPr lang="en-US" sz="1400" dirty="0"/>
                        <a:t>DB_HOST, DB_PORT, DB_USER, DB_PASSWORD, DB_NAME</a:t>
                      </a:r>
                    </a:p>
                    <a:p>
                      <a:r>
                        <a:rPr lang="en-US" sz="1400" dirty="0"/>
                        <a:t>- SSL enforced via </a:t>
                      </a:r>
                      <a:r>
                        <a:rPr lang="en-US" sz="1400" dirty="0" err="1"/>
                        <a:t>sslmode</a:t>
                      </a:r>
                      <a:r>
                        <a:rPr lang="en-US" sz="1400" dirty="0"/>
                        <a:t>=require</a:t>
                      </a:r>
                    </a:p>
                    <a:p>
                      <a:r>
                        <a:rPr lang="en-US" sz="1400" dirty="0"/>
                        <a:t>- Needs </a:t>
                      </a:r>
                      <a:r>
                        <a:rPr lang="en-US" sz="1400" b="1" dirty="0"/>
                        <a:t>IP allowlisting</a:t>
                      </a:r>
                      <a:r>
                        <a:rPr lang="en-US" sz="1400" dirty="0"/>
                        <a:t> in Cloud SQL</a:t>
                      </a:r>
                    </a:p>
                    <a:p>
                      <a:r>
                        <a:rPr lang="en-US" sz="1400" dirty="0"/>
                        <a:t>- Suitable for:</a:t>
                      </a:r>
                    </a:p>
                    <a:p>
                      <a:pPr lvl="1"/>
                      <a:r>
                        <a:rPr lang="en-US" sz="1400" dirty="0"/>
                        <a:t>VM/Container deployments</a:t>
                      </a:r>
                    </a:p>
                    <a:p>
                      <a:pPr lvl="1"/>
                      <a:r>
                        <a:rPr lang="en-US" sz="1400" dirty="0"/>
                        <a:t>Predictable server IPs</a:t>
                      </a:r>
                    </a:p>
                    <a:p>
                      <a:pPr lvl="1"/>
                      <a:r>
                        <a:rPr lang="en-US" sz="1400" dirty="0"/>
                        <a:t>Custom database queries &amp; session management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 Used in Google ADK </a:t>
                      </a:r>
                      <a:r>
                        <a:rPr lang="en-US" sz="1400" b="1" dirty="0"/>
                        <a:t>for agent orchestration</a:t>
                      </a:r>
                      <a:endParaRPr lang="en-US" sz="1400" dirty="0"/>
                    </a:p>
                    <a:p>
                      <a:pPr lvl="1"/>
                      <a:r>
                        <a:rPr lang="en-US" sz="1400" dirty="0"/>
                        <a:t>- Maintains conversation context</a:t>
                      </a:r>
                    </a:p>
                    <a:p>
                      <a:pPr lvl="1"/>
                      <a:r>
                        <a:rPr lang="en-US" sz="1400" dirty="0"/>
                        <a:t>- Manages tool calling</a:t>
                      </a:r>
                    </a:p>
                    <a:p>
                      <a:pPr lvl="1"/>
                      <a:r>
                        <a:rPr lang="en-US" sz="1400" dirty="0"/>
                        <a:t>- Shares session state across turns</a:t>
                      </a:r>
                    </a:p>
                    <a:p>
                      <a:r>
                        <a:rPr lang="en-US" sz="1400" dirty="0"/>
                        <a:t>- Agent → Tool calls → External service (like DB)</a:t>
                      </a:r>
                    </a:p>
                    <a:p>
                      <a:r>
                        <a:rPr lang="en-US" sz="1400" dirty="0"/>
                        <a:t>- Agent itself does not directly connect to SQL</a:t>
                      </a:r>
                    </a:p>
                    <a:p>
                      <a:r>
                        <a:rPr lang="en-US" sz="1400" dirty="0"/>
                        <a:t>- Suitable for:</a:t>
                      </a:r>
                    </a:p>
                    <a:p>
                      <a:pPr lvl="1"/>
                      <a:r>
                        <a:rPr lang="en-US" sz="1400" dirty="0"/>
                        <a:t>- Structured AI workflows</a:t>
                      </a:r>
                    </a:p>
                    <a:p>
                      <a:pPr lvl="1"/>
                      <a:r>
                        <a:rPr lang="en-US" sz="1400" dirty="0"/>
                        <a:t>- Managing multi-turn dialogs with context</a:t>
                      </a:r>
                    </a:p>
                    <a:p>
                      <a:pPr lvl="1"/>
                      <a:r>
                        <a:rPr lang="en-US" sz="1400" dirty="0"/>
                        <a:t>- Calling external tools to access DB indirectly</a:t>
                      </a:r>
                    </a:p>
                    <a:p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26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5143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8BEBA-556F-097A-7718-02E379B53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2F414-1307-372A-40B5-97B37B210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825259"/>
          </a:xfrm>
        </p:spPr>
        <p:txBody>
          <a:bodyPr>
            <a:normAutofit/>
          </a:bodyPr>
          <a:lstStyle/>
          <a:p>
            <a:r>
              <a:rPr lang="en-US" sz="2000" dirty="0"/>
              <a:t>Current Database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5EA8A-F5EC-7087-6FC2-C20D8B1185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540042"/>
            <a:ext cx="10058400" cy="4412702"/>
          </a:xfrm>
        </p:spPr>
        <p:txBody>
          <a:bodyPr>
            <a:normAutofit lnSpcReduction="10000"/>
          </a:bodyPr>
          <a:lstStyle/>
          <a:p>
            <a:r>
              <a:rPr lang="en-US" sz="1200" b="1" dirty="0"/>
              <a:t>psycopg2 Connection Setup</a:t>
            </a:r>
            <a:endParaRPr lang="en-US" sz="1200" dirty="0"/>
          </a:p>
          <a:p>
            <a:pPr lvl="1"/>
            <a:r>
              <a:rPr lang="en-US" sz="1000" dirty="0"/>
              <a:t>Loads configuration from </a:t>
            </a:r>
            <a:r>
              <a:rPr lang="en-US" sz="1000" b="1" dirty="0"/>
              <a:t>.env</a:t>
            </a:r>
            <a:endParaRPr lang="en-US" sz="1000" dirty="0"/>
          </a:p>
          <a:p>
            <a:pPr lvl="2"/>
            <a:r>
              <a:rPr lang="en-US" sz="1100" dirty="0"/>
              <a:t>Host, port, user, password, DB name</a:t>
            </a:r>
          </a:p>
          <a:p>
            <a:pPr lvl="1"/>
            <a:r>
              <a:rPr lang="en-US" sz="1000" dirty="0"/>
              <a:t>Connects to </a:t>
            </a:r>
            <a:r>
              <a:rPr lang="en-US" sz="1000" b="1" dirty="0"/>
              <a:t>Google Cloud SQL</a:t>
            </a:r>
            <a:r>
              <a:rPr lang="en-US" sz="1000" dirty="0"/>
              <a:t> over public IP</a:t>
            </a:r>
          </a:p>
          <a:p>
            <a:pPr lvl="1"/>
            <a:r>
              <a:rPr lang="en-US" sz="1000" dirty="0"/>
              <a:t>Enforces </a:t>
            </a:r>
            <a:r>
              <a:rPr lang="en-US" sz="1000" b="1" dirty="0"/>
              <a:t>SSL</a:t>
            </a:r>
            <a:r>
              <a:rPr lang="en-US" sz="1000" dirty="0"/>
              <a:t> for secure data-in-transit</a:t>
            </a:r>
          </a:p>
          <a:p>
            <a:r>
              <a:rPr lang="en-US" sz="1200" b="1" dirty="0"/>
              <a:t>Secure User Credential Handling</a:t>
            </a:r>
            <a:endParaRPr lang="en-US" sz="1200" dirty="0"/>
          </a:p>
          <a:p>
            <a:pPr lvl="1"/>
            <a:r>
              <a:rPr lang="en-US" sz="1000" dirty="0"/>
              <a:t>Passwords stored in DB as </a:t>
            </a:r>
            <a:r>
              <a:rPr lang="en-US" sz="1000" b="1" dirty="0" err="1"/>
              <a:t>bcrypt</a:t>
            </a:r>
            <a:r>
              <a:rPr lang="en-US" sz="1000" b="1" dirty="0"/>
              <a:t> hashes</a:t>
            </a:r>
            <a:endParaRPr lang="en-US" sz="1000" dirty="0"/>
          </a:p>
          <a:p>
            <a:pPr lvl="1"/>
            <a:r>
              <a:rPr lang="en-US" sz="1000" dirty="0"/>
              <a:t>User login verification uses </a:t>
            </a:r>
            <a:r>
              <a:rPr lang="en-US" sz="1000" b="1" dirty="0" err="1"/>
              <a:t>bcrypt.checkpw</a:t>
            </a:r>
            <a:r>
              <a:rPr lang="en-US" sz="1000" b="1" dirty="0"/>
              <a:t>()</a:t>
            </a:r>
            <a:endParaRPr lang="en-US" sz="1000" dirty="0"/>
          </a:p>
          <a:p>
            <a:pPr lvl="1"/>
            <a:r>
              <a:rPr lang="en-US" sz="1000" dirty="0"/>
              <a:t>Prevents storing plaintext passwords</a:t>
            </a:r>
          </a:p>
          <a:p>
            <a:pPr lvl="1"/>
            <a:r>
              <a:rPr lang="en-US" sz="1000" dirty="0"/>
              <a:t>Supports fallback for legacy plaintext entries during migration</a:t>
            </a:r>
          </a:p>
          <a:p>
            <a:r>
              <a:rPr lang="en-US" sz="1200" b="1" dirty="0"/>
              <a:t>Safe Parameterized Queries</a:t>
            </a:r>
            <a:endParaRPr lang="en-US" sz="1200" dirty="0"/>
          </a:p>
          <a:p>
            <a:pPr lvl="1"/>
            <a:r>
              <a:rPr lang="en-US" sz="1000" dirty="0"/>
              <a:t>Uses </a:t>
            </a:r>
            <a:r>
              <a:rPr lang="en-US" sz="1000" b="1" dirty="0"/>
              <a:t>psycopg2.sql</a:t>
            </a:r>
            <a:r>
              <a:rPr lang="en-US" sz="1000" dirty="0"/>
              <a:t> for safe dynamic SQL</a:t>
            </a:r>
          </a:p>
          <a:p>
            <a:pPr lvl="1"/>
            <a:r>
              <a:rPr lang="en-US" sz="1000" dirty="0"/>
              <a:t>Prevents SQL injection</a:t>
            </a:r>
          </a:p>
          <a:p>
            <a:pPr lvl="1"/>
            <a:r>
              <a:rPr lang="en-US" sz="1000" dirty="0"/>
              <a:t>CRUD operations with explicit field whitelisting</a:t>
            </a:r>
          </a:p>
          <a:p>
            <a:r>
              <a:rPr lang="en-US" sz="1200" b="1" dirty="0"/>
              <a:t>Advantages of Our psycopg2 Implementation</a:t>
            </a:r>
            <a:endParaRPr lang="en-US" sz="1200" dirty="0"/>
          </a:p>
          <a:p>
            <a:pPr lvl="1"/>
            <a:r>
              <a:rPr lang="en-US" sz="1000" dirty="0"/>
              <a:t>Simple and industry-standard</a:t>
            </a:r>
          </a:p>
          <a:p>
            <a:pPr lvl="1"/>
            <a:r>
              <a:rPr lang="en-US" sz="1000" dirty="0"/>
              <a:t>Easy to deploy in VM or container environments</a:t>
            </a:r>
          </a:p>
          <a:p>
            <a:pPr lvl="1"/>
            <a:r>
              <a:rPr lang="en-US" sz="1000" dirty="0"/>
              <a:t>Full control over SQL schema and queries</a:t>
            </a:r>
          </a:p>
          <a:p>
            <a:pPr lvl="1"/>
            <a:r>
              <a:rPr lang="en-US" sz="1000" dirty="0"/>
              <a:t>Secure, with SSL enforced and password hashing</a:t>
            </a:r>
          </a:p>
          <a:p>
            <a:pPr lvl="1"/>
            <a:r>
              <a:rPr lang="en-US" sz="1000" dirty="0"/>
              <a:t>Supports direct, low-latency DB access for real-time agent tools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50105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BD101-FC0A-4B21-82B0-57CAA7AEEC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975FBC4-9D33-46BE-911D-419763BA9AF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94F055B-D391-44D3-A87A-BCD07BD5A31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{8AE97DDC-E996-4492-9B0D-F63F1DE23D51}TF993b3720-55e5-4d3e-ae7c-1ec77a73f5a45edb12b8_win32-bce7b620edb8</Template>
  <TotalTime>1607</TotalTime>
  <Words>812</Words>
  <Application>Microsoft Office PowerPoint</Application>
  <PresentationFormat>Widescreen</PresentationFormat>
  <Paragraphs>129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Unicode MS</vt:lpstr>
      <vt:lpstr>Avenir Next LT Pro</vt:lpstr>
      <vt:lpstr>Avenir Next LT Pro Light</vt:lpstr>
      <vt:lpstr>Garamond</vt:lpstr>
      <vt:lpstr>SavonVTI</vt:lpstr>
      <vt:lpstr>Account Management Agent</vt:lpstr>
      <vt:lpstr>Account Management Agent : Introduction</vt:lpstr>
      <vt:lpstr>Project Structure Diagram</vt:lpstr>
      <vt:lpstr>OUTPUT</vt:lpstr>
      <vt:lpstr>Overview of the working principles</vt:lpstr>
      <vt:lpstr>2 Factor Authentication – Work in Progress</vt:lpstr>
      <vt:lpstr>Validation, Logging and Evaluation(ToDo)</vt:lpstr>
      <vt:lpstr>Database Connectivity</vt:lpstr>
      <vt:lpstr>Current Database Implementation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moumita LASKAR</dc:creator>
  <cp:lastModifiedBy>moumita LASKAR</cp:lastModifiedBy>
  <cp:revision>49</cp:revision>
  <dcterms:created xsi:type="dcterms:W3CDTF">2025-07-07T10:19:57Z</dcterms:created>
  <dcterms:modified xsi:type="dcterms:W3CDTF">2025-07-08T19:40:39Z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