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8" r:id="rId3"/>
    <p:sldId id="259" r:id="rId4"/>
    <p:sldId id="260" r:id="rId5"/>
    <p:sldId id="271"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5" r:id="rId19"/>
    <p:sldId id="276" r:id="rId20"/>
    <p:sldId id="274" r:id="rId21"/>
  </p:sldIdLst>
  <p:sldSz cx="9144000" cy="5143500" type="screen16x9"/>
  <p:notesSz cx="6858000" cy="9144000"/>
  <p:embeddedFontLst>
    <p:embeddedFont>
      <p:font typeface="Montserrat"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 : 1</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Hotel Booking Analysis</a:t>
            </a:r>
            <a:br>
              <a:rPr lang="en-GB" sz="3600" b="1" dirty="0">
                <a:solidFill>
                  <a:schemeClr val="lt1"/>
                </a:solidFill>
                <a:latin typeface="Montserrat"/>
                <a:ea typeface="Montserrat"/>
                <a:cs typeface="Montserrat"/>
                <a:sym typeface="Montserrat"/>
              </a:rPr>
            </a:br>
            <a:br>
              <a:rPr lang="en-GB" sz="3600" b="1" dirty="0">
                <a:solidFill>
                  <a:schemeClr val="lt1"/>
                </a:solidFill>
                <a:latin typeface="Montserrat"/>
                <a:ea typeface="Montserrat"/>
                <a:cs typeface="Montserrat"/>
                <a:sym typeface="Montserrat"/>
              </a:rPr>
            </a:br>
            <a:r>
              <a:rPr lang="en-GB" sz="1800" b="1" u="sng" dirty="0">
                <a:solidFill>
                  <a:schemeClr val="lt1"/>
                </a:solidFill>
                <a:latin typeface="Montserrat"/>
                <a:ea typeface="Montserrat"/>
                <a:cs typeface="Montserrat"/>
                <a:sym typeface="Montserrat"/>
              </a:rPr>
              <a:t>Team Members:</a:t>
            </a:r>
            <a:br>
              <a:rPr lang="en-GB" sz="1800" b="1" dirty="0">
                <a:solidFill>
                  <a:schemeClr val="lt1"/>
                </a:solidFill>
                <a:latin typeface="Montserrat"/>
                <a:ea typeface="Montserrat"/>
                <a:cs typeface="Montserrat"/>
                <a:sym typeface="Montserrat"/>
              </a:rPr>
            </a:br>
            <a:br>
              <a:rPr lang="en-GB" sz="1800" b="1" dirty="0">
                <a:solidFill>
                  <a:schemeClr val="lt1"/>
                </a:solidFill>
                <a:latin typeface="Montserrat"/>
                <a:ea typeface="Montserrat"/>
                <a:cs typeface="Montserrat"/>
                <a:sym typeface="Montserrat"/>
              </a:rPr>
            </a:br>
            <a:r>
              <a:rPr lang="en-GB" sz="1800" b="1" dirty="0">
                <a:solidFill>
                  <a:schemeClr val="lt1"/>
                </a:solidFill>
                <a:latin typeface="Montserrat"/>
                <a:ea typeface="Montserrat"/>
                <a:cs typeface="Montserrat"/>
                <a:sym typeface="Montserrat"/>
              </a:rPr>
              <a:t>Rahul Kumar Soni</a:t>
            </a:r>
            <a:endParaRPr sz="18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1800" b="1" dirty="0">
                <a:solidFill>
                  <a:schemeClr val="lt1"/>
                </a:solidFill>
                <a:latin typeface="Montserrat"/>
                <a:ea typeface="Montserrat"/>
                <a:cs typeface="Montserrat"/>
                <a:sym typeface="Montserrat"/>
              </a:rPr>
              <a:t>Mouleena Jaiswal</a:t>
            </a:r>
            <a:endParaRPr sz="18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US" sz="1600" b="1" dirty="0">
                <a:solidFill>
                  <a:schemeClr val="lt1"/>
                </a:solidFill>
                <a:latin typeface="Montserrat"/>
                <a:ea typeface="Montserrat"/>
                <a:cs typeface="Montserrat"/>
                <a:sym typeface="Montserrat"/>
              </a:rPr>
              <a:t>Pisay Bharath</a:t>
            </a:r>
            <a:br>
              <a:rPr lang="en-US" sz="1600" b="1"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Tanmay Bohra</a:t>
            </a: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64B2-E4B9-46EB-9365-01FB1721DEE3}"/>
              </a:ext>
            </a:extLst>
          </p:cNvPr>
          <p:cNvSpPr>
            <a:spLocks noGrp="1"/>
          </p:cNvSpPr>
          <p:nvPr>
            <p:ph type="title"/>
          </p:nvPr>
        </p:nvSpPr>
        <p:spPr>
          <a:xfrm>
            <a:off x="311700" y="445024"/>
            <a:ext cx="8520600" cy="944575"/>
          </a:xfrm>
        </p:spPr>
        <p:txBody>
          <a:bodyPr/>
          <a:lstStyle/>
          <a:p>
            <a:r>
              <a:rPr lang="en-US" b="1" dirty="0">
                <a:solidFill>
                  <a:schemeClr val="tx1"/>
                </a:solidFill>
                <a:latin typeface="Montserrat-Bold"/>
              </a:rPr>
              <a:t>Which hotel type has highest number of cancellations ?</a:t>
            </a:r>
            <a:endParaRPr lang="en-US" dirty="0">
              <a:solidFill>
                <a:schemeClr val="tx1"/>
              </a:solidFill>
            </a:endParaRPr>
          </a:p>
        </p:txBody>
      </p:sp>
      <p:sp>
        <p:nvSpPr>
          <p:cNvPr id="3" name="Text Placeholder 2">
            <a:extLst>
              <a:ext uri="{FF2B5EF4-FFF2-40B4-BE49-F238E27FC236}">
                <a16:creationId xmlns:a16="http://schemas.microsoft.com/office/drawing/2014/main" id="{65400B13-3C89-4BC5-B41B-950B7429B49A}"/>
              </a:ext>
            </a:extLst>
          </p:cNvPr>
          <p:cNvSpPr>
            <a:spLocks noGrp="1"/>
          </p:cNvSpPr>
          <p:nvPr>
            <p:ph type="body" idx="1"/>
          </p:nvPr>
        </p:nvSpPr>
        <p:spPr>
          <a:xfrm>
            <a:off x="400650" y="1388503"/>
            <a:ext cx="3746549" cy="3593897"/>
          </a:xfrm>
        </p:spPr>
        <p:txBody>
          <a:bodyPr/>
          <a:lstStyle/>
          <a:p>
            <a:pPr marL="114300" indent="0">
              <a:buNone/>
            </a:pPr>
            <a:endParaRPr lang="en-US" dirty="0"/>
          </a:p>
        </p:txBody>
      </p:sp>
      <p:pic>
        <p:nvPicPr>
          <p:cNvPr id="5" name="Picture 4" descr="type of hotel and its cancellations">
            <a:extLst>
              <a:ext uri="{FF2B5EF4-FFF2-40B4-BE49-F238E27FC236}">
                <a16:creationId xmlns:a16="http://schemas.microsoft.com/office/drawing/2014/main" id="{17764588-BC02-4835-ABF4-9D0E39FA547F}"/>
              </a:ext>
            </a:extLst>
          </p:cNvPr>
          <p:cNvPicPr>
            <a:picLocks noChangeAspect="1"/>
          </p:cNvPicPr>
          <p:nvPr/>
        </p:nvPicPr>
        <p:blipFill>
          <a:blip r:embed="rId2"/>
          <a:stretch>
            <a:fillRect/>
          </a:stretch>
        </p:blipFill>
        <p:spPr>
          <a:xfrm>
            <a:off x="400651" y="1388503"/>
            <a:ext cx="3941924" cy="3665897"/>
          </a:xfrm>
          <a:prstGeom prst="rect">
            <a:avLst/>
          </a:prstGeom>
        </p:spPr>
      </p:pic>
      <p:sp>
        <p:nvSpPr>
          <p:cNvPr id="7" name="TextBox 6">
            <a:extLst>
              <a:ext uri="{FF2B5EF4-FFF2-40B4-BE49-F238E27FC236}">
                <a16:creationId xmlns:a16="http://schemas.microsoft.com/office/drawing/2014/main" id="{0B135E13-F786-48FB-9F5E-01A2FA3E6EAB}"/>
              </a:ext>
            </a:extLst>
          </p:cNvPr>
          <p:cNvSpPr txBox="1"/>
          <p:nvPr/>
        </p:nvSpPr>
        <p:spPr>
          <a:xfrm>
            <a:off x="4342575" y="1388503"/>
            <a:ext cx="4507200" cy="830997"/>
          </a:xfrm>
          <a:prstGeom prst="rect">
            <a:avLst/>
          </a:prstGeom>
          <a:noFill/>
        </p:spPr>
        <p:txBody>
          <a:bodyPr wrap="square" rtlCol="0">
            <a:spAutoFit/>
          </a:bodyPr>
          <a:lstStyle/>
          <a:p>
            <a:pPr algn="just"/>
            <a:r>
              <a:rPr lang="en-US" sz="1600" dirty="0">
                <a:solidFill>
                  <a:schemeClr val="bg1"/>
                </a:solidFill>
                <a:latin typeface="Montserrat-Regular"/>
              </a:rPr>
              <a:t>By looking at the graph City hotel has greater number of cancellations as compared to Resort Hotel.</a:t>
            </a:r>
          </a:p>
        </p:txBody>
      </p:sp>
    </p:spTree>
    <p:extLst>
      <p:ext uri="{BB962C8B-B14F-4D97-AF65-F5344CB8AC3E}">
        <p14:creationId xmlns:p14="http://schemas.microsoft.com/office/powerpoint/2010/main" val="2892672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2BA78-07E0-4681-9B38-6A13609CEBD2}"/>
              </a:ext>
            </a:extLst>
          </p:cNvPr>
          <p:cNvSpPr>
            <a:spLocks noGrp="1"/>
          </p:cNvSpPr>
          <p:nvPr>
            <p:ph type="title"/>
          </p:nvPr>
        </p:nvSpPr>
        <p:spPr/>
        <p:txBody>
          <a:bodyPr/>
          <a:lstStyle/>
          <a:p>
            <a:r>
              <a:rPr lang="en-US" b="1" dirty="0">
                <a:latin typeface="Montserrat-Bold"/>
              </a:rPr>
              <a:t>Bookings deposit per market segment?</a:t>
            </a:r>
          </a:p>
        </p:txBody>
      </p:sp>
      <p:sp>
        <p:nvSpPr>
          <p:cNvPr id="3" name="Text Placeholder 2">
            <a:extLst>
              <a:ext uri="{FF2B5EF4-FFF2-40B4-BE49-F238E27FC236}">
                <a16:creationId xmlns:a16="http://schemas.microsoft.com/office/drawing/2014/main" id="{86A7AB91-DBD5-42E6-8A5D-16F5212C58CD}"/>
              </a:ext>
            </a:extLst>
          </p:cNvPr>
          <p:cNvSpPr>
            <a:spLocks noGrp="1"/>
          </p:cNvSpPr>
          <p:nvPr>
            <p:ph type="body" idx="1"/>
          </p:nvPr>
        </p:nvSpPr>
        <p:spPr>
          <a:xfrm>
            <a:off x="311700" y="1381975"/>
            <a:ext cx="8520600" cy="2614025"/>
          </a:xfrm>
        </p:spPr>
        <p:txBody>
          <a:bodyPr/>
          <a:lstStyle/>
          <a:p>
            <a:pPr marL="114300" indent="0">
              <a:buNone/>
            </a:pPr>
            <a:endParaRPr lang="en-US" dirty="0">
              <a:solidFill>
                <a:schemeClr val="bg1"/>
              </a:solidFill>
              <a:latin typeface="Montserrat-Regular"/>
            </a:endParaRPr>
          </a:p>
          <a:p>
            <a:pPr marL="114300" indent="0">
              <a:buNone/>
            </a:pPr>
            <a:endParaRPr lang="en-US" dirty="0">
              <a:solidFill>
                <a:schemeClr val="bg1"/>
              </a:solidFill>
              <a:latin typeface="Montserrat-Regular"/>
            </a:endParaRPr>
          </a:p>
          <a:p>
            <a:pPr marL="114300" indent="0">
              <a:buNone/>
            </a:pPr>
            <a:endParaRPr lang="en-US" dirty="0">
              <a:solidFill>
                <a:schemeClr val="bg1"/>
              </a:solidFill>
              <a:latin typeface="Montserrat-Regular"/>
            </a:endParaRPr>
          </a:p>
          <a:p>
            <a:pPr marL="114300" indent="0">
              <a:buNone/>
            </a:pPr>
            <a:endParaRPr lang="en-US" dirty="0">
              <a:solidFill>
                <a:schemeClr val="bg1"/>
              </a:solidFill>
              <a:latin typeface="Montserrat-Regular"/>
            </a:endParaRPr>
          </a:p>
          <a:p>
            <a:pPr marL="114300" indent="0">
              <a:buNone/>
            </a:pPr>
            <a:endParaRPr lang="en-US" dirty="0">
              <a:solidFill>
                <a:schemeClr val="bg1"/>
              </a:solidFill>
              <a:latin typeface="Montserrat-Regular"/>
            </a:endParaRPr>
          </a:p>
          <a:p>
            <a:pPr marL="114300" indent="0">
              <a:buNone/>
            </a:pPr>
            <a:endParaRPr lang="en-US" dirty="0">
              <a:solidFill>
                <a:schemeClr val="bg1"/>
              </a:solidFill>
              <a:latin typeface="Montserrat-Regular"/>
            </a:endParaRPr>
          </a:p>
          <a:p>
            <a:pPr marL="114300" indent="0">
              <a:buNone/>
            </a:pPr>
            <a:endParaRPr lang="en-US" dirty="0">
              <a:solidFill>
                <a:schemeClr val="bg1"/>
              </a:solidFill>
              <a:latin typeface="Montserrat-Regular"/>
            </a:endParaRPr>
          </a:p>
          <a:p>
            <a:pPr marL="114300" indent="0">
              <a:buNone/>
            </a:pPr>
            <a:endParaRPr lang="en-US" dirty="0">
              <a:solidFill>
                <a:schemeClr val="bg1"/>
              </a:solidFill>
              <a:latin typeface="Montserrat-Regular"/>
            </a:endParaRPr>
          </a:p>
          <a:p>
            <a:pPr marL="114300" indent="0">
              <a:buNone/>
            </a:pPr>
            <a:r>
              <a:rPr lang="en-US" dirty="0">
                <a:solidFill>
                  <a:schemeClr val="bg1"/>
                </a:solidFill>
                <a:latin typeface="Montserrat-Regular"/>
              </a:rPr>
              <a:t>From above </a:t>
            </a:r>
            <a:r>
              <a:rPr lang="en-US" sz="1800" dirty="0">
                <a:solidFill>
                  <a:schemeClr val="bg1"/>
                </a:solidFill>
                <a:latin typeface="Montserrat-Regular"/>
              </a:rPr>
              <a:t>graph online TA cover the highest market segment for booking deposit</a:t>
            </a:r>
            <a:endParaRPr lang="en-US" dirty="0">
              <a:solidFill>
                <a:schemeClr val="bg1"/>
              </a:solidFill>
              <a:latin typeface="Montserrat-Regular"/>
            </a:endParaRPr>
          </a:p>
        </p:txBody>
      </p:sp>
      <p:pic>
        <p:nvPicPr>
          <p:cNvPr id="5" name="Picture 4" descr="Table&#10;&#10;Description automatically generated">
            <a:extLst>
              <a:ext uri="{FF2B5EF4-FFF2-40B4-BE49-F238E27FC236}">
                <a16:creationId xmlns:a16="http://schemas.microsoft.com/office/drawing/2014/main" id="{190BDC25-B7DB-448B-A245-6E5F2A0C24D7}"/>
              </a:ext>
            </a:extLst>
          </p:cNvPr>
          <p:cNvPicPr>
            <a:picLocks noChangeAspect="1"/>
          </p:cNvPicPr>
          <p:nvPr/>
        </p:nvPicPr>
        <p:blipFill>
          <a:blip r:embed="rId2"/>
          <a:stretch>
            <a:fillRect/>
          </a:stretch>
        </p:blipFill>
        <p:spPr>
          <a:xfrm>
            <a:off x="311700" y="1381976"/>
            <a:ext cx="8173081" cy="2506792"/>
          </a:xfrm>
          <a:prstGeom prst="rect">
            <a:avLst/>
          </a:prstGeom>
        </p:spPr>
      </p:pic>
    </p:spTree>
    <p:extLst>
      <p:ext uri="{BB962C8B-B14F-4D97-AF65-F5344CB8AC3E}">
        <p14:creationId xmlns:p14="http://schemas.microsoft.com/office/powerpoint/2010/main" val="3960408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11F81-D0A1-4C2C-A0EB-A624C9733F52}"/>
              </a:ext>
            </a:extLst>
          </p:cNvPr>
          <p:cNvSpPr>
            <a:spLocks noGrp="1"/>
          </p:cNvSpPr>
          <p:nvPr>
            <p:ph type="title"/>
          </p:nvPr>
        </p:nvSpPr>
        <p:spPr/>
        <p:txBody>
          <a:bodyPr/>
          <a:lstStyle/>
          <a:p>
            <a:r>
              <a:rPr lang="en-US" b="1" dirty="0">
                <a:latin typeface="Montserrat-Bold"/>
              </a:rPr>
              <a:t>Cancellations per market segment?</a:t>
            </a:r>
          </a:p>
        </p:txBody>
      </p:sp>
      <p:sp>
        <p:nvSpPr>
          <p:cNvPr id="3" name="Text Placeholder 2">
            <a:extLst>
              <a:ext uri="{FF2B5EF4-FFF2-40B4-BE49-F238E27FC236}">
                <a16:creationId xmlns:a16="http://schemas.microsoft.com/office/drawing/2014/main" id="{F17CDD97-C56D-43F4-8FCF-E4E5330DD289}"/>
              </a:ext>
            </a:extLst>
          </p:cNvPr>
          <p:cNvSpPr>
            <a:spLocks noGrp="1"/>
          </p:cNvSpPr>
          <p:nvPr>
            <p:ph type="body" idx="1"/>
          </p:nvPr>
        </p:nvSpPr>
        <p:spPr>
          <a:xfrm>
            <a:off x="311700" y="1152476"/>
            <a:ext cx="8520600" cy="3759766"/>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14300" indent="0">
              <a:buNone/>
            </a:pPr>
            <a:r>
              <a:rPr lang="en-US" dirty="0">
                <a:solidFill>
                  <a:schemeClr val="bg1"/>
                </a:solidFill>
                <a:latin typeface="Montserrat-Regular"/>
              </a:rPr>
              <a:t>We can also see that most Hotel Booking were cancelled through Online TA</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14300" indent="0">
              <a:buNone/>
            </a:pPr>
            <a:r>
              <a:rPr lang="en-US" dirty="0" err="1"/>
              <a:t>te</a:t>
            </a:r>
            <a:endParaRPr lang="en-US" dirty="0"/>
          </a:p>
        </p:txBody>
      </p:sp>
      <p:pic>
        <p:nvPicPr>
          <p:cNvPr id="5" name="Picture 4" descr="Chart, waterfall chart&#10;&#10;Description automatically generated">
            <a:extLst>
              <a:ext uri="{FF2B5EF4-FFF2-40B4-BE49-F238E27FC236}">
                <a16:creationId xmlns:a16="http://schemas.microsoft.com/office/drawing/2014/main" id="{92E92505-0E80-4437-B873-66A47BA5BFDC}"/>
              </a:ext>
            </a:extLst>
          </p:cNvPr>
          <p:cNvPicPr>
            <a:picLocks noChangeAspect="1"/>
          </p:cNvPicPr>
          <p:nvPr/>
        </p:nvPicPr>
        <p:blipFill>
          <a:blip r:embed="rId2"/>
          <a:stretch>
            <a:fillRect/>
          </a:stretch>
        </p:blipFill>
        <p:spPr>
          <a:xfrm>
            <a:off x="311700" y="1017725"/>
            <a:ext cx="8343563" cy="2723612"/>
          </a:xfrm>
          <a:prstGeom prst="rect">
            <a:avLst/>
          </a:prstGeom>
        </p:spPr>
      </p:pic>
    </p:spTree>
    <p:extLst>
      <p:ext uri="{BB962C8B-B14F-4D97-AF65-F5344CB8AC3E}">
        <p14:creationId xmlns:p14="http://schemas.microsoft.com/office/powerpoint/2010/main" val="3483475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C12D-50B3-46A3-9604-E0D15F8ED548}"/>
              </a:ext>
            </a:extLst>
          </p:cNvPr>
          <p:cNvSpPr>
            <a:spLocks noGrp="1"/>
          </p:cNvSpPr>
          <p:nvPr>
            <p:ph type="title"/>
          </p:nvPr>
        </p:nvSpPr>
        <p:spPr/>
        <p:txBody>
          <a:bodyPr/>
          <a:lstStyle/>
          <a:p>
            <a:r>
              <a:rPr lang="en-US" b="1" dirty="0">
                <a:latin typeface="Montserrat-Bold"/>
              </a:rPr>
              <a:t>Which meals are more preferrable?</a:t>
            </a:r>
          </a:p>
        </p:txBody>
      </p:sp>
      <p:sp>
        <p:nvSpPr>
          <p:cNvPr id="3" name="Text Placeholder 2">
            <a:extLst>
              <a:ext uri="{FF2B5EF4-FFF2-40B4-BE49-F238E27FC236}">
                <a16:creationId xmlns:a16="http://schemas.microsoft.com/office/drawing/2014/main" id="{F208F4BA-A8FA-4C3F-B7EF-25E1525B922F}"/>
              </a:ext>
            </a:extLst>
          </p:cNvPr>
          <p:cNvSpPr>
            <a:spLocks noGrp="1"/>
          </p:cNvSpPr>
          <p:nvPr>
            <p:ph type="body" idx="1"/>
          </p:nvPr>
        </p:nvSpPr>
        <p:spPr>
          <a:xfrm>
            <a:off x="311700" y="1152475"/>
            <a:ext cx="4077420" cy="3416400"/>
          </a:xfrm>
        </p:spPr>
        <p:txBody>
          <a:bodyPr/>
          <a:lstStyle/>
          <a:p>
            <a:pPr marL="114300" indent="0">
              <a:buNone/>
            </a:pPr>
            <a:endParaRPr lang="en-US" dirty="0">
              <a:latin typeface="Montserrat-Regular"/>
            </a:endParaRPr>
          </a:p>
        </p:txBody>
      </p:sp>
      <p:pic>
        <p:nvPicPr>
          <p:cNvPr id="5" name="Picture 4" descr="Chart, pie chart&#10;&#10;Description automatically generated">
            <a:extLst>
              <a:ext uri="{FF2B5EF4-FFF2-40B4-BE49-F238E27FC236}">
                <a16:creationId xmlns:a16="http://schemas.microsoft.com/office/drawing/2014/main" id="{00BD4D3B-C89F-4358-B0C8-B8896D96DEA6}"/>
              </a:ext>
            </a:extLst>
          </p:cNvPr>
          <p:cNvPicPr>
            <a:picLocks noChangeAspect="1"/>
          </p:cNvPicPr>
          <p:nvPr/>
        </p:nvPicPr>
        <p:blipFill>
          <a:blip r:embed="rId2"/>
          <a:stretch>
            <a:fillRect/>
          </a:stretch>
        </p:blipFill>
        <p:spPr>
          <a:xfrm>
            <a:off x="182880" y="1152476"/>
            <a:ext cx="4290059" cy="3546000"/>
          </a:xfrm>
          <a:prstGeom prst="rect">
            <a:avLst/>
          </a:prstGeom>
        </p:spPr>
      </p:pic>
      <p:sp>
        <p:nvSpPr>
          <p:cNvPr id="6" name="TextBox 5">
            <a:extLst>
              <a:ext uri="{FF2B5EF4-FFF2-40B4-BE49-F238E27FC236}">
                <a16:creationId xmlns:a16="http://schemas.microsoft.com/office/drawing/2014/main" id="{DE5740B4-39A5-496D-83D9-348B683E2DDD}"/>
              </a:ext>
            </a:extLst>
          </p:cNvPr>
          <p:cNvSpPr txBox="1"/>
          <p:nvPr/>
        </p:nvSpPr>
        <p:spPr>
          <a:xfrm>
            <a:off x="4472939" y="1249680"/>
            <a:ext cx="3810001" cy="1323439"/>
          </a:xfrm>
          <a:prstGeom prst="rect">
            <a:avLst/>
          </a:prstGeom>
          <a:noFill/>
        </p:spPr>
        <p:txBody>
          <a:bodyPr wrap="square" rtlCol="0">
            <a:spAutoFit/>
          </a:bodyPr>
          <a:lstStyle/>
          <a:p>
            <a:pPr algn="just"/>
            <a:r>
              <a:rPr lang="en-US" sz="1600" dirty="0">
                <a:solidFill>
                  <a:schemeClr val="bg1"/>
                </a:solidFill>
                <a:latin typeface="Montserrat-Regular"/>
              </a:rPr>
              <a:t>By looking at the pie chart the most preferred meal is BB which is Bed and Breakfast of 77.4% and the least preferred meal is FB which is Full Board of 0.7%. </a:t>
            </a:r>
          </a:p>
        </p:txBody>
      </p:sp>
    </p:spTree>
    <p:extLst>
      <p:ext uri="{BB962C8B-B14F-4D97-AF65-F5344CB8AC3E}">
        <p14:creationId xmlns:p14="http://schemas.microsoft.com/office/powerpoint/2010/main" val="1041588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ADB15-232B-4303-9C6A-444978A332F8}"/>
              </a:ext>
            </a:extLst>
          </p:cNvPr>
          <p:cNvSpPr>
            <a:spLocks noGrp="1"/>
          </p:cNvSpPr>
          <p:nvPr>
            <p:ph type="title"/>
          </p:nvPr>
        </p:nvSpPr>
        <p:spPr>
          <a:xfrm>
            <a:off x="311700" y="445024"/>
            <a:ext cx="8520600" cy="934195"/>
          </a:xfrm>
        </p:spPr>
        <p:txBody>
          <a:bodyPr/>
          <a:lstStyle/>
          <a:p>
            <a:r>
              <a:rPr lang="en-GB" b="1" dirty="0">
                <a:solidFill>
                  <a:schemeClr val="tx1"/>
                </a:solidFill>
                <a:latin typeface="Montserrat-Bold"/>
              </a:rPr>
              <a:t>How long Guest stay at hotel on weekends night</a:t>
            </a:r>
            <a:endParaRPr lang="en-US" dirty="0">
              <a:solidFill>
                <a:schemeClr val="tx1"/>
              </a:solidFill>
            </a:endParaRPr>
          </a:p>
        </p:txBody>
      </p:sp>
      <p:sp>
        <p:nvSpPr>
          <p:cNvPr id="3" name="Text Placeholder 2">
            <a:extLst>
              <a:ext uri="{FF2B5EF4-FFF2-40B4-BE49-F238E27FC236}">
                <a16:creationId xmlns:a16="http://schemas.microsoft.com/office/drawing/2014/main" id="{3B160723-F96C-45A6-9898-ADB7A0C70205}"/>
              </a:ext>
            </a:extLst>
          </p:cNvPr>
          <p:cNvSpPr>
            <a:spLocks noGrp="1"/>
          </p:cNvSpPr>
          <p:nvPr>
            <p:ph type="body" idx="1"/>
          </p:nvPr>
        </p:nvSpPr>
        <p:spPr>
          <a:xfrm>
            <a:off x="311700" y="1470659"/>
            <a:ext cx="8520600" cy="3098215"/>
          </a:xfrm>
        </p:spPr>
        <p:txBody>
          <a:bodyPr/>
          <a:lstStyle/>
          <a:p>
            <a:pPr marL="114300" indent="0">
              <a:buNone/>
            </a:pPr>
            <a:r>
              <a:rPr lang="en-US" dirty="0"/>
              <a:t>                                                                                         </a:t>
            </a:r>
          </a:p>
        </p:txBody>
      </p:sp>
      <p:pic>
        <p:nvPicPr>
          <p:cNvPr id="5" name="Picture 4">
            <a:extLst>
              <a:ext uri="{FF2B5EF4-FFF2-40B4-BE49-F238E27FC236}">
                <a16:creationId xmlns:a16="http://schemas.microsoft.com/office/drawing/2014/main" id="{56BCD767-4184-4622-83F1-44691716CDF4}"/>
              </a:ext>
            </a:extLst>
          </p:cNvPr>
          <p:cNvPicPr>
            <a:picLocks noChangeAspect="1"/>
          </p:cNvPicPr>
          <p:nvPr/>
        </p:nvPicPr>
        <p:blipFill>
          <a:blip r:embed="rId2"/>
          <a:stretch>
            <a:fillRect/>
          </a:stretch>
        </p:blipFill>
        <p:spPr>
          <a:xfrm>
            <a:off x="435934" y="1470659"/>
            <a:ext cx="5408616" cy="2981127"/>
          </a:xfrm>
          <a:prstGeom prst="rect">
            <a:avLst/>
          </a:prstGeom>
        </p:spPr>
      </p:pic>
      <p:sp>
        <p:nvSpPr>
          <p:cNvPr id="6" name="TextBox 5">
            <a:extLst>
              <a:ext uri="{FF2B5EF4-FFF2-40B4-BE49-F238E27FC236}">
                <a16:creationId xmlns:a16="http://schemas.microsoft.com/office/drawing/2014/main" id="{61A45F9E-2642-43F6-86CD-AF5763CEF693}"/>
              </a:ext>
            </a:extLst>
          </p:cNvPr>
          <p:cNvSpPr txBox="1"/>
          <p:nvPr/>
        </p:nvSpPr>
        <p:spPr>
          <a:xfrm>
            <a:off x="5709684" y="1691848"/>
            <a:ext cx="2998382" cy="2462213"/>
          </a:xfrm>
          <a:prstGeom prst="rect">
            <a:avLst/>
          </a:prstGeom>
          <a:noFill/>
        </p:spPr>
        <p:txBody>
          <a:bodyPr wrap="square" rtlCol="0">
            <a:spAutoFit/>
          </a:bodyPr>
          <a:lstStyle/>
          <a:p>
            <a:r>
              <a:rPr lang="en-US" dirty="0">
                <a:solidFill>
                  <a:schemeClr val="bg1"/>
                </a:solidFill>
                <a:latin typeface="Montserrat-Regular"/>
              </a:rPr>
              <a:t>M</a:t>
            </a:r>
            <a:r>
              <a:rPr lang="en-US" sz="1400" dirty="0">
                <a:solidFill>
                  <a:schemeClr val="bg1"/>
                </a:solidFill>
                <a:latin typeface="Montserrat-Regular"/>
              </a:rPr>
              <a:t>ore number of people prefer to stay at city Hotel in weekend for 0,1 and </a:t>
            </a:r>
            <a:r>
              <a:rPr lang="en-US" dirty="0">
                <a:solidFill>
                  <a:schemeClr val="bg1"/>
                </a:solidFill>
                <a:latin typeface="Montserrat-Regular"/>
              </a:rPr>
              <a:t>2</a:t>
            </a:r>
            <a:r>
              <a:rPr lang="en-US" sz="1400" dirty="0">
                <a:solidFill>
                  <a:schemeClr val="bg1"/>
                </a:solidFill>
                <a:latin typeface="Montserrat-Regular"/>
              </a:rPr>
              <a:t> night. People staying for more than 2 night prefer to </a:t>
            </a:r>
            <a:r>
              <a:rPr lang="en-US" dirty="0">
                <a:solidFill>
                  <a:schemeClr val="bg1"/>
                </a:solidFill>
                <a:latin typeface="Montserrat-Regular"/>
              </a:rPr>
              <a:t>s</a:t>
            </a:r>
            <a:r>
              <a:rPr lang="en-US" sz="1400" dirty="0">
                <a:solidFill>
                  <a:schemeClr val="bg1"/>
                </a:solidFill>
                <a:latin typeface="Montserrat-Regular"/>
              </a:rPr>
              <a:t>tay at Resort hotel.</a:t>
            </a:r>
          </a:p>
          <a:p>
            <a:endParaRPr lang="en-US" dirty="0">
              <a:solidFill>
                <a:schemeClr val="bg1"/>
              </a:solidFill>
              <a:latin typeface="Montserrat-Regular"/>
            </a:endParaRPr>
          </a:p>
          <a:p>
            <a:endParaRPr lang="en-US" dirty="0">
              <a:solidFill>
                <a:schemeClr val="bg1"/>
              </a:solidFill>
              <a:latin typeface="Montserrat-Regular"/>
            </a:endParaRPr>
          </a:p>
          <a:p>
            <a:r>
              <a:rPr lang="en-US" dirty="0">
                <a:solidFill>
                  <a:schemeClr val="bg1"/>
                </a:solidFill>
                <a:latin typeface="Montserrat-Regular"/>
              </a:rPr>
              <a:t>We can also see that we have less number of booking cancellation for weekends booking</a:t>
            </a:r>
            <a:endParaRPr lang="en-GB" dirty="0"/>
          </a:p>
        </p:txBody>
      </p:sp>
    </p:spTree>
    <p:extLst>
      <p:ext uri="{BB962C8B-B14F-4D97-AF65-F5344CB8AC3E}">
        <p14:creationId xmlns:p14="http://schemas.microsoft.com/office/powerpoint/2010/main" val="1004277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56BA2-F5AB-4613-8008-7C60377BAC87}"/>
              </a:ext>
            </a:extLst>
          </p:cNvPr>
          <p:cNvSpPr>
            <a:spLocks noGrp="1"/>
          </p:cNvSpPr>
          <p:nvPr>
            <p:ph type="title"/>
          </p:nvPr>
        </p:nvSpPr>
        <p:spPr/>
        <p:txBody>
          <a:bodyPr/>
          <a:lstStyle/>
          <a:p>
            <a:r>
              <a:rPr lang="en-US" b="1" dirty="0">
                <a:latin typeface="Montserrat-Bold"/>
              </a:rPr>
              <a:t>How many repeated guests are there?</a:t>
            </a:r>
          </a:p>
        </p:txBody>
      </p:sp>
      <p:sp>
        <p:nvSpPr>
          <p:cNvPr id="3" name="Text Placeholder 2">
            <a:extLst>
              <a:ext uri="{FF2B5EF4-FFF2-40B4-BE49-F238E27FC236}">
                <a16:creationId xmlns:a16="http://schemas.microsoft.com/office/drawing/2014/main" id="{DB89440F-2D06-48AE-8DEE-0D4848FF7F97}"/>
              </a:ext>
            </a:extLst>
          </p:cNvPr>
          <p:cNvSpPr>
            <a:spLocks noGrp="1"/>
          </p:cNvSpPr>
          <p:nvPr>
            <p:ph type="body" idx="1"/>
          </p:nvPr>
        </p:nvSpPr>
        <p:spPr>
          <a:xfrm>
            <a:off x="311700" y="1152475"/>
            <a:ext cx="3801488" cy="3416400"/>
          </a:xfrm>
        </p:spPr>
        <p:txBody>
          <a:bodyPr/>
          <a:lstStyle/>
          <a:p>
            <a:pPr marL="114300" indent="0">
              <a:buNone/>
            </a:pPr>
            <a:endParaRPr lang="en-US" dirty="0"/>
          </a:p>
        </p:txBody>
      </p:sp>
      <p:pic>
        <p:nvPicPr>
          <p:cNvPr id="5" name="Picture 4" descr="Chart, bar chart, histogram&#10;&#10;Description automatically generated">
            <a:extLst>
              <a:ext uri="{FF2B5EF4-FFF2-40B4-BE49-F238E27FC236}">
                <a16:creationId xmlns:a16="http://schemas.microsoft.com/office/drawing/2014/main" id="{1A75B55B-83A3-40A0-A7B9-23A5CEE157AD}"/>
              </a:ext>
            </a:extLst>
          </p:cNvPr>
          <p:cNvPicPr>
            <a:picLocks noChangeAspect="1"/>
          </p:cNvPicPr>
          <p:nvPr/>
        </p:nvPicPr>
        <p:blipFill>
          <a:blip r:embed="rId2"/>
          <a:stretch>
            <a:fillRect/>
          </a:stretch>
        </p:blipFill>
        <p:spPr>
          <a:xfrm>
            <a:off x="311700" y="1152475"/>
            <a:ext cx="3864060" cy="3545999"/>
          </a:xfrm>
          <a:prstGeom prst="rect">
            <a:avLst/>
          </a:prstGeom>
        </p:spPr>
      </p:pic>
      <p:sp>
        <p:nvSpPr>
          <p:cNvPr id="6" name="TextBox 5">
            <a:extLst>
              <a:ext uri="{FF2B5EF4-FFF2-40B4-BE49-F238E27FC236}">
                <a16:creationId xmlns:a16="http://schemas.microsoft.com/office/drawing/2014/main" id="{BB119414-96B2-4356-AFB2-E39C6E7DC92B}"/>
              </a:ext>
            </a:extLst>
          </p:cNvPr>
          <p:cNvSpPr txBox="1"/>
          <p:nvPr/>
        </p:nvSpPr>
        <p:spPr>
          <a:xfrm>
            <a:off x="4259580" y="1152475"/>
            <a:ext cx="4572720" cy="830997"/>
          </a:xfrm>
          <a:prstGeom prst="rect">
            <a:avLst/>
          </a:prstGeom>
          <a:noFill/>
        </p:spPr>
        <p:txBody>
          <a:bodyPr wrap="square" rtlCol="0">
            <a:spAutoFit/>
          </a:bodyPr>
          <a:lstStyle/>
          <a:p>
            <a:pPr algn="just"/>
            <a:r>
              <a:rPr lang="en-US" sz="1600" dirty="0">
                <a:solidFill>
                  <a:schemeClr val="bg1"/>
                </a:solidFill>
                <a:latin typeface="Montserrat-Regular"/>
              </a:rPr>
              <a:t>There are slightly a greater number of repeated guest in city hotel than resort hotel.</a:t>
            </a:r>
          </a:p>
        </p:txBody>
      </p:sp>
    </p:spTree>
    <p:extLst>
      <p:ext uri="{BB962C8B-B14F-4D97-AF65-F5344CB8AC3E}">
        <p14:creationId xmlns:p14="http://schemas.microsoft.com/office/powerpoint/2010/main" val="2327551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E25B5-03F1-44B8-9A04-C9B729EC2A74}"/>
              </a:ext>
            </a:extLst>
          </p:cNvPr>
          <p:cNvSpPr>
            <a:spLocks noGrp="1"/>
          </p:cNvSpPr>
          <p:nvPr>
            <p:ph type="title"/>
          </p:nvPr>
        </p:nvSpPr>
        <p:spPr/>
        <p:txBody>
          <a:bodyPr/>
          <a:lstStyle/>
          <a:p>
            <a:r>
              <a:rPr lang="en-US" b="1" dirty="0">
                <a:latin typeface="Montserrat-Bold"/>
              </a:rPr>
              <a:t>Challenges:</a:t>
            </a:r>
            <a:endParaRPr lang="en-GB" dirty="0"/>
          </a:p>
        </p:txBody>
      </p:sp>
      <p:sp>
        <p:nvSpPr>
          <p:cNvPr id="3" name="Text Placeholder 2">
            <a:extLst>
              <a:ext uri="{FF2B5EF4-FFF2-40B4-BE49-F238E27FC236}">
                <a16:creationId xmlns:a16="http://schemas.microsoft.com/office/drawing/2014/main" id="{24BFE535-42FC-4EDC-AB90-5A092B0674C1}"/>
              </a:ext>
            </a:extLst>
          </p:cNvPr>
          <p:cNvSpPr>
            <a:spLocks noGrp="1"/>
          </p:cNvSpPr>
          <p:nvPr>
            <p:ph type="body" idx="1"/>
          </p:nvPr>
        </p:nvSpPr>
        <p:spPr/>
        <p:txBody>
          <a:bodyPr/>
          <a:lstStyle/>
          <a:p>
            <a:pPr marL="114300" indent="0">
              <a:buNone/>
            </a:pPr>
            <a:r>
              <a:rPr lang="en-GB" b="1" dirty="0">
                <a:solidFill>
                  <a:srgbClr val="134F5C"/>
                </a:solidFill>
                <a:latin typeface="Montserrat-Bold"/>
              </a:rPr>
              <a:t>1. Time taken to Identifying Problem Statements</a:t>
            </a:r>
          </a:p>
          <a:p>
            <a:pPr marL="114300" indent="0">
              <a:buNone/>
            </a:pPr>
            <a:r>
              <a:rPr lang="en-GB" b="1" dirty="0">
                <a:solidFill>
                  <a:srgbClr val="134F5C"/>
                </a:solidFill>
                <a:latin typeface="Montserrat-Bold"/>
              </a:rPr>
              <a:t>2. Data Cleaning </a:t>
            </a:r>
          </a:p>
          <a:p>
            <a:pPr marL="114300" indent="0">
              <a:buNone/>
            </a:pPr>
            <a:r>
              <a:rPr lang="en-GB" b="1" dirty="0">
                <a:solidFill>
                  <a:srgbClr val="134F5C"/>
                </a:solidFill>
                <a:latin typeface="Montserrat-Bold"/>
              </a:rPr>
              <a:t>3. </a:t>
            </a:r>
            <a:r>
              <a:rPr lang="en-GB" sz="1800" b="1" i="0" u="none" strike="noStrike" baseline="0" dirty="0">
                <a:solidFill>
                  <a:srgbClr val="134F5C"/>
                </a:solidFill>
                <a:latin typeface="Montserrat-Bold"/>
              </a:rPr>
              <a:t>Consideration of data subsets</a:t>
            </a:r>
          </a:p>
          <a:p>
            <a:pPr marL="114300" indent="0">
              <a:buNone/>
            </a:pPr>
            <a:r>
              <a:rPr lang="en-GB" b="1" dirty="0">
                <a:solidFill>
                  <a:srgbClr val="134F5C"/>
                </a:solidFill>
                <a:latin typeface="Montserrat-Bold"/>
              </a:rPr>
              <a:t>4.Finding Suitable plots </a:t>
            </a:r>
          </a:p>
          <a:p>
            <a:pPr marL="114300" indent="0">
              <a:buNone/>
            </a:pPr>
            <a:endParaRPr lang="en-GB" b="1" dirty="0">
              <a:solidFill>
                <a:srgbClr val="134F5C"/>
              </a:solidFill>
              <a:latin typeface="Montserrat-Bold"/>
            </a:endParaRPr>
          </a:p>
          <a:p>
            <a:pPr marL="114300" indent="0">
              <a:buNone/>
            </a:pPr>
            <a:endParaRPr lang="en-GB" b="1" dirty="0">
              <a:solidFill>
                <a:srgbClr val="134F5C"/>
              </a:solidFill>
              <a:latin typeface="Montserrat-Bold"/>
            </a:endParaRPr>
          </a:p>
          <a:p>
            <a:pPr>
              <a:buAutoNum type="arabicPeriod"/>
            </a:pPr>
            <a:endParaRPr lang="en-GB" dirty="0"/>
          </a:p>
        </p:txBody>
      </p:sp>
    </p:spTree>
    <p:extLst>
      <p:ext uri="{BB962C8B-B14F-4D97-AF65-F5344CB8AC3E}">
        <p14:creationId xmlns:p14="http://schemas.microsoft.com/office/powerpoint/2010/main" val="842676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5D6F-261F-40B6-BC03-AF0771597E78}"/>
              </a:ext>
            </a:extLst>
          </p:cNvPr>
          <p:cNvSpPr>
            <a:spLocks noGrp="1"/>
          </p:cNvSpPr>
          <p:nvPr>
            <p:ph type="title"/>
          </p:nvPr>
        </p:nvSpPr>
        <p:spPr/>
        <p:txBody>
          <a:bodyPr/>
          <a:lstStyle/>
          <a:p>
            <a:r>
              <a:rPr lang="en-US" b="1" dirty="0">
                <a:latin typeface="Montserrat-Bold"/>
              </a:rPr>
              <a:t>Conclusions:</a:t>
            </a:r>
            <a:endParaRPr lang="en-GB" dirty="0"/>
          </a:p>
        </p:txBody>
      </p:sp>
      <p:sp>
        <p:nvSpPr>
          <p:cNvPr id="3" name="Text Placeholder 2">
            <a:extLst>
              <a:ext uri="{FF2B5EF4-FFF2-40B4-BE49-F238E27FC236}">
                <a16:creationId xmlns:a16="http://schemas.microsoft.com/office/drawing/2014/main" id="{5664A4BB-FCF3-42B9-B21C-5C56F2463D4D}"/>
              </a:ext>
            </a:extLst>
          </p:cNvPr>
          <p:cNvSpPr>
            <a:spLocks noGrp="1"/>
          </p:cNvSpPr>
          <p:nvPr>
            <p:ph type="body" idx="1"/>
          </p:nvPr>
        </p:nvSpPr>
        <p:spPr/>
        <p:txBody>
          <a:bodyPr/>
          <a:lstStyle/>
          <a:p>
            <a:pPr marL="114300" indent="0">
              <a:buNone/>
            </a:pPr>
            <a:r>
              <a:rPr lang="en-US" b="1" dirty="0">
                <a:solidFill>
                  <a:srgbClr val="134F5C"/>
                </a:solidFill>
                <a:latin typeface="Montserrat-Bold"/>
              </a:rPr>
              <a:t>1. Resort hotels tend to have less bookings in comparison to city   hotels so they need to work on their marketing strategy and promote the hotels more, especially on social media.</a:t>
            </a:r>
          </a:p>
          <a:p>
            <a:endParaRPr lang="en-US" b="1" dirty="0">
              <a:solidFill>
                <a:srgbClr val="134F5C"/>
              </a:solidFill>
              <a:latin typeface="Montserrat-Bold"/>
            </a:endParaRPr>
          </a:p>
          <a:p>
            <a:pPr marL="114300" indent="0">
              <a:buNone/>
            </a:pPr>
            <a:r>
              <a:rPr lang="en-US" b="1" dirty="0">
                <a:solidFill>
                  <a:srgbClr val="134F5C"/>
                </a:solidFill>
                <a:latin typeface="Montserrat-Bold"/>
              </a:rPr>
              <a:t>2.Resort hotels could also reduce prices to increases booking percentages. May-August happens to be the busiest months but so the hotels should target more customers and try to do more business during these times.</a:t>
            </a:r>
          </a:p>
          <a:p>
            <a:pPr marL="114300" indent="0">
              <a:buNone/>
            </a:pPr>
            <a:endParaRPr lang="en-US" b="1" dirty="0">
              <a:solidFill>
                <a:srgbClr val="134F5C"/>
              </a:solidFill>
              <a:latin typeface="Montserrat-Bold"/>
            </a:endParaRPr>
          </a:p>
        </p:txBody>
      </p:sp>
    </p:spTree>
    <p:extLst>
      <p:ext uri="{BB962C8B-B14F-4D97-AF65-F5344CB8AC3E}">
        <p14:creationId xmlns:p14="http://schemas.microsoft.com/office/powerpoint/2010/main" val="3562292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A092-C784-48A5-89E5-031CCF9491C0}"/>
              </a:ext>
            </a:extLst>
          </p:cNvPr>
          <p:cNvSpPr>
            <a:spLocks noGrp="1"/>
          </p:cNvSpPr>
          <p:nvPr>
            <p:ph type="title"/>
          </p:nvPr>
        </p:nvSpPr>
        <p:spPr/>
        <p:txBody>
          <a:bodyPr/>
          <a:lstStyle/>
          <a:p>
            <a:r>
              <a:rPr lang="en-US" b="1" dirty="0">
                <a:latin typeface="Montserrat-Bold"/>
              </a:rPr>
              <a:t>Conclusions:</a:t>
            </a:r>
            <a:endParaRPr lang="en-GB" dirty="0"/>
          </a:p>
        </p:txBody>
      </p:sp>
      <p:sp>
        <p:nvSpPr>
          <p:cNvPr id="3" name="Text Placeholder 2">
            <a:extLst>
              <a:ext uri="{FF2B5EF4-FFF2-40B4-BE49-F238E27FC236}">
                <a16:creationId xmlns:a16="http://schemas.microsoft.com/office/drawing/2014/main" id="{88655789-6267-40D1-9C04-BD1FBD7620C9}"/>
              </a:ext>
            </a:extLst>
          </p:cNvPr>
          <p:cNvSpPr>
            <a:spLocks noGrp="1"/>
          </p:cNvSpPr>
          <p:nvPr>
            <p:ph type="body" idx="1"/>
          </p:nvPr>
        </p:nvSpPr>
        <p:spPr>
          <a:xfrm>
            <a:off x="311700" y="1152474"/>
            <a:ext cx="8520600" cy="3727869"/>
          </a:xfrm>
        </p:spPr>
        <p:txBody>
          <a:bodyPr/>
          <a:lstStyle/>
          <a:p>
            <a:pPr marL="114300" indent="0">
              <a:buNone/>
            </a:pPr>
            <a:r>
              <a:rPr lang="en-US" b="1" dirty="0">
                <a:solidFill>
                  <a:srgbClr val="134F5C"/>
                </a:solidFill>
                <a:latin typeface="Montserrat-Bold"/>
              </a:rPr>
              <a:t> 3. Although city hotels have more bookings, they also tend to have more cancellations so to prevent this they could take advance money during vacation. This would ensure most bookings to not being cancelled. They could also apply minimum charge  policies or make the refund policies rather strict so the customers choose not to cancel.</a:t>
            </a:r>
          </a:p>
          <a:p>
            <a:pPr marL="114300" indent="0">
              <a:buNone/>
            </a:pPr>
            <a:endParaRPr lang="en-US" b="1" dirty="0">
              <a:solidFill>
                <a:srgbClr val="134F5C"/>
              </a:solidFill>
              <a:latin typeface="Montserrat-Bold"/>
            </a:endParaRPr>
          </a:p>
          <a:p>
            <a:pPr marL="114300" indent="0">
              <a:buNone/>
            </a:pPr>
            <a:r>
              <a:rPr lang="en-US" b="1" dirty="0">
                <a:solidFill>
                  <a:srgbClr val="134F5C"/>
                </a:solidFill>
                <a:latin typeface="Montserrat-Bold"/>
              </a:rPr>
              <a:t>4.We also realize that the high rate of cancellations can be due high no deposit policies. Given that we do not have repeated guests, we should target our advertisement on guests to increase returning guests</a:t>
            </a:r>
            <a:endParaRPr lang="en-GB" b="1" dirty="0">
              <a:solidFill>
                <a:srgbClr val="134F5C"/>
              </a:solidFill>
              <a:latin typeface="Montserrat-Bold"/>
            </a:endParaRPr>
          </a:p>
          <a:p>
            <a:pPr marL="114300" indent="0">
              <a:buNone/>
            </a:pPr>
            <a:endParaRPr lang="en-GB" dirty="0"/>
          </a:p>
        </p:txBody>
      </p:sp>
    </p:spTree>
    <p:extLst>
      <p:ext uri="{BB962C8B-B14F-4D97-AF65-F5344CB8AC3E}">
        <p14:creationId xmlns:p14="http://schemas.microsoft.com/office/powerpoint/2010/main" val="2621111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E9A2-7955-43E6-814E-6439CA788295}"/>
              </a:ext>
            </a:extLst>
          </p:cNvPr>
          <p:cNvSpPr>
            <a:spLocks noGrp="1"/>
          </p:cNvSpPr>
          <p:nvPr>
            <p:ph type="title"/>
          </p:nvPr>
        </p:nvSpPr>
        <p:spPr/>
        <p:txBody>
          <a:bodyPr/>
          <a:lstStyle/>
          <a:p>
            <a:r>
              <a:rPr lang="en-US" b="1" dirty="0">
                <a:latin typeface="Montserrat-Bold"/>
              </a:rPr>
              <a:t>Conclusions:</a:t>
            </a:r>
            <a:endParaRPr lang="en-GB" dirty="0"/>
          </a:p>
        </p:txBody>
      </p:sp>
      <p:sp>
        <p:nvSpPr>
          <p:cNvPr id="3" name="Text Placeholder 2">
            <a:extLst>
              <a:ext uri="{FF2B5EF4-FFF2-40B4-BE49-F238E27FC236}">
                <a16:creationId xmlns:a16="http://schemas.microsoft.com/office/drawing/2014/main" id="{0864FD74-A129-4D04-B671-51D1E8ED14C7}"/>
              </a:ext>
            </a:extLst>
          </p:cNvPr>
          <p:cNvSpPr>
            <a:spLocks noGrp="1"/>
          </p:cNvSpPr>
          <p:nvPr>
            <p:ph type="body" idx="1"/>
          </p:nvPr>
        </p:nvSpPr>
        <p:spPr/>
        <p:txBody>
          <a:bodyPr/>
          <a:lstStyle/>
          <a:p>
            <a:pPr marL="114300" indent="0">
              <a:buNone/>
            </a:pPr>
            <a:r>
              <a:rPr lang="en-US" b="1" dirty="0">
                <a:solidFill>
                  <a:srgbClr val="134F5C"/>
                </a:solidFill>
                <a:latin typeface="Montserrat-Bold"/>
              </a:rPr>
              <a:t>5. Given that hotels do not have more repeated guests, hotels may implement extra benefits offer for repeated guest, to attract them.</a:t>
            </a:r>
            <a:endParaRPr lang="en-GB" dirty="0"/>
          </a:p>
        </p:txBody>
      </p:sp>
    </p:spTree>
    <p:extLst>
      <p:ext uri="{BB962C8B-B14F-4D97-AF65-F5344CB8AC3E}">
        <p14:creationId xmlns:p14="http://schemas.microsoft.com/office/powerpoint/2010/main" val="1570931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D720-CB66-4117-A77A-FE1B54092376}"/>
              </a:ext>
            </a:extLst>
          </p:cNvPr>
          <p:cNvSpPr>
            <a:spLocks noGrp="1"/>
          </p:cNvSpPr>
          <p:nvPr>
            <p:ph type="title"/>
          </p:nvPr>
        </p:nvSpPr>
        <p:spPr/>
        <p:txBody>
          <a:bodyPr/>
          <a:lstStyle/>
          <a:p>
            <a:r>
              <a:rPr lang="en-GB" b="1" dirty="0">
                <a:solidFill>
                  <a:srgbClr val="CD0000"/>
                </a:solidFill>
                <a:latin typeface="Montserrat-Bold"/>
              </a:rPr>
              <a:t>    </a:t>
            </a:r>
            <a:r>
              <a:rPr lang="en-GB" b="1" i="0" u="none" strike="noStrike" baseline="0" dirty="0">
                <a:solidFill>
                  <a:srgbClr val="CD0000"/>
                </a:solidFill>
                <a:latin typeface="Montserrat-Bold"/>
              </a:rPr>
              <a:t>Content</a:t>
            </a:r>
            <a:endParaRPr lang="en-GB" dirty="0"/>
          </a:p>
        </p:txBody>
      </p:sp>
      <p:sp>
        <p:nvSpPr>
          <p:cNvPr id="3" name="Text Placeholder 2">
            <a:extLst>
              <a:ext uri="{FF2B5EF4-FFF2-40B4-BE49-F238E27FC236}">
                <a16:creationId xmlns:a16="http://schemas.microsoft.com/office/drawing/2014/main" id="{833194D3-199D-45EB-B8E1-965B7BAA933C}"/>
              </a:ext>
            </a:extLst>
          </p:cNvPr>
          <p:cNvSpPr>
            <a:spLocks noGrp="1"/>
          </p:cNvSpPr>
          <p:nvPr>
            <p:ph type="body" idx="1"/>
          </p:nvPr>
        </p:nvSpPr>
        <p:spPr/>
        <p:txBody>
          <a:bodyPr/>
          <a:lstStyle/>
          <a:p>
            <a:pPr algn="l"/>
            <a:r>
              <a:rPr lang="en-GB" sz="1800" b="1" i="0" u="none" strike="noStrike" baseline="0" dirty="0">
                <a:solidFill>
                  <a:srgbClr val="134F5C"/>
                </a:solidFill>
                <a:latin typeface="Montserrat-Bold"/>
              </a:rPr>
              <a:t>1. Problem Statement</a:t>
            </a:r>
          </a:p>
          <a:p>
            <a:pPr algn="l"/>
            <a:r>
              <a:rPr lang="en-GB" sz="1800" b="1" i="0" u="none" strike="noStrike" baseline="0" dirty="0">
                <a:solidFill>
                  <a:srgbClr val="134F5C"/>
                </a:solidFill>
                <a:latin typeface="Montserrat-Bold"/>
              </a:rPr>
              <a:t>2. Data Summary</a:t>
            </a:r>
          </a:p>
          <a:p>
            <a:pPr algn="l"/>
            <a:r>
              <a:rPr lang="en-GB" sz="1800" b="1" i="0" u="none" strike="noStrike" baseline="0" dirty="0">
                <a:solidFill>
                  <a:srgbClr val="134F5C"/>
                </a:solidFill>
                <a:latin typeface="Montserrat-Bold"/>
              </a:rPr>
              <a:t>3. Analysis of Data</a:t>
            </a:r>
          </a:p>
          <a:p>
            <a:pPr algn="l"/>
            <a:r>
              <a:rPr lang="en-GB" sz="1800" b="1" i="0" u="none" strike="noStrike" baseline="0" dirty="0">
                <a:solidFill>
                  <a:srgbClr val="134F5C"/>
                </a:solidFill>
                <a:latin typeface="Montserrat-Bold"/>
              </a:rPr>
              <a:t>4. Challenges</a:t>
            </a:r>
          </a:p>
          <a:p>
            <a:pPr algn="l"/>
            <a:r>
              <a:rPr lang="en-GB" sz="1800" b="1" i="0" u="none" strike="noStrike" baseline="0" dirty="0">
                <a:solidFill>
                  <a:srgbClr val="134F5C"/>
                </a:solidFill>
                <a:latin typeface="Montserrat-Bold"/>
              </a:rPr>
              <a:t>5. Conclusions</a:t>
            </a:r>
            <a:endParaRPr lang="en-GB" dirty="0"/>
          </a:p>
        </p:txBody>
      </p:sp>
    </p:spTree>
    <p:extLst>
      <p:ext uri="{BB962C8B-B14F-4D97-AF65-F5344CB8AC3E}">
        <p14:creationId xmlns:p14="http://schemas.microsoft.com/office/powerpoint/2010/main" val="2029500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1142DB-42B5-40C9-B399-78FACFE81FAC}"/>
              </a:ext>
            </a:extLst>
          </p:cNvPr>
          <p:cNvSpPr txBox="1"/>
          <p:nvPr/>
        </p:nvSpPr>
        <p:spPr>
          <a:xfrm>
            <a:off x="3179135" y="1967022"/>
            <a:ext cx="4359349" cy="830997"/>
          </a:xfrm>
          <a:prstGeom prst="rect">
            <a:avLst/>
          </a:prstGeom>
          <a:noFill/>
        </p:spPr>
        <p:txBody>
          <a:bodyPr wrap="square" rtlCol="0">
            <a:spAutoFit/>
          </a:bodyPr>
          <a:lstStyle/>
          <a:p>
            <a:r>
              <a:rPr lang="en-GB" sz="4800" b="1" i="0" u="none" strike="noStrike" baseline="0" dirty="0">
                <a:solidFill>
                  <a:srgbClr val="CD0000"/>
                </a:solidFill>
                <a:latin typeface="Montserrat-Bold"/>
              </a:rPr>
              <a:t>Q &amp; A</a:t>
            </a:r>
            <a:endParaRPr lang="en-GB" sz="4800" dirty="0"/>
          </a:p>
        </p:txBody>
      </p:sp>
    </p:spTree>
    <p:extLst>
      <p:ext uri="{BB962C8B-B14F-4D97-AF65-F5344CB8AC3E}">
        <p14:creationId xmlns:p14="http://schemas.microsoft.com/office/powerpoint/2010/main" val="343726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E4F44-E691-4602-96FB-7E50011AE3D4}"/>
              </a:ext>
            </a:extLst>
          </p:cNvPr>
          <p:cNvSpPr>
            <a:spLocks noGrp="1"/>
          </p:cNvSpPr>
          <p:nvPr>
            <p:ph type="title"/>
          </p:nvPr>
        </p:nvSpPr>
        <p:spPr/>
        <p:txBody>
          <a:bodyPr/>
          <a:lstStyle/>
          <a:p>
            <a:r>
              <a:rPr lang="en-GB" b="1" i="0" u="none" strike="noStrike" baseline="0" dirty="0">
                <a:solidFill>
                  <a:srgbClr val="CD0000"/>
                </a:solidFill>
                <a:latin typeface="Montserrat-Bold"/>
              </a:rPr>
              <a:t>Problem Statements</a:t>
            </a:r>
            <a:endParaRPr lang="en-GB" dirty="0"/>
          </a:p>
        </p:txBody>
      </p:sp>
      <p:sp>
        <p:nvSpPr>
          <p:cNvPr id="3" name="Text Placeholder 2">
            <a:extLst>
              <a:ext uri="{FF2B5EF4-FFF2-40B4-BE49-F238E27FC236}">
                <a16:creationId xmlns:a16="http://schemas.microsoft.com/office/drawing/2014/main" id="{73B621A1-A399-447F-AF4E-01108C8475EA}"/>
              </a:ext>
            </a:extLst>
          </p:cNvPr>
          <p:cNvSpPr>
            <a:spLocks noGrp="1"/>
          </p:cNvSpPr>
          <p:nvPr>
            <p:ph type="body" idx="1"/>
          </p:nvPr>
        </p:nvSpPr>
        <p:spPr/>
        <p:txBody>
          <a:bodyPr/>
          <a:lstStyle/>
          <a:p>
            <a:pPr marL="114300" indent="0">
              <a:buNone/>
            </a:pPr>
            <a:r>
              <a:rPr lang="en-GB" b="1" dirty="0">
                <a:solidFill>
                  <a:srgbClr val="134F5C"/>
                </a:solidFill>
                <a:latin typeface="Montserrat-Bold"/>
              </a:rPr>
              <a:t>1. What is the count of each types  of hotels ?</a:t>
            </a:r>
          </a:p>
          <a:p>
            <a:pPr marL="114300" indent="0">
              <a:buNone/>
            </a:pPr>
            <a:r>
              <a:rPr lang="en-GB" b="1" dirty="0">
                <a:solidFill>
                  <a:srgbClr val="134F5C"/>
                </a:solidFill>
                <a:latin typeface="Montserrat-Bold"/>
              </a:rPr>
              <a:t>2. Where do the guest come from ?</a:t>
            </a:r>
          </a:p>
          <a:p>
            <a:pPr marL="114300" indent="0">
              <a:buNone/>
            </a:pPr>
            <a:r>
              <a:rPr lang="en-GB" b="1" dirty="0">
                <a:solidFill>
                  <a:srgbClr val="134F5C"/>
                </a:solidFill>
                <a:latin typeface="Montserrat-Bold"/>
              </a:rPr>
              <a:t>3. How much do guest pay for a room per night?</a:t>
            </a:r>
          </a:p>
          <a:p>
            <a:pPr marL="114300" indent="0">
              <a:buNone/>
            </a:pPr>
            <a:r>
              <a:rPr lang="en-GB" b="1" dirty="0">
                <a:solidFill>
                  <a:srgbClr val="134F5C"/>
                </a:solidFill>
                <a:latin typeface="Montserrat-Bold"/>
              </a:rPr>
              <a:t>4. Which are the most busy month?</a:t>
            </a:r>
          </a:p>
          <a:p>
            <a:pPr marL="114300" indent="0">
              <a:buNone/>
            </a:pPr>
            <a:r>
              <a:rPr lang="en-GB" b="1" dirty="0">
                <a:solidFill>
                  <a:srgbClr val="134F5C"/>
                </a:solidFill>
                <a:latin typeface="Montserrat-Bold"/>
              </a:rPr>
              <a:t>5. Which hotel type has highest number of cancellations?</a:t>
            </a:r>
          </a:p>
          <a:p>
            <a:pPr marL="114300" indent="0">
              <a:buNone/>
            </a:pPr>
            <a:r>
              <a:rPr lang="en-GB" b="1" dirty="0">
                <a:solidFill>
                  <a:srgbClr val="134F5C"/>
                </a:solidFill>
                <a:latin typeface="Montserrat-Bold"/>
              </a:rPr>
              <a:t>6. Booking and cancellation per market segment ?</a:t>
            </a:r>
          </a:p>
          <a:p>
            <a:pPr marL="114300" indent="0">
              <a:buNone/>
            </a:pPr>
            <a:r>
              <a:rPr lang="en-GB" b="1" dirty="0">
                <a:solidFill>
                  <a:srgbClr val="134F5C"/>
                </a:solidFill>
                <a:latin typeface="Montserrat-Bold"/>
              </a:rPr>
              <a:t>7. Which meals are more preferable ?</a:t>
            </a:r>
          </a:p>
          <a:p>
            <a:pPr marL="114300" indent="0">
              <a:buNone/>
            </a:pPr>
            <a:r>
              <a:rPr lang="en-GB" b="1" dirty="0">
                <a:solidFill>
                  <a:srgbClr val="134F5C"/>
                </a:solidFill>
                <a:latin typeface="Montserrat-Bold"/>
              </a:rPr>
              <a:t>8. How long Guest stay at hotel on weekends and weekdays ?</a:t>
            </a:r>
          </a:p>
          <a:p>
            <a:pPr marL="114300" indent="0">
              <a:buNone/>
            </a:pPr>
            <a:r>
              <a:rPr lang="en-GB" b="1" dirty="0">
                <a:solidFill>
                  <a:srgbClr val="134F5C"/>
                </a:solidFill>
                <a:latin typeface="Montserrat-Bold"/>
              </a:rPr>
              <a:t>9. How many repeated guests are there ?</a:t>
            </a:r>
          </a:p>
          <a:p>
            <a:pPr marL="114300" indent="0">
              <a:buNone/>
            </a:pPr>
            <a:endParaRPr lang="en-GB" b="1" dirty="0">
              <a:solidFill>
                <a:srgbClr val="134F5C"/>
              </a:solidFill>
              <a:latin typeface="Montserrat-Bold"/>
            </a:endParaRPr>
          </a:p>
        </p:txBody>
      </p:sp>
    </p:spTree>
    <p:extLst>
      <p:ext uri="{BB962C8B-B14F-4D97-AF65-F5344CB8AC3E}">
        <p14:creationId xmlns:p14="http://schemas.microsoft.com/office/powerpoint/2010/main" val="992447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FCD0-278D-4DBC-AC73-A9619E7B6E68}"/>
              </a:ext>
            </a:extLst>
          </p:cNvPr>
          <p:cNvSpPr>
            <a:spLocks noGrp="1"/>
          </p:cNvSpPr>
          <p:nvPr>
            <p:ph type="title"/>
          </p:nvPr>
        </p:nvSpPr>
        <p:spPr/>
        <p:txBody>
          <a:bodyPr/>
          <a:lstStyle/>
          <a:p>
            <a:r>
              <a:rPr lang="en-GB" b="1" i="0" u="none" strike="noStrike" baseline="0" dirty="0">
                <a:solidFill>
                  <a:srgbClr val="CD0000"/>
                </a:solidFill>
                <a:latin typeface="Montserrat-Bold"/>
              </a:rPr>
              <a:t>Data Summary</a:t>
            </a:r>
            <a:endParaRPr lang="en-GB" dirty="0"/>
          </a:p>
        </p:txBody>
      </p:sp>
      <p:sp>
        <p:nvSpPr>
          <p:cNvPr id="3" name="Text Placeholder 2">
            <a:extLst>
              <a:ext uri="{FF2B5EF4-FFF2-40B4-BE49-F238E27FC236}">
                <a16:creationId xmlns:a16="http://schemas.microsoft.com/office/drawing/2014/main" id="{B12352B1-E483-40BD-996C-8F46CFB7F599}"/>
              </a:ext>
            </a:extLst>
          </p:cNvPr>
          <p:cNvSpPr>
            <a:spLocks noGrp="1"/>
          </p:cNvSpPr>
          <p:nvPr>
            <p:ph type="body" idx="1"/>
          </p:nvPr>
        </p:nvSpPr>
        <p:spPr/>
        <p:txBody>
          <a:bodyPr/>
          <a:lstStyle/>
          <a:p>
            <a:pPr marL="114300" indent="0" algn="l">
              <a:buNone/>
            </a:pPr>
            <a:r>
              <a:rPr lang="en-US" sz="1800" b="1" i="0" u="none" strike="noStrike" baseline="0" dirty="0">
                <a:solidFill>
                  <a:srgbClr val="134F5C"/>
                </a:solidFill>
                <a:latin typeface="Montserrat-Bold"/>
              </a:rPr>
              <a:t>The dataset spans over three years - 2015, 2016 and 2017.</a:t>
            </a:r>
          </a:p>
          <a:p>
            <a:pPr marL="114300" indent="0" algn="l">
              <a:buNone/>
            </a:pPr>
            <a:r>
              <a:rPr lang="en-US" sz="1800" b="1" i="0" u="none" strike="noStrike" baseline="0" dirty="0">
                <a:solidFill>
                  <a:srgbClr val="134F5C"/>
                </a:solidFill>
                <a:latin typeface="Montserrat-Bold"/>
              </a:rPr>
              <a:t>1. 'hotel': </a:t>
            </a:r>
            <a:r>
              <a:rPr lang="en-US" sz="1800" b="0" i="0" u="none" strike="noStrike" baseline="0" dirty="0">
                <a:solidFill>
                  <a:srgbClr val="134F5C"/>
                </a:solidFill>
                <a:latin typeface="Montserrat-Regular"/>
              </a:rPr>
              <a:t>Denotes the type of hotel - Resort hotel or city hotel</a:t>
            </a:r>
          </a:p>
          <a:p>
            <a:pPr marL="114300" indent="0">
              <a:buNone/>
            </a:pPr>
            <a:r>
              <a:rPr lang="en-US" sz="1800" b="1" i="0" u="none" strike="noStrike" baseline="0" dirty="0">
                <a:solidFill>
                  <a:srgbClr val="134F5C"/>
                </a:solidFill>
                <a:latin typeface="Montserrat-Bold"/>
              </a:rPr>
              <a:t>2</a:t>
            </a:r>
            <a:r>
              <a:rPr lang="en-US" sz="1800" b="1" dirty="0">
                <a:solidFill>
                  <a:srgbClr val="134F5C"/>
                </a:solidFill>
                <a:latin typeface="Montserrat-Bold"/>
              </a:rPr>
              <a:t>. ‘country’: </a:t>
            </a:r>
            <a:r>
              <a:rPr lang="en-US" sz="1800" dirty="0">
                <a:solidFill>
                  <a:srgbClr val="134F5C"/>
                </a:solidFill>
                <a:latin typeface="Montserrat-Regular"/>
              </a:rPr>
              <a:t>The country of origin of the customer; has 158 countries listed</a:t>
            </a:r>
            <a:endParaRPr lang="en-US" sz="1800" b="0" i="0" u="none" strike="noStrike" baseline="0" dirty="0">
              <a:solidFill>
                <a:srgbClr val="134F5C"/>
              </a:solidFill>
              <a:latin typeface="Montserrat-Regular"/>
            </a:endParaRPr>
          </a:p>
          <a:p>
            <a:pPr>
              <a:buNone/>
            </a:pPr>
            <a:r>
              <a:rPr lang="en-US" sz="1800" b="1" dirty="0">
                <a:solidFill>
                  <a:srgbClr val="134F5C"/>
                </a:solidFill>
                <a:latin typeface="Montserrat-Bold"/>
              </a:rPr>
              <a:t>3 .‘adr’</a:t>
            </a:r>
            <a:r>
              <a:rPr lang="en-US" sz="1800" dirty="0">
                <a:solidFill>
                  <a:srgbClr val="134F5C"/>
                </a:solidFill>
                <a:latin typeface="Montserrat-Regular"/>
              </a:rPr>
              <a:t>: Average rental revenue earned for an occupied room per day</a:t>
            </a:r>
          </a:p>
          <a:p>
            <a:pPr>
              <a:buNone/>
            </a:pPr>
            <a:r>
              <a:rPr lang="en-US" sz="1800" b="1" i="0" u="none" strike="noStrike" baseline="0" dirty="0">
                <a:solidFill>
                  <a:srgbClr val="134F5C"/>
                </a:solidFill>
                <a:latin typeface="Montserrat-Regular"/>
              </a:rPr>
              <a:t>4. </a:t>
            </a:r>
            <a:r>
              <a:rPr lang="en-US" sz="1800" b="1" dirty="0">
                <a:solidFill>
                  <a:srgbClr val="134F5C"/>
                </a:solidFill>
                <a:latin typeface="Montserrat-Bold"/>
              </a:rPr>
              <a:t>‘</a:t>
            </a:r>
            <a:r>
              <a:rPr lang="en-IN" sz="1800" b="1" dirty="0">
                <a:solidFill>
                  <a:schemeClr val="bg1"/>
                </a:solidFill>
              </a:rPr>
              <a:t>reserved_room_type’:</a:t>
            </a:r>
            <a:r>
              <a:rPr lang="en-IN" sz="1800" b="1" dirty="0">
                <a:solidFill>
                  <a:schemeClr val="bg1"/>
                </a:solidFill>
                <a:latin typeface="Montserrat" charset="0"/>
              </a:rPr>
              <a:t> </a:t>
            </a:r>
            <a:r>
              <a:rPr lang="en-IN" dirty="0">
                <a:solidFill>
                  <a:srgbClr val="134F5C"/>
                </a:solidFill>
                <a:latin typeface="Montserrat-Regular"/>
              </a:rPr>
              <a:t>Code of room type reserved. Code is presented instead of designation for anonymity reasons</a:t>
            </a:r>
            <a:r>
              <a:rPr lang="en-IN" sz="1800" dirty="0">
                <a:solidFill>
                  <a:schemeClr val="bg1"/>
                </a:solidFill>
                <a:latin typeface="Montserrat-Regular"/>
              </a:rPr>
              <a:t>.</a:t>
            </a:r>
            <a:endParaRPr lang="en-US" sz="1800" b="0" i="0" u="none" strike="noStrike" baseline="0" dirty="0">
              <a:solidFill>
                <a:srgbClr val="134F5C"/>
              </a:solidFill>
              <a:latin typeface="Montserrat-Regular"/>
            </a:endParaRPr>
          </a:p>
          <a:p>
            <a:pPr marL="114300" indent="0">
              <a:buNone/>
            </a:pPr>
            <a:r>
              <a:rPr lang="en-US" sz="1800" b="1" i="0" u="none" strike="noStrike" baseline="0" dirty="0">
                <a:solidFill>
                  <a:srgbClr val="134F5C"/>
                </a:solidFill>
                <a:latin typeface="Montserrat-Bold"/>
              </a:rPr>
              <a:t>5.</a:t>
            </a:r>
            <a:r>
              <a:rPr lang="en-US" sz="1800" b="1" dirty="0">
                <a:solidFill>
                  <a:srgbClr val="134F5C"/>
                </a:solidFill>
                <a:latin typeface="Montserrat-Regular"/>
              </a:rPr>
              <a:t> ‘</a:t>
            </a:r>
            <a:r>
              <a:rPr lang="en-US" sz="1800" b="1" dirty="0">
                <a:solidFill>
                  <a:srgbClr val="134F5C"/>
                </a:solidFill>
                <a:latin typeface="Montserrat-Bold"/>
              </a:rPr>
              <a:t>arrival_date_month’ : </a:t>
            </a:r>
            <a:r>
              <a:rPr lang="en-US" dirty="0">
                <a:solidFill>
                  <a:srgbClr val="134F5C"/>
                </a:solidFill>
                <a:latin typeface="Montserrat-Regular"/>
              </a:rPr>
              <a:t>The month the customer arrived at the hotel</a:t>
            </a:r>
          </a:p>
          <a:p>
            <a:pPr>
              <a:buNone/>
            </a:pPr>
            <a:r>
              <a:rPr lang="en-US" b="1" dirty="0">
                <a:solidFill>
                  <a:srgbClr val="134F5C"/>
                </a:solidFill>
                <a:latin typeface="Montserrat-Bold"/>
              </a:rPr>
              <a:t>6.</a:t>
            </a:r>
            <a:r>
              <a:rPr lang="en-US" b="1" dirty="0">
                <a:solidFill>
                  <a:srgbClr val="134F5C"/>
                </a:solidFill>
                <a:latin typeface="Montserrat-Regular"/>
              </a:rPr>
              <a:t> </a:t>
            </a:r>
            <a:r>
              <a:rPr lang="en-US" b="1" dirty="0">
                <a:solidFill>
                  <a:srgbClr val="134F5C"/>
                </a:solidFill>
                <a:latin typeface="Montserrat-Bold"/>
              </a:rPr>
              <a:t>‘is canceled’: </a:t>
            </a:r>
            <a:r>
              <a:rPr lang="en-US" dirty="0">
                <a:solidFill>
                  <a:srgbClr val="134F5C"/>
                </a:solidFill>
                <a:latin typeface="Montserrat-Regular"/>
              </a:rPr>
              <a:t>Denoted by '1' if booking was cancelled or '0' otherwise</a:t>
            </a:r>
          </a:p>
          <a:p>
            <a:pPr marL="114300" indent="0" algn="l">
              <a:buNone/>
            </a:pPr>
            <a:endParaRPr lang="en-GB" dirty="0"/>
          </a:p>
        </p:txBody>
      </p:sp>
    </p:spTree>
    <p:extLst>
      <p:ext uri="{BB962C8B-B14F-4D97-AF65-F5344CB8AC3E}">
        <p14:creationId xmlns:p14="http://schemas.microsoft.com/office/powerpoint/2010/main" val="261316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649C-FADC-4B09-AA43-249132AE6B51}"/>
              </a:ext>
            </a:extLst>
          </p:cNvPr>
          <p:cNvSpPr>
            <a:spLocks noGrp="1"/>
          </p:cNvSpPr>
          <p:nvPr>
            <p:ph type="title"/>
          </p:nvPr>
        </p:nvSpPr>
        <p:spPr/>
        <p:txBody>
          <a:bodyPr/>
          <a:lstStyle/>
          <a:p>
            <a:r>
              <a:rPr lang="en-GB" b="1" i="0" u="none" strike="noStrike" baseline="0" dirty="0">
                <a:solidFill>
                  <a:srgbClr val="CD0000"/>
                </a:solidFill>
                <a:latin typeface="Montserrat-Bold"/>
              </a:rPr>
              <a:t>Data Summary</a:t>
            </a:r>
            <a:endParaRPr lang="en-GB" dirty="0"/>
          </a:p>
        </p:txBody>
      </p:sp>
      <p:sp>
        <p:nvSpPr>
          <p:cNvPr id="3" name="Text Placeholder 2">
            <a:extLst>
              <a:ext uri="{FF2B5EF4-FFF2-40B4-BE49-F238E27FC236}">
                <a16:creationId xmlns:a16="http://schemas.microsoft.com/office/drawing/2014/main" id="{D98B2D42-A521-45CD-A0FE-0BBB4A0F4265}"/>
              </a:ext>
            </a:extLst>
          </p:cNvPr>
          <p:cNvSpPr>
            <a:spLocks noGrp="1"/>
          </p:cNvSpPr>
          <p:nvPr>
            <p:ph type="body" idx="1"/>
          </p:nvPr>
        </p:nvSpPr>
        <p:spPr/>
        <p:txBody>
          <a:bodyPr/>
          <a:lstStyle/>
          <a:p>
            <a:pPr lvl="0">
              <a:buNone/>
            </a:pPr>
            <a:r>
              <a:rPr lang="en-US" b="1" dirty="0">
                <a:solidFill>
                  <a:srgbClr val="134F5C"/>
                </a:solidFill>
                <a:latin typeface="Montserrat-Bold"/>
              </a:rPr>
              <a:t>7. ‘</a:t>
            </a:r>
            <a:r>
              <a:rPr lang="en-IN" b="1" dirty="0">
                <a:solidFill>
                  <a:schemeClr val="bg1"/>
                </a:solidFill>
              </a:rPr>
              <a:t>market_segment’:</a:t>
            </a:r>
            <a:r>
              <a:rPr lang="en-IN" sz="1800" dirty="0">
                <a:solidFill>
                  <a:schemeClr val="bg1"/>
                </a:solidFill>
              </a:rPr>
              <a:t> </a:t>
            </a:r>
            <a:r>
              <a:rPr lang="en-IN" sz="1800" dirty="0">
                <a:solidFill>
                  <a:srgbClr val="134F5C"/>
                </a:solidFill>
                <a:latin typeface="Montserrat-Regular"/>
              </a:rPr>
              <a:t>A</a:t>
            </a:r>
            <a:r>
              <a:rPr lang="en-IN" dirty="0">
                <a:solidFill>
                  <a:srgbClr val="134F5C"/>
                </a:solidFill>
                <a:latin typeface="Montserrat-Regular"/>
              </a:rPr>
              <a:t> group of people who share one or more common characteristics, lumped together for marketing purposes</a:t>
            </a:r>
          </a:p>
          <a:p>
            <a:pPr lvl="0">
              <a:buNone/>
            </a:pPr>
            <a:r>
              <a:rPr lang="en-IN" b="1" dirty="0">
                <a:solidFill>
                  <a:schemeClr val="bg1"/>
                </a:solidFill>
              </a:rPr>
              <a:t>8.</a:t>
            </a:r>
            <a:r>
              <a:rPr lang="en-US" b="1" dirty="0">
                <a:solidFill>
                  <a:srgbClr val="134F5C"/>
                </a:solidFill>
                <a:latin typeface="Montserrat-Bold"/>
              </a:rPr>
              <a:t> ‘</a:t>
            </a:r>
            <a:r>
              <a:rPr lang="en-IN" b="1" dirty="0">
                <a:solidFill>
                  <a:schemeClr val="bg1"/>
                </a:solidFill>
              </a:rPr>
              <a:t>meal’</a:t>
            </a:r>
            <a:r>
              <a:rPr lang="en-US" sz="2800" b="1" dirty="0">
                <a:solidFill>
                  <a:schemeClr val="bg1"/>
                </a:solidFill>
              </a:rPr>
              <a:t>:</a:t>
            </a:r>
            <a:r>
              <a:rPr lang="en-IN" dirty="0">
                <a:solidFill>
                  <a:srgbClr val="134F5C"/>
                </a:solidFill>
                <a:latin typeface="Montserrat-Regular"/>
              </a:rPr>
              <a:t>Type of meal booked. Undefined/SC – no meal package; BB – Bed &amp; Breakfast; HB – Half board (breakfast and one other meal – usually dinner); FB – Full board (breakfast, lunch and dinner</a:t>
            </a:r>
            <a:r>
              <a:rPr lang="en-IN" sz="1800" dirty="0">
                <a:solidFill>
                  <a:schemeClr val="bg1"/>
                </a:solidFill>
              </a:rPr>
              <a:t>)</a:t>
            </a:r>
          </a:p>
          <a:p>
            <a:pPr lvl="0">
              <a:buNone/>
            </a:pPr>
            <a:r>
              <a:rPr lang="en-IN" b="1" dirty="0">
                <a:solidFill>
                  <a:schemeClr val="bg1"/>
                </a:solidFill>
              </a:rPr>
              <a:t>9. ‘stays_in_weekend_night’:</a:t>
            </a:r>
            <a:r>
              <a:rPr lang="en-IN" dirty="0">
                <a:solidFill>
                  <a:srgbClr val="134F5C"/>
                </a:solidFill>
                <a:latin typeface="Montserrat-Regular"/>
              </a:rPr>
              <a:t>No of weekend nights (Sat/Sun) the guest stayed or booked to stay at the hotel</a:t>
            </a:r>
            <a:endParaRPr lang="en-US" dirty="0">
              <a:solidFill>
                <a:srgbClr val="134F5C"/>
              </a:solidFill>
              <a:latin typeface="Montserrat-Regular"/>
            </a:endParaRPr>
          </a:p>
          <a:p>
            <a:pPr lvl="0">
              <a:buNone/>
            </a:pPr>
            <a:r>
              <a:rPr lang="en-IN" b="1" dirty="0">
                <a:solidFill>
                  <a:schemeClr val="bg1"/>
                </a:solidFill>
              </a:rPr>
              <a:t>10.‘stays_in_week_night’:</a:t>
            </a:r>
            <a:r>
              <a:rPr lang="en-IN" dirty="0">
                <a:solidFill>
                  <a:srgbClr val="134F5C"/>
                </a:solidFill>
                <a:latin typeface="Montserrat-Regular"/>
              </a:rPr>
              <a:t>No of week nights (Mon - Fri) the guest </a:t>
            </a:r>
            <a:r>
              <a:rPr lang="en-IN" dirty="0"/>
              <a:t>stayed o</a:t>
            </a:r>
          </a:p>
          <a:p>
            <a:pPr>
              <a:buNone/>
            </a:pPr>
            <a:r>
              <a:rPr lang="en-US" b="1" dirty="0">
                <a:solidFill>
                  <a:srgbClr val="134F5C"/>
                </a:solidFill>
                <a:latin typeface="Montserrat-Bold"/>
              </a:rPr>
              <a:t>11.‘is repeated guest’: </a:t>
            </a:r>
            <a:r>
              <a:rPr lang="en-US" dirty="0">
                <a:solidFill>
                  <a:srgbClr val="134F5C"/>
                </a:solidFill>
                <a:latin typeface="Montserrat-Regular"/>
              </a:rPr>
              <a:t>Denoted by '1’ if guest repeated or '0' otherwise</a:t>
            </a:r>
          </a:p>
          <a:p>
            <a:endParaRPr lang="en-GB" dirty="0"/>
          </a:p>
        </p:txBody>
      </p:sp>
    </p:spTree>
    <p:extLst>
      <p:ext uri="{BB962C8B-B14F-4D97-AF65-F5344CB8AC3E}">
        <p14:creationId xmlns:p14="http://schemas.microsoft.com/office/powerpoint/2010/main" val="2998298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6424-B1A4-413A-A807-E69E16A32242}"/>
              </a:ext>
            </a:extLst>
          </p:cNvPr>
          <p:cNvSpPr>
            <a:spLocks noGrp="1"/>
          </p:cNvSpPr>
          <p:nvPr>
            <p:ph type="title"/>
          </p:nvPr>
        </p:nvSpPr>
        <p:spPr/>
        <p:txBody>
          <a:bodyPr/>
          <a:lstStyle/>
          <a:p>
            <a:r>
              <a:rPr lang="en-GB" b="1" dirty="0">
                <a:solidFill>
                  <a:schemeClr val="tx1"/>
                </a:solidFill>
                <a:latin typeface="Montserrat-Bold"/>
              </a:rPr>
              <a:t>What is the count of each types  of hotels ?</a:t>
            </a:r>
            <a:br>
              <a:rPr lang="en-GB" b="1" dirty="0">
                <a:solidFill>
                  <a:schemeClr val="tx1"/>
                </a:solidFill>
                <a:latin typeface="Montserrat-Bold"/>
              </a:rPr>
            </a:br>
            <a:endParaRPr lang="en-US" dirty="0">
              <a:solidFill>
                <a:schemeClr val="tx1"/>
              </a:solidFill>
            </a:endParaRPr>
          </a:p>
        </p:txBody>
      </p:sp>
      <p:sp>
        <p:nvSpPr>
          <p:cNvPr id="3" name="Text Placeholder 2">
            <a:extLst>
              <a:ext uri="{FF2B5EF4-FFF2-40B4-BE49-F238E27FC236}">
                <a16:creationId xmlns:a16="http://schemas.microsoft.com/office/drawing/2014/main" id="{B056D3CA-0B21-452E-A178-6B29ED84D36D}"/>
              </a:ext>
            </a:extLst>
          </p:cNvPr>
          <p:cNvSpPr>
            <a:spLocks noGrp="1"/>
          </p:cNvSpPr>
          <p:nvPr>
            <p:ph type="body" idx="1"/>
          </p:nvPr>
        </p:nvSpPr>
        <p:spPr>
          <a:xfrm>
            <a:off x="311700" y="1152474"/>
            <a:ext cx="4034956" cy="3469925"/>
          </a:xfrm>
        </p:spPr>
        <p:txBody>
          <a:bodyPr/>
          <a:lstStyle/>
          <a:p>
            <a:pPr marL="114300" indent="0">
              <a:buNone/>
            </a:pPr>
            <a:r>
              <a:rPr lang="en-US" dirty="0">
                <a:solidFill>
                  <a:schemeClr val="accent2"/>
                </a:solidFill>
              </a:rPr>
              <a:t>	    </a:t>
            </a:r>
            <a:endParaRPr lang="en-US" dirty="0"/>
          </a:p>
        </p:txBody>
      </p:sp>
      <p:pic>
        <p:nvPicPr>
          <p:cNvPr id="8" name="Picture 7" descr="Chart, bar chart&#10;&#10;Description automatically generated">
            <a:extLst>
              <a:ext uri="{FF2B5EF4-FFF2-40B4-BE49-F238E27FC236}">
                <a16:creationId xmlns:a16="http://schemas.microsoft.com/office/drawing/2014/main" id="{C5E751A1-A302-468F-B8EE-D411CC4A803A}"/>
              </a:ext>
            </a:extLst>
          </p:cNvPr>
          <p:cNvPicPr>
            <a:picLocks noChangeAspect="1"/>
          </p:cNvPicPr>
          <p:nvPr/>
        </p:nvPicPr>
        <p:blipFill>
          <a:blip r:embed="rId2"/>
          <a:stretch>
            <a:fillRect/>
          </a:stretch>
        </p:blipFill>
        <p:spPr>
          <a:xfrm>
            <a:off x="399154" y="1154819"/>
            <a:ext cx="3947502" cy="3414056"/>
          </a:xfrm>
          <a:prstGeom prst="rect">
            <a:avLst/>
          </a:prstGeom>
        </p:spPr>
      </p:pic>
      <p:sp>
        <p:nvSpPr>
          <p:cNvPr id="12" name="TextBox 11">
            <a:extLst>
              <a:ext uri="{FF2B5EF4-FFF2-40B4-BE49-F238E27FC236}">
                <a16:creationId xmlns:a16="http://schemas.microsoft.com/office/drawing/2014/main" id="{B99F6F46-9C34-49D3-9DFD-6C79E62E677C}"/>
              </a:ext>
            </a:extLst>
          </p:cNvPr>
          <p:cNvSpPr txBox="1"/>
          <p:nvPr/>
        </p:nvSpPr>
        <p:spPr>
          <a:xfrm>
            <a:off x="4176000" y="1235105"/>
            <a:ext cx="4420800" cy="1569660"/>
          </a:xfrm>
          <a:prstGeom prst="rect">
            <a:avLst/>
          </a:prstGeom>
          <a:noFill/>
        </p:spPr>
        <p:txBody>
          <a:bodyPr wrap="square" rtlCol="0">
            <a:spAutoFit/>
          </a:bodyPr>
          <a:lstStyle/>
          <a:p>
            <a:pPr algn="just"/>
            <a:r>
              <a:rPr lang="en-US" sz="1600" dirty="0">
                <a:solidFill>
                  <a:schemeClr val="bg1"/>
                </a:solidFill>
                <a:latin typeface="Montserrat-Regular"/>
              </a:rPr>
              <a:t>Out of 119390 Hotel bookings City hotel has 79329 bookings which is 66.4% whereas 40061 Resort bookings makes 33.6%. Here by Count of City Hotel Bookings are more when compared to Resort Hotel.</a:t>
            </a:r>
          </a:p>
        </p:txBody>
      </p:sp>
    </p:spTree>
    <p:extLst>
      <p:ext uri="{BB962C8B-B14F-4D97-AF65-F5344CB8AC3E}">
        <p14:creationId xmlns:p14="http://schemas.microsoft.com/office/powerpoint/2010/main" val="158735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F1D50-B840-48DD-8CC0-CBF93C65242A}"/>
              </a:ext>
            </a:extLst>
          </p:cNvPr>
          <p:cNvSpPr>
            <a:spLocks noGrp="1"/>
          </p:cNvSpPr>
          <p:nvPr>
            <p:ph type="title"/>
          </p:nvPr>
        </p:nvSpPr>
        <p:spPr/>
        <p:txBody>
          <a:bodyPr/>
          <a:lstStyle/>
          <a:p>
            <a:r>
              <a:rPr lang="en-GB" b="1" dirty="0">
                <a:solidFill>
                  <a:schemeClr val="tx1"/>
                </a:solidFill>
                <a:latin typeface="Montserrat-Bold"/>
              </a:rPr>
              <a:t>Where do the guest come from ?</a:t>
            </a:r>
            <a:br>
              <a:rPr lang="en-GB" b="1" dirty="0">
                <a:solidFill>
                  <a:schemeClr val="tx1"/>
                </a:solidFill>
                <a:latin typeface="Montserrat-Bold"/>
              </a:rPr>
            </a:br>
            <a:endParaRPr lang="en-US" dirty="0">
              <a:solidFill>
                <a:schemeClr val="tx1"/>
              </a:solidFill>
            </a:endParaRPr>
          </a:p>
        </p:txBody>
      </p:sp>
      <p:sp>
        <p:nvSpPr>
          <p:cNvPr id="3" name="Text Placeholder 2">
            <a:extLst>
              <a:ext uri="{FF2B5EF4-FFF2-40B4-BE49-F238E27FC236}">
                <a16:creationId xmlns:a16="http://schemas.microsoft.com/office/drawing/2014/main" id="{FDB87F18-6DE3-4F3B-8591-C4D37883B746}"/>
              </a:ext>
            </a:extLst>
          </p:cNvPr>
          <p:cNvSpPr>
            <a:spLocks noGrp="1"/>
          </p:cNvSpPr>
          <p:nvPr>
            <p:ph type="body" idx="1"/>
          </p:nvPr>
        </p:nvSpPr>
        <p:spPr>
          <a:xfrm>
            <a:off x="311700" y="1152475"/>
            <a:ext cx="3540300" cy="3416400"/>
          </a:xfrm>
        </p:spPr>
        <p:txBody>
          <a:bodyPr/>
          <a:lstStyle/>
          <a:p>
            <a:pPr marL="114300" indent="0">
              <a:buNone/>
            </a:pPr>
            <a:endParaRPr lang="en-US" dirty="0"/>
          </a:p>
        </p:txBody>
      </p:sp>
      <p:pic>
        <p:nvPicPr>
          <p:cNvPr id="5" name="Picture 4" descr="Chart, bar chart&#10;&#10;Description automatically generated">
            <a:extLst>
              <a:ext uri="{FF2B5EF4-FFF2-40B4-BE49-F238E27FC236}">
                <a16:creationId xmlns:a16="http://schemas.microsoft.com/office/drawing/2014/main" id="{5E796488-0147-45AD-827F-61DDD8F22384}"/>
              </a:ext>
            </a:extLst>
          </p:cNvPr>
          <p:cNvPicPr>
            <a:picLocks noChangeAspect="1"/>
          </p:cNvPicPr>
          <p:nvPr/>
        </p:nvPicPr>
        <p:blipFill>
          <a:blip r:embed="rId2"/>
          <a:stretch>
            <a:fillRect/>
          </a:stretch>
        </p:blipFill>
        <p:spPr>
          <a:xfrm>
            <a:off x="311700" y="1152473"/>
            <a:ext cx="3674602" cy="3546001"/>
          </a:xfrm>
          <a:prstGeom prst="rect">
            <a:avLst/>
          </a:prstGeom>
        </p:spPr>
      </p:pic>
      <p:sp>
        <p:nvSpPr>
          <p:cNvPr id="6" name="TextBox 5">
            <a:extLst>
              <a:ext uri="{FF2B5EF4-FFF2-40B4-BE49-F238E27FC236}">
                <a16:creationId xmlns:a16="http://schemas.microsoft.com/office/drawing/2014/main" id="{0A327327-1EB3-4AF0-8FCB-22C7248F83EA}"/>
              </a:ext>
            </a:extLst>
          </p:cNvPr>
          <p:cNvSpPr txBox="1"/>
          <p:nvPr/>
        </p:nvSpPr>
        <p:spPr>
          <a:xfrm>
            <a:off x="4111200" y="1152473"/>
            <a:ext cx="4485600" cy="1323439"/>
          </a:xfrm>
          <a:prstGeom prst="rect">
            <a:avLst/>
          </a:prstGeom>
          <a:noFill/>
        </p:spPr>
        <p:txBody>
          <a:bodyPr wrap="square" rtlCol="0">
            <a:spAutoFit/>
          </a:bodyPr>
          <a:lstStyle/>
          <a:p>
            <a:pPr algn="just"/>
            <a:r>
              <a:rPr lang="en-US" sz="1600" dirty="0">
                <a:solidFill>
                  <a:schemeClr val="bg1"/>
                </a:solidFill>
                <a:latin typeface="Montserrat-Regular"/>
              </a:rPr>
              <a:t>This graph represent the top 10 countries from where guest comes and As per the  graph most number of guests come from Portugal(PTR) followed by Great Britain(GBR) and France(FRA).</a:t>
            </a:r>
          </a:p>
        </p:txBody>
      </p:sp>
    </p:spTree>
    <p:extLst>
      <p:ext uri="{BB962C8B-B14F-4D97-AF65-F5344CB8AC3E}">
        <p14:creationId xmlns:p14="http://schemas.microsoft.com/office/powerpoint/2010/main" val="1950081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4F1DA-D1B8-48B9-A0CC-C7EEE42D2826}"/>
              </a:ext>
            </a:extLst>
          </p:cNvPr>
          <p:cNvSpPr>
            <a:spLocks noGrp="1"/>
          </p:cNvSpPr>
          <p:nvPr>
            <p:ph type="title"/>
          </p:nvPr>
        </p:nvSpPr>
        <p:spPr>
          <a:xfrm>
            <a:off x="194400" y="445024"/>
            <a:ext cx="8949600" cy="1066975"/>
          </a:xfrm>
        </p:spPr>
        <p:txBody>
          <a:bodyPr/>
          <a:lstStyle/>
          <a:p>
            <a:r>
              <a:rPr lang="en-GB" b="1" dirty="0">
                <a:solidFill>
                  <a:schemeClr val="tx1"/>
                </a:solidFill>
                <a:latin typeface="Montserrat-Bold"/>
              </a:rPr>
              <a:t>How much do guest pay for a room per night?</a:t>
            </a:r>
            <a:br>
              <a:rPr lang="en-GB" b="1" dirty="0">
                <a:solidFill>
                  <a:schemeClr val="tx1"/>
                </a:solidFill>
                <a:latin typeface="Montserrat-Bold"/>
              </a:rPr>
            </a:br>
            <a:endParaRPr lang="en-US" dirty="0">
              <a:solidFill>
                <a:schemeClr val="tx1"/>
              </a:solidFill>
            </a:endParaRPr>
          </a:p>
        </p:txBody>
      </p:sp>
      <p:sp>
        <p:nvSpPr>
          <p:cNvPr id="3" name="Text Placeholder 2">
            <a:extLst>
              <a:ext uri="{FF2B5EF4-FFF2-40B4-BE49-F238E27FC236}">
                <a16:creationId xmlns:a16="http://schemas.microsoft.com/office/drawing/2014/main" id="{A1C0C8D8-8526-4ADF-B95F-4E543FA936A3}"/>
              </a:ext>
            </a:extLst>
          </p:cNvPr>
          <p:cNvSpPr>
            <a:spLocks noGrp="1"/>
          </p:cNvSpPr>
          <p:nvPr>
            <p:ph type="body" idx="1"/>
          </p:nvPr>
        </p:nvSpPr>
        <p:spPr>
          <a:xfrm>
            <a:off x="311700" y="1152474"/>
            <a:ext cx="4526700" cy="3635525"/>
          </a:xfrm>
        </p:spPr>
        <p:txBody>
          <a:bodyPr/>
          <a:lstStyle/>
          <a:p>
            <a:endParaRPr lang="en-US" dirty="0"/>
          </a:p>
        </p:txBody>
      </p:sp>
      <p:pic>
        <p:nvPicPr>
          <p:cNvPr id="5" name="Picture 4" descr="Chart, box and whisker chart&#10;&#10;Description automatically generated">
            <a:extLst>
              <a:ext uri="{FF2B5EF4-FFF2-40B4-BE49-F238E27FC236}">
                <a16:creationId xmlns:a16="http://schemas.microsoft.com/office/drawing/2014/main" id="{0165728F-B95D-4AB5-B1AF-929E9BB2B551}"/>
              </a:ext>
            </a:extLst>
          </p:cNvPr>
          <p:cNvPicPr>
            <a:picLocks noChangeAspect="1"/>
          </p:cNvPicPr>
          <p:nvPr/>
        </p:nvPicPr>
        <p:blipFill>
          <a:blip r:embed="rId2"/>
          <a:stretch>
            <a:fillRect/>
          </a:stretch>
        </p:blipFill>
        <p:spPr>
          <a:xfrm>
            <a:off x="311700" y="1152475"/>
            <a:ext cx="4526700" cy="3635524"/>
          </a:xfrm>
          <a:prstGeom prst="rect">
            <a:avLst/>
          </a:prstGeom>
        </p:spPr>
      </p:pic>
      <p:sp>
        <p:nvSpPr>
          <p:cNvPr id="9" name="TextBox 8">
            <a:extLst>
              <a:ext uri="{FF2B5EF4-FFF2-40B4-BE49-F238E27FC236}">
                <a16:creationId xmlns:a16="http://schemas.microsoft.com/office/drawing/2014/main" id="{ED383ABE-057B-47C4-8F9C-4E1FEE9294DF}"/>
              </a:ext>
            </a:extLst>
          </p:cNvPr>
          <p:cNvSpPr txBox="1"/>
          <p:nvPr/>
        </p:nvSpPr>
        <p:spPr>
          <a:xfrm>
            <a:off x="4955700" y="1152474"/>
            <a:ext cx="4024800" cy="1569660"/>
          </a:xfrm>
          <a:prstGeom prst="rect">
            <a:avLst/>
          </a:prstGeom>
          <a:noFill/>
        </p:spPr>
        <p:txBody>
          <a:bodyPr wrap="square" rtlCol="0">
            <a:spAutoFit/>
          </a:bodyPr>
          <a:lstStyle/>
          <a:p>
            <a:pPr algn="just"/>
            <a:r>
              <a:rPr lang="en-US" sz="1600" dirty="0">
                <a:solidFill>
                  <a:schemeClr val="bg1"/>
                </a:solidFill>
                <a:latin typeface="Montserrat-Regular"/>
              </a:rPr>
              <a:t>In the given boxplot there are 9 different types of rooms available and from those variety of room types </a:t>
            </a:r>
            <a:r>
              <a:rPr lang="en-US" sz="1600" b="1" dirty="0">
                <a:solidFill>
                  <a:schemeClr val="bg1"/>
                </a:solidFill>
                <a:latin typeface="Montserrat-Regular"/>
              </a:rPr>
              <a:t>Room Type G </a:t>
            </a:r>
            <a:r>
              <a:rPr lang="en-US" sz="1600" dirty="0">
                <a:solidFill>
                  <a:schemeClr val="bg1"/>
                </a:solidFill>
                <a:latin typeface="Montserrat-Regular"/>
              </a:rPr>
              <a:t>in both City Hotel and Resort Hotel is Costlier when compared to other Room Types.</a:t>
            </a:r>
          </a:p>
        </p:txBody>
      </p:sp>
    </p:spTree>
    <p:extLst>
      <p:ext uri="{BB962C8B-B14F-4D97-AF65-F5344CB8AC3E}">
        <p14:creationId xmlns:p14="http://schemas.microsoft.com/office/powerpoint/2010/main" val="2676028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29FC5-FE24-42AA-9563-D08B0D962F8E}"/>
              </a:ext>
            </a:extLst>
          </p:cNvPr>
          <p:cNvSpPr>
            <a:spLocks noGrp="1"/>
          </p:cNvSpPr>
          <p:nvPr>
            <p:ph type="title"/>
          </p:nvPr>
        </p:nvSpPr>
        <p:spPr/>
        <p:txBody>
          <a:bodyPr/>
          <a:lstStyle/>
          <a:p>
            <a:r>
              <a:rPr lang="en-GB" b="1" dirty="0">
                <a:solidFill>
                  <a:schemeClr val="tx1"/>
                </a:solidFill>
                <a:latin typeface="Montserrat-Bold"/>
              </a:rPr>
              <a:t>Which is the most busiest month?</a:t>
            </a:r>
            <a:br>
              <a:rPr lang="en-GB" b="1" dirty="0">
                <a:solidFill>
                  <a:srgbClr val="134F5C"/>
                </a:solidFill>
                <a:latin typeface="Montserrat-Bold"/>
              </a:rPr>
            </a:br>
            <a:endParaRPr lang="en-US" dirty="0"/>
          </a:p>
        </p:txBody>
      </p:sp>
      <p:sp>
        <p:nvSpPr>
          <p:cNvPr id="3" name="Text Placeholder 2">
            <a:extLst>
              <a:ext uri="{FF2B5EF4-FFF2-40B4-BE49-F238E27FC236}">
                <a16:creationId xmlns:a16="http://schemas.microsoft.com/office/drawing/2014/main" id="{A6855183-3C63-48BC-8453-2C1B0DE72E46}"/>
              </a:ext>
            </a:extLst>
          </p:cNvPr>
          <p:cNvSpPr>
            <a:spLocks noGrp="1"/>
          </p:cNvSpPr>
          <p:nvPr>
            <p:ph type="body" idx="1"/>
          </p:nvPr>
        </p:nvSpPr>
        <p:spPr>
          <a:xfrm>
            <a:off x="311700" y="1152475"/>
            <a:ext cx="8520600" cy="2392919"/>
          </a:xfrm>
        </p:spPr>
        <p:txBody>
          <a:bodyPr/>
          <a:lstStyle/>
          <a:p>
            <a:pPr marL="114300" indent="0">
              <a:buNone/>
            </a:pPr>
            <a:endParaRPr lang="en-US" dirty="0"/>
          </a:p>
        </p:txBody>
      </p:sp>
      <p:pic>
        <p:nvPicPr>
          <p:cNvPr id="5" name="Picture 4" descr="Chart describing bookings in each month &#10;">
            <a:extLst>
              <a:ext uri="{FF2B5EF4-FFF2-40B4-BE49-F238E27FC236}">
                <a16:creationId xmlns:a16="http://schemas.microsoft.com/office/drawing/2014/main" id="{9EF5CEB5-7284-4CBB-A510-61A19C23DF5C}"/>
              </a:ext>
            </a:extLst>
          </p:cNvPr>
          <p:cNvPicPr>
            <a:picLocks noChangeAspect="1"/>
          </p:cNvPicPr>
          <p:nvPr/>
        </p:nvPicPr>
        <p:blipFill>
          <a:blip r:embed="rId2"/>
          <a:stretch>
            <a:fillRect/>
          </a:stretch>
        </p:blipFill>
        <p:spPr>
          <a:xfrm>
            <a:off x="311700" y="1152475"/>
            <a:ext cx="8695500" cy="2454726"/>
          </a:xfrm>
          <a:prstGeom prst="rect">
            <a:avLst/>
          </a:prstGeom>
        </p:spPr>
      </p:pic>
      <p:sp>
        <p:nvSpPr>
          <p:cNvPr id="6" name="TextBox 5">
            <a:extLst>
              <a:ext uri="{FF2B5EF4-FFF2-40B4-BE49-F238E27FC236}">
                <a16:creationId xmlns:a16="http://schemas.microsoft.com/office/drawing/2014/main" id="{35644027-3A03-4110-A098-262A41C3E463}"/>
              </a:ext>
            </a:extLst>
          </p:cNvPr>
          <p:cNvSpPr txBox="1"/>
          <p:nvPr/>
        </p:nvSpPr>
        <p:spPr>
          <a:xfrm>
            <a:off x="583200" y="3768593"/>
            <a:ext cx="8249100" cy="584775"/>
          </a:xfrm>
          <a:prstGeom prst="rect">
            <a:avLst/>
          </a:prstGeom>
          <a:noFill/>
        </p:spPr>
        <p:txBody>
          <a:bodyPr wrap="square" rtlCol="0">
            <a:spAutoFit/>
          </a:bodyPr>
          <a:lstStyle/>
          <a:p>
            <a:pPr algn="just"/>
            <a:r>
              <a:rPr lang="en-US" sz="1600" dirty="0">
                <a:solidFill>
                  <a:schemeClr val="bg1"/>
                </a:solidFill>
                <a:latin typeface="Montserrat-Regular"/>
                <a:cs typeface="MoolBoran" panose="020B0604020202020204" pitchFamily="34" charset="0"/>
              </a:rPr>
              <a:t>By looking at the graph the bookings for both City and Resort Hotel are very high in the month of August.</a:t>
            </a:r>
          </a:p>
        </p:txBody>
      </p:sp>
    </p:spTree>
    <p:extLst>
      <p:ext uri="{BB962C8B-B14F-4D97-AF65-F5344CB8AC3E}">
        <p14:creationId xmlns:p14="http://schemas.microsoft.com/office/powerpoint/2010/main" val="3213495362"/>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775</TotalTime>
  <Words>1001</Words>
  <Application>Microsoft Office PowerPoint</Application>
  <PresentationFormat>On-screen Show (16:9)</PresentationFormat>
  <Paragraphs>109</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Montserrat-Regular</vt:lpstr>
      <vt:lpstr>Arial</vt:lpstr>
      <vt:lpstr>Montserrat</vt:lpstr>
      <vt:lpstr>Montserrat-Bold</vt:lpstr>
      <vt:lpstr>Simple Light</vt:lpstr>
      <vt:lpstr>          Capstone Project : 1 Hotel Booking Analysis  Team Members:  Rahul Kumar Soni Mouleena Jaiswal Pisay Bharath Tanmay Bohra </vt:lpstr>
      <vt:lpstr>    Content</vt:lpstr>
      <vt:lpstr>Problem Statements</vt:lpstr>
      <vt:lpstr>Data Summary</vt:lpstr>
      <vt:lpstr>Data Summary</vt:lpstr>
      <vt:lpstr>What is the count of each types  of hotels ? </vt:lpstr>
      <vt:lpstr>Where do the guest come from ? </vt:lpstr>
      <vt:lpstr>How much do guest pay for a room per night? </vt:lpstr>
      <vt:lpstr>Which is the most busiest month? </vt:lpstr>
      <vt:lpstr>Which hotel type has highest number of cancellations ?</vt:lpstr>
      <vt:lpstr>Bookings deposit per market segment?</vt:lpstr>
      <vt:lpstr>Cancellations per market segment?</vt:lpstr>
      <vt:lpstr>Which meals are more preferrable?</vt:lpstr>
      <vt:lpstr>How long Guest stay at hotel on weekends night</vt:lpstr>
      <vt:lpstr>How many repeated guests are there?</vt:lpstr>
      <vt:lpstr>Challenges:</vt:lpstr>
      <vt:lpstr>Conclusions:</vt:lpstr>
      <vt:lpstr>Conclusions: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1 Hotel Booking Analysis  Team Members: Rahul Kumar Soni Mouleena Jaiswal Bharath</dc:title>
  <dc:creator>Ultimatrix</dc:creator>
  <cp:lastModifiedBy>Ultimatrix</cp:lastModifiedBy>
  <cp:revision>41</cp:revision>
  <dcterms:modified xsi:type="dcterms:W3CDTF">2021-07-29T11:13:34Z</dcterms:modified>
</cp:coreProperties>
</file>