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134F5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F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4608" y="415364"/>
            <a:ext cx="3494782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5462" y="1357654"/>
            <a:ext cx="5335270" cy="107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134F5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949" y="752354"/>
            <a:ext cx="571436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200" spc="20">
                <a:latin typeface="Verdana"/>
                <a:cs typeface="Verdana"/>
              </a:rPr>
              <a:t>C</a:t>
            </a:r>
            <a:r>
              <a:rPr dirty="0" u="none" sz="4200" spc="-165">
                <a:latin typeface="Verdana"/>
                <a:cs typeface="Verdana"/>
              </a:rPr>
              <a:t>aps</a:t>
            </a:r>
            <a:r>
              <a:rPr dirty="0" u="none" sz="4200" spc="-185">
                <a:latin typeface="Verdana"/>
                <a:cs typeface="Verdana"/>
              </a:rPr>
              <a:t>t</a:t>
            </a:r>
            <a:r>
              <a:rPr dirty="0" u="none" sz="4200" spc="-110">
                <a:latin typeface="Verdana"/>
                <a:cs typeface="Verdana"/>
              </a:rPr>
              <a:t>o</a:t>
            </a:r>
            <a:r>
              <a:rPr dirty="0" u="none" sz="4200" spc="-95">
                <a:latin typeface="Verdana"/>
                <a:cs typeface="Verdana"/>
              </a:rPr>
              <a:t>n</a:t>
            </a:r>
            <a:r>
              <a:rPr dirty="0" u="none" sz="4200" spc="-140">
                <a:latin typeface="Verdana"/>
                <a:cs typeface="Verdana"/>
              </a:rPr>
              <a:t>e</a:t>
            </a:r>
            <a:r>
              <a:rPr dirty="0" u="none" sz="4200" spc="-250">
                <a:latin typeface="Verdana"/>
                <a:cs typeface="Verdana"/>
              </a:rPr>
              <a:t> </a:t>
            </a:r>
            <a:r>
              <a:rPr dirty="0" u="none" sz="4200" spc="-45">
                <a:latin typeface="Verdana"/>
                <a:cs typeface="Verdana"/>
              </a:rPr>
              <a:t>P</a:t>
            </a:r>
            <a:r>
              <a:rPr dirty="0" u="none" sz="4200" spc="-315">
                <a:latin typeface="Verdana"/>
                <a:cs typeface="Verdana"/>
              </a:rPr>
              <a:t>r</a:t>
            </a:r>
            <a:r>
              <a:rPr dirty="0" u="none" sz="4200" spc="-170">
                <a:latin typeface="Verdana"/>
                <a:cs typeface="Verdana"/>
              </a:rPr>
              <a:t>oje</a:t>
            </a:r>
            <a:r>
              <a:rPr dirty="0" u="none" sz="4200" spc="-145">
                <a:latin typeface="Verdana"/>
                <a:cs typeface="Verdana"/>
              </a:rPr>
              <a:t>c</a:t>
            </a:r>
            <a:r>
              <a:rPr dirty="0" u="none" sz="4200" spc="-90">
                <a:latin typeface="Verdana"/>
                <a:cs typeface="Verdana"/>
              </a:rPr>
              <a:t>t</a:t>
            </a:r>
            <a:r>
              <a:rPr dirty="0" u="none" sz="4200" spc="-250">
                <a:latin typeface="Verdana"/>
                <a:cs typeface="Verdana"/>
              </a:rPr>
              <a:t> </a:t>
            </a:r>
            <a:r>
              <a:rPr dirty="0" u="none" sz="4200" spc="-395">
                <a:latin typeface="Verdana"/>
                <a:cs typeface="Verdana"/>
              </a:rPr>
              <a:t>-</a:t>
            </a:r>
            <a:r>
              <a:rPr dirty="0" u="none" sz="4200" spc="-250">
                <a:latin typeface="Verdana"/>
                <a:cs typeface="Verdana"/>
              </a:rPr>
              <a:t> </a:t>
            </a:r>
            <a:r>
              <a:rPr dirty="0" u="none" sz="4200" spc="-95">
                <a:latin typeface="Verdana"/>
                <a:cs typeface="Verdana"/>
              </a:rPr>
              <a:t>4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718" y="1395482"/>
            <a:ext cx="7605395" cy="329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65" b="1">
                <a:solidFill>
                  <a:srgbClr val="134F5C"/>
                </a:solidFill>
                <a:latin typeface="Verdana"/>
                <a:cs typeface="Verdana"/>
              </a:rPr>
              <a:t>Book</a:t>
            </a:r>
            <a:r>
              <a:rPr dirty="0" sz="3600" spc="-21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3600" spc="-100" b="1">
                <a:solidFill>
                  <a:srgbClr val="134F5C"/>
                </a:solidFill>
                <a:latin typeface="Verdana"/>
                <a:cs typeface="Verdana"/>
              </a:rPr>
              <a:t>Re</a:t>
            </a:r>
            <a:r>
              <a:rPr dirty="0" sz="3600" spc="-110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3600" spc="-60" b="1">
                <a:solidFill>
                  <a:srgbClr val="134F5C"/>
                </a:solidFill>
                <a:latin typeface="Verdana"/>
                <a:cs typeface="Verdana"/>
              </a:rPr>
              <a:t>om</a:t>
            </a:r>
            <a:r>
              <a:rPr dirty="0" sz="3600" spc="-55" b="1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dirty="0" sz="3600" spc="-95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3600" spc="-90" b="1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dirty="0" sz="3600" spc="-105" b="1">
                <a:solidFill>
                  <a:srgbClr val="134F5C"/>
                </a:solidFill>
                <a:latin typeface="Verdana"/>
                <a:cs typeface="Verdana"/>
              </a:rPr>
              <a:t>dation</a:t>
            </a:r>
            <a:r>
              <a:rPr dirty="0" sz="3600" spc="-21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3600" spc="-300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3600" spc="-225" b="1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3600" spc="-170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3600" spc="-190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3600" spc="-80" b="1">
                <a:solidFill>
                  <a:srgbClr val="134F5C"/>
                </a:solidFill>
                <a:latin typeface="Verdana"/>
                <a:cs typeface="Verdana"/>
              </a:rPr>
              <a:t>em</a:t>
            </a:r>
            <a:endParaRPr sz="3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165"/>
              </a:spcBef>
            </a:pPr>
            <a:r>
              <a:rPr dirty="0" u="heavy" sz="2400" spc="-285" b="1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T</a:t>
            </a:r>
            <a:r>
              <a:rPr dirty="0" u="heavy" sz="2400" spc="-114" b="1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e</a:t>
            </a:r>
            <a:r>
              <a:rPr dirty="0" u="heavy" sz="2400" spc="-125" b="1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a</a:t>
            </a:r>
            <a:r>
              <a:rPr dirty="0" u="heavy" sz="2400" spc="-25" b="1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m</a:t>
            </a:r>
            <a:r>
              <a:rPr dirty="0" u="heavy" sz="2400" spc="-145" b="1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2400" spc="-65" b="1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Membe</a:t>
            </a:r>
            <a:r>
              <a:rPr dirty="0" u="heavy" sz="2400" spc="-45" b="1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r</a:t>
            </a:r>
            <a:r>
              <a:rPr dirty="0" u="heavy" sz="2400" spc="-150" b="1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algn="ctr" marL="2389505" marR="2382520">
              <a:lnSpc>
                <a:spcPct val="100000"/>
              </a:lnSpc>
              <a:spcBef>
                <a:spcPts val="960"/>
              </a:spcBef>
            </a:pPr>
            <a:r>
              <a:rPr dirty="0" sz="2400" spc="-80" b="1">
                <a:solidFill>
                  <a:srgbClr val="134F5C"/>
                </a:solidFill>
                <a:latin typeface="Verdana"/>
                <a:cs typeface="Verdana"/>
              </a:rPr>
              <a:t>Amir</a:t>
            </a:r>
            <a:r>
              <a:rPr dirty="0" sz="2400" spc="-14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2400" spc="-65" b="1">
                <a:solidFill>
                  <a:srgbClr val="134F5C"/>
                </a:solidFill>
                <a:latin typeface="Verdana"/>
                <a:cs typeface="Verdana"/>
              </a:rPr>
              <a:t>Khan  </a:t>
            </a:r>
            <a:r>
              <a:rPr dirty="0" sz="2400" spc="-140" b="1">
                <a:solidFill>
                  <a:srgbClr val="134F5C"/>
                </a:solidFill>
                <a:latin typeface="Verdana"/>
                <a:cs typeface="Verdana"/>
              </a:rPr>
              <a:t>Sau</a:t>
            </a:r>
            <a:r>
              <a:rPr dirty="0" sz="2400" spc="-114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2400" spc="-70" b="1">
                <a:solidFill>
                  <a:srgbClr val="134F5C"/>
                </a:solidFill>
                <a:latin typeface="Verdana"/>
                <a:cs typeface="Verdana"/>
              </a:rPr>
              <a:t>abh</a:t>
            </a:r>
            <a:r>
              <a:rPr dirty="0" sz="2400" spc="-14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2400" spc="-65" b="1">
                <a:solidFill>
                  <a:srgbClr val="134F5C"/>
                </a:solidFill>
                <a:latin typeface="Verdana"/>
                <a:cs typeface="Verdana"/>
              </a:rPr>
              <a:t>Dau</a:t>
            </a:r>
            <a:r>
              <a:rPr dirty="0" sz="2400" spc="-50" b="1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dirty="0" sz="2400" spc="-15" b="1">
                <a:solidFill>
                  <a:srgbClr val="134F5C"/>
                </a:solidFill>
                <a:latin typeface="Verdana"/>
                <a:cs typeface="Verdana"/>
              </a:rPr>
              <a:t>d  </a:t>
            </a:r>
            <a:r>
              <a:rPr dirty="0" sz="2400" spc="-70" b="1">
                <a:solidFill>
                  <a:srgbClr val="134F5C"/>
                </a:solidFill>
                <a:latin typeface="Verdana"/>
                <a:cs typeface="Verdana"/>
              </a:rPr>
              <a:t>Het</a:t>
            </a:r>
            <a:r>
              <a:rPr dirty="0" sz="2400" spc="-14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2400" spc="-130" b="1">
                <a:solidFill>
                  <a:srgbClr val="134F5C"/>
                </a:solidFill>
                <a:latin typeface="Verdana"/>
                <a:cs typeface="Verdana"/>
              </a:rPr>
              <a:t>K</a:t>
            </a:r>
            <a:r>
              <a:rPr dirty="0" sz="2400" spc="-100" b="1">
                <a:solidFill>
                  <a:srgbClr val="134F5C"/>
                </a:solidFill>
                <a:latin typeface="Verdana"/>
                <a:cs typeface="Verdana"/>
              </a:rPr>
              <a:t>otha</a:t>
            </a:r>
            <a:r>
              <a:rPr dirty="0" sz="2400" spc="-90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2400" spc="-100" b="1">
                <a:solidFill>
                  <a:srgbClr val="134F5C"/>
                </a:solidFill>
                <a:latin typeface="Verdana"/>
                <a:cs typeface="Verdana"/>
              </a:rPr>
              <a:t>i  </a:t>
            </a:r>
            <a:r>
              <a:rPr dirty="0" sz="2400" spc="-105" b="1">
                <a:solidFill>
                  <a:srgbClr val="134F5C"/>
                </a:solidFill>
                <a:latin typeface="Verdana"/>
                <a:cs typeface="Verdana"/>
              </a:rPr>
              <a:t>K</a:t>
            </a:r>
            <a:r>
              <a:rPr dirty="0" sz="2400" spc="-60" b="1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2400" spc="-114" b="1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dirty="0" sz="2400" spc="-175" b="1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2400" spc="-125" b="1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2400" spc="-14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2400" spc="-65" b="1">
                <a:solidFill>
                  <a:srgbClr val="134F5C"/>
                </a:solidFill>
                <a:latin typeface="Verdana"/>
                <a:cs typeface="Verdana"/>
              </a:rPr>
              <a:t>Mal</a:t>
            </a:r>
            <a:r>
              <a:rPr dirty="0" sz="2400" spc="-60" b="1">
                <a:solidFill>
                  <a:srgbClr val="134F5C"/>
                </a:solidFill>
                <a:latin typeface="Verdana"/>
                <a:cs typeface="Verdana"/>
              </a:rPr>
              <a:t>h</a:t>
            </a:r>
            <a:r>
              <a:rPr dirty="0" sz="2400" spc="-100" b="1">
                <a:solidFill>
                  <a:srgbClr val="134F5C"/>
                </a:solidFill>
                <a:latin typeface="Verdana"/>
                <a:cs typeface="Verdana"/>
              </a:rPr>
              <a:t>ot</a:t>
            </a:r>
            <a:r>
              <a:rPr dirty="0" sz="2400" spc="-10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2400" spc="-85" b="1">
                <a:solidFill>
                  <a:srgbClr val="134F5C"/>
                </a:solidFill>
                <a:latin typeface="Verdana"/>
                <a:cs typeface="Verdana"/>
              </a:rPr>
              <a:t>a  </a:t>
            </a:r>
            <a:r>
              <a:rPr dirty="0" sz="2400" spc="-70" b="1">
                <a:solidFill>
                  <a:srgbClr val="134F5C"/>
                </a:solidFill>
                <a:latin typeface="Verdana"/>
                <a:cs typeface="Verdana"/>
              </a:rPr>
              <a:t>Mouleena</a:t>
            </a:r>
            <a:r>
              <a:rPr dirty="0" sz="2400" spc="-14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2400" spc="-100" b="1">
                <a:solidFill>
                  <a:srgbClr val="134F5C"/>
                </a:solidFill>
                <a:latin typeface="Verdana"/>
                <a:cs typeface="Verdana"/>
              </a:rPr>
              <a:t>Jai</a:t>
            </a:r>
            <a:r>
              <a:rPr dirty="0" sz="2400" spc="-140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2400" spc="-150" b="1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dirty="0" sz="2400" spc="-114" b="1">
                <a:solidFill>
                  <a:srgbClr val="134F5C"/>
                </a:solidFill>
                <a:latin typeface="Verdana"/>
                <a:cs typeface="Verdana"/>
              </a:rPr>
              <a:t>al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2975" y="66525"/>
              <a:ext cx="348618" cy="3579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FF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57596" y="3936721"/>
            <a:ext cx="4266565" cy="8667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We</a:t>
            </a:r>
            <a:r>
              <a:rPr dirty="0" sz="1600" spc="-1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have 16,803 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unique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b="1">
                <a:solidFill>
                  <a:srgbClr val="134F5C"/>
                </a:solidFill>
                <a:latin typeface="Roboto"/>
                <a:cs typeface="Roboto"/>
              </a:rPr>
              <a:t>Publishers.</a:t>
            </a:r>
            <a:endParaRPr sz="1600">
              <a:latin typeface="Roboto"/>
              <a:cs typeface="Roboto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25" b="1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20" b="1">
                <a:solidFill>
                  <a:srgbClr val="134F5C"/>
                </a:solidFill>
                <a:latin typeface="Roboto"/>
                <a:cs typeface="Roboto"/>
              </a:rPr>
              <a:t>top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most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 publisher found 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is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 Harlequin.</a:t>
            </a:r>
            <a:endParaRPr sz="1600">
              <a:latin typeface="Roboto"/>
              <a:cs typeface="Roboto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We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 have 7,535 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Harlequin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 in 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books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 data.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3039" y="501832"/>
            <a:ext cx="1325880" cy="314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1900" spc="-5">
                <a:solidFill>
                  <a:srgbClr val="212121"/>
                </a:solidFill>
                <a:latin typeface="Roboto"/>
                <a:cs typeface="Roboto"/>
              </a:rPr>
              <a:t>3.</a:t>
            </a:r>
            <a:r>
              <a:rPr dirty="0" u="none" sz="1900" spc="-5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u="none" sz="1900">
                <a:solidFill>
                  <a:srgbClr val="212121"/>
                </a:solidFill>
                <a:latin typeface="Roboto"/>
                <a:cs typeface="Roboto"/>
              </a:rPr>
              <a:t>Publisher</a:t>
            </a:r>
            <a:endParaRPr sz="19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4787" y="1171175"/>
            <a:ext cx="5268664" cy="2495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6660" y="3973805"/>
            <a:ext cx="40735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134F5C"/>
                </a:solidFill>
                <a:latin typeface="Roboto"/>
                <a:cs typeface="Roboto"/>
              </a:rPr>
              <a:t>Most </a:t>
            </a:r>
            <a:r>
              <a:rPr dirty="0" sz="1500" spc="-5" b="1">
                <a:solidFill>
                  <a:srgbClr val="134F5C"/>
                </a:solidFill>
                <a:latin typeface="Roboto"/>
                <a:cs typeface="Roboto"/>
              </a:rPr>
              <a:t>books</a:t>
            </a:r>
            <a:r>
              <a:rPr dirty="0" sz="1500" spc="-1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10" b="1">
                <a:solidFill>
                  <a:srgbClr val="134F5C"/>
                </a:solidFill>
                <a:latin typeface="Roboto"/>
                <a:cs typeface="Roboto"/>
              </a:rPr>
              <a:t>were</a:t>
            </a:r>
            <a:r>
              <a:rPr dirty="0" sz="1500" spc="-5" b="1">
                <a:solidFill>
                  <a:srgbClr val="134F5C"/>
                </a:solidFill>
                <a:latin typeface="Roboto"/>
                <a:cs typeface="Roboto"/>
              </a:rPr>
              <a:t> published</a:t>
            </a:r>
            <a:r>
              <a:rPr dirty="0" sz="1500" spc="-10" b="1">
                <a:solidFill>
                  <a:srgbClr val="134F5C"/>
                </a:solidFill>
                <a:latin typeface="Roboto"/>
                <a:cs typeface="Roboto"/>
              </a:rPr>
              <a:t> in </a:t>
            </a:r>
            <a:r>
              <a:rPr dirty="0" sz="1500" spc="-5" b="1">
                <a:solidFill>
                  <a:srgbClr val="134F5C"/>
                </a:solidFill>
                <a:latin typeface="Roboto"/>
                <a:cs typeface="Roboto"/>
              </a:rPr>
              <a:t>the </a:t>
            </a:r>
            <a:r>
              <a:rPr dirty="0" sz="1500" b="1">
                <a:solidFill>
                  <a:srgbClr val="134F5C"/>
                </a:solidFill>
                <a:latin typeface="Roboto"/>
                <a:cs typeface="Roboto"/>
              </a:rPr>
              <a:t>year</a:t>
            </a:r>
            <a:r>
              <a:rPr dirty="0" sz="1500" spc="-1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5" b="1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dirty="0" sz="1500" spc="-10" b="1">
                <a:solidFill>
                  <a:srgbClr val="134F5C"/>
                </a:solidFill>
                <a:latin typeface="Roboto"/>
                <a:cs typeface="Roboto"/>
              </a:rPr>
              <a:t> 2002.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800" y="732823"/>
            <a:ext cx="9010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212121"/>
                </a:solidFill>
                <a:latin typeface="Roboto"/>
                <a:cs typeface="Roboto"/>
              </a:rPr>
              <a:t>4.</a:t>
            </a:r>
            <a:r>
              <a:rPr dirty="0" sz="1600" spc="-40" b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5" b="1">
                <a:solidFill>
                  <a:srgbClr val="212121"/>
                </a:solidFill>
                <a:latin typeface="Roboto"/>
                <a:cs typeface="Roboto"/>
              </a:rPr>
              <a:t>Year</a:t>
            </a:r>
            <a:r>
              <a:rPr dirty="0" sz="1600" spc="-35" b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b="1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1709" y="732823"/>
            <a:ext cx="10585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212121"/>
                </a:solidFill>
                <a:latin typeface="Roboto"/>
                <a:cs typeface="Roboto"/>
              </a:rPr>
              <a:t>Publication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5712" y="1197824"/>
            <a:ext cx="3052578" cy="2495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89946" y="3834892"/>
            <a:ext cx="57042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In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b="1">
                <a:solidFill>
                  <a:srgbClr val="134F5C"/>
                </a:solidFill>
                <a:latin typeface="Roboto"/>
                <a:cs typeface="Roboto"/>
              </a:rPr>
              <a:t>these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plot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25" b="1">
                <a:solidFill>
                  <a:srgbClr val="134F5C"/>
                </a:solidFill>
                <a:latin typeface="Roboto"/>
                <a:cs typeface="Roboto"/>
              </a:rPr>
              <a:t>,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10" b="1">
                <a:solidFill>
                  <a:srgbClr val="134F5C"/>
                </a:solidFill>
                <a:latin typeface="Roboto"/>
                <a:cs typeface="Roboto"/>
              </a:rPr>
              <a:t>we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 can </a:t>
            </a:r>
            <a:r>
              <a:rPr dirty="0" sz="1600" spc="10" b="1">
                <a:solidFill>
                  <a:srgbClr val="134F5C"/>
                </a:solidFill>
                <a:latin typeface="Roboto"/>
                <a:cs typeface="Roboto"/>
              </a:rPr>
              <a:t>see</a:t>
            </a:r>
            <a:r>
              <a:rPr dirty="0" sz="1600" spc="39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20" b="1">
                <a:solidFill>
                  <a:srgbClr val="134F5C"/>
                </a:solidFill>
                <a:latin typeface="Roboto"/>
                <a:cs typeface="Roboto"/>
              </a:rPr>
              <a:t>top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 10 </a:t>
            </a:r>
            <a:r>
              <a:rPr dirty="0" sz="1600" b="1">
                <a:solidFill>
                  <a:srgbClr val="134F5C"/>
                </a:solidFill>
                <a:latin typeface="Roboto"/>
                <a:cs typeface="Roboto"/>
              </a:rPr>
              <a:t>users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location.</a:t>
            </a:r>
            <a:endParaRPr sz="1600">
              <a:latin typeface="Roboto"/>
              <a:cs typeface="Roboto"/>
            </a:endParaRPr>
          </a:p>
          <a:p>
            <a:pPr marL="363855" indent="-351790">
              <a:lnSpc>
                <a:spcPct val="1000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25" b="1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dirty="0" sz="160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20" b="1">
                <a:solidFill>
                  <a:srgbClr val="134F5C"/>
                </a:solidFill>
                <a:latin typeface="Roboto"/>
                <a:cs typeface="Roboto"/>
              </a:rPr>
              <a:t>top</a:t>
            </a:r>
            <a:r>
              <a:rPr dirty="0" sz="160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most</a:t>
            </a:r>
            <a:r>
              <a:rPr dirty="0" sz="160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location</a:t>
            </a:r>
            <a:r>
              <a:rPr dirty="0" sz="1600" spc="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is</a:t>
            </a:r>
            <a:r>
              <a:rPr dirty="0" sz="160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5" b="1">
                <a:solidFill>
                  <a:srgbClr val="134F5C"/>
                </a:solidFill>
                <a:latin typeface="Roboto"/>
                <a:cs typeface="Roboto"/>
              </a:rPr>
              <a:t>London,</a:t>
            </a:r>
            <a:r>
              <a:rPr dirty="0" sz="160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England,</a:t>
            </a:r>
            <a:r>
              <a:rPr dirty="0" sz="1600" spc="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5" b="1">
                <a:solidFill>
                  <a:srgbClr val="134F5C"/>
                </a:solidFill>
                <a:latin typeface="Roboto"/>
                <a:cs typeface="Roboto"/>
              </a:rPr>
              <a:t>United</a:t>
            </a:r>
            <a:r>
              <a:rPr dirty="0" sz="160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Kingdom</a:t>
            </a:r>
            <a:endParaRPr sz="1600">
              <a:latin typeface="Roboto"/>
              <a:cs typeface="Roboto"/>
            </a:endParaRPr>
          </a:p>
          <a:p>
            <a:pPr marL="363855" indent="-351790">
              <a:lnSpc>
                <a:spcPct val="1000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We 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have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0" b="1">
                <a:solidFill>
                  <a:srgbClr val="134F5C"/>
                </a:solidFill>
                <a:latin typeface="Roboto"/>
                <a:cs typeface="Roboto"/>
              </a:rPr>
              <a:t>around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 2500 </a:t>
            </a:r>
            <a:r>
              <a:rPr dirty="0" sz="1600" b="1">
                <a:solidFill>
                  <a:srgbClr val="134F5C"/>
                </a:solidFill>
                <a:latin typeface="Roboto"/>
                <a:cs typeface="Roboto"/>
              </a:rPr>
              <a:t>users</a:t>
            </a:r>
            <a:r>
              <a:rPr dirty="0" sz="1600" spc="-5" b="1">
                <a:solidFill>
                  <a:srgbClr val="134F5C"/>
                </a:solidFill>
                <a:latin typeface="Roboto"/>
                <a:cs typeface="Roboto"/>
              </a:rPr>
              <a:t> from </a:t>
            </a:r>
            <a:r>
              <a:rPr dirty="0" sz="1600" spc="-15" b="1">
                <a:solidFill>
                  <a:srgbClr val="134F5C"/>
                </a:solidFill>
                <a:latin typeface="Roboto"/>
                <a:cs typeface="Roboto"/>
              </a:rPr>
              <a:t>London.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22408" y="214443"/>
            <a:ext cx="8826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EDA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5833" y="740807"/>
            <a:ext cx="1631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134F5C"/>
                </a:solidFill>
                <a:latin typeface="Arial"/>
                <a:cs typeface="Arial"/>
              </a:rPr>
              <a:t>5.</a:t>
            </a:r>
            <a:r>
              <a:rPr dirty="0" sz="2400" spc="-8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134F5C"/>
                </a:solidFill>
                <a:latin typeface="Arial"/>
                <a:cs typeface="Arial"/>
              </a:rPr>
              <a:t>Location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125" y="1207920"/>
            <a:ext cx="8905874" cy="2368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9400" y="3854954"/>
            <a:ext cx="3227705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5"/>
              </a:lnSpc>
            </a:pPr>
            <a:r>
              <a:rPr dirty="0" sz="1200" spc="-15">
                <a:solidFill>
                  <a:srgbClr val="212121"/>
                </a:solidFill>
                <a:latin typeface="Roboto"/>
                <a:cs typeface="Roboto"/>
              </a:rPr>
              <a:t>Remove</a:t>
            </a:r>
            <a:r>
              <a:rPr dirty="0" sz="1200" spc="-5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dirty="0" sz="1200" spc="-5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12121"/>
                </a:solidFill>
                <a:latin typeface="Roboto"/>
                <a:cs typeface="Roboto"/>
              </a:rPr>
              <a:t>Age</a:t>
            </a:r>
            <a:r>
              <a:rPr dirty="0" sz="1200" spc="-5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12121"/>
                </a:solidFill>
                <a:latin typeface="Roboto"/>
                <a:cs typeface="Roboto"/>
              </a:rPr>
              <a:t>greater</a:t>
            </a:r>
            <a:r>
              <a:rPr dirty="0" sz="1200" spc="-5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Roboto"/>
                <a:cs typeface="Roboto"/>
              </a:rPr>
              <a:t>than</a:t>
            </a:r>
            <a:r>
              <a:rPr dirty="0" sz="1200" spc="-5">
                <a:solidFill>
                  <a:srgbClr val="212121"/>
                </a:solidFill>
                <a:latin typeface="Roboto"/>
                <a:cs typeface="Roboto"/>
              </a:rPr>
              <a:t> 90 </a:t>
            </a:r>
            <a:r>
              <a:rPr dirty="0" sz="1200" spc="-15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dirty="0" sz="1200" spc="-5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Roboto"/>
                <a:cs typeface="Roboto"/>
              </a:rPr>
              <a:t>less</a:t>
            </a:r>
            <a:r>
              <a:rPr dirty="0" sz="1200" spc="-5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Roboto"/>
                <a:cs typeface="Roboto"/>
              </a:rPr>
              <a:t>than</a:t>
            </a:r>
            <a:r>
              <a:rPr dirty="0" sz="1200" spc="-5">
                <a:solidFill>
                  <a:srgbClr val="212121"/>
                </a:solidFill>
                <a:latin typeface="Roboto"/>
                <a:cs typeface="Roboto"/>
              </a:rPr>
              <a:t> 5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755" y="4563269"/>
            <a:ext cx="509206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b="1">
                <a:solidFill>
                  <a:srgbClr val="134F5C"/>
                </a:solidFill>
                <a:latin typeface="Roboto"/>
                <a:cs typeface="Roboto"/>
              </a:rPr>
              <a:t>Remove</a:t>
            </a:r>
            <a:r>
              <a:rPr dirty="0" sz="1700" spc="-1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700" spc="-5" b="1">
                <a:solidFill>
                  <a:srgbClr val="134F5C"/>
                </a:solidFill>
                <a:latin typeface="Roboto"/>
                <a:cs typeface="Roboto"/>
              </a:rPr>
              <a:t>the </a:t>
            </a:r>
            <a:r>
              <a:rPr dirty="0" sz="1700" spc="30" b="1">
                <a:solidFill>
                  <a:srgbClr val="134F5C"/>
                </a:solidFill>
                <a:latin typeface="Roboto"/>
                <a:cs typeface="Roboto"/>
              </a:rPr>
              <a:t>Age</a:t>
            </a:r>
            <a:r>
              <a:rPr dirty="0" sz="17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700" spc="5" b="1">
                <a:solidFill>
                  <a:srgbClr val="134F5C"/>
                </a:solidFill>
                <a:latin typeface="Roboto"/>
                <a:cs typeface="Roboto"/>
              </a:rPr>
              <a:t>greater</a:t>
            </a:r>
            <a:r>
              <a:rPr dirty="0" sz="1700" spc="-1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700" spc="-15" b="1">
                <a:solidFill>
                  <a:srgbClr val="134F5C"/>
                </a:solidFill>
                <a:latin typeface="Roboto"/>
                <a:cs typeface="Roboto"/>
              </a:rPr>
              <a:t>than</a:t>
            </a:r>
            <a:r>
              <a:rPr dirty="0" sz="1700" spc="-5" b="1">
                <a:solidFill>
                  <a:srgbClr val="134F5C"/>
                </a:solidFill>
                <a:latin typeface="Roboto"/>
                <a:cs typeface="Roboto"/>
              </a:rPr>
              <a:t> 90 </a:t>
            </a:r>
            <a:r>
              <a:rPr dirty="0" sz="1700" spc="-10" b="1">
                <a:solidFill>
                  <a:srgbClr val="134F5C"/>
                </a:solidFill>
                <a:latin typeface="Roboto"/>
                <a:cs typeface="Roboto"/>
              </a:rPr>
              <a:t>and</a:t>
            </a:r>
            <a:r>
              <a:rPr dirty="0" sz="17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700" b="1">
                <a:solidFill>
                  <a:srgbClr val="134F5C"/>
                </a:solidFill>
                <a:latin typeface="Roboto"/>
                <a:cs typeface="Roboto"/>
              </a:rPr>
              <a:t>less</a:t>
            </a:r>
            <a:r>
              <a:rPr dirty="0" sz="1700" spc="-1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700" spc="-15" b="1">
                <a:solidFill>
                  <a:srgbClr val="134F5C"/>
                </a:solidFill>
                <a:latin typeface="Roboto"/>
                <a:cs typeface="Roboto"/>
              </a:rPr>
              <a:t>than</a:t>
            </a:r>
            <a:r>
              <a:rPr dirty="0" sz="17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700" spc="-10" b="1">
                <a:solidFill>
                  <a:srgbClr val="134F5C"/>
                </a:solidFill>
                <a:latin typeface="Roboto"/>
                <a:cs typeface="Roboto"/>
              </a:rPr>
              <a:t>5.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22408" y="214443"/>
            <a:ext cx="8826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EDA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0000" y="895608"/>
            <a:ext cx="9283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134F5C"/>
                </a:solidFill>
                <a:latin typeface="Arial"/>
                <a:cs typeface="Arial"/>
              </a:rPr>
              <a:t>6</a:t>
            </a:r>
            <a:r>
              <a:rPr dirty="0" sz="2400" b="1">
                <a:solidFill>
                  <a:srgbClr val="134F5C"/>
                </a:solidFill>
                <a:latin typeface="Arial"/>
                <a:cs typeface="Arial"/>
              </a:rPr>
              <a:t>.</a:t>
            </a:r>
            <a:r>
              <a:rPr dirty="0" sz="2400" spc="-9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134F5C"/>
                </a:solidFill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" y="1821125"/>
            <a:ext cx="4599624" cy="2520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2475" y="1923575"/>
            <a:ext cx="3879649" cy="23154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20949" y="1481225"/>
            <a:ext cx="247459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solidFill>
                  <a:srgbClr val="134F5C"/>
                </a:solidFill>
                <a:latin typeface="Arial MT"/>
                <a:cs typeface="Arial MT"/>
              </a:rPr>
              <a:t>Before</a:t>
            </a:r>
            <a:r>
              <a:rPr dirty="0" sz="1550" spc="-10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4F5C"/>
                </a:solidFill>
                <a:latin typeface="Arial MT"/>
                <a:cs typeface="Arial MT"/>
              </a:rPr>
              <a:t>Age</a:t>
            </a:r>
            <a:r>
              <a:rPr dirty="0" sz="1550" spc="-2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134F5C"/>
                </a:solidFill>
                <a:latin typeface="Arial MT"/>
                <a:cs typeface="Arial MT"/>
              </a:rPr>
              <a:t>Outlier</a:t>
            </a:r>
            <a:r>
              <a:rPr dirty="0" sz="1550" spc="-2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4F5C"/>
                </a:solidFill>
                <a:latin typeface="Arial MT"/>
                <a:cs typeface="Arial MT"/>
              </a:rPr>
              <a:t>Removal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4175" y="1541072"/>
            <a:ext cx="236474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solidFill>
                  <a:srgbClr val="134F5C"/>
                </a:solidFill>
                <a:latin typeface="Arial MT"/>
                <a:cs typeface="Arial MT"/>
              </a:rPr>
              <a:t>After</a:t>
            </a:r>
            <a:r>
              <a:rPr dirty="0" sz="1550" spc="3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4F5C"/>
                </a:solidFill>
                <a:latin typeface="Arial MT"/>
                <a:cs typeface="Arial MT"/>
              </a:rPr>
              <a:t>Age</a:t>
            </a:r>
            <a:r>
              <a:rPr dirty="0" sz="155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134F5C"/>
                </a:solidFill>
                <a:latin typeface="Arial MT"/>
                <a:cs typeface="Arial MT"/>
              </a:rPr>
              <a:t>Outlier</a:t>
            </a:r>
            <a:r>
              <a:rPr dirty="0" sz="1550" spc="-2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4F5C"/>
                </a:solidFill>
                <a:latin typeface="Arial MT"/>
                <a:cs typeface="Arial MT"/>
              </a:rPr>
              <a:t>Removal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9162" y="3827490"/>
            <a:ext cx="4149090" cy="110934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b="1">
                <a:solidFill>
                  <a:srgbClr val="134F5C"/>
                </a:solidFill>
                <a:latin typeface="Roboto"/>
                <a:cs typeface="Roboto"/>
              </a:rPr>
              <a:t>Highest</a:t>
            </a:r>
            <a:r>
              <a:rPr dirty="0" sz="1500" spc="-10" b="1">
                <a:solidFill>
                  <a:srgbClr val="134F5C"/>
                </a:solidFill>
                <a:latin typeface="Roboto"/>
                <a:cs typeface="Roboto"/>
              </a:rPr>
              <a:t> rating is </a:t>
            </a:r>
            <a:r>
              <a:rPr dirty="0" sz="1500" b="1">
                <a:solidFill>
                  <a:srgbClr val="134F5C"/>
                </a:solidFill>
                <a:latin typeface="Roboto"/>
                <a:cs typeface="Roboto"/>
              </a:rPr>
              <a:t>8</a:t>
            </a:r>
            <a:r>
              <a:rPr dirty="0" sz="1500" spc="-1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 b="1">
                <a:solidFill>
                  <a:srgbClr val="134F5C"/>
                </a:solidFill>
                <a:latin typeface="Roboto"/>
                <a:cs typeface="Roboto"/>
              </a:rPr>
              <a:t>out</a:t>
            </a:r>
            <a:r>
              <a:rPr dirty="0" sz="15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5" b="1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dirty="0" sz="1500" spc="-10" b="1">
                <a:solidFill>
                  <a:srgbClr val="134F5C"/>
                </a:solidFill>
                <a:latin typeface="Roboto"/>
                <a:cs typeface="Roboto"/>
              </a:rPr>
              <a:t> 10.</a:t>
            </a:r>
            <a:endParaRPr sz="1500">
              <a:latin typeface="Roboto"/>
              <a:cs typeface="Roboto"/>
            </a:endParaRPr>
          </a:p>
          <a:p>
            <a:pPr marL="356235" indent="-34417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10" b="1">
                <a:solidFill>
                  <a:srgbClr val="134F5C"/>
                </a:solidFill>
                <a:latin typeface="Roboto"/>
                <a:cs typeface="Roboto"/>
              </a:rPr>
              <a:t>Lowest rating is</a:t>
            </a:r>
            <a:r>
              <a:rPr dirty="0" sz="15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b="1">
                <a:solidFill>
                  <a:srgbClr val="134F5C"/>
                </a:solidFill>
                <a:latin typeface="Roboto"/>
                <a:cs typeface="Roboto"/>
              </a:rPr>
              <a:t>2</a:t>
            </a:r>
            <a:r>
              <a:rPr dirty="0" sz="1500" spc="-1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 b="1">
                <a:solidFill>
                  <a:srgbClr val="134F5C"/>
                </a:solidFill>
                <a:latin typeface="Roboto"/>
                <a:cs typeface="Roboto"/>
              </a:rPr>
              <a:t>out</a:t>
            </a:r>
            <a:r>
              <a:rPr dirty="0" sz="15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5" b="1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dirty="0" sz="1500" spc="-10" b="1">
                <a:solidFill>
                  <a:srgbClr val="134F5C"/>
                </a:solidFill>
                <a:latin typeface="Roboto"/>
                <a:cs typeface="Roboto"/>
              </a:rPr>
              <a:t> 10.</a:t>
            </a:r>
            <a:endParaRPr sz="1500">
              <a:latin typeface="Roboto"/>
              <a:cs typeface="Roboto"/>
            </a:endParaRPr>
          </a:p>
          <a:p>
            <a:pPr marL="356235" indent="-34417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10" b="1">
                <a:solidFill>
                  <a:srgbClr val="134F5C"/>
                </a:solidFill>
                <a:latin typeface="Roboto"/>
                <a:cs typeface="Roboto"/>
              </a:rPr>
              <a:t>Most</a:t>
            </a:r>
            <a:r>
              <a:rPr dirty="0" sz="15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5" b="1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dirty="0" sz="1500" spc="-5" b="1">
                <a:solidFill>
                  <a:srgbClr val="134F5C"/>
                </a:solidFill>
                <a:latin typeface="Roboto"/>
                <a:cs typeface="Roboto"/>
              </a:rPr>
              <a:t> the </a:t>
            </a:r>
            <a:r>
              <a:rPr dirty="0" sz="1500" b="1">
                <a:solidFill>
                  <a:srgbClr val="134F5C"/>
                </a:solidFill>
                <a:latin typeface="Roboto"/>
                <a:cs typeface="Roboto"/>
              </a:rPr>
              <a:t>people</a:t>
            </a:r>
            <a:r>
              <a:rPr dirty="0" sz="15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30" b="1">
                <a:solidFill>
                  <a:srgbClr val="134F5C"/>
                </a:solidFill>
                <a:latin typeface="Roboto"/>
                <a:cs typeface="Roboto"/>
              </a:rPr>
              <a:t>haven't</a:t>
            </a:r>
            <a:r>
              <a:rPr dirty="0" sz="1500" spc="-5" b="1">
                <a:solidFill>
                  <a:srgbClr val="134F5C"/>
                </a:solidFill>
                <a:latin typeface="Roboto"/>
                <a:cs typeface="Roboto"/>
              </a:rPr>
              <a:t> given</a:t>
            </a:r>
            <a:r>
              <a:rPr dirty="0" sz="150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Roboto"/>
                <a:cs typeface="Roboto"/>
              </a:rPr>
              <a:t>the </a:t>
            </a:r>
            <a:r>
              <a:rPr dirty="0" sz="1500" spc="-10" b="1">
                <a:solidFill>
                  <a:srgbClr val="134F5C"/>
                </a:solidFill>
                <a:latin typeface="Roboto"/>
                <a:cs typeface="Roboto"/>
              </a:rPr>
              <a:t>ratings.</a:t>
            </a:r>
            <a:endParaRPr sz="1500">
              <a:latin typeface="Roboto"/>
              <a:cs typeface="Roboto"/>
            </a:endParaRPr>
          </a:p>
          <a:p>
            <a:pPr marL="356235">
              <a:lnSpc>
                <a:spcPct val="100000"/>
              </a:lnSpc>
              <a:spcBef>
                <a:spcPts val="880"/>
              </a:spcBef>
            </a:pPr>
            <a:r>
              <a:rPr dirty="0" sz="1200" spc="-10">
                <a:solidFill>
                  <a:srgbClr val="212121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22408" y="214443"/>
            <a:ext cx="8826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EDA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66018" y="811883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134F5C"/>
                </a:solidFill>
                <a:latin typeface="Arial MT"/>
                <a:cs typeface="Arial MT"/>
              </a:rPr>
              <a:t>Location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834775"/>
            <a:ext cx="5281514" cy="28018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FF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0875" y="912829"/>
              <a:ext cx="4045200" cy="331783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0259" y="449527"/>
            <a:ext cx="360172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900" spc="-5"/>
              <a:t>Model</a:t>
            </a:r>
            <a:r>
              <a:rPr dirty="0" u="none" sz="3900" spc="-90"/>
              <a:t> </a:t>
            </a:r>
            <a:r>
              <a:rPr dirty="0" u="none" sz="3900" spc="-5"/>
              <a:t>Creation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442075" y="1501382"/>
            <a:ext cx="3838575" cy="2233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7680">
              <a:lnSpc>
                <a:spcPct val="114999"/>
              </a:lnSpc>
              <a:spcBef>
                <a:spcPts val="100"/>
              </a:spcBef>
            </a:pPr>
            <a:r>
              <a:rPr dirty="0" sz="1800" spc="-50" b="1">
                <a:solidFill>
                  <a:srgbClr val="134F5C"/>
                </a:solidFill>
                <a:latin typeface="Verdana"/>
                <a:cs typeface="Verdana"/>
              </a:rPr>
              <a:t>Re</a:t>
            </a:r>
            <a:r>
              <a:rPr dirty="0" sz="1800" spc="-60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800" spc="-30" b="1">
                <a:solidFill>
                  <a:srgbClr val="134F5C"/>
                </a:solidFill>
                <a:latin typeface="Verdana"/>
                <a:cs typeface="Verdana"/>
              </a:rPr>
              <a:t>om</a:t>
            </a:r>
            <a:r>
              <a:rPr dirty="0" sz="1800" spc="-30" b="1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dirty="0" sz="1800" spc="-50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800" spc="-50" b="1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dirty="0" sz="1800" spc="-55" b="1">
                <a:solidFill>
                  <a:srgbClr val="134F5C"/>
                </a:solidFill>
                <a:latin typeface="Verdana"/>
                <a:cs typeface="Verdana"/>
              </a:rPr>
              <a:t>dation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135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1800" spc="-114" b="1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1800" spc="-85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1800" spc="-95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em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85" b="1">
                <a:solidFill>
                  <a:srgbClr val="134F5C"/>
                </a:solidFill>
                <a:latin typeface="Verdana"/>
                <a:cs typeface="Verdana"/>
              </a:rPr>
              <a:t>is  </a:t>
            </a:r>
            <a:r>
              <a:rPr dirty="0" sz="1800" spc="-80" b="1">
                <a:solidFill>
                  <a:srgbClr val="134F5C"/>
                </a:solidFill>
                <a:latin typeface="Verdana"/>
                <a:cs typeface="Verdana"/>
              </a:rPr>
              <a:t>usually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800" spc="-60" b="1">
                <a:solidFill>
                  <a:srgbClr val="134F5C"/>
                </a:solidFill>
                <a:latin typeface="Verdana"/>
                <a:cs typeface="Verdana"/>
              </a:rPr>
              <a:t>lassiﬁed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134F5C"/>
                </a:solidFill>
                <a:latin typeface="Verdana"/>
                <a:cs typeface="Verdana"/>
              </a:rPr>
              <a:t>on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13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800" spc="-55" b="1">
                <a:solidFill>
                  <a:srgbClr val="134F5C"/>
                </a:solidFill>
                <a:latin typeface="Verdana"/>
                <a:cs typeface="Verdana"/>
              </a:rPr>
              <a:t>ati</a:t>
            </a:r>
            <a:r>
              <a:rPr dirty="0" sz="1800" spc="-70" b="1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dirty="0" sz="1800" b="1">
                <a:solidFill>
                  <a:srgbClr val="134F5C"/>
                </a:solidFill>
                <a:latin typeface="Verdana"/>
                <a:cs typeface="Verdana"/>
              </a:rPr>
              <a:t>g  </a:t>
            </a:r>
            <a:r>
              <a:rPr dirty="0" sz="1800" spc="-80" b="1">
                <a:solidFill>
                  <a:srgbClr val="134F5C"/>
                </a:solidFill>
                <a:latin typeface="Verdana"/>
                <a:cs typeface="Verdana"/>
              </a:rPr>
              <a:t>estimation: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Verdana"/>
              <a:cs typeface="Verdana"/>
            </a:endParaRPr>
          </a:p>
          <a:p>
            <a:pPr marL="241935" indent="-229235">
              <a:lnSpc>
                <a:spcPct val="100000"/>
              </a:lnSpc>
              <a:buSzPct val="94444"/>
              <a:buFont typeface="MS PGothic"/>
              <a:buChar char="➢"/>
              <a:tabLst>
                <a:tab pos="241935" algn="l"/>
              </a:tabLst>
            </a:pPr>
            <a:r>
              <a:rPr dirty="0" sz="1800" spc="-20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800" spc="-75" b="1">
                <a:solidFill>
                  <a:srgbClr val="134F5C"/>
                </a:solidFill>
                <a:latin typeface="Verdana"/>
                <a:cs typeface="Verdana"/>
              </a:rPr>
              <a:t>ollabo</a:t>
            </a:r>
            <a:r>
              <a:rPr dirty="0" sz="1800" spc="-80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800" spc="-70" b="1">
                <a:solidFill>
                  <a:srgbClr val="134F5C"/>
                </a:solidFill>
                <a:latin typeface="Verdana"/>
                <a:cs typeface="Verdana"/>
              </a:rPr>
              <a:t>ati</a:t>
            </a:r>
            <a:r>
              <a:rPr dirty="0" sz="1800" spc="-125" b="1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dirty="0" sz="1800" spc="-60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45" b="1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dirty="0" sz="1800" spc="-75" b="1">
                <a:solidFill>
                  <a:srgbClr val="134F5C"/>
                </a:solidFill>
                <a:latin typeface="Verdana"/>
                <a:cs typeface="Verdana"/>
              </a:rPr>
              <a:t>i</a:t>
            </a:r>
            <a:r>
              <a:rPr dirty="0" sz="1800" spc="-5" b="1">
                <a:solidFill>
                  <a:srgbClr val="134F5C"/>
                </a:solidFill>
                <a:latin typeface="Verdana"/>
                <a:cs typeface="Verdana"/>
              </a:rPr>
              <a:t>l</a:t>
            </a:r>
            <a:r>
              <a:rPr dirty="0" sz="1800" spc="-75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800" spc="-105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800" spc="-90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i</a:t>
            </a:r>
            <a:r>
              <a:rPr dirty="0" sz="1800" spc="-75" b="1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dirty="0" sz="1800" b="1">
                <a:solidFill>
                  <a:srgbClr val="134F5C"/>
                </a:solidFill>
                <a:latin typeface="Verdana"/>
                <a:cs typeface="Verdana"/>
              </a:rPr>
              <a:t>g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135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1800" spc="-114" b="1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1800" spc="-85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1800" spc="-95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em</a:t>
            </a:r>
            <a:endParaRPr sz="1800">
              <a:latin typeface="Verdana"/>
              <a:cs typeface="Verdana"/>
            </a:endParaRPr>
          </a:p>
          <a:p>
            <a:pPr marL="241935" indent="-229235">
              <a:lnSpc>
                <a:spcPct val="100000"/>
              </a:lnSpc>
              <a:spcBef>
                <a:spcPts val="325"/>
              </a:spcBef>
              <a:buSzPct val="94444"/>
              <a:buFont typeface="MS PGothic"/>
              <a:buChar char="➢"/>
              <a:tabLst>
                <a:tab pos="241935" algn="l"/>
              </a:tabLst>
            </a:pPr>
            <a:r>
              <a:rPr dirty="0" sz="1800" spc="-20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800" spc="-50" b="1">
                <a:solidFill>
                  <a:srgbClr val="134F5C"/>
                </a:solidFill>
                <a:latin typeface="Verdana"/>
                <a:cs typeface="Verdana"/>
              </a:rPr>
              <a:t>on</a:t>
            </a:r>
            <a:r>
              <a:rPr dirty="0" sz="1800" spc="-70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800" spc="-45" b="1">
                <a:solidFill>
                  <a:srgbClr val="134F5C"/>
                </a:solidFill>
                <a:latin typeface="Verdana"/>
                <a:cs typeface="Verdana"/>
              </a:rPr>
              <a:t>ent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b</a:t>
            </a:r>
            <a:r>
              <a:rPr dirty="0" sz="1800" spc="-70" b="1">
                <a:solidFill>
                  <a:srgbClr val="134F5C"/>
                </a:solidFill>
                <a:latin typeface="Verdana"/>
                <a:cs typeface="Verdana"/>
              </a:rPr>
              <a:t>ased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135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1800" spc="-114" b="1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1800" spc="-85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1800" spc="-100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em</a:t>
            </a:r>
            <a:endParaRPr sz="1800">
              <a:latin typeface="Verdana"/>
              <a:cs typeface="Verdana"/>
            </a:endParaRPr>
          </a:p>
          <a:p>
            <a:pPr marL="241935" indent="-229235">
              <a:lnSpc>
                <a:spcPct val="100000"/>
              </a:lnSpc>
              <a:spcBef>
                <a:spcPts val="325"/>
              </a:spcBef>
              <a:buSzPct val="94444"/>
              <a:buFont typeface="MS PGothic"/>
              <a:buChar char="➢"/>
              <a:tabLst>
                <a:tab pos="241935" algn="l"/>
              </a:tabLst>
            </a:pPr>
            <a:r>
              <a:rPr dirty="0" sz="1800" spc="-80" b="1">
                <a:solidFill>
                  <a:srgbClr val="134F5C"/>
                </a:solidFill>
                <a:latin typeface="Verdana"/>
                <a:cs typeface="Verdana"/>
              </a:rPr>
              <a:t>Hyb</a:t>
            </a:r>
            <a:r>
              <a:rPr dirty="0" sz="1800" spc="-6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800" spc="-45" b="1">
                <a:solidFill>
                  <a:srgbClr val="134F5C"/>
                </a:solidFill>
                <a:latin typeface="Verdana"/>
                <a:cs typeface="Verdana"/>
              </a:rPr>
              <a:t>id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b</a:t>
            </a:r>
            <a:r>
              <a:rPr dirty="0" sz="1800" spc="-70" b="1">
                <a:solidFill>
                  <a:srgbClr val="134F5C"/>
                </a:solidFill>
                <a:latin typeface="Verdana"/>
                <a:cs typeface="Verdana"/>
              </a:rPr>
              <a:t>ased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135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1800" spc="-114" b="1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1800" spc="-85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1800" spc="-100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em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FF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1625" y="825424"/>
              <a:ext cx="3932749" cy="3695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1395" y="698301"/>
            <a:ext cx="3691254" cy="12331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17400"/>
              </a:lnSpc>
              <a:spcBef>
                <a:spcPts val="100"/>
              </a:spcBef>
            </a:pPr>
            <a:r>
              <a:rPr dirty="0" sz="2250" spc="-5"/>
              <a:t>Collaborative Filtering </a:t>
            </a:r>
            <a:r>
              <a:rPr dirty="0" u="none" sz="2250"/>
              <a:t> </a:t>
            </a:r>
            <a:r>
              <a:rPr dirty="0" sz="2250" spc="-5"/>
              <a:t>Using k-Nearest Neighbors </a:t>
            </a:r>
            <a:r>
              <a:rPr dirty="0" u="none" sz="2250" spc="-615"/>
              <a:t> </a:t>
            </a:r>
            <a:r>
              <a:rPr dirty="0" sz="2250"/>
              <a:t>(kNN)</a:t>
            </a:r>
            <a:endParaRPr sz="2250"/>
          </a:p>
        </p:txBody>
      </p:sp>
      <p:sp>
        <p:nvSpPr>
          <p:cNvPr id="6" name="object 6"/>
          <p:cNvSpPr txBox="1"/>
          <p:nvPr/>
        </p:nvSpPr>
        <p:spPr>
          <a:xfrm>
            <a:off x="338525" y="2344596"/>
            <a:ext cx="3868420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 spc="-5" b="1">
                <a:solidFill>
                  <a:srgbClr val="292929"/>
                </a:solidFill>
                <a:latin typeface="Georgia"/>
                <a:cs typeface="Georgia"/>
              </a:rPr>
              <a:t>k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NN is </a:t>
            </a:r>
            <a:r>
              <a:rPr dirty="0" sz="1600" b="1">
                <a:solidFill>
                  <a:srgbClr val="134F5C"/>
                </a:solidFill>
                <a:latin typeface="Georgia"/>
                <a:cs typeface="Georgia"/>
              </a:rPr>
              <a:t>a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machine learning algorithm </a:t>
            </a:r>
            <a:r>
              <a:rPr dirty="0" sz="1600" spc="-395" b="1">
                <a:solidFill>
                  <a:srgbClr val="134F5C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to</a:t>
            </a:r>
            <a:r>
              <a:rPr dirty="0" sz="1600" spc="10" b="1">
                <a:solidFill>
                  <a:srgbClr val="134F5C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find</a:t>
            </a:r>
            <a:r>
              <a:rPr dirty="0" sz="1600" spc="15" b="1">
                <a:solidFill>
                  <a:srgbClr val="134F5C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clusters</a:t>
            </a:r>
            <a:r>
              <a:rPr dirty="0" sz="1600" spc="15" b="1">
                <a:solidFill>
                  <a:srgbClr val="134F5C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of</a:t>
            </a:r>
            <a:r>
              <a:rPr dirty="0" sz="1600" spc="15" b="1">
                <a:solidFill>
                  <a:srgbClr val="134F5C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similar</a:t>
            </a:r>
            <a:r>
              <a:rPr dirty="0" sz="1600" spc="15" b="1">
                <a:solidFill>
                  <a:srgbClr val="134F5C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users </a:t>
            </a:r>
            <a:r>
              <a:rPr dirty="0" sz="1600" b="1">
                <a:solidFill>
                  <a:srgbClr val="134F5C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based on common book ratings, and </a:t>
            </a:r>
            <a:r>
              <a:rPr dirty="0" sz="1600" b="1">
                <a:solidFill>
                  <a:srgbClr val="134F5C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make predictions using the average </a:t>
            </a:r>
            <a:r>
              <a:rPr dirty="0" sz="1600" b="1">
                <a:solidFill>
                  <a:srgbClr val="134F5C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rating</a:t>
            </a:r>
            <a:r>
              <a:rPr dirty="0" sz="1600" spc="-15" b="1">
                <a:solidFill>
                  <a:srgbClr val="134F5C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of</a:t>
            </a:r>
            <a:r>
              <a:rPr dirty="0" sz="1600" spc="-10" b="1">
                <a:solidFill>
                  <a:srgbClr val="134F5C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top-k</a:t>
            </a:r>
            <a:r>
              <a:rPr dirty="0" sz="1600" spc="-15" b="1">
                <a:solidFill>
                  <a:srgbClr val="134F5C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nearest</a:t>
            </a:r>
            <a:r>
              <a:rPr dirty="0" sz="1600" spc="-10" b="1">
                <a:solidFill>
                  <a:srgbClr val="134F5C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Georgia"/>
                <a:cs typeface="Georgia"/>
              </a:rPr>
              <a:t>neighbors.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34" y="661476"/>
            <a:ext cx="7287259" cy="7505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98825" marR="5080" indent="-3286760">
              <a:lnSpc>
                <a:spcPct val="118900"/>
              </a:lnSpc>
              <a:spcBef>
                <a:spcPts val="95"/>
              </a:spcBef>
            </a:pPr>
            <a:r>
              <a:rPr dirty="0" sz="2000" spc="5"/>
              <a:t>Collaborative</a:t>
            </a:r>
            <a:r>
              <a:rPr dirty="0" sz="2000" spc="10"/>
              <a:t> </a:t>
            </a:r>
            <a:r>
              <a:rPr dirty="0" sz="2000" spc="5"/>
              <a:t>Filtering</a:t>
            </a:r>
            <a:r>
              <a:rPr dirty="0" sz="2000" spc="10"/>
              <a:t> </a:t>
            </a:r>
            <a:r>
              <a:rPr dirty="0" sz="2000" spc="5"/>
              <a:t>Using</a:t>
            </a:r>
            <a:r>
              <a:rPr dirty="0" sz="2000" spc="10"/>
              <a:t> </a:t>
            </a:r>
            <a:r>
              <a:rPr dirty="0" sz="2000" spc="5"/>
              <a:t>Singular</a:t>
            </a:r>
            <a:r>
              <a:rPr dirty="0" sz="2000" spc="10"/>
              <a:t> </a:t>
            </a:r>
            <a:r>
              <a:rPr dirty="0" sz="2000" spc="-15"/>
              <a:t>Value</a:t>
            </a:r>
            <a:r>
              <a:rPr dirty="0" sz="2000" spc="10"/>
              <a:t> </a:t>
            </a:r>
            <a:r>
              <a:rPr dirty="0" sz="2000" spc="5"/>
              <a:t>Decomposition </a:t>
            </a:r>
            <a:r>
              <a:rPr dirty="0" u="none" sz="2000" spc="-540"/>
              <a:t> </a:t>
            </a:r>
            <a:r>
              <a:rPr dirty="0" sz="2000" spc="10"/>
              <a:t>(SVD)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525" y="1852475"/>
            <a:ext cx="3923665" cy="240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500" spc="-60" b="1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75" b="1">
                <a:solidFill>
                  <a:srgbClr val="134F5C"/>
                </a:solidFill>
                <a:latin typeface="Verdana"/>
                <a:cs typeface="Verdana"/>
              </a:rPr>
              <a:t>Singular-Value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50" b="1">
                <a:solidFill>
                  <a:srgbClr val="134F5C"/>
                </a:solidFill>
                <a:latin typeface="Verdana"/>
                <a:cs typeface="Verdana"/>
              </a:rPr>
              <a:t>Decomposition,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80" b="1">
                <a:solidFill>
                  <a:srgbClr val="134F5C"/>
                </a:solidFill>
                <a:latin typeface="Verdana"/>
                <a:cs typeface="Verdana"/>
              </a:rPr>
              <a:t>is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80" b="1">
                <a:solidFill>
                  <a:srgbClr val="134F5C"/>
                </a:solidFill>
                <a:latin typeface="Verdana"/>
                <a:cs typeface="Verdana"/>
              </a:rPr>
              <a:t>a </a:t>
            </a:r>
            <a:r>
              <a:rPr dirty="0" sz="1500" spc="-49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60" b="1">
                <a:solidFill>
                  <a:srgbClr val="134F5C"/>
                </a:solidFill>
                <a:latin typeface="Verdana"/>
                <a:cs typeface="Verdana"/>
              </a:rPr>
              <a:t>mat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ix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20" b="1">
                <a:solidFill>
                  <a:srgbClr val="134F5C"/>
                </a:solidFill>
                <a:latin typeface="Verdana"/>
                <a:cs typeface="Verdana"/>
              </a:rPr>
              <a:t>de</a:t>
            </a:r>
            <a:r>
              <a:rPr dirty="0" sz="1500" spc="-30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500" spc="-45" b="1">
                <a:solidFill>
                  <a:srgbClr val="134F5C"/>
                </a:solidFill>
                <a:latin typeface="Verdana"/>
                <a:cs typeface="Verdana"/>
              </a:rPr>
              <a:t>omposition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10" b="1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dirty="0" sz="1500" spc="-35" b="1">
                <a:solidFill>
                  <a:srgbClr val="134F5C"/>
                </a:solidFill>
                <a:latin typeface="Verdana"/>
                <a:cs typeface="Verdana"/>
              </a:rPr>
              <a:t>et</a:t>
            </a:r>
            <a:r>
              <a:rPr dirty="0" sz="1500" spc="-40" b="1">
                <a:solidFill>
                  <a:srgbClr val="134F5C"/>
                </a:solidFill>
                <a:latin typeface="Verdana"/>
                <a:cs typeface="Verdana"/>
              </a:rPr>
              <a:t>h</a:t>
            </a:r>
            <a:r>
              <a:rPr dirty="0" sz="1500" spc="-30" b="1">
                <a:solidFill>
                  <a:srgbClr val="134F5C"/>
                </a:solidFill>
                <a:latin typeface="Verdana"/>
                <a:cs typeface="Verdana"/>
              </a:rPr>
              <a:t>od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70" b="1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dirty="0" sz="1500" spc="-60" b="1">
                <a:solidFill>
                  <a:srgbClr val="134F5C"/>
                </a:solidFill>
                <a:latin typeface="Verdana"/>
                <a:cs typeface="Verdana"/>
              </a:rPr>
              <a:t>or  </a:t>
            </a:r>
            <a:r>
              <a:rPr dirty="0" sz="1500" spc="-40" b="1">
                <a:solidFill>
                  <a:srgbClr val="134F5C"/>
                </a:solidFill>
                <a:latin typeface="Verdana"/>
                <a:cs typeface="Verdana"/>
              </a:rPr>
              <a:t>reducing </a:t>
            </a:r>
            <a:r>
              <a:rPr dirty="0" sz="1500" spc="-80" b="1">
                <a:solidFill>
                  <a:srgbClr val="134F5C"/>
                </a:solidFill>
                <a:latin typeface="Verdana"/>
                <a:cs typeface="Verdana"/>
              </a:rPr>
              <a:t>a </a:t>
            </a:r>
            <a:r>
              <a:rPr dirty="0" sz="1500" spc="-70" b="1">
                <a:solidFill>
                  <a:srgbClr val="134F5C"/>
                </a:solidFill>
                <a:latin typeface="Verdana"/>
                <a:cs typeface="Verdana"/>
              </a:rPr>
              <a:t>matrix 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to </a:t>
            </a:r>
            <a:r>
              <a:rPr dirty="0" sz="1500" spc="-65" b="1">
                <a:solidFill>
                  <a:srgbClr val="134F5C"/>
                </a:solidFill>
                <a:latin typeface="Verdana"/>
                <a:cs typeface="Verdana"/>
              </a:rPr>
              <a:t>its </a:t>
            </a:r>
            <a:r>
              <a:rPr dirty="0" sz="1500" spc="-45" b="1">
                <a:solidFill>
                  <a:srgbClr val="134F5C"/>
                </a:solidFill>
                <a:latin typeface="Verdana"/>
                <a:cs typeface="Verdana"/>
              </a:rPr>
              <a:t>constituent </a:t>
            </a:r>
            <a:r>
              <a:rPr dirty="0" sz="1500" spc="-4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30" b="1">
                <a:solidFill>
                  <a:srgbClr val="134F5C"/>
                </a:solidFill>
                <a:latin typeface="Verdana"/>
                <a:cs typeface="Verdana"/>
              </a:rPr>
              <a:t>p</a:t>
            </a:r>
            <a:r>
              <a:rPr dirty="0" sz="1500" spc="-105" b="1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500" spc="-65" b="1">
                <a:solidFill>
                  <a:srgbClr val="134F5C"/>
                </a:solidFill>
                <a:latin typeface="Verdana"/>
                <a:cs typeface="Verdana"/>
              </a:rPr>
              <a:t>ts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50" b="1">
                <a:solidFill>
                  <a:srgbClr val="134F5C"/>
                </a:solidFill>
                <a:latin typeface="Verdana"/>
                <a:cs typeface="Verdana"/>
              </a:rPr>
              <a:t>in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85" b="1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500" spc="-80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der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60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500" spc="-50" b="1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40" b="1">
                <a:solidFill>
                  <a:srgbClr val="134F5C"/>
                </a:solidFill>
                <a:latin typeface="Verdana"/>
                <a:cs typeface="Verdana"/>
              </a:rPr>
              <a:t>ma</a:t>
            </a:r>
            <a:r>
              <a:rPr dirty="0" sz="1500" spc="-65" b="1">
                <a:solidFill>
                  <a:srgbClr val="134F5C"/>
                </a:solidFill>
                <a:latin typeface="Verdana"/>
                <a:cs typeface="Verdana"/>
              </a:rPr>
              <a:t>k</a:t>
            </a:r>
            <a:r>
              <a:rPr dirty="0" sz="1500" spc="-50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10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500" spc="-85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500" spc="-4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500" spc="-45" b="1">
                <a:solidFill>
                  <a:srgbClr val="134F5C"/>
                </a:solidFill>
                <a:latin typeface="Verdana"/>
                <a:cs typeface="Verdana"/>
              </a:rPr>
              <a:t>tain  </a:t>
            </a:r>
            <a:r>
              <a:rPr dirty="0" sz="1500" spc="-50" b="1">
                <a:solidFill>
                  <a:srgbClr val="134F5C"/>
                </a:solidFill>
                <a:latin typeface="Verdana"/>
                <a:cs typeface="Verdana"/>
              </a:rPr>
              <a:t>subsequent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60" b="1">
                <a:solidFill>
                  <a:srgbClr val="134F5C"/>
                </a:solidFill>
                <a:latin typeface="Verdana"/>
                <a:cs typeface="Verdana"/>
              </a:rPr>
              <a:t>mat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ix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45" b="1">
                <a:solidFill>
                  <a:srgbClr val="134F5C"/>
                </a:solidFill>
                <a:latin typeface="Verdana"/>
                <a:cs typeface="Verdana"/>
              </a:rPr>
              <a:t>calculations  </a:t>
            </a:r>
            <a:r>
              <a:rPr dirty="0" sz="1500" spc="-60" b="1">
                <a:solidFill>
                  <a:srgbClr val="134F5C"/>
                </a:solidFill>
                <a:latin typeface="Verdana"/>
                <a:cs typeface="Verdana"/>
              </a:rPr>
              <a:t>simple</a:t>
            </a:r>
            <a:r>
              <a:rPr dirty="0" sz="1500" spc="-6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500" spc="-150" b="1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180" b="1">
                <a:solidFill>
                  <a:srgbClr val="134F5C"/>
                </a:solidFill>
                <a:latin typeface="Verdana"/>
                <a:cs typeface="Verdana"/>
              </a:rPr>
              <a:t>It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70" b="1">
                <a:solidFill>
                  <a:srgbClr val="134F5C"/>
                </a:solidFill>
                <a:latin typeface="Verdana"/>
                <a:cs typeface="Verdana"/>
              </a:rPr>
              <a:t>p</a:t>
            </a:r>
            <a:r>
              <a:rPr dirty="0" sz="1500" spc="-6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500" spc="-75" b="1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500" spc="-60" b="1">
                <a:solidFill>
                  <a:srgbClr val="134F5C"/>
                </a:solidFill>
                <a:latin typeface="Verdana"/>
                <a:cs typeface="Verdana"/>
              </a:rPr>
              <a:t>vides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dirty="0" sz="1500" spc="-35" b="1">
                <a:solidFill>
                  <a:srgbClr val="134F5C"/>
                </a:solidFill>
                <a:latin typeface="Verdana"/>
                <a:cs typeface="Verdana"/>
              </a:rPr>
              <a:t>ot</a:t>
            </a:r>
            <a:r>
              <a:rPr dirty="0" sz="1500" spc="-40" b="1">
                <a:solidFill>
                  <a:srgbClr val="134F5C"/>
                </a:solidFill>
                <a:latin typeface="Verdana"/>
                <a:cs typeface="Verdana"/>
              </a:rPr>
              <a:t>h</a:t>
            </a:r>
            <a:r>
              <a:rPr dirty="0" sz="1500" spc="-75" b="1">
                <a:solidFill>
                  <a:srgbClr val="134F5C"/>
                </a:solidFill>
                <a:latin typeface="Verdana"/>
                <a:cs typeface="Verdana"/>
              </a:rPr>
              <a:t>er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95" b="1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dirty="0" sz="1500" spc="-95" b="1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500" spc="-80" b="1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65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500" spc="-35" b="1">
                <a:solidFill>
                  <a:srgbClr val="134F5C"/>
                </a:solidFill>
                <a:latin typeface="Verdana"/>
                <a:cs typeface="Verdana"/>
              </a:rPr>
              <a:t>o  </a:t>
            </a:r>
            <a:r>
              <a:rPr dirty="0" sz="1500" spc="-70" b="1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dirty="0" sz="1500" spc="-75" b="1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500" spc="10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500" spc="-60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500" spc="-85" b="1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500" spc="-7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i</a:t>
            </a:r>
            <a:r>
              <a:rPr dirty="0" sz="1500" spc="-105" b="1">
                <a:solidFill>
                  <a:srgbClr val="134F5C"/>
                </a:solidFill>
                <a:latin typeface="Verdana"/>
                <a:cs typeface="Verdana"/>
              </a:rPr>
              <a:t>z</a:t>
            </a:r>
            <a:r>
              <a:rPr dirty="0" sz="1500" spc="-50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80" b="1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60" b="1">
                <a:solidFill>
                  <a:srgbClr val="134F5C"/>
                </a:solidFill>
                <a:latin typeface="Verdana"/>
                <a:cs typeface="Verdana"/>
              </a:rPr>
              <a:t>mat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500" spc="-110" b="1">
                <a:solidFill>
                  <a:srgbClr val="134F5C"/>
                </a:solidFill>
                <a:latin typeface="Verdana"/>
                <a:cs typeface="Verdana"/>
              </a:rPr>
              <a:t>ix,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45" b="1">
                <a:solidFill>
                  <a:srgbClr val="134F5C"/>
                </a:solidFill>
                <a:latin typeface="Verdana"/>
                <a:cs typeface="Verdana"/>
              </a:rPr>
              <a:t>in</a:t>
            </a:r>
            <a:r>
              <a:rPr dirty="0" sz="1500" spc="-65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500" spc="-50" b="1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si</a:t>
            </a:r>
            <a:r>
              <a:rPr dirty="0" sz="1500" spc="-80" b="1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gular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105" b="1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dirty="0" sz="1500" spc="-25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500" spc="-15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500" spc="-65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500" spc="-85" b="1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500" spc="-70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500" spc="-70" b="1">
                <a:solidFill>
                  <a:srgbClr val="134F5C"/>
                </a:solidFill>
                <a:latin typeface="Verdana"/>
                <a:cs typeface="Verdana"/>
              </a:rPr>
              <a:t>s  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dirty="0" sz="1500" spc="-15" b="1">
                <a:solidFill>
                  <a:srgbClr val="134F5C"/>
                </a:solidFill>
                <a:latin typeface="Verdana"/>
                <a:cs typeface="Verdana"/>
              </a:rPr>
              <a:t>d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si</a:t>
            </a:r>
            <a:r>
              <a:rPr dirty="0" sz="1500" spc="-80" b="1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dirty="0" sz="1500" spc="-55" b="1">
                <a:solidFill>
                  <a:srgbClr val="134F5C"/>
                </a:solidFill>
                <a:latin typeface="Verdana"/>
                <a:cs typeface="Verdana"/>
              </a:rPr>
              <a:t>gular</a:t>
            </a:r>
            <a:r>
              <a:rPr dirty="0" sz="1500" spc="-9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500" spc="-110" b="1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dirty="0" sz="1500" spc="-80" b="1">
                <a:solidFill>
                  <a:srgbClr val="134F5C"/>
                </a:solidFill>
                <a:latin typeface="Verdana"/>
                <a:cs typeface="Verdana"/>
              </a:rPr>
              <a:t>alues.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3900" y="1805675"/>
            <a:ext cx="4422249" cy="2821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12700"/>
            <a:ext cx="18205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800" spc="-5"/>
              <a:t>Evaluation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3589"/>
            <a:ext cx="8057515" cy="3357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500" spc="-25">
                <a:solidFill>
                  <a:srgbClr val="134F5C"/>
                </a:solidFill>
                <a:latin typeface="Roboto"/>
                <a:cs typeface="Roboto"/>
              </a:rPr>
              <a:t>In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 Recommender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Systems,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there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are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a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set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metrics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commonly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used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for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evaluation.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134F5C"/>
                </a:solidFill>
                <a:latin typeface="Roboto"/>
                <a:cs typeface="Roboto"/>
              </a:rPr>
              <a:t>We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choose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to </a:t>
            </a:r>
            <a:r>
              <a:rPr dirty="0" sz="1500" spc="-36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work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with</a:t>
            </a:r>
            <a:r>
              <a:rPr dirty="0" sz="1500" spc="1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35" b="1">
                <a:solidFill>
                  <a:srgbClr val="134F5C"/>
                </a:solidFill>
                <a:latin typeface="Roboto"/>
                <a:cs typeface="Roboto"/>
              </a:rPr>
              <a:t>Top-N</a:t>
            </a:r>
            <a:r>
              <a:rPr dirty="0" sz="150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Roboto"/>
                <a:cs typeface="Roboto"/>
              </a:rPr>
              <a:t>accuracy</a:t>
            </a:r>
            <a:r>
              <a:rPr dirty="0" sz="1500" b="1">
                <a:solidFill>
                  <a:srgbClr val="134F5C"/>
                </a:solidFill>
                <a:latin typeface="Roboto"/>
                <a:cs typeface="Roboto"/>
              </a:rPr>
              <a:t> metrics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,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which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evaluates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134F5C"/>
                </a:solidFill>
                <a:latin typeface="Roboto"/>
                <a:cs typeface="Roboto"/>
              </a:rPr>
              <a:t>accuracy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top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recommendations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provided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to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a </a:t>
            </a:r>
            <a:r>
              <a:rPr dirty="0" sz="1500" spc="-35">
                <a:solidFill>
                  <a:srgbClr val="134F5C"/>
                </a:solidFill>
                <a:latin typeface="Roboto"/>
                <a:cs typeface="Roboto"/>
              </a:rPr>
              <a:t>user,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comparing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to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items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user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has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134F5C"/>
                </a:solidFill>
                <a:latin typeface="Roboto"/>
                <a:cs typeface="Roboto"/>
              </a:rPr>
              <a:t>actually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interacted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134F5C"/>
                </a:solidFill>
                <a:latin typeface="Roboto"/>
                <a:cs typeface="Roboto"/>
              </a:rPr>
              <a:t>in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test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set.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This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evaluation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method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works as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follows:</a:t>
            </a:r>
            <a:endParaRPr sz="1500">
              <a:latin typeface="Roboto"/>
              <a:cs typeface="Roboto"/>
            </a:endParaRPr>
          </a:p>
          <a:p>
            <a:pPr marL="469900" indent="-320675">
              <a:lnSpc>
                <a:spcPct val="100000"/>
              </a:lnSpc>
              <a:spcBef>
                <a:spcPts val="969"/>
              </a:spcBef>
              <a:buSzPct val="8000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For</a:t>
            </a:r>
            <a:r>
              <a:rPr dirty="0" sz="1500" spc="-2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each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 user</a:t>
            </a:r>
            <a:endParaRPr sz="1500">
              <a:latin typeface="Roboto"/>
              <a:cs typeface="Roboto"/>
            </a:endParaRPr>
          </a:p>
          <a:p>
            <a:pPr lvl="1" marL="927100" indent="-320675">
              <a:lnSpc>
                <a:spcPct val="100000"/>
              </a:lnSpc>
              <a:spcBef>
                <a:spcPts val="270"/>
              </a:spcBef>
              <a:buSzPct val="80000"/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For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each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item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user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has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interacted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134F5C"/>
                </a:solidFill>
                <a:latin typeface="Roboto"/>
                <a:cs typeface="Roboto"/>
              </a:rPr>
              <a:t>in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test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set</a:t>
            </a:r>
            <a:endParaRPr sz="1500">
              <a:latin typeface="Roboto"/>
              <a:cs typeface="Roboto"/>
            </a:endParaRPr>
          </a:p>
          <a:p>
            <a:pPr lvl="2" marL="1384300" indent="-320675">
              <a:lnSpc>
                <a:spcPct val="100000"/>
              </a:lnSpc>
              <a:spcBef>
                <a:spcPts val="270"/>
              </a:spcBef>
              <a:buSzPct val="80000"/>
              <a:buFont typeface="Arial MT"/>
              <a:buChar char="■"/>
              <a:tabLst>
                <a:tab pos="1383665" algn="l"/>
                <a:tab pos="1384300" algn="l"/>
              </a:tabLst>
            </a:pP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Sample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100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other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items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user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has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never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interacted.</a:t>
            </a:r>
            <a:endParaRPr sz="1500">
              <a:latin typeface="Roboto"/>
              <a:cs typeface="Roboto"/>
            </a:endParaRPr>
          </a:p>
          <a:p>
            <a:pPr lvl="2" marL="1384300" marR="130810" indent="-320675">
              <a:lnSpc>
                <a:spcPct val="114999"/>
              </a:lnSpc>
              <a:buSzPct val="80000"/>
              <a:buFont typeface="Arial MT"/>
              <a:buChar char="■"/>
              <a:tabLst>
                <a:tab pos="1383665" algn="l"/>
                <a:tab pos="1384300" algn="l"/>
              </a:tabLst>
            </a:pP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Ask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 recommender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model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to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produce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a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ranked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list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recommended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items, </a:t>
            </a:r>
            <a:r>
              <a:rPr dirty="0" sz="1500" spc="-35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from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a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set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composed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one</a:t>
            </a:r>
            <a:r>
              <a:rPr dirty="0" sz="1500" spc="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interacted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item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100</a:t>
            </a:r>
            <a:r>
              <a:rPr dirty="0" sz="1500" spc="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134F5C"/>
                </a:solidFill>
                <a:latin typeface="Roboto"/>
                <a:cs typeface="Roboto"/>
              </a:rPr>
              <a:t>non-interacted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items</a:t>
            </a:r>
            <a:endParaRPr sz="1500">
              <a:latin typeface="Roboto"/>
              <a:cs typeface="Roboto"/>
            </a:endParaRPr>
          </a:p>
          <a:p>
            <a:pPr lvl="2" marL="1384300" marR="31750" indent="-320675">
              <a:lnSpc>
                <a:spcPct val="114999"/>
              </a:lnSpc>
              <a:buSzPct val="80000"/>
              <a:buFont typeface="Arial MT"/>
              <a:buChar char="■"/>
              <a:tabLst>
                <a:tab pos="1383665" algn="l"/>
                <a:tab pos="1384300" algn="l"/>
              </a:tabLst>
            </a:pP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Compute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dirty="0" sz="1500" spc="-2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70">
                <a:solidFill>
                  <a:srgbClr val="134F5C"/>
                </a:solidFill>
                <a:latin typeface="Roboto"/>
                <a:cs typeface="Roboto"/>
              </a:rPr>
              <a:t>Top-N</a:t>
            </a:r>
            <a:r>
              <a:rPr dirty="0" sz="1500" spc="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134F5C"/>
                </a:solidFill>
                <a:latin typeface="Roboto"/>
                <a:cs typeface="Roboto"/>
              </a:rPr>
              <a:t>accuracy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metrics</a:t>
            </a:r>
            <a:r>
              <a:rPr dirty="0" sz="1500" spc="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for</a:t>
            </a:r>
            <a:r>
              <a:rPr dirty="0" sz="1500" spc="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134F5C"/>
                </a:solidFill>
                <a:latin typeface="Roboto"/>
                <a:cs typeface="Roboto"/>
              </a:rPr>
              <a:t>this</a:t>
            </a:r>
            <a:r>
              <a:rPr dirty="0" sz="1500" spc="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user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and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interacted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item</a:t>
            </a:r>
            <a:r>
              <a:rPr dirty="0" sz="1500" spc="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from</a:t>
            </a:r>
            <a:r>
              <a:rPr dirty="0" sz="150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the </a:t>
            </a:r>
            <a:r>
              <a:rPr dirty="0" sz="1500" spc="-35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recommendations</a:t>
            </a: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ranked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Roboto"/>
                <a:cs typeface="Roboto"/>
              </a:rPr>
              <a:t>list</a:t>
            </a:r>
            <a:endParaRPr sz="1500">
              <a:latin typeface="Roboto"/>
              <a:cs typeface="Roboto"/>
            </a:endParaRPr>
          </a:p>
          <a:p>
            <a:pPr marL="469900" indent="-320675">
              <a:lnSpc>
                <a:spcPct val="100000"/>
              </a:lnSpc>
              <a:spcBef>
                <a:spcPts val="270"/>
              </a:spcBef>
              <a:buSzPct val="8000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500" spc="-10">
                <a:solidFill>
                  <a:srgbClr val="134F5C"/>
                </a:solidFill>
                <a:latin typeface="Roboto"/>
                <a:cs typeface="Roboto"/>
              </a:rPr>
              <a:t>Aggregate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global</a:t>
            </a:r>
            <a:r>
              <a:rPr dirty="0" sz="1500" spc="-4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70">
                <a:solidFill>
                  <a:srgbClr val="134F5C"/>
                </a:solidFill>
                <a:latin typeface="Roboto"/>
                <a:cs typeface="Roboto"/>
              </a:rPr>
              <a:t>Top-N</a:t>
            </a:r>
            <a:r>
              <a:rPr dirty="0" sz="15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134F5C"/>
                </a:solidFill>
                <a:latin typeface="Roboto"/>
                <a:cs typeface="Roboto"/>
              </a:rPr>
              <a:t>accuracy</a:t>
            </a:r>
            <a:r>
              <a:rPr dirty="0" sz="1500" spc="-15">
                <a:solidFill>
                  <a:srgbClr val="134F5C"/>
                </a:solidFill>
                <a:latin typeface="Roboto"/>
                <a:cs typeface="Roboto"/>
              </a:rPr>
              <a:t> metrics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32751"/>
            <a:ext cx="30403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800" spc="-10"/>
              <a:t>Evaluation</a:t>
            </a:r>
            <a:r>
              <a:rPr dirty="0" u="none" sz="2800" spc="-85"/>
              <a:t> </a:t>
            </a:r>
            <a:r>
              <a:rPr dirty="0" u="none" sz="2800" spc="-5"/>
              <a:t>Contd.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946650"/>
            <a:ext cx="8159458" cy="3544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Table</a:t>
            </a:r>
            <a:r>
              <a:rPr dirty="0" spc="-35"/>
              <a:t> </a:t>
            </a:r>
            <a:r>
              <a:rPr dirty="0" spc="-5"/>
              <a:t>of</a:t>
            </a:r>
            <a:r>
              <a:rPr dirty="0" spc="-35"/>
              <a:t> </a:t>
            </a:r>
            <a:r>
              <a:rPr dirty="0" spc="-5"/>
              <a:t>contents</a:t>
            </a:r>
            <a:r>
              <a:rPr dirty="0" u="none" spc="-5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96" y="1164031"/>
            <a:ext cx="3815079" cy="233934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9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dirty="0" sz="2200" spc="-5" b="1">
                <a:solidFill>
                  <a:srgbClr val="134F5C"/>
                </a:solidFill>
                <a:latin typeface="Times New Roman"/>
                <a:cs typeface="Times New Roman"/>
              </a:rPr>
              <a:t>Introduction</a:t>
            </a:r>
            <a:endParaRPr sz="2200">
              <a:latin typeface="Times New Roman"/>
              <a:cs typeface="Times New Roman"/>
            </a:endParaRPr>
          </a:p>
          <a:p>
            <a:pPr marL="409575" indent="-397510">
              <a:lnSpc>
                <a:spcPct val="100000"/>
              </a:lnSpc>
              <a:spcBef>
                <a:spcPts val="39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dirty="0" sz="2200" spc="-5" b="1">
                <a:solidFill>
                  <a:srgbClr val="134F5C"/>
                </a:solidFill>
                <a:latin typeface="Times New Roman"/>
                <a:cs typeface="Times New Roman"/>
              </a:rPr>
              <a:t>Defining</a:t>
            </a:r>
            <a:r>
              <a:rPr dirty="0" sz="2200" spc="-4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134F5C"/>
                </a:solidFill>
                <a:latin typeface="Times New Roman"/>
                <a:cs typeface="Times New Roman"/>
              </a:rPr>
              <a:t>Problem</a:t>
            </a:r>
            <a:r>
              <a:rPr dirty="0" sz="2200" spc="-3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134F5C"/>
                </a:solidFill>
                <a:latin typeface="Times New Roman"/>
                <a:cs typeface="Times New Roman"/>
              </a:rPr>
              <a:t>Statement</a:t>
            </a:r>
            <a:endParaRPr sz="2200">
              <a:latin typeface="Times New Roman"/>
              <a:cs typeface="Times New Roman"/>
            </a:endParaRPr>
          </a:p>
          <a:p>
            <a:pPr marL="409575" indent="-397510">
              <a:lnSpc>
                <a:spcPct val="100000"/>
              </a:lnSpc>
              <a:spcBef>
                <a:spcPts val="39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dirty="0" sz="2200" spc="-5" b="1">
                <a:solidFill>
                  <a:srgbClr val="134F5C"/>
                </a:solidFill>
                <a:latin typeface="Times New Roman"/>
                <a:cs typeface="Times New Roman"/>
              </a:rPr>
              <a:t>Data</a:t>
            </a:r>
            <a:r>
              <a:rPr dirty="0" sz="2200" spc="-5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134F5C"/>
                </a:solidFill>
                <a:latin typeface="Times New Roman"/>
                <a:cs typeface="Times New Roman"/>
              </a:rPr>
              <a:t>Overview</a:t>
            </a:r>
            <a:endParaRPr sz="2200">
              <a:latin typeface="Times New Roman"/>
              <a:cs typeface="Times New Roman"/>
            </a:endParaRPr>
          </a:p>
          <a:p>
            <a:pPr marL="409575" indent="-397510">
              <a:lnSpc>
                <a:spcPct val="100000"/>
              </a:lnSpc>
              <a:spcBef>
                <a:spcPts val="40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dirty="0" sz="2200" spc="-5" b="1">
                <a:solidFill>
                  <a:srgbClr val="134F5C"/>
                </a:solidFill>
                <a:latin typeface="Times New Roman"/>
                <a:cs typeface="Times New Roman"/>
              </a:rPr>
              <a:t>Explorator</a:t>
            </a:r>
            <a:r>
              <a:rPr dirty="0" sz="2200" b="1">
                <a:solidFill>
                  <a:srgbClr val="134F5C"/>
                </a:solidFill>
                <a:latin typeface="Times New Roman"/>
                <a:cs typeface="Times New Roman"/>
              </a:rPr>
              <a:t>y</a:t>
            </a:r>
            <a:r>
              <a:rPr dirty="0" sz="2200" spc="-5" b="1">
                <a:solidFill>
                  <a:srgbClr val="134F5C"/>
                </a:solidFill>
                <a:latin typeface="Times New Roman"/>
                <a:cs typeface="Times New Roman"/>
              </a:rPr>
              <a:t> Dat</a:t>
            </a:r>
            <a:r>
              <a:rPr dirty="0" sz="2200" b="1">
                <a:solidFill>
                  <a:srgbClr val="134F5C"/>
                </a:solidFill>
                <a:latin typeface="Times New Roman"/>
                <a:cs typeface="Times New Roman"/>
              </a:rPr>
              <a:t>a</a:t>
            </a:r>
            <a:r>
              <a:rPr dirty="0" sz="2200" spc="-12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134F5C"/>
                </a:solidFill>
                <a:latin typeface="Times New Roman"/>
                <a:cs typeface="Times New Roman"/>
              </a:rPr>
              <a:t>Analysis</a:t>
            </a:r>
            <a:endParaRPr sz="2200">
              <a:latin typeface="Times New Roman"/>
              <a:cs typeface="Times New Roman"/>
            </a:endParaRPr>
          </a:p>
          <a:p>
            <a:pPr marL="409575" indent="-397510">
              <a:lnSpc>
                <a:spcPct val="100000"/>
              </a:lnSpc>
              <a:spcBef>
                <a:spcPts val="39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dirty="0" sz="2200" spc="-5" b="1">
                <a:solidFill>
                  <a:srgbClr val="134F5C"/>
                </a:solidFill>
                <a:latin typeface="Times New Roman"/>
                <a:cs typeface="Times New Roman"/>
              </a:rPr>
              <a:t>Model</a:t>
            </a:r>
            <a:r>
              <a:rPr dirty="0" sz="2200" spc="-4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134F5C"/>
                </a:solidFill>
                <a:latin typeface="Times New Roman"/>
                <a:cs typeface="Times New Roman"/>
              </a:rPr>
              <a:t>Creation</a:t>
            </a:r>
            <a:endParaRPr sz="2200">
              <a:latin typeface="Times New Roman"/>
              <a:cs typeface="Times New Roman"/>
            </a:endParaRPr>
          </a:p>
          <a:p>
            <a:pPr marL="409575" indent="-397510">
              <a:lnSpc>
                <a:spcPct val="100000"/>
              </a:lnSpc>
              <a:spcBef>
                <a:spcPts val="39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dirty="0" sz="2200" spc="-5" b="1">
                <a:solidFill>
                  <a:srgbClr val="134F5C"/>
                </a:solidFill>
                <a:latin typeface="Times New Roman"/>
                <a:cs typeface="Times New Roman"/>
              </a:rPr>
              <a:t>Model</a:t>
            </a:r>
            <a:r>
              <a:rPr dirty="0" sz="2200" spc="-5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134F5C"/>
                </a:solidFill>
                <a:latin typeface="Times New Roman"/>
                <a:cs typeface="Times New Roman"/>
              </a:rPr>
              <a:t>Evaluation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7493" y="1020214"/>
            <a:ext cx="3923566" cy="355324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23876"/>
            <a:ext cx="17246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633" y="1469857"/>
            <a:ext cx="8194040" cy="1174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40995" indent="-3282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0995" algn="l"/>
              </a:tabLst>
            </a:pPr>
            <a:r>
              <a:rPr dirty="0" sz="1300" spc="20" b="1">
                <a:solidFill>
                  <a:srgbClr val="134F5C"/>
                </a:solidFill>
                <a:latin typeface="Roboto"/>
                <a:cs typeface="Roboto"/>
              </a:rPr>
              <a:t>As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5" b="1">
                <a:solidFill>
                  <a:srgbClr val="134F5C"/>
                </a:solidFill>
                <a:latin typeface="Roboto"/>
                <a:cs typeface="Roboto"/>
              </a:rPr>
              <a:t>we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can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b="1">
                <a:solidFill>
                  <a:srgbClr val="134F5C"/>
                </a:solidFill>
                <a:latin typeface="Roboto"/>
                <a:cs typeface="Roboto"/>
              </a:rPr>
              <a:t>see,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b="1">
                <a:solidFill>
                  <a:srgbClr val="134F5C"/>
                </a:solidFill>
                <a:latin typeface="Roboto"/>
                <a:cs typeface="Roboto"/>
              </a:rPr>
              <a:t>after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implementing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Collaborative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Filtering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10" b="1">
                <a:solidFill>
                  <a:srgbClr val="134F5C"/>
                </a:solidFill>
                <a:latin typeface="Roboto"/>
                <a:cs typeface="Roboto"/>
              </a:rPr>
              <a:t>and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10" b="1">
                <a:solidFill>
                  <a:srgbClr val="134F5C"/>
                </a:solidFill>
                <a:latin typeface="Roboto"/>
                <a:cs typeface="Roboto"/>
              </a:rPr>
              <a:t>evaluating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15" b="1">
                <a:solidFill>
                  <a:srgbClr val="134F5C"/>
                </a:solidFill>
                <a:latin typeface="Roboto"/>
                <a:cs typeface="Roboto"/>
              </a:rPr>
              <a:t>it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10" b="1">
                <a:solidFill>
                  <a:srgbClr val="134F5C"/>
                </a:solidFill>
                <a:latin typeface="Roboto"/>
                <a:cs typeface="Roboto"/>
              </a:rPr>
              <a:t>using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SVD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matrix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5" b="1">
                <a:solidFill>
                  <a:srgbClr val="134F5C"/>
                </a:solidFill>
                <a:latin typeface="Roboto"/>
                <a:cs typeface="Roboto"/>
              </a:rPr>
              <a:t>we</a:t>
            </a:r>
            <a:r>
              <a:rPr dirty="0" sz="1300" spc="26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5" b="1">
                <a:solidFill>
                  <a:srgbClr val="134F5C"/>
                </a:solidFill>
                <a:latin typeface="Roboto"/>
                <a:cs typeface="Roboto"/>
              </a:rPr>
              <a:t>are</a:t>
            </a:r>
            <a:endParaRPr sz="1300">
              <a:latin typeface="Roboto"/>
              <a:cs typeface="Roboto"/>
            </a:endParaRPr>
          </a:p>
          <a:p>
            <a:pPr algn="just" marL="340360" marR="5080">
              <a:lnSpc>
                <a:spcPct val="160000"/>
              </a:lnSpc>
            </a:pP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satisﬁed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10" b="1">
                <a:solidFill>
                  <a:srgbClr val="134F5C"/>
                </a:solidFill>
                <a:latin typeface="Roboto"/>
                <a:cs typeface="Roboto"/>
              </a:rPr>
              <a:t>with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results.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45" b="1">
                <a:solidFill>
                  <a:srgbClr val="134F5C"/>
                </a:solidFill>
                <a:latin typeface="Roboto"/>
                <a:cs typeface="Roboto"/>
              </a:rPr>
              <a:t>A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b="1">
                <a:solidFill>
                  <a:srgbClr val="134F5C"/>
                </a:solidFill>
                <a:latin typeface="Roboto"/>
                <a:cs typeface="Roboto"/>
              </a:rPr>
              <a:t>recall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rate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b="1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10" b="1">
                <a:solidFill>
                  <a:srgbClr val="134F5C"/>
                </a:solidFill>
                <a:latin typeface="Roboto"/>
                <a:cs typeface="Roboto"/>
              </a:rPr>
              <a:t>around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50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5" b="1">
                <a:solidFill>
                  <a:srgbClr val="134F5C"/>
                </a:solidFill>
                <a:latin typeface="Roboto"/>
                <a:cs typeface="Roboto"/>
              </a:rPr>
              <a:t>for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10" b="1">
                <a:solidFill>
                  <a:srgbClr val="134F5C"/>
                </a:solidFill>
                <a:latin typeface="Roboto"/>
                <a:cs typeface="Roboto"/>
              </a:rPr>
              <a:t>hit@15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is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b="1">
                <a:solidFill>
                  <a:srgbClr val="134F5C"/>
                </a:solidFill>
                <a:latin typeface="Roboto"/>
                <a:cs typeface="Roboto"/>
              </a:rPr>
              <a:t>fair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enough</a:t>
            </a:r>
            <a:r>
              <a:rPr dirty="0" sz="1300" spc="14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5" b="1">
                <a:solidFill>
                  <a:srgbClr val="134F5C"/>
                </a:solidFill>
                <a:latin typeface="Roboto"/>
                <a:cs typeface="Roboto"/>
              </a:rPr>
              <a:t>for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10" b="1">
                <a:solidFill>
                  <a:srgbClr val="134F5C"/>
                </a:solidFill>
                <a:latin typeface="Roboto"/>
                <a:cs typeface="Roboto"/>
              </a:rPr>
              <a:t>such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a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b="1">
                <a:solidFill>
                  <a:srgbClr val="134F5C"/>
                </a:solidFill>
                <a:latin typeface="Roboto"/>
                <a:cs typeface="Roboto"/>
              </a:rPr>
              <a:t>large</a:t>
            </a:r>
            <a:r>
              <a:rPr dirty="0" sz="1300" spc="14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10" b="1">
                <a:solidFill>
                  <a:srgbClr val="134F5C"/>
                </a:solidFill>
                <a:latin typeface="Roboto"/>
                <a:cs typeface="Roboto"/>
              </a:rPr>
              <a:t>dataset.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5" b="1">
                <a:solidFill>
                  <a:srgbClr val="134F5C"/>
                </a:solidFill>
                <a:latin typeface="Roboto"/>
                <a:cs typeface="Roboto"/>
              </a:rPr>
              <a:t>Also </a:t>
            </a:r>
            <a:r>
              <a:rPr dirty="0" sz="1300" b="1">
                <a:solidFill>
                  <a:srgbClr val="134F5C"/>
                </a:solidFill>
                <a:latin typeface="Roboto"/>
                <a:cs typeface="Roboto"/>
              </a:rPr>
              <a:t>since </a:t>
            </a:r>
            <a:r>
              <a:rPr dirty="0" sz="1300" spc="-15" b="1">
                <a:solidFill>
                  <a:srgbClr val="134F5C"/>
                </a:solidFill>
                <a:latin typeface="Roboto"/>
                <a:cs typeface="Roboto"/>
              </a:rPr>
              <a:t>it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is </a:t>
            </a:r>
            <a:r>
              <a:rPr dirty="0" sz="1300" spc="-10" b="1">
                <a:solidFill>
                  <a:srgbClr val="134F5C"/>
                </a:solidFill>
                <a:latin typeface="Roboto"/>
                <a:cs typeface="Roboto"/>
              </a:rPr>
              <a:t>an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unsupervised learning algorithm trying </a:t>
            </a:r>
            <a:r>
              <a:rPr dirty="0" sz="1300" spc="-20" b="1">
                <a:solidFill>
                  <a:srgbClr val="134F5C"/>
                </a:solidFill>
                <a:latin typeface="Roboto"/>
                <a:cs typeface="Roboto"/>
              </a:rPr>
              <a:t>to </a:t>
            </a:r>
            <a:r>
              <a:rPr dirty="0" sz="1300" spc="-10" b="1">
                <a:solidFill>
                  <a:srgbClr val="134F5C"/>
                </a:solidFill>
                <a:latin typeface="Roboto"/>
                <a:cs typeface="Roboto"/>
              </a:rPr>
              <a:t>ﬁnd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good books </a:t>
            </a:r>
            <a:r>
              <a:rPr dirty="0" sz="1300" spc="-15" b="1">
                <a:solidFill>
                  <a:srgbClr val="134F5C"/>
                </a:solidFill>
                <a:latin typeface="Roboto"/>
                <a:cs typeface="Roboto"/>
              </a:rPr>
              <a:t>that </a:t>
            </a:r>
            <a:r>
              <a:rPr dirty="0" sz="1300" b="1">
                <a:solidFill>
                  <a:srgbClr val="134F5C"/>
                </a:solidFill>
                <a:latin typeface="Roboto"/>
                <a:cs typeface="Roboto"/>
              </a:rPr>
              <a:t>users </a:t>
            </a:r>
            <a:r>
              <a:rPr dirty="0" sz="1300" spc="-10" b="1">
                <a:solidFill>
                  <a:srgbClr val="134F5C"/>
                </a:solidFill>
                <a:latin typeface="Roboto"/>
                <a:cs typeface="Roboto"/>
              </a:rPr>
              <a:t>will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like </a:t>
            </a:r>
            <a:r>
              <a:rPr dirty="0" sz="1300" spc="-10" b="1">
                <a:solidFill>
                  <a:srgbClr val="134F5C"/>
                </a:solidFill>
                <a:latin typeface="Roboto"/>
                <a:cs typeface="Roboto"/>
              </a:rPr>
              <a:t>which in 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 itself is a </a:t>
            </a:r>
            <a:r>
              <a:rPr dirty="0" sz="1300" b="1">
                <a:solidFill>
                  <a:srgbClr val="134F5C"/>
                </a:solidFill>
                <a:latin typeface="Roboto"/>
                <a:cs typeface="Roboto"/>
              </a:rPr>
              <a:t>very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15" b="1">
                <a:solidFill>
                  <a:srgbClr val="134F5C"/>
                </a:solidFill>
                <a:latin typeface="Roboto"/>
                <a:cs typeface="Roboto"/>
              </a:rPr>
              <a:t>vast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300" spc="-10" b="1">
                <a:solidFill>
                  <a:srgbClr val="134F5C"/>
                </a:solidFill>
                <a:latin typeface="Roboto"/>
                <a:cs typeface="Roboto"/>
              </a:rPr>
              <a:t>and</a:t>
            </a:r>
            <a:r>
              <a:rPr dirty="0" sz="1300" spc="-5" b="1">
                <a:solidFill>
                  <a:srgbClr val="134F5C"/>
                </a:solidFill>
                <a:latin typeface="Roboto"/>
                <a:cs typeface="Roboto"/>
              </a:rPr>
              <a:t> complicated </a:t>
            </a:r>
            <a:r>
              <a:rPr dirty="0" sz="1300" spc="-30" b="1">
                <a:solidFill>
                  <a:srgbClr val="134F5C"/>
                </a:solidFill>
                <a:latin typeface="Roboto"/>
                <a:cs typeface="Roboto"/>
              </a:rPr>
              <a:t>study.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9150" y="114662"/>
            <a:ext cx="1960824" cy="10735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9931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800" spc="-85">
                <a:latin typeface="Verdana"/>
                <a:cs typeface="Verdana"/>
              </a:rPr>
              <a:t>Challenges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5670550" cy="12877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420"/>
              </a:spcBef>
              <a:buSzPct val="94444"/>
              <a:buFont typeface="MS PGothic"/>
              <a:buChar char="➢"/>
              <a:tabLst>
                <a:tab pos="241935" algn="l"/>
              </a:tabLst>
            </a:pPr>
            <a:r>
              <a:rPr dirty="0" sz="1800" spc="-45" b="1">
                <a:solidFill>
                  <a:srgbClr val="134F5C"/>
                </a:solidFill>
                <a:latin typeface="Verdana"/>
                <a:cs typeface="Verdana"/>
              </a:rPr>
              <a:t>High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135" b="1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olu</a:t>
            </a:r>
            <a:r>
              <a:rPr dirty="0" sz="1800" spc="-70" b="1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dirty="0" sz="1800" spc="-60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34F5C"/>
                </a:solidFill>
                <a:latin typeface="Verdana"/>
                <a:cs typeface="Verdana"/>
              </a:rPr>
              <a:t>of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85" b="1">
                <a:solidFill>
                  <a:srgbClr val="134F5C"/>
                </a:solidFill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  <a:p>
            <a:pPr marL="241935" indent="-229235">
              <a:lnSpc>
                <a:spcPct val="100000"/>
              </a:lnSpc>
              <a:spcBef>
                <a:spcPts val="325"/>
              </a:spcBef>
              <a:buSzPct val="94444"/>
              <a:buFont typeface="MS PGothic"/>
              <a:buChar char="➢"/>
              <a:tabLst>
                <a:tab pos="241935" algn="l"/>
              </a:tabLst>
            </a:pPr>
            <a:r>
              <a:rPr dirty="0" sz="1800" spc="-50" b="1">
                <a:solidFill>
                  <a:srgbClr val="134F5C"/>
                </a:solidFill>
                <a:latin typeface="Verdana"/>
                <a:cs typeface="Verdana"/>
              </a:rPr>
              <a:t>El</a:t>
            </a:r>
            <a:r>
              <a:rPr dirty="0" sz="1800" spc="-85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800" spc="-130" b="1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dirty="0" sz="1800" spc="-55" b="1">
                <a:solidFill>
                  <a:srgbClr val="134F5C"/>
                </a:solidFill>
                <a:latin typeface="Verdana"/>
                <a:cs typeface="Verdana"/>
              </a:rPr>
              <a:t>ati</a:t>
            </a:r>
            <a:r>
              <a:rPr dirty="0" sz="1800" spc="-75" b="1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dirty="0" sz="1800" b="1">
                <a:solidFill>
                  <a:srgbClr val="134F5C"/>
                </a:solidFill>
                <a:latin typeface="Verdana"/>
                <a:cs typeface="Verdana"/>
              </a:rPr>
              <a:t>g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800" spc="-130" b="1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dirty="0" sz="1800" spc="-65" b="1">
                <a:solidFill>
                  <a:srgbClr val="134F5C"/>
                </a:solidFill>
                <a:latin typeface="Verdana"/>
                <a:cs typeface="Verdana"/>
              </a:rPr>
              <a:t>aluation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1800" spc="-70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800" spc="-105" b="1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800" spc="-9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dirty="0" sz="1800" spc="-90" b="1">
                <a:solidFill>
                  <a:srgbClr val="134F5C"/>
                </a:solidFill>
                <a:latin typeface="Verdana"/>
                <a:cs typeface="Verdana"/>
              </a:rPr>
              <a:t>or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30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800" spc="-45" b="1">
                <a:solidFill>
                  <a:srgbClr val="134F5C"/>
                </a:solidFill>
                <a:latin typeface="Verdana"/>
                <a:cs typeface="Verdana"/>
              </a:rPr>
              <a:t>h</a:t>
            </a:r>
            <a:r>
              <a:rPr dirty="0" sz="1800" spc="-60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dirty="0" sz="1800" spc="-85" b="1">
                <a:solidFill>
                  <a:srgbClr val="134F5C"/>
                </a:solidFill>
                <a:latin typeface="Verdana"/>
                <a:cs typeface="Verdana"/>
              </a:rPr>
              <a:t>odels.</a:t>
            </a:r>
            <a:endParaRPr sz="1800">
              <a:latin typeface="Verdana"/>
              <a:cs typeface="Verdana"/>
            </a:endParaRPr>
          </a:p>
          <a:p>
            <a:pPr marL="241935" indent="-229235">
              <a:lnSpc>
                <a:spcPct val="100000"/>
              </a:lnSpc>
              <a:spcBef>
                <a:spcPts val="325"/>
              </a:spcBef>
              <a:buSzPct val="94444"/>
              <a:buFont typeface="MS PGothic"/>
              <a:buChar char="➢"/>
              <a:tabLst>
                <a:tab pos="241935" algn="l"/>
              </a:tabLst>
            </a:pPr>
            <a:r>
              <a:rPr dirty="0" sz="1800" spc="-65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800" spc="-60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800" spc="-70" b="1">
                <a:solidFill>
                  <a:srgbClr val="134F5C"/>
                </a:solidFill>
                <a:latin typeface="Verdana"/>
                <a:cs typeface="Verdana"/>
              </a:rPr>
              <a:t>ashi</a:t>
            </a:r>
            <a:r>
              <a:rPr dirty="0" sz="1800" spc="-80" b="1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dirty="0" sz="1800" b="1">
                <a:solidFill>
                  <a:srgbClr val="134F5C"/>
                </a:solidFill>
                <a:latin typeface="Verdana"/>
                <a:cs typeface="Verdana"/>
              </a:rPr>
              <a:t>g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34F5C"/>
                </a:solidFill>
                <a:latin typeface="Verdana"/>
                <a:cs typeface="Verdana"/>
              </a:rPr>
              <a:t>of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85" b="1">
                <a:solidFill>
                  <a:srgbClr val="134F5C"/>
                </a:solidFill>
                <a:latin typeface="Verdana"/>
                <a:cs typeface="Verdana"/>
              </a:rPr>
              <a:t>session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due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70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800" spc="-60" b="1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100" b="1">
                <a:solidFill>
                  <a:srgbClr val="134F5C"/>
                </a:solidFill>
                <a:latin typeface="Verdana"/>
                <a:cs typeface="Verdana"/>
              </a:rPr>
              <a:t>la</a:t>
            </a:r>
            <a:r>
              <a:rPr dirty="0" sz="1800" spc="-114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800" spc="-30" b="1">
                <a:solidFill>
                  <a:srgbClr val="134F5C"/>
                </a:solidFill>
                <a:latin typeface="Verdana"/>
                <a:cs typeface="Verdana"/>
              </a:rPr>
              <a:t>ge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134F5C"/>
                </a:solidFill>
                <a:latin typeface="Verdana"/>
                <a:cs typeface="Verdana"/>
              </a:rPr>
              <a:t>pi</a:t>
            </a:r>
            <a:r>
              <a:rPr dirty="0" sz="1800" spc="-105" b="1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dirty="0" sz="1800" spc="-50" b="1">
                <a:solidFill>
                  <a:srgbClr val="134F5C"/>
                </a:solidFill>
                <a:latin typeface="Verdana"/>
                <a:cs typeface="Verdana"/>
              </a:rPr>
              <a:t>ot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34F5C"/>
                </a:solidFill>
                <a:latin typeface="Verdana"/>
                <a:cs typeface="Verdana"/>
              </a:rPr>
              <a:t>mat</a:t>
            </a:r>
            <a:r>
              <a:rPr dirty="0" sz="1800" spc="-60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800" spc="-130" b="1">
                <a:solidFill>
                  <a:srgbClr val="134F5C"/>
                </a:solidFill>
                <a:latin typeface="Verdana"/>
                <a:cs typeface="Verdana"/>
              </a:rPr>
              <a:t>ix.</a:t>
            </a:r>
            <a:endParaRPr sz="1800">
              <a:latin typeface="Verdana"/>
              <a:cs typeface="Verdana"/>
            </a:endParaRPr>
          </a:p>
          <a:p>
            <a:pPr marL="241935" indent="-229235">
              <a:lnSpc>
                <a:spcPct val="100000"/>
              </a:lnSpc>
              <a:spcBef>
                <a:spcPts val="325"/>
              </a:spcBef>
              <a:buSzPct val="94444"/>
              <a:buFont typeface="MS PGothic"/>
              <a:buChar char="➢"/>
              <a:tabLst>
                <a:tab pos="241935" algn="l"/>
              </a:tabLst>
            </a:pPr>
            <a:r>
              <a:rPr dirty="0" sz="1800" spc="-15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800" spc="-10" b="1">
                <a:solidFill>
                  <a:srgbClr val="134F5C"/>
                </a:solidFill>
                <a:latin typeface="Verdana"/>
                <a:cs typeface="Verdana"/>
              </a:rPr>
              <a:t>h</a:t>
            </a:r>
            <a:r>
              <a:rPr dirty="0" sz="1800" spc="-65" b="1">
                <a:solidFill>
                  <a:srgbClr val="134F5C"/>
                </a:solidFill>
                <a:latin typeface="Verdana"/>
                <a:cs typeface="Verdana"/>
              </a:rPr>
              <a:t>oosi</a:t>
            </a:r>
            <a:r>
              <a:rPr dirty="0" sz="1800" spc="-75" b="1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dirty="0" sz="1800" b="1">
                <a:solidFill>
                  <a:srgbClr val="134F5C"/>
                </a:solidFill>
                <a:latin typeface="Verdana"/>
                <a:cs typeface="Verdana"/>
              </a:rPr>
              <a:t>g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34F5C"/>
                </a:solidFill>
                <a:latin typeface="Verdana"/>
                <a:cs typeface="Verdana"/>
              </a:rPr>
              <a:t>optimal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134F5C"/>
                </a:solidFill>
                <a:latin typeface="Verdana"/>
                <a:cs typeface="Verdana"/>
              </a:rPr>
              <a:t>number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34F5C"/>
                </a:solidFill>
                <a:latin typeface="Verdana"/>
                <a:cs typeface="Verdana"/>
              </a:rPr>
              <a:t>of</a:t>
            </a:r>
            <a:r>
              <a:rPr dirty="0" sz="1800" spc="-10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dirty="0" sz="1800" spc="-90" b="1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800" spc="10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800" spc="-75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800" spc="-105" b="1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800" spc="-80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800" spc="-114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134F5C"/>
                </a:solidFill>
                <a:latin typeface="Verdana"/>
                <a:cs typeface="Verdana"/>
              </a:rPr>
              <a:t>in</a:t>
            </a:r>
            <a:r>
              <a:rPr dirty="0" sz="1800" spc="-110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dirty="0" sz="1800" spc="-114" b="1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dirty="0" sz="1800" spc="-45" b="1">
                <a:solidFill>
                  <a:srgbClr val="134F5C"/>
                </a:solidFill>
                <a:latin typeface="Verdana"/>
                <a:cs typeface="Verdana"/>
              </a:rPr>
              <a:t>D</a:t>
            </a:r>
            <a:r>
              <a:rPr dirty="0" sz="1800" spc="-180" b="1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75" y="66525"/>
              <a:ext cx="348618" cy="3579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5841" y="1588570"/>
            <a:ext cx="517461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6000" spc="-15">
                <a:solidFill>
                  <a:srgbClr val="134F5C"/>
                </a:solidFill>
                <a:latin typeface="Times New Roman"/>
                <a:cs typeface="Times New Roman"/>
              </a:rPr>
              <a:t>THANK</a:t>
            </a:r>
            <a:r>
              <a:rPr dirty="0" u="none" sz="6000" spc="-315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u="none" sz="6000" spc="-5">
                <a:solidFill>
                  <a:srgbClr val="134F5C"/>
                </a:solidFill>
                <a:latin typeface="Times New Roman"/>
                <a:cs typeface="Times New Roman"/>
              </a:rPr>
              <a:t>YOU!!</a:t>
            </a:r>
            <a:endParaRPr sz="6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15700" y="2652250"/>
            <a:ext cx="1964400" cy="196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FF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5000" y="1585225"/>
              <a:ext cx="3481975" cy="22669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9464" y="361244"/>
            <a:ext cx="243776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">
                <a:latin typeface="Times New Roman"/>
                <a:cs typeface="Times New Roman"/>
              </a:rPr>
              <a:t>Introduction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250" y="1247447"/>
            <a:ext cx="3897629" cy="3044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2700">
              <a:lnSpc>
                <a:spcPct val="114999"/>
              </a:lnSpc>
              <a:spcBef>
                <a:spcPts val="100"/>
              </a:spcBef>
            </a:pPr>
            <a:r>
              <a:rPr dirty="0" sz="1200" spc="-5" b="1">
                <a:solidFill>
                  <a:srgbClr val="134F5C"/>
                </a:solidFill>
                <a:latin typeface="Arial"/>
                <a:cs typeface="Arial"/>
              </a:rPr>
              <a:t>Recommender systems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are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machine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learning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systems </a:t>
            </a:r>
            <a:r>
              <a:rPr dirty="0" sz="1200" spc="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that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help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users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discover new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product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services.</a:t>
            </a:r>
            <a:endParaRPr sz="1200">
              <a:latin typeface="Arial MT"/>
              <a:cs typeface="Arial MT"/>
            </a:endParaRPr>
          </a:p>
          <a:p>
            <a:pPr algn="just" marL="12700" marR="8255">
              <a:lnSpc>
                <a:spcPts val="1860"/>
              </a:lnSpc>
              <a:spcBef>
                <a:spcPts val="70"/>
              </a:spcBef>
            </a:pP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A recommendation system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helps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an</a:t>
            </a:r>
            <a:r>
              <a:rPr dirty="0" sz="1350" spc="36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organization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to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create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loyal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customers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and build trust by them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desired products and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services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for which they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came </a:t>
            </a:r>
            <a:r>
              <a:rPr dirty="0" sz="1350" spc="-36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on</a:t>
            </a:r>
            <a:r>
              <a:rPr dirty="0" sz="135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your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site.</a:t>
            </a:r>
            <a:endParaRPr sz="1350">
              <a:latin typeface="Arial MT"/>
              <a:cs typeface="Arial MT"/>
            </a:endParaRPr>
          </a:p>
          <a:p>
            <a:pPr algn="just" marL="12700" marR="5080">
              <a:lnSpc>
                <a:spcPts val="1860"/>
              </a:lnSpc>
              <a:spcBef>
                <a:spcPts val="10"/>
              </a:spcBef>
            </a:pP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A</a:t>
            </a:r>
            <a:r>
              <a:rPr dirty="0" sz="1350" spc="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book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recommendation</a:t>
            </a:r>
            <a:r>
              <a:rPr dirty="0" sz="1350" spc="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system</a:t>
            </a:r>
            <a:r>
              <a:rPr dirty="0" sz="1350" spc="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a</a:t>
            </a:r>
            <a:r>
              <a:rPr dirty="0" sz="1350" spc="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of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recommendation</a:t>
            </a:r>
            <a:r>
              <a:rPr dirty="0" sz="1350" spc="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system</a:t>
            </a:r>
            <a:r>
              <a:rPr dirty="0" sz="1350" spc="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where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we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have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to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recommend similar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books to the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reader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based on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his/her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interest.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books</a:t>
            </a:r>
            <a:r>
              <a:rPr dirty="0" sz="1350" spc="37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recommendation </a:t>
            </a:r>
            <a:r>
              <a:rPr dirty="0" sz="1350" spc="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system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is used by online websites which provide 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ebooks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like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google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play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books,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open</a:t>
            </a:r>
            <a:r>
              <a:rPr dirty="0" sz="13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20">
                <a:solidFill>
                  <a:srgbClr val="134F5C"/>
                </a:solidFill>
                <a:latin typeface="Arial MT"/>
                <a:cs typeface="Arial MT"/>
              </a:rPr>
              <a:t>library, </a:t>
            </a:r>
            <a:r>
              <a:rPr dirty="0" sz="135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goodReads,</a:t>
            </a:r>
            <a:r>
              <a:rPr dirty="0" sz="135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134F5C"/>
                </a:solidFill>
                <a:latin typeface="Arial MT"/>
                <a:cs typeface="Arial MT"/>
              </a:rPr>
              <a:t>etc.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6462" y="496713"/>
            <a:ext cx="45789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200" spc="-10" b="0">
                <a:latin typeface="Arial MT"/>
                <a:cs typeface="Arial MT"/>
              </a:rPr>
              <a:t>Problem</a:t>
            </a:r>
            <a:r>
              <a:rPr dirty="0" u="none" sz="4200" spc="-100" b="0">
                <a:latin typeface="Arial MT"/>
                <a:cs typeface="Arial MT"/>
              </a:rPr>
              <a:t> </a:t>
            </a:r>
            <a:r>
              <a:rPr dirty="0" u="none" sz="4200" spc="-5" b="0">
                <a:latin typeface="Arial MT"/>
                <a:cs typeface="Arial MT"/>
              </a:rPr>
              <a:t>Statement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83589"/>
            <a:ext cx="8366759" cy="309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During the last few decades, with the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rise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of </a:t>
            </a:r>
            <a:r>
              <a:rPr dirty="0" sz="1500" spc="-25">
                <a:solidFill>
                  <a:srgbClr val="134F5C"/>
                </a:solidFill>
                <a:latin typeface="Arial MT"/>
                <a:cs typeface="Arial MT"/>
              </a:rPr>
              <a:t>Youtube,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Amazon, Netflix, and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many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other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such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web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 services, recommender systems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have taken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more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and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more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place in our lives. From e-commerce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 (suggest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to buyers articles that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could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interest them) to online advertisement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(suggest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to users the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 right contents, matching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their preferences),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recommender systems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are today unavoidable in our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daily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online journeys.</a:t>
            </a:r>
            <a:endParaRPr sz="1500">
              <a:latin typeface="Arial MT"/>
              <a:cs typeface="Arial MT"/>
            </a:endParaRPr>
          </a:p>
          <a:p>
            <a:pPr algn="just" marL="12700" marR="17145">
              <a:lnSpc>
                <a:spcPct val="114999"/>
              </a:lnSpc>
              <a:spcBef>
                <a:spcPts val="700"/>
              </a:spcBef>
            </a:pP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In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a very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general 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way,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recommender systems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are algorithms aimed at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suggesting relevant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items to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users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(items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being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movies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to watch, text to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read,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products to 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buy,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or anything else depending on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industries).</a:t>
            </a:r>
            <a:endParaRPr sz="1500">
              <a:latin typeface="Arial MT"/>
              <a:cs typeface="Arial MT"/>
            </a:endParaRPr>
          </a:p>
          <a:p>
            <a:pPr algn="just" marL="12700" marR="5080">
              <a:lnSpc>
                <a:spcPct val="114999"/>
              </a:lnSpc>
              <a:spcBef>
                <a:spcPts val="700"/>
              </a:spcBef>
            </a:pP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Recommender</a:t>
            </a:r>
            <a:r>
              <a:rPr dirty="0" sz="1500" spc="9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systems</a:t>
            </a:r>
            <a:r>
              <a:rPr dirty="0" sz="1500" spc="9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are</a:t>
            </a:r>
            <a:r>
              <a:rPr dirty="0" sz="1500" spc="9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really</a:t>
            </a:r>
            <a:r>
              <a:rPr dirty="0" sz="1500" spc="9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critical</a:t>
            </a:r>
            <a:r>
              <a:rPr dirty="0" sz="1500" spc="9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dirty="0" sz="1500" spc="9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some</a:t>
            </a:r>
            <a:r>
              <a:rPr dirty="0" sz="1500" spc="9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industries</a:t>
            </a:r>
            <a:r>
              <a:rPr dirty="0" sz="1500" spc="9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dirty="0" sz="1500" spc="9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they</a:t>
            </a:r>
            <a:r>
              <a:rPr dirty="0" sz="1500" spc="8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can</a:t>
            </a:r>
            <a:r>
              <a:rPr dirty="0" sz="1500" spc="9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generate</a:t>
            </a:r>
            <a:r>
              <a:rPr dirty="0" sz="1500" spc="9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a</a:t>
            </a:r>
            <a:r>
              <a:rPr dirty="0" sz="1500" spc="9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huge</a:t>
            </a:r>
            <a:r>
              <a:rPr dirty="0" sz="1500" spc="9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amount </a:t>
            </a:r>
            <a:r>
              <a:rPr dirty="0" sz="1500" spc="-40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of income when they are 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efficient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or also be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a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way to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stand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out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significantly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from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competitors.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The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 main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objective is to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create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a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 book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recommendation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system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 for users.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407" y="55752"/>
            <a:ext cx="279209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">
                <a:latin typeface="Times New Roman"/>
                <a:cs typeface="Times New Roman"/>
              </a:rPr>
              <a:t>Data</a:t>
            </a:r>
            <a:r>
              <a:rPr dirty="0" sz="3400" spc="-90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Overview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474" y="689899"/>
            <a:ext cx="8537575" cy="385508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0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134F5C"/>
                </a:solidFill>
                <a:latin typeface="Arial MT"/>
                <a:cs typeface="Arial MT"/>
              </a:rPr>
              <a:t>Understanding</a:t>
            </a:r>
            <a:r>
              <a:rPr dirty="0" sz="18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34F5C"/>
                </a:solidFill>
                <a:latin typeface="Arial MT"/>
                <a:cs typeface="Arial MT"/>
              </a:rPr>
              <a:t>datasets</a:t>
            </a:r>
            <a:r>
              <a:rPr dirty="0" sz="18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34F5C"/>
                </a:solidFill>
                <a:latin typeface="Arial MT"/>
                <a:cs typeface="Arial MT"/>
              </a:rPr>
              <a:t>better: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500" spc="-2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Book-Crossing</a:t>
            </a:r>
            <a:r>
              <a:rPr dirty="0" sz="1500" spc="-2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dataset</a:t>
            </a:r>
            <a:r>
              <a:rPr dirty="0" sz="1500" spc="-2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comprises</a:t>
            </a: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3</a:t>
            </a:r>
            <a:r>
              <a:rPr dirty="0" sz="1500" spc="-2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files.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500" spc="-5" b="1">
                <a:solidFill>
                  <a:srgbClr val="134F5C"/>
                </a:solidFill>
                <a:latin typeface="Arial"/>
                <a:cs typeface="Arial"/>
              </a:rPr>
              <a:t>Users</a:t>
            </a:r>
            <a:endParaRPr sz="1500">
              <a:latin typeface="Arial"/>
              <a:cs typeface="Arial"/>
            </a:endParaRPr>
          </a:p>
          <a:p>
            <a:pPr algn="just" marL="12700" marR="10795">
              <a:lnSpc>
                <a:spcPct val="114999"/>
              </a:lnSpc>
              <a:spcBef>
                <a:spcPts val="765"/>
              </a:spcBef>
            </a:pP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Contains the users. Note that user IDs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(User-ID)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have been anonymized and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map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to integers. Demographic data is provided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 (Location,</a:t>
            </a:r>
            <a:r>
              <a:rPr dirty="0" sz="1200" spc="-7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Age) if available. Otherwise, these fields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contain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NULL</a:t>
            </a:r>
            <a:r>
              <a:rPr dirty="0" sz="1200" spc="-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values.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5" b="1">
                <a:solidFill>
                  <a:srgbClr val="134F5C"/>
                </a:solidFill>
                <a:latin typeface="Arial"/>
                <a:cs typeface="Arial"/>
              </a:rPr>
              <a:t>Books</a:t>
            </a:r>
            <a:endParaRPr sz="1200">
              <a:latin typeface="Arial"/>
              <a:cs typeface="Arial"/>
            </a:endParaRPr>
          </a:p>
          <a:p>
            <a:pPr algn="just" marL="12700" marR="15240">
              <a:lnSpc>
                <a:spcPct val="114999"/>
              </a:lnSpc>
              <a:spcBef>
                <a:spcPts val="700"/>
              </a:spcBef>
            </a:pP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Books are identified by their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respective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ISBN. Invalid ISBNs have already been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removed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from the dataset. 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Moreover,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some </a:t>
            </a:r>
            <a:r>
              <a:rPr dirty="0" sz="1200" spc="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content-based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information is given 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(Book-Title,Book-Author, </a:t>
            </a:r>
            <a:r>
              <a:rPr dirty="0" sz="1200" spc="-15">
                <a:solidFill>
                  <a:srgbClr val="134F5C"/>
                </a:solidFill>
                <a:latin typeface="Arial MT"/>
                <a:cs typeface="Arial MT"/>
              </a:rPr>
              <a:t>Year-Of-Publication,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Publisher), obtained from Amazon </a:t>
            </a:r>
            <a:r>
              <a:rPr dirty="0" sz="1200" spc="-15">
                <a:solidFill>
                  <a:srgbClr val="134F5C"/>
                </a:solidFill>
                <a:latin typeface="Arial MT"/>
                <a:cs typeface="Arial MT"/>
              </a:rPr>
              <a:t>Web 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Services. Note that in the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case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of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several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authors, only the first is provided. URLs linking to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cover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images are also given,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appearing in three 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different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flavors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(Image-URL-S,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Image-URL-M, Image-URL-L), i.e.,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small, medium,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large. These URLs point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200" spc="-7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Amazon website.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5" b="1">
                <a:solidFill>
                  <a:srgbClr val="134F5C"/>
                </a:solidFill>
                <a:latin typeface="Arial"/>
                <a:cs typeface="Arial"/>
              </a:rPr>
              <a:t>Ratings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114999"/>
              </a:lnSpc>
              <a:spcBef>
                <a:spcPts val="700"/>
              </a:spcBef>
            </a:pP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Contains the book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rating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information. Ratings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(Book-Rating)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are either explicit, </a:t>
            </a:r>
            <a:r>
              <a:rPr dirty="0" sz="1200" spc="-5" i="1">
                <a:solidFill>
                  <a:srgbClr val="134F5C"/>
                </a:solidFill>
                <a:latin typeface="Arial"/>
                <a:cs typeface="Arial"/>
              </a:rPr>
              <a:t>expressed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on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a scale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from 1-10 </a:t>
            </a:r>
            <a:r>
              <a:rPr dirty="0" sz="1200">
                <a:solidFill>
                  <a:srgbClr val="134F5C"/>
                </a:solidFill>
                <a:latin typeface="Arial MT"/>
                <a:cs typeface="Arial MT"/>
              </a:rPr>
              <a:t>(higher values </a:t>
            </a:r>
            <a:r>
              <a:rPr dirty="0" sz="1200" spc="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denoting</a:t>
            </a:r>
            <a:r>
              <a:rPr dirty="0" sz="12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34F5C"/>
                </a:solidFill>
                <a:latin typeface="Arial MT"/>
                <a:cs typeface="Arial MT"/>
              </a:rPr>
              <a:t>higher appreciation), or implicit, expressed by 0.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4497" y="151050"/>
            <a:ext cx="1950975" cy="1461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350" y="1129055"/>
            <a:ext cx="36588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421640" algn="l"/>
                <a:tab pos="422275" algn="l"/>
              </a:tabLst>
            </a:pPr>
            <a:r>
              <a:rPr dirty="0" sz="1400" spc="-5">
                <a:solidFill>
                  <a:srgbClr val="134F5C"/>
                </a:solidFill>
                <a:latin typeface="Times New Roman"/>
                <a:cs typeface="Times New Roman"/>
              </a:rPr>
              <a:t>Un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derstanding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attributes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of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data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set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better: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6235" marR="5080" indent="-34417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dirty="0" spc="-5"/>
              <a:t>Books:'ISBN', </a:t>
            </a:r>
            <a:r>
              <a:rPr dirty="0" spc="-10"/>
              <a:t>'Book-Title', </a:t>
            </a:r>
            <a:r>
              <a:rPr dirty="0" spc="-5"/>
              <a:t>'Book-Author', </a:t>
            </a:r>
            <a:r>
              <a:rPr dirty="0" spc="-10"/>
              <a:t>'Year-Of-Publication', </a:t>
            </a:r>
            <a:r>
              <a:rPr dirty="0" spc="-360"/>
              <a:t> </a:t>
            </a:r>
            <a:r>
              <a:rPr dirty="0"/>
              <a:t>‘Image-URL-M',</a:t>
            </a:r>
            <a:r>
              <a:rPr dirty="0" spc="-5"/>
              <a:t> 'Image-URL-L'</a:t>
            </a:r>
          </a:p>
          <a:p>
            <a:pPr marL="403860" indent="-391795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403860" algn="l"/>
                <a:tab pos="404495" algn="l"/>
              </a:tabLst>
            </a:pPr>
            <a:r>
              <a:rPr dirty="0" spc="-5"/>
              <a:t>Users:’User-ID’,’Location’,’Age’</a:t>
            </a:r>
          </a:p>
          <a:p>
            <a:pPr marL="403860" indent="-391795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403860" algn="l"/>
                <a:tab pos="404495" algn="l"/>
              </a:tabLst>
            </a:pPr>
            <a:r>
              <a:rPr dirty="0" spc="-5"/>
              <a:t>Ratings:’User-ID’,’ISBN’,’Book</a:t>
            </a:r>
            <a:r>
              <a:rPr dirty="0" spc="-20"/>
              <a:t> </a:t>
            </a:r>
            <a:r>
              <a:rPr dirty="0" spc="-5"/>
              <a:t>Rating’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3086" y="1391944"/>
            <a:ext cx="21615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'Publisher',</a:t>
            </a:r>
            <a:r>
              <a:rPr dirty="0" sz="1500" spc="295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'Image-URL-S',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825" y="2409214"/>
            <a:ext cx="7705090" cy="238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marR="5080" indent="-419100">
              <a:lnSpc>
                <a:spcPct val="114999"/>
              </a:lnSpc>
              <a:spcBef>
                <a:spcPts val="100"/>
              </a:spcBef>
              <a:buFont typeface="MS UI Gothic"/>
              <a:buChar char="➢"/>
              <a:tabLst>
                <a:tab pos="431165" algn="l"/>
                <a:tab pos="431800" algn="l"/>
              </a:tabLst>
            </a:pP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Summarize the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data by 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identifying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key 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characteristics, such as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data volume 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and total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number of </a:t>
            </a:r>
            <a:r>
              <a:rPr dirty="0" sz="1500" spc="-36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variables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 in the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 marL="974725" marR="3296285" indent="-542925">
              <a:lnSpc>
                <a:spcPct val="148300"/>
              </a:lnSpc>
              <a:spcBef>
                <a:spcPts val="200"/>
              </a:spcBef>
            </a:pP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Book</a:t>
            </a:r>
            <a:r>
              <a:rPr dirty="0" sz="1500" spc="355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: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Number</a:t>
            </a:r>
            <a:r>
              <a:rPr dirty="0" sz="1500" spc="-3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of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rows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 in</a:t>
            </a:r>
            <a:r>
              <a:rPr dirty="0" sz="1500" spc="-1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our</a:t>
            </a:r>
            <a:r>
              <a:rPr dirty="0" sz="1500" spc="-3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dataset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 are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271360 </a:t>
            </a:r>
            <a:r>
              <a:rPr dirty="0" sz="1500" spc="-36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Number</a:t>
            </a:r>
            <a:r>
              <a:rPr dirty="0" sz="1500" spc="-4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of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 columns</a:t>
            </a:r>
            <a:r>
              <a:rPr dirty="0" sz="1500" spc="-1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in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our</a:t>
            </a:r>
            <a:r>
              <a:rPr dirty="0" sz="1500" spc="-3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dataset</a:t>
            </a:r>
            <a:r>
              <a:rPr dirty="0" sz="1500" spc="35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are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8</a:t>
            </a:r>
            <a:endParaRPr sz="1500">
              <a:latin typeface="Times New Roman"/>
              <a:cs typeface="Times New Roman"/>
            </a:endParaRPr>
          </a:p>
          <a:p>
            <a:pPr marL="1022350" marR="3350895" indent="-571500">
              <a:lnSpc>
                <a:spcPct val="114999"/>
              </a:lnSpc>
            </a:pP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Users: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Number</a:t>
            </a:r>
            <a:r>
              <a:rPr dirty="0" sz="1500" spc="-4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of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 rows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in</a:t>
            </a:r>
            <a:r>
              <a:rPr dirty="0" sz="1500" spc="-1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our</a:t>
            </a:r>
            <a:r>
              <a:rPr dirty="0" sz="1500" spc="-4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dataset</a:t>
            </a:r>
            <a:r>
              <a:rPr dirty="0" sz="1500" spc="-1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are</a:t>
            </a:r>
            <a:r>
              <a:rPr dirty="0" sz="1500" spc="-1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278858 </a:t>
            </a:r>
            <a:r>
              <a:rPr dirty="0" sz="1500" spc="-36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Number</a:t>
            </a:r>
            <a:r>
              <a:rPr dirty="0" sz="1500" spc="-4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of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columns</a:t>
            </a:r>
            <a:r>
              <a:rPr dirty="0" sz="1500" spc="-1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in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our</a:t>
            </a:r>
            <a:r>
              <a:rPr dirty="0" sz="1500" spc="-4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dataset</a:t>
            </a:r>
            <a:r>
              <a:rPr dirty="0" sz="1500" spc="35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are</a:t>
            </a:r>
            <a:r>
              <a:rPr dirty="0" sz="1500" spc="35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  <a:p>
            <a:pPr marL="403225">
              <a:lnSpc>
                <a:spcPct val="100000"/>
              </a:lnSpc>
              <a:spcBef>
                <a:spcPts val="270"/>
              </a:spcBef>
            </a:pP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Ratings: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Number</a:t>
            </a:r>
            <a:r>
              <a:rPr dirty="0" sz="1500" spc="-3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of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rows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 in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our</a:t>
            </a:r>
            <a:r>
              <a:rPr dirty="0" sz="1500" spc="-3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dataset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 are </a:t>
            </a:r>
            <a:r>
              <a:rPr dirty="0" sz="1500" spc="-15" b="1">
                <a:solidFill>
                  <a:srgbClr val="134F5C"/>
                </a:solidFill>
                <a:latin typeface="Times New Roman"/>
                <a:cs typeface="Times New Roman"/>
              </a:rPr>
              <a:t>1149780</a:t>
            </a:r>
            <a:endParaRPr sz="1500">
              <a:latin typeface="Times New Roman"/>
              <a:cs typeface="Times New Roman"/>
            </a:endParaRPr>
          </a:p>
          <a:p>
            <a:pPr marL="1022350">
              <a:lnSpc>
                <a:spcPct val="100000"/>
              </a:lnSpc>
              <a:spcBef>
                <a:spcPts val="869"/>
              </a:spcBef>
            </a:pP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Number</a:t>
            </a:r>
            <a:r>
              <a:rPr dirty="0" sz="1500" spc="-4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of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columns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in</a:t>
            </a:r>
            <a:r>
              <a:rPr dirty="0" sz="1500" spc="-1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our</a:t>
            </a:r>
            <a:r>
              <a:rPr dirty="0" sz="1500" spc="-3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134F5C"/>
                </a:solidFill>
                <a:latin typeface="Times New Roman"/>
                <a:cs typeface="Times New Roman"/>
              </a:rPr>
              <a:t>dataset</a:t>
            </a:r>
            <a:r>
              <a:rPr dirty="0" sz="1500" spc="355" b="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134F5C"/>
                </a:solidFill>
                <a:latin typeface="Times New Roman"/>
                <a:cs typeface="Times New Roman"/>
              </a:rPr>
              <a:t>are  </a:t>
            </a:r>
            <a:r>
              <a:rPr dirty="0" sz="1500" b="1">
                <a:solidFill>
                  <a:srgbClr val="134F5C"/>
                </a:solidFill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8923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800" spc="-5">
                <a:latin typeface="Times New Roman"/>
                <a:cs typeface="Times New Roman"/>
              </a:rPr>
              <a:t>Continued...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25" y="1447620"/>
            <a:ext cx="7279640" cy="618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431165" algn="l"/>
                <a:tab pos="431800" algn="l"/>
              </a:tabLst>
            </a:pP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Understand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the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problems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 with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the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data,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 such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as missing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values,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 inaccuracies,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and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outliers.</a:t>
            </a:r>
            <a:endParaRPr sz="15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1070"/>
              </a:spcBef>
              <a:tabLst>
                <a:tab pos="2652395" algn="l"/>
                <a:tab pos="4848225" algn="l"/>
              </a:tabLst>
            </a:pP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Book	Users	Ratings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825" y="4254319"/>
            <a:ext cx="695388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431165" algn="l"/>
                <a:tab pos="431800" algn="l"/>
              </a:tabLst>
            </a:pP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There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are</a:t>
            </a:r>
            <a:r>
              <a:rPr dirty="0" sz="1500" spc="36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NAN/NULL</a:t>
            </a:r>
            <a:r>
              <a:rPr dirty="0" sz="1500" spc="-65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values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 in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our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book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dataset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 and we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have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dropped</a:t>
            </a:r>
            <a:r>
              <a:rPr dirty="0" sz="1500" spc="-5">
                <a:solidFill>
                  <a:srgbClr val="134F5C"/>
                </a:solidFill>
                <a:latin typeface="Times New Roman"/>
                <a:cs typeface="Times New Roman"/>
              </a:rPr>
              <a:t> these</a:t>
            </a:r>
            <a:r>
              <a:rPr dirty="0" sz="1500" spc="-1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34F5C"/>
                </a:solidFill>
                <a:latin typeface="Times New Roman"/>
                <a:cs typeface="Times New Roman"/>
              </a:rPr>
              <a:t>values.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8923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800" spc="-5">
                <a:latin typeface="Times New Roman"/>
                <a:cs typeface="Times New Roman"/>
              </a:rPr>
              <a:t>Continued...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299" y="2571737"/>
            <a:ext cx="2609849" cy="17430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3799" y="2571737"/>
            <a:ext cx="2343149" cy="105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7987" y="2350012"/>
            <a:ext cx="2543174" cy="10763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2975" y="66525"/>
              <a:ext cx="348618" cy="3579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FF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8183" y="56768"/>
            <a:ext cx="8826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EDA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8846" y="2108337"/>
            <a:ext cx="3750310" cy="14274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dirty="0" sz="1600" spc="10">
                <a:solidFill>
                  <a:srgbClr val="134F5C"/>
                </a:solidFill>
                <a:latin typeface="Roboto"/>
                <a:cs typeface="Roboto"/>
              </a:rPr>
              <a:t>We</a:t>
            </a:r>
            <a:r>
              <a:rPr dirty="0" sz="1600" spc="-1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34F5C"/>
                </a:solidFill>
                <a:latin typeface="Roboto"/>
                <a:cs typeface="Roboto"/>
              </a:rPr>
              <a:t>have</a:t>
            </a:r>
            <a:r>
              <a:rPr dirty="0" sz="1600" spc="-10">
                <a:solidFill>
                  <a:srgbClr val="134F5C"/>
                </a:solidFill>
                <a:latin typeface="Roboto"/>
                <a:cs typeface="Roboto"/>
              </a:rPr>
              <a:t> 2,42,130 </a:t>
            </a:r>
            <a:r>
              <a:rPr dirty="0" sz="1600" spc="-20">
                <a:solidFill>
                  <a:srgbClr val="134F5C"/>
                </a:solidFill>
                <a:latin typeface="Roboto"/>
                <a:cs typeface="Roboto"/>
              </a:rPr>
              <a:t>unique</a:t>
            </a:r>
            <a:r>
              <a:rPr dirty="0" sz="1600" spc="-10">
                <a:solidFill>
                  <a:srgbClr val="134F5C"/>
                </a:solidFill>
                <a:latin typeface="Roboto"/>
                <a:cs typeface="Roboto"/>
              </a:rPr>
              <a:t> Book</a:t>
            </a:r>
            <a:r>
              <a:rPr dirty="0" sz="1600" spc="-4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134F5C"/>
                </a:solidFill>
                <a:latin typeface="Roboto"/>
                <a:cs typeface="Roboto"/>
              </a:rPr>
              <a:t>Title.</a:t>
            </a:r>
            <a:endParaRPr sz="1600">
              <a:latin typeface="Roboto"/>
              <a:cs typeface="Roboto"/>
            </a:endParaRPr>
          </a:p>
          <a:p>
            <a:pPr marL="363855" marR="513715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dirty="0" sz="1600" spc="-15">
                <a:solidFill>
                  <a:srgbClr val="134F5C"/>
                </a:solidFill>
                <a:latin typeface="Roboto"/>
                <a:cs typeface="Roboto"/>
              </a:rPr>
              <a:t>The </a:t>
            </a:r>
            <a:r>
              <a:rPr dirty="0" sz="1600" spc="-20">
                <a:solidFill>
                  <a:srgbClr val="134F5C"/>
                </a:solidFill>
                <a:latin typeface="Roboto"/>
                <a:cs typeface="Roboto"/>
              </a:rPr>
              <a:t>top </a:t>
            </a:r>
            <a:r>
              <a:rPr dirty="0" sz="1600" spc="-10">
                <a:solidFill>
                  <a:srgbClr val="134F5C"/>
                </a:solidFill>
                <a:latin typeface="Roboto"/>
                <a:cs typeface="Roboto"/>
              </a:rPr>
              <a:t>most book </a:t>
            </a:r>
            <a:r>
              <a:rPr dirty="0" sz="1600" spc="-15">
                <a:solidFill>
                  <a:srgbClr val="134F5C"/>
                </a:solidFill>
                <a:latin typeface="Roboto"/>
                <a:cs typeface="Roboto"/>
              </a:rPr>
              <a:t>title </a:t>
            </a:r>
            <a:r>
              <a:rPr dirty="0" sz="1600" spc="-10">
                <a:solidFill>
                  <a:srgbClr val="134F5C"/>
                </a:solidFill>
                <a:latin typeface="Roboto"/>
                <a:cs typeface="Roboto"/>
              </a:rPr>
              <a:t>found </a:t>
            </a:r>
            <a:r>
              <a:rPr dirty="0" sz="1600" spc="-20">
                <a:solidFill>
                  <a:srgbClr val="134F5C"/>
                </a:solidFill>
                <a:latin typeface="Roboto"/>
                <a:cs typeface="Roboto"/>
              </a:rPr>
              <a:t>is </a:t>
            </a:r>
            <a:r>
              <a:rPr dirty="0" sz="1600" spc="-38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34F5C"/>
                </a:solidFill>
                <a:latin typeface="Roboto"/>
                <a:cs typeface="Roboto"/>
              </a:rPr>
              <a:t>Selected Poems.</a:t>
            </a:r>
            <a:endParaRPr sz="1600">
              <a:latin typeface="Roboto"/>
              <a:cs typeface="Roboto"/>
            </a:endParaRPr>
          </a:p>
          <a:p>
            <a:pPr marL="363855" marR="5080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dirty="0" sz="1600" spc="-10">
                <a:solidFill>
                  <a:srgbClr val="134F5C"/>
                </a:solidFill>
                <a:latin typeface="Roboto"/>
                <a:cs typeface="Roboto"/>
              </a:rPr>
              <a:t>Selected</a:t>
            </a:r>
            <a:r>
              <a:rPr dirty="0" sz="1600" spc="-1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34F5C"/>
                </a:solidFill>
                <a:latin typeface="Roboto"/>
                <a:cs typeface="Roboto"/>
              </a:rPr>
              <a:t>Poems</a:t>
            </a:r>
            <a:r>
              <a:rPr dirty="0" sz="1600" spc="-1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34F5C"/>
                </a:solidFill>
                <a:latin typeface="Roboto"/>
                <a:cs typeface="Roboto"/>
              </a:rPr>
              <a:t>is</a:t>
            </a:r>
            <a:r>
              <a:rPr dirty="0" sz="1600" spc="-1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134F5C"/>
                </a:solidFill>
                <a:latin typeface="Roboto"/>
                <a:cs typeface="Roboto"/>
              </a:rPr>
              <a:t>present </a:t>
            </a:r>
            <a:r>
              <a:rPr dirty="0" sz="1600" spc="-25">
                <a:solidFill>
                  <a:srgbClr val="134F5C"/>
                </a:solidFill>
                <a:latin typeface="Roboto"/>
                <a:cs typeface="Roboto"/>
              </a:rPr>
              <a:t>in</a:t>
            </a:r>
            <a:r>
              <a:rPr dirty="0" sz="1600" spc="-1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Roboto"/>
                <a:cs typeface="Roboto"/>
              </a:rPr>
              <a:t>27</a:t>
            </a:r>
            <a:r>
              <a:rPr dirty="0" sz="1600" spc="-1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34F5C"/>
                </a:solidFill>
                <a:latin typeface="Roboto"/>
                <a:cs typeface="Roboto"/>
              </a:rPr>
              <a:t>rows </a:t>
            </a:r>
            <a:r>
              <a:rPr dirty="0" sz="1600" spc="-38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34F5C"/>
                </a:solidFill>
                <a:latin typeface="Roboto"/>
                <a:cs typeface="Roboto"/>
              </a:rPr>
              <a:t>in</a:t>
            </a:r>
            <a:r>
              <a:rPr dirty="0" sz="1600" spc="-10">
                <a:solidFill>
                  <a:srgbClr val="134F5C"/>
                </a:solidFill>
                <a:latin typeface="Roboto"/>
                <a:cs typeface="Roboto"/>
              </a:rPr>
              <a:t> books</a:t>
            </a:r>
            <a:r>
              <a:rPr dirty="0" sz="1600" spc="-5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134F5C"/>
                </a:solidFill>
                <a:latin typeface="Roboto"/>
                <a:cs typeface="Roboto"/>
              </a:rPr>
              <a:t>data.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481" y="1149806"/>
            <a:ext cx="167576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430" algn="l"/>
              </a:tabLst>
            </a:pPr>
            <a:r>
              <a:rPr dirty="0" sz="2200" spc="-5" b="1">
                <a:solidFill>
                  <a:srgbClr val="212121"/>
                </a:solidFill>
                <a:latin typeface="Roboto"/>
                <a:cs typeface="Roboto"/>
              </a:rPr>
              <a:t>1.	Book</a:t>
            </a:r>
            <a:r>
              <a:rPr dirty="0" sz="2200" spc="-135" b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200" spc="15" b="1">
                <a:solidFill>
                  <a:srgbClr val="212121"/>
                </a:solidFill>
                <a:latin typeface="Roboto"/>
                <a:cs typeface="Roboto"/>
              </a:rPr>
              <a:t>Title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3657" y="1001724"/>
            <a:ext cx="4045200" cy="25820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46025" y="2812420"/>
            <a:ext cx="228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4FCFF"/>
                </a:solidFill>
                <a:latin typeface="Arial MT"/>
                <a:cs typeface="Arial MT"/>
              </a:rPr>
              <a:t>jjjj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2975" y="66525"/>
              <a:ext cx="348618" cy="3579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FF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65237" y="3788490"/>
            <a:ext cx="4184650" cy="814069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370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We</a:t>
            </a:r>
            <a:r>
              <a:rPr dirty="0" sz="1500" spc="-2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have</a:t>
            </a: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1,02,020</a:t>
            </a: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unique</a:t>
            </a:r>
            <a:r>
              <a:rPr dirty="0" sz="1500" spc="-9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Arial MT"/>
                <a:cs typeface="Arial MT"/>
              </a:rPr>
              <a:t>Author.</a:t>
            </a:r>
            <a:endParaRPr sz="1500">
              <a:latin typeface="Arial MT"/>
              <a:cs typeface="Arial MT"/>
            </a:endParaRPr>
          </a:p>
          <a:p>
            <a:pPr marL="356235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top</a:t>
            </a: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most</a:t>
            </a: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author</a:t>
            </a: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found</a:t>
            </a: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dirty="0" sz="1500" spc="-9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Agatha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Christie.</a:t>
            </a:r>
            <a:endParaRPr sz="1500">
              <a:latin typeface="Arial MT"/>
              <a:cs typeface="Arial MT"/>
            </a:endParaRPr>
          </a:p>
          <a:p>
            <a:pPr marL="356235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We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have</a:t>
            </a: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632</a:t>
            </a:r>
            <a:r>
              <a:rPr dirty="0" sz="1500" spc="-9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Agatha</a:t>
            </a: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Christie</a:t>
            </a: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dirty="0" sz="15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books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34F5C"/>
                </a:solidFill>
                <a:latin typeface="Arial MT"/>
                <a:cs typeface="Arial MT"/>
              </a:rPr>
              <a:t>data.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1699" y="397748"/>
            <a:ext cx="179387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000" spc="-5">
                <a:solidFill>
                  <a:srgbClr val="212121"/>
                </a:solidFill>
                <a:latin typeface="Roboto"/>
                <a:cs typeface="Roboto"/>
              </a:rPr>
              <a:t>2.</a:t>
            </a:r>
            <a:r>
              <a:rPr dirty="0" u="none" sz="2000" spc="45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u="none" sz="2000" spc="-5">
                <a:solidFill>
                  <a:srgbClr val="212121"/>
                </a:solidFill>
                <a:latin typeface="Roboto"/>
                <a:cs typeface="Roboto"/>
              </a:rPr>
              <a:t>Book</a:t>
            </a:r>
            <a:r>
              <a:rPr dirty="0" u="none" sz="2000" spc="-25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u="none" sz="2000">
                <a:solidFill>
                  <a:srgbClr val="212121"/>
                </a:solidFill>
                <a:latin typeface="Roboto"/>
                <a:cs typeface="Roboto"/>
              </a:rPr>
              <a:t>Author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9850" y="983249"/>
            <a:ext cx="5423010" cy="2495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CapstoneProject-4 ppt</dc:title>
  <dcterms:created xsi:type="dcterms:W3CDTF">2021-10-05T07:09:49Z</dcterms:created>
  <dcterms:modified xsi:type="dcterms:W3CDTF">2021-10-05T07:09:49Z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