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530" r:id="rId5"/>
    <p:sldId id="531" r:id="rId6"/>
    <p:sldId id="533" r:id="rId7"/>
    <p:sldId id="534" r:id="rId8"/>
    <p:sldId id="535" r:id="rId9"/>
    <p:sldId id="536" r:id="rId10"/>
    <p:sldId id="537" r:id="rId11"/>
    <p:sldId id="546" r:id="rId12"/>
    <p:sldId id="538" r:id="rId13"/>
    <p:sldId id="543" r:id="rId14"/>
    <p:sldId id="5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422"/>
  </p:normalViewPr>
  <p:slideViewPr>
    <p:cSldViewPr snapToGrid="0">
      <p:cViewPr varScale="1">
        <p:scale>
          <a:sx n="81" d="100"/>
          <a:sy n="81" d="100"/>
        </p:scale>
        <p:origin x="6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5">
                  <a:tint val="65000"/>
                </a:schemeClr>
              </a:solidFill>
              <a:ln>
                <a:noFill/>
              </a:ln>
              <a:effectLst>
                <a:outerShdw blurRad="63500" sx="102000" sy="102000" algn="ctr" rotWithShape="0">
                  <a:prstClr val="black">
                    <a:alpha val="20000"/>
                  </a:prstClr>
                </a:outerShdw>
              </a:effectLst>
            </c:spPr>
          </c:dPt>
          <c:dPt>
            <c:idx val="1"/>
            <c:bubble3D val="0"/>
            <c:spPr>
              <a:solidFill>
                <a:schemeClr val="accent5"/>
              </a:solidFill>
              <a:ln>
                <a:noFill/>
              </a:ln>
              <a:effectLst>
                <a:outerShdw blurRad="63500" sx="102000" sy="102000" algn="ctr" rotWithShape="0">
                  <a:prstClr val="black">
                    <a:alpha val="20000"/>
                  </a:prstClr>
                </a:outerShdw>
              </a:effectLst>
            </c:spPr>
          </c:dPt>
          <c:dPt>
            <c:idx val="2"/>
            <c:bubble3D val="0"/>
            <c:spPr>
              <a:solidFill>
                <a:schemeClr val="accent5">
                  <a:shade val="65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tint val="65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2C09-4DB7-894A-61E435826C8E}"/>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2-2C09-4DB7-894A-61E435826C8E}"/>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hade val="65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2C09-4DB7-894A-61E435826C8E}"/>
                </c:ext>
              </c:extLst>
            </c:dLbl>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DNS Server Spoofed Request Amplification DDoS</c:v>
                </c:pt>
                <c:pt idx="1">
                  <c:v>DNS Server Cache Snooping Remote Information Disclosure</c:v>
                </c:pt>
                <c:pt idx="2">
                  <c:v>DNS Server Recursive Query Cache Poisoning Weakness </c:v>
                </c:pt>
              </c:strCache>
            </c:strRef>
          </c:cat>
          <c:val>
            <c:numRef>
              <c:f>Sheet1!$B$2:$B$4</c:f>
              <c:numCache>
                <c:formatCode>General</c:formatCode>
                <c:ptCount val="3"/>
                <c:pt idx="0">
                  <c:v>6</c:v>
                </c:pt>
                <c:pt idx="1">
                  <c:v>4</c:v>
                </c:pt>
                <c:pt idx="2">
                  <c:v>2</c:v>
                </c:pt>
              </c:numCache>
            </c:numRef>
          </c:val>
          <c:extLst>
            <c:ext xmlns:c16="http://schemas.microsoft.com/office/drawing/2014/chart" uri="{C3380CC4-5D6E-409C-BE32-E72D297353CC}">
              <c16:uniqueId val="{00000000-2C09-4DB7-894A-61E435826C8E}"/>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GB"/>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033942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GB"/>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GB"/>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GB"/>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GB"/>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GB"/>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GB"/>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GB"/>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GB"/>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GB"/>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GB"/>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GB"/>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GB"/>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GB"/>
              <a:t>Click icon to add picture</a:t>
            </a:r>
            <a:endParaRPr lang="en-US" dirty="0"/>
          </a:p>
        </p:txBody>
      </p:sp>
    </p:spTree>
    <p:extLst>
      <p:ext uri="{BB962C8B-B14F-4D97-AF65-F5344CB8AC3E}">
        <p14:creationId xmlns:p14="http://schemas.microsoft.com/office/powerpoint/2010/main" val="37842011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GB"/>
              <a:t>Click to edit Master title style</a:t>
            </a:r>
            <a:endParaRPr lang="en-US"/>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GB"/>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GB"/>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GB"/>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GB"/>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GB"/>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GB"/>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GB"/>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GB"/>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GB"/>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GB"/>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GB"/>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GB"/>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GB"/>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GB"/>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GB"/>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GB"/>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GB"/>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GB"/>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GB"/>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GB"/>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GB"/>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GB"/>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GB"/>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GB"/>
              <a:t>Click to edit Master text styles</a:t>
            </a:r>
          </a:p>
        </p:txBody>
      </p:sp>
    </p:spTree>
    <p:extLst>
      <p:ext uri="{BB962C8B-B14F-4D97-AF65-F5344CB8AC3E}">
        <p14:creationId xmlns:p14="http://schemas.microsoft.com/office/powerpoint/2010/main" val="63458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GB"/>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GB"/>
              <a:t>Click to edit Master title style</a:t>
            </a:r>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631674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GB"/>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GB"/>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GB"/>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GB"/>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GB"/>
              <a:t>Click to edit Master title style</a:t>
            </a:r>
            <a:endParaRPr lang="en-US"/>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GB"/>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GB"/>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GB"/>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GB"/>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GB"/>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GB"/>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GB"/>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GB"/>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GB"/>
              <a:t>Click to edit Master text styles</a:t>
            </a:r>
          </a:p>
        </p:txBody>
      </p:sp>
    </p:spTree>
    <p:extLst>
      <p:ext uri="{BB962C8B-B14F-4D97-AF65-F5344CB8AC3E}">
        <p14:creationId xmlns:p14="http://schemas.microsoft.com/office/powerpoint/2010/main" val="9669002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GB"/>
              <a:t>Click to edit Master title style</a:t>
            </a:r>
            <a:endParaRPr lang="en-US"/>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GB"/>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GB"/>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GB"/>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GB"/>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GB"/>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GB"/>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GB"/>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GB"/>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GB"/>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GB"/>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GB"/>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GB"/>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GB"/>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GB"/>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GB"/>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GB"/>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GB"/>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GB"/>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GB"/>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GB"/>
              <a:t>Click to edit Master text styles</a:t>
            </a:r>
          </a:p>
        </p:txBody>
      </p:sp>
    </p:spTree>
    <p:extLst>
      <p:ext uri="{BB962C8B-B14F-4D97-AF65-F5344CB8AC3E}">
        <p14:creationId xmlns:p14="http://schemas.microsoft.com/office/powerpoint/2010/main" val="12908319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Network vulnerabilities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err="1"/>
              <a:t>Mouli</a:t>
            </a:r>
            <a:r>
              <a:rPr lang="en-US" dirty="0"/>
              <a:t> Dutta</a:t>
            </a:r>
          </a:p>
          <a:p>
            <a:endParaRPr lang="en-US" dirty="0"/>
          </a:p>
        </p:txBody>
      </p:sp>
    </p:spTree>
    <p:extLst>
      <p:ext uri="{BB962C8B-B14F-4D97-AF65-F5344CB8AC3E}">
        <p14:creationId xmlns:p14="http://schemas.microsoft.com/office/powerpoint/2010/main" val="17234911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This mitigation plan serves as a structured guide to address network security risks promptly and efficiently. ongoing vigilance and adaptation are essential to maintain a secure network environment. Regularly updating and revising the mitigation plan will help ensure the network's resilience against emerging threats.</a:t>
            </a:r>
            <a:endParaRPr lang="en-US" dirty="0"/>
          </a:p>
        </p:txBody>
      </p:sp>
    </p:spTree>
    <p:extLst>
      <p:ext uri="{BB962C8B-B14F-4D97-AF65-F5344CB8AC3E}">
        <p14:creationId xmlns:p14="http://schemas.microsoft.com/office/powerpoint/2010/main" val="19587596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6601968" y="3374136"/>
            <a:ext cx="4709160" cy="1169584"/>
          </a:xfrm>
        </p:spPr>
        <p:txBody>
          <a:bodyPr/>
          <a:lstStyle/>
          <a:p>
            <a:pPr algn="l"/>
            <a:r>
              <a:rPr lang="en-US" dirty="0" err="1">
                <a:latin typeface="Segoe UI Light" panose="020B0502040204020203" pitchFamily="34" charset="0"/>
                <a:cs typeface="Segoe UI Light" panose="020B0502040204020203" pitchFamily="34" charset="0"/>
              </a:rPr>
              <a:t>Mouli</a:t>
            </a:r>
            <a:r>
              <a:rPr lang="en-US" dirty="0">
                <a:latin typeface="Segoe UI Light" panose="020B0502040204020203" pitchFamily="34" charset="0"/>
                <a:cs typeface="Segoe UI Light" panose="020B0502040204020203" pitchFamily="34" charset="0"/>
              </a:rPr>
              <a:t> Dutta</a:t>
            </a:r>
          </a:p>
          <a:p>
            <a:pPr algn="l"/>
            <a:r>
              <a:rPr lang="en-US" dirty="0">
                <a:latin typeface="Segoe UI Light" panose="020B0502040204020203" pitchFamily="34" charset="0"/>
                <a:cs typeface="Segoe UI Light" panose="020B0502040204020203" pitchFamily="34" charset="0"/>
              </a:rPr>
              <a:t>moulidutta2003@gmail.com</a:t>
            </a:r>
          </a:p>
          <a:p>
            <a:endParaRPr lang="en-US" dirty="0"/>
          </a:p>
        </p:txBody>
      </p:sp>
    </p:spTree>
    <p:extLst>
      <p:ext uri="{BB962C8B-B14F-4D97-AF65-F5344CB8AC3E}">
        <p14:creationId xmlns:p14="http://schemas.microsoft.com/office/powerpoint/2010/main" val="1877701230"/>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Introduction</a:t>
            </a:r>
          </a:p>
          <a:p>
            <a:pPr marL="342900" indent="-342900" algn="l">
              <a:lnSpc>
                <a:spcPct val="150000"/>
              </a:lnSpc>
              <a:buClr>
                <a:schemeClr val="accent6"/>
              </a:buCl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Findings </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Risk </a:t>
            </a:r>
          </a:p>
          <a:p>
            <a:pPr marL="342900" indent="-342900" algn="l">
              <a:lnSpc>
                <a:spcPct val="150000"/>
              </a:lnSpc>
              <a:buClr>
                <a:schemeClr val="accent6"/>
              </a:buCl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Mitigation plans</a:t>
            </a:r>
            <a:r>
              <a:rPr lang="en-US" dirty="0">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Summary</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a:latin typeface="Times New Roman" panose="02020603050405020304" pitchFamily="18" charset="0"/>
                <a:cs typeface="Times New Roman" panose="02020603050405020304" pitchFamily="18" charset="0"/>
              </a:rPr>
              <a:t>Crypto: investing &amp; trading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02708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A project on cybersecurity Network Vulnerability Assessment involves identifying and mitigating potential vulnerabilities within a network infrastructure to prevent security breaches.</a:t>
            </a:r>
          </a:p>
        </p:txBody>
      </p:sp>
    </p:spTree>
    <p:extLst>
      <p:ext uri="{BB962C8B-B14F-4D97-AF65-F5344CB8AC3E}">
        <p14:creationId xmlns:p14="http://schemas.microsoft.com/office/powerpoint/2010/main" val="338075988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343382" y="316915"/>
            <a:ext cx="5987970" cy="1069848"/>
          </a:xfrm>
        </p:spPr>
        <p:txBody>
          <a:bodyPr/>
          <a:lstStyle/>
          <a:p>
            <a:r>
              <a:rPr lang="en-US" dirty="0">
                <a:latin typeface="Times New Roman" panose="02020603050405020304" pitchFamily="18" charset="0"/>
                <a:cs typeface="Times New Roman" panose="02020603050405020304" pitchFamily="18" charset="0"/>
              </a:rPr>
              <a:t>findings</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743094" y="1743609"/>
            <a:ext cx="5148420" cy="3383975"/>
          </a:xfrm>
        </p:spPr>
        <p:txBody>
          <a:bodyPr/>
          <a:lstStyle/>
          <a:p>
            <a:pPr algn="l">
              <a:lnSpc>
                <a:spcPct val="115000"/>
              </a:lnSpc>
            </a:pPr>
            <a:r>
              <a:rPr lang="en-IN" sz="1800" dirty="0">
                <a:effectLst/>
                <a:latin typeface="Times New Roman" panose="02020603050405020304" pitchFamily="18" charset="0"/>
                <a:ea typeface="Google Sans"/>
                <a:cs typeface="Times New Roman" panose="02020603050405020304" pitchFamily="18" charset="0"/>
              </a:rPr>
              <a:t>The used IP addresses are :</a:t>
            </a:r>
          </a:p>
          <a:p>
            <a:pPr marL="342900" lvl="0" indent="-342900" algn="l">
              <a:lnSpc>
                <a:spcPct val="115000"/>
              </a:lnSpc>
              <a:buFont typeface="Google Sans"/>
              <a:buChar char="•"/>
            </a:pPr>
            <a:r>
              <a:rPr lang="en-IN" sz="1800" dirty="0">
                <a:effectLst/>
                <a:latin typeface="Times New Roman" panose="02020603050405020304" pitchFamily="18" charset="0"/>
                <a:ea typeface="Google Sans"/>
                <a:cs typeface="Times New Roman" panose="02020603050405020304" pitchFamily="18" charset="0"/>
              </a:rPr>
              <a:t>198.162.1.1</a:t>
            </a:r>
          </a:p>
          <a:p>
            <a:pPr marL="342900" lvl="0" indent="-342900" algn="l">
              <a:lnSpc>
                <a:spcPct val="115000"/>
              </a:lnSpc>
              <a:buFont typeface="Google Sans"/>
              <a:buChar char="•"/>
            </a:pPr>
            <a:r>
              <a:rPr lang="en-IN" sz="1800" dirty="0">
                <a:effectLst/>
                <a:latin typeface="Times New Roman" panose="02020603050405020304" pitchFamily="18" charset="0"/>
                <a:ea typeface="Google Sans"/>
                <a:cs typeface="Times New Roman" panose="02020603050405020304" pitchFamily="18" charset="0"/>
              </a:rPr>
              <a:t>199.173.79.79</a:t>
            </a:r>
          </a:p>
          <a:p>
            <a:pPr marL="342900" lvl="0" indent="-342900" algn="l">
              <a:lnSpc>
                <a:spcPct val="115000"/>
              </a:lnSpc>
              <a:buFont typeface="Google Sans"/>
              <a:buChar char="•"/>
            </a:pPr>
            <a:r>
              <a:rPr lang="en-IN" sz="1800" dirty="0">
                <a:effectLst/>
                <a:latin typeface="Times New Roman" panose="02020603050405020304" pitchFamily="18" charset="0"/>
                <a:ea typeface="Google Sans"/>
                <a:cs typeface="Times New Roman" panose="02020603050405020304" pitchFamily="18" charset="0"/>
              </a:rPr>
              <a:t>205.45.22.105</a:t>
            </a:r>
          </a:p>
          <a:p>
            <a:pPr marL="342900" lvl="0" indent="-342900" algn="l">
              <a:lnSpc>
                <a:spcPct val="115000"/>
              </a:lnSpc>
              <a:buFont typeface="Google Sans"/>
              <a:buChar char="•"/>
            </a:pPr>
            <a:r>
              <a:rPr lang="en-IN" sz="1800" dirty="0">
                <a:effectLst/>
                <a:latin typeface="Times New Roman" panose="02020603050405020304" pitchFamily="18" charset="0"/>
                <a:ea typeface="Google Sans"/>
                <a:cs typeface="Times New Roman" panose="02020603050405020304" pitchFamily="18" charset="0"/>
              </a:rPr>
              <a:t>ip61.ip-91-121-235.eu</a:t>
            </a:r>
          </a:p>
          <a:p>
            <a:pPr marL="342900" lvl="0" indent="-342900" algn="l">
              <a:lnSpc>
                <a:spcPct val="115000"/>
              </a:lnSpc>
              <a:buFont typeface="Google Sans"/>
              <a:buChar char="•"/>
            </a:pPr>
            <a:r>
              <a:rPr lang="en-IN" sz="1800" dirty="0">
                <a:effectLst/>
                <a:latin typeface="Times New Roman" panose="02020603050405020304" pitchFamily="18" charset="0"/>
                <a:ea typeface="Google Sans"/>
                <a:cs typeface="Times New Roman" panose="02020603050405020304" pitchFamily="18" charset="0"/>
              </a:rPr>
              <a:t>p78060-ipngnfx01marunouchi.tokyo.ocn.ne.jp</a:t>
            </a:r>
          </a:p>
          <a:p>
            <a:pPr marL="342900" lvl="0" indent="-342900" algn="l">
              <a:lnSpc>
                <a:spcPct val="115000"/>
              </a:lnSpc>
              <a:buFont typeface="Google Sans"/>
              <a:buChar char="•"/>
            </a:pPr>
            <a:r>
              <a:rPr lang="en-IN" sz="1800" dirty="0">
                <a:effectLst/>
                <a:latin typeface="Times New Roman" panose="02020603050405020304" pitchFamily="18" charset="0"/>
                <a:ea typeface="Google Sans"/>
                <a:cs typeface="Times New Roman" panose="02020603050405020304" pitchFamily="18" charset="0"/>
              </a:rPr>
              <a:t>static-181-143-195-194.une.net.co</a:t>
            </a:r>
          </a:p>
          <a:p>
            <a:pPr marL="457200" algn="l">
              <a:lnSpc>
                <a:spcPct val="115000"/>
              </a:lnSpc>
              <a:spcAft>
                <a:spcPts val="0"/>
              </a:spcAft>
            </a:pPr>
            <a:r>
              <a:rPr lang="en-IN" sz="1800" dirty="0">
                <a:effectLst/>
                <a:latin typeface="Times New Roman" panose="02020603050405020304" pitchFamily="18" charset="0"/>
                <a:ea typeface="Google Sans"/>
                <a:cs typeface="Times New Roman" panose="02020603050405020304" pitchFamily="18" charset="0"/>
              </a:rPr>
              <a:t> </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4762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US" sz="4000" b="1" spc="600" dirty="0">
                <a:ln w="28575">
                  <a:noFill/>
                  <a:prstDash val="solid"/>
                </a:ln>
                <a:solidFill>
                  <a:schemeClr val="bg1"/>
                </a:solidFill>
                <a:latin typeface="Tw Cen MT" panose="020B0602020104020603" pitchFamily="34" charset="77"/>
              </a:rPr>
              <a:t>The risk for the </a:t>
            </a:r>
            <a:r>
              <a:rPr lang="en-US" sz="4000" b="1" spc="600" dirty="0" err="1">
                <a:ln w="28575">
                  <a:noFill/>
                  <a:prstDash val="solid"/>
                </a:ln>
                <a:solidFill>
                  <a:schemeClr val="bg1"/>
                </a:solidFill>
                <a:latin typeface="Tw Cen MT" panose="020B0602020104020603" pitchFamily="34" charset="77"/>
              </a:rPr>
              <a:t>ip</a:t>
            </a:r>
            <a:r>
              <a:rPr lang="en-US" sz="4000" b="1" spc="600" dirty="0">
                <a:ln w="28575">
                  <a:noFill/>
                  <a:prstDash val="solid"/>
                </a:ln>
                <a:solidFill>
                  <a:schemeClr val="bg1"/>
                </a:solidFill>
                <a:latin typeface="Tw Cen MT" panose="020B0602020104020603" pitchFamily="34" charset="77"/>
              </a:rPr>
              <a:t> addresses are</a:t>
            </a:r>
            <a:br>
              <a:rPr lang="en-US" sz="4000" b="1" spc="600" dirty="0">
                <a:ln w="28575">
                  <a:noFill/>
                  <a:prstDash val="solid"/>
                </a:ln>
                <a:solidFill>
                  <a:schemeClr val="bg1"/>
                </a:solidFill>
                <a:latin typeface="Tw Cen MT" panose="020B0602020104020603" pitchFamily="34" charset="77"/>
              </a:rPr>
            </a:b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3" name="Footer Placeholder 2">
            <a:extLst>
              <a:ext uri="{FF2B5EF4-FFF2-40B4-BE49-F238E27FC236}">
                <a16:creationId xmlns:a16="http://schemas.microsoft.com/office/drawing/2014/main" id="{723252A1-51AE-36E1-CE3B-D88466BA8814}"/>
              </a:ext>
            </a:extLst>
          </p:cNvPr>
          <p:cNvSpPr>
            <a:spLocks noGrp="1"/>
          </p:cNvSpPr>
          <p:nvPr>
            <p:ph type="ftr" sz="quarter" idx="10"/>
          </p:nvPr>
        </p:nvSpPr>
        <p:spPr/>
        <p:txBody>
          <a:bodyPr/>
          <a:lstStyle/>
          <a:p>
            <a:r>
              <a:rPr lang="en-US"/>
              <a:t>Crypto: investing &amp; trading</a:t>
            </a:r>
            <a:endParaRPr lang="en-US" dirty="0"/>
          </a:p>
        </p:txBody>
      </p:sp>
      <p:graphicFrame>
        <p:nvGraphicFramePr>
          <p:cNvPr id="16" name="Table 16">
            <a:extLst>
              <a:ext uri="{FF2B5EF4-FFF2-40B4-BE49-F238E27FC236}">
                <a16:creationId xmlns:a16="http://schemas.microsoft.com/office/drawing/2014/main" id="{21AAFE93-5C29-C67A-D051-0A094BD78B84}"/>
              </a:ext>
            </a:extLst>
          </p:cNvPr>
          <p:cNvGraphicFramePr>
            <a:graphicFrameLocks noGrp="1"/>
          </p:cNvGraphicFramePr>
          <p:nvPr>
            <p:ph idx="1"/>
            <p:extLst>
              <p:ext uri="{D42A27DB-BD31-4B8C-83A1-F6EECF244321}">
                <p14:modId xmlns:p14="http://schemas.microsoft.com/office/powerpoint/2010/main" val="350727232"/>
              </p:ext>
            </p:extLst>
          </p:nvPr>
        </p:nvGraphicFramePr>
        <p:xfrm>
          <a:off x="1027522" y="2212975"/>
          <a:ext cx="10319927" cy="3544888"/>
        </p:xfrm>
        <a:graphic>
          <a:graphicData uri="http://schemas.openxmlformats.org/drawingml/2006/table">
            <a:tbl>
              <a:tblPr firstRow="1" bandRow="1">
                <a:tableStyleId>{775DCB02-9BB8-47FD-8907-85C794F793BA}</a:tableStyleId>
              </a:tblPr>
              <a:tblGrid>
                <a:gridCol w="4287428">
                  <a:extLst>
                    <a:ext uri="{9D8B030D-6E8A-4147-A177-3AD203B41FA5}">
                      <a16:colId xmlns:a16="http://schemas.microsoft.com/office/drawing/2014/main" val="1481155828"/>
                    </a:ext>
                  </a:extLst>
                </a:gridCol>
                <a:gridCol w="6032499">
                  <a:extLst>
                    <a:ext uri="{9D8B030D-6E8A-4147-A177-3AD203B41FA5}">
                      <a16:colId xmlns:a16="http://schemas.microsoft.com/office/drawing/2014/main" val="477629922"/>
                    </a:ext>
                  </a:extLst>
                </a:gridCol>
              </a:tblGrid>
              <a:tr h="886222">
                <a:tc>
                  <a:txBody>
                    <a:bodyPr/>
                    <a:lstStyle/>
                    <a:p>
                      <a:pPr>
                        <a:lnSpc>
                          <a:spcPct val="115000"/>
                        </a:lnSpc>
                      </a:pPr>
                      <a:r>
                        <a:rPr lang="en-IN" sz="1400" b="1" dirty="0">
                          <a:solidFill>
                            <a:schemeClr val="tx1"/>
                          </a:solidFill>
                          <a:effectLst/>
                        </a:rPr>
                        <a:t>RISKS</a:t>
                      </a:r>
                      <a:endParaRPr lang="en-IN" sz="1100" b="1" dirty="0">
                        <a:solidFill>
                          <a:schemeClr val="tx1"/>
                        </a:solidFill>
                        <a:effectLst/>
                        <a:latin typeface="Times New Roman" panose="02020603050405020304" pitchFamily="18" charset="0"/>
                        <a:ea typeface="Google Sans"/>
                        <a:cs typeface="Times New Roman" panose="02020603050405020304" pitchFamily="18" charset="0"/>
                      </a:endParaRPr>
                    </a:p>
                  </a:txBody>
                  <a:tcPr marL="68580" marR="68580" marT="0" marB="0"/>
                </a:tc>
                <a:tc>
                  <a:txBody>
                    <a:bodyPr/>
                    <a:lstStyle/>
                    <a:p>
                      <a:r>
                        <a:rPr lang="en-IN" sz="1800" b="1" kern="1200" dirty="0">
                          <a:solidFill>
                            <a:schemeClr val="tx1"/>
                          </a:solidFill>
                          <a:effectLst/>
                        </a:rPr>
                        <a:t>DESCRIPTION</a:t>
                      </a:r>
                      <a:endParaRPr lang="en-IN"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5025904"/>
                  </a:ext>
                </a:extLst>
              </a:tr>
              <a:tr h="886222">
                <a:tc>
                  <a:txBody>
                    <a:bodyPr/>
                    <a:lstStyle/>
                    <a:p>
                      <a:pPr>
                        <a:lnSpc>
                          <a:spcPct val="115000"/>
                        </a:lnSpc>
                      </a:pPr>
                      <a:r>
                        <a:rPr lang="en-IN" sz="1400" b="1" dirty="0">
                          <a:solidFill>
                            <a:schemeClr val="tx1"/>
                          </a:solidFill>
                          <a:effectLst/>
                        </a:rPr>
                        <a:t>- DNS Server Spoofed Request Amplification DDoS</a:t>
                      </a:r>
                      <a:endParaRPr lang="en-IN" sz="1100" b="1" dirty="0">
                        <a:solidFill>
                          <a:schemeClr val="tx1"/>
                        </a:solidFill>
                        <a:effectLst/>
                        <a:latin typeface="Times New Roman" panose="02020603050405020304" pitchFamily="18" charset="0"/>
                        <a:ea typeface="Google Sans"/>
                        <a:cs typeface="Times New Roman" panose="02020603050405020304" pitchFamily="18" charset="0"/>
                      </a:endParaRPr>
                    </a:p>
                  </a:txBody>
                  <a:tcPr marL="68580" marR="68580" marT="0" marB="0"/>
                </a:tc>
                <a:tc>
                  <a:txBody>
                    <a:bodyPr/>
                    <a:lstStyle/>
                    <a:p>
                      <a:pPr>
                        <a:lnSpc>
                          <a:spcPct val="115000"/>
                        </a:lnSpc>
                      </a:pPr>
                      <a:r>
                        <a:rPr lang="en-IN" sz="1400" b="1" dirty="0">
                          <a:solidFill>
                            <a:schemeClr val="tx1"/>
                          </a:solidFill>
                          <a:effectLst/>
                        </a:rPr>
                        <a:t>. By spoofing the source IP address, a remote attacker can leverage this 'amplification' to launch a denial-of-service attack against a third-party host using the remote DNS server</a:t>
                      </a:r>
                      <a:endParaRPr lang="en-IN" sz="1100" b="1" dirty="0">
                        <a:solidFill>
                          <a:schemeClr val="tx1"/>
                        </a:solidFill>
                        <a:effectLst/>
                        <a:latin typeface="Times New Roman" panose="02020603050405020304" pitchFamily="18" charset="0"/>
                        <a:ea typeface="Google Sans"/>
                        <a:cs typeface="Times New Roman" panose="02020603050405020304" pitchFamily="18" charset="0"/>
                      </a:endParaRPr>
                    </a:p>
                  </a:txBody>
                  <a:tcPr marL="68580" marR="68580" marT="0" marB="0"/>
                </a:tc>
                <a:extLst>
                  <a:ext uri="{0D108BD9-81ED-4DB2-BD59-A6C34878D82A}">
                    <a16:rowId xmlns:a16="http://schemas.microsoft.com/office/drawing/2014/main" val="3368487294"/>
                  </a:ext>
                </a:extLst>
              </a:tr>
              <a:tr h="886222">
                <a:tc>
                  <a:txBody>
                    <a:bodyPr/>
                    <a:lstStyle/>
                    <a:p>
                      <a:pPr>
                        <a:lnSpc>
                          <a:spcPct val="115000"/>
                        </a:lnSpc>
                      </a:pPr>
                      <a:r>
                        <a:rPr lang="en-IN" sz="1400" b="1" dirty="0">
                          <a:solidFill>
                            <a:schemeClr val="tx1"/>
                          </a:solidFill>
                          <a:effectLst/>
                        </a:rPr>
                        <a:t>DNS Server Cache Snooping Remote Information Disclosure</a:t>
                      </a:r>
                      <a:endParaRPr lang="en-IN" sz="1100" b="1" dirty="0">
                        <a:solidFill>
                          <a:schemeClr val="tx1"/>
                        </a:solidFill>
                        <a:effectLst/>
                        <a:latin typeface="Times New Roman" panose="02020603050405020304" pitchFamily="18" charset="0"/>
                        <a:ea typeface="Google Sans"/>
                        <a:cs typeface="Times New Roman" panose="02020603050405020304" pitchFamily="18" charset="0"/>
                      </a:endParaRPr>
                    </a:p>
                  </a:txBody>
                  <a:tcPr marL="68580" marR="68580" marT="0" marB="0"/>
                </a:tc>
                <a:tc>
                  <a:txBody>
                    <a:bodyPr/>
                    <a:lstStyle/>
                    <a:p>
                      <a:pPr>
                        <a:lnSpc>
                          <a:spcPct val="115000"/>
                        </a:lnSpc>
                      </a:pPr>
                      <a:r>
                        <a:rPr lang="en-IN" sz="1400" b="1" dirty="0">
                          <a:solidFill>
                            <a:schemeClr val="tx1"/>
                          </a:solidFill>
                          <a:effectLst/>
                        </a:rPr>
                        <a:t>The remote DNS server responds to queries for third-party domains that do not have the recursion bit set.</a:t>
                      </a:r>
                      <a:endParaRPr lang="en-IN" sz="1100" b="1" dirty="0">
                        <a:solidFill>
                          <a:schemeClr val="tx1"/>
                        </a:solidFill>
                        <a:effectLst/>
                        <a:latin typeface="Times New Roman" panose="02020603050405020304" pitchFamily="18" charset="0"/>
                        <a:ea typeface="Google Sans"/>
                        <a:cs typeface="Times New Roman" panose="02020603050405020304" pitchFamily="18" charset="0"/>
                      </a:endParaRPr>
                    </a:p>
                  </a:txBody>
                  <a:tcPr marL="68580" marR="68580" marT="0" marB="0"/>
                </a:tc>
                <a:extLst>
                  <a:ext uri="{0D108BD9-81ED-4DB2-BD59-A6C34878D82A}">
                    <a16:rowId xmlns:a16="http://schemas.microsoft.com/office/drawing/2014/main" val="3942392998"/>
                  </a:ext>
                </a:extLst>
              </a:tr>
              <a:tr h="886222">
                <a:tc>
                  <a:txBody>
                    <a:bodyPr/>
                    <a:lstStyle/>
                    <a:p>
                      <a:pPr>
                        <a:lnSpc>
                          <a:spcPct val="115000"/>
                        </a:lnSpc>
                      </a:pPr>
                      <a:r>
                        <a:rPr lang="en-IN" sz="1400" b="1" dirty="0">
                          <a:solidFill>
                            <a:schemeClr val="tx1"/>
                          </a:solidFill>
                          <a:effectLst/>
                        </a:rPr>
                        <a:t>- DNS Server Recursive Query Cache Poisoning Weakness </a:t>
                      </a:r>
                      <a:endParaRPr lang="en-IN" sz="1100" b="1" dirty="0">
                        <a:solidFill>
                          <a:schemeClr val="tx1"/>
                        </a:solidFill>
                        <a:effectLst/>
                        <a:latin typeface="Times New Roman" panose="02020603050405020304" pitchFamily="18" charset="0"/>
                        <a:ea typeface="Google Sans"/>
                        <a:cs typeface="Times New Roman" panose="02020603050405020304" pitchFamily="18" charset="0"/>
                      </a:endParaRPr>
                    </a:p>
                  </a:txBody>
                  <a:tcPr marL="68580" marR="68580" marT="0" marB="0"/>
                </a:tc>
                <a:tc>
                  <a:txBody>
                    <a:bodyPr/>
                    <a:lstStyle/>
                    <a:p>
                      <a:pPr>
                        <a:lnSpc>
                          <a:spcPct val="115000"/>
                        </a:lnSpc>
                      </a:pPr>
                      <a:r>
                        <a:rPr lang="en-IN" sz="1400" b="1" dirty="0">
                          <a:solidFill>
                            <a:schemeClr val="tx1"/>
                          </a:solidFill>
                          <a:effectLst/>
                        </a:rPr>
                        <a:t>It is possible to query the remote name server for third-party names</a:t>
                      </a:r>
                      <a:endParaRPr lang="en-IN" sz="1100" b="1" dirty="0">
                        <a:solidFill>
                          <a:schemeClr val="tx1"/>
                        </a:solidFill>
                        <a:effectLst/>
                        <a:latin typeface="Times New Roman" panose="02020603050405020304" pitchFamily="18" charset="0"/>
                        <a:ea typeface="Google Sans"/>
                        <a:cs typeface="Times New Roman" panose="02020603050405020304" pitchFamily="18" charset="0"/>
                      </a:endParaRPr>
                    </a:p>
                  </a:txBody>
                  <a:tcPr marL="68580" marR="68580" marT="0" marB="0"/>
                </a:tc>
                <a:extLst>
                  <a:ext uri="{0D108BD9-81ED-4DB2-BD59-A6C34878D82A}">
                    <a16:rowId xmlns:a16="http://schemas.microsoft.com/office/drawing/2014/main" val="3964896603"/>
                  </a:ext>
                </a:extLst>
              </a:tr>
            </a:tbl>
          </a:graphicData>
        </a:graphic>
      </p:graphicFrame>
    </p:spTree>
    <p:extLst>
      <p:ext uri="{BB962C8B-B14F-4D97-AF65-F5344CB8AC3E}">
        <p14:creationId xmlns:p14="http://schemas.microsoft.com/office/powerpoint/2010/main" val="137265191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dirty="0">
                <a:ln w="28575">
                  <a:noFill/>
                  <a:prstDash val="solid"/>
                </a:ln>
                <a:solidFill>
                  <a:schemeClr val="bg1"/>
                </a:solidFill>
                <a:latin typeface="Tw Cen MT" panose="020B0602020104020603" pitchFamily="34" charset="77"/>
              </a:rPr>
              <a:t>The risk </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a:t>Crypto: investing &amp; trading</a:t>
            </a:r>
            <a:endParaRPr lang="en-US" dirty="0"/>
          </a:p>
        </p:txBody>
      </p:sp>
      <p:graphicFrame>
        <p:nvGraphicFramePr>
          <p:cNvPr id="10" name="Content Placeholder 9">
            <a:extLst>
              <a:ext uri="{FF2B5EF4-FFF2-40B4-BE49-F238E27FC236}">
                <a16:creationId xmlns:a16="http://schemas.microsoft.com/office/drawing/2014/main" id="{A9A730E2-C681-9420-0A38-779486169B58}"/>
              </a:ext>
            </a:extLst>
          </p:cNvPr>
          <p:cNvGraphicFramePr>
            <a:graphicFrameLocks noGrp="1"/>
          </p:cNvGraphicFramePr>
          <p:nvPr>
            <p:ph idx="1"/>
            <p:extLst>
              <p:ext uri="{D42A27DB-BD31-4B8C-83A1-F6EECF244321}">
                <p14:modId xmlns:p14="http://schemas.microsoft.com/office/powerpoint/2010/main" val="1627065745"/>
              </p:ext>
            </p:extLst>
          </p:nvPr>
        </p:nvGraphicFramePr>
        <p:xfrm>
          <a:off x="1014413" y="2212975"/>
          <a:ext cx="10333037" cy="35480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0872440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459854" y="2038547"/>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7861102" y="3620622"/>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1216057" y="2736484"/>
            <a:ext cx="9405541" cy="1600200"/>
          </a:xfrm>
        </p:spPr>
        <p:txBody>
          <a:bodyPr/>
          <a:lstStyle/>
          <a:p>
            <a:r>
              <a:rPr lang="en-US" sz="1600" dirty="0">
                <a:latin typeface="Times New Roman" panose="02020603050405020304" pitchFamily="18" charset="0"/>
                <a:cs typeface="Times New Roman" panose="02020603050405020304" pitchFamily="18" charset="0"/>
              </a:rPr>
              <a:t>Every network has its Achilles' heel. Identifying and shoring up vulnerabilities is not just a task; it's an ongoing commitment to fortify the digital foundations that underpin our connected world.</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a:xfrm>
            <a:off x="7777814" y="4586565"/>
            <a:ext cx="2843784" cy="448056"/>
          </a:xfrm>
        </p:spPr>
        <p:txBody>
          <a:bodyPr/>
          <a:lstStyle/>
          <a:p>
            <a:r>
              <a:rPr lang="en-US" sz="2000" dirty="0"/>
              <a:t>- Eugene Kaspersky</a:t>
            </a:r>
            <a:endParaRPr lang="en-US" dirty="0"/>
          </a:p>
        </p:txBody>
      </p:sp>
    </p:spTree>
    <p:extLst>
      <p:ext uri="{BB962C8B-B14F-4D97-AF65-F5344CB8AC3E}">
        <p14:creationId xmlns:p14="http://schemas.microsoft.com/office/powerpoint/2010/main" val="121321001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Mitigation plan strategies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a:xfrm>
            <a:off x="731520" y="2363676"/>
            <a:ext cx="2713445" cy="702770"/>
          </a:xfrm>
          <a:prstGeom prst="rect">
            <a:avLst/>
          </a:prstGeom>
        </p:spPr>
        <p:txBody>
          <a:bodyPr/>
          <a:lstStyle/>
          <a:p>
            <a:r>
              <a:rPr lang="en-US" dirty="0"/>
              <a:t>Plan 1</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a:xfrm>
            <a:off x="731520" y="3236976"/>
            <a:ext cx="2713444" cy="1856232"/>
          </a:xfrm>
          <a:prstGeom prst="rect">
            <a:avLst/>
          </a:prstGeom>
        </p:spPr>
        <p:txBody>
          <a:bodyPr/>
          <a:lstStyle/>
          <a:p>
            <a:r>
              <a:rPr lang="en-IN" sz="1200" dirty="0">
                <a:effectLst/>
                <a:latin typeface="Google Sans"/>
                <a:ea typeface="Google Sans"/>
                <a:cs typeface="Google Sans"/>
              </a:rPr>
              <a:t>DNS Server Spoofed Request Amplification DDoS as the it is high in level we need to  Restrict access to the DNS server from public network or reconfigure it to reject such queries.</a:t>
            </a:r>
            <a:endParaRPr lang="en-US" sz="1200"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a:xfrm>
            <a:off x="3930977" y="2355475"/>
            <a:ext cx="2942436" cy="704088"/>
          </a:xfrm>
        </p:spPr>
        <p:txBody>
          <a:bodyPr/>
          <a:lstStyle/>
          <a:p>
            <a:r>
              <a:rPr lang="en-US" dirty="0"/>
              <a:t>Plan2</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a:xfrm>
            <a:off x="3930977" y="3259412"/>
            <a:ext cx="3011957" cy="1856232"/>
          </a:xfrm>
        </p:spPr>
        <p:txBody>
          <a:bodyPr/>
          <a:lstStyle/>
          <a:p>
            <a:r>
              <a:rPr lang="en-US" dirty="0"/>
              <a:t>DNS Server Cache Snooping Remote Information Disclosure , Contact the vendor of the DNS software for a fix is required</a:t>
            </a:r>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a:xfrm>
            <a:off x="7291068" y="2355475"/>
            <a:ext cx="3455490" cy="704088"/>
          </a:xfrm>
        </p:spPr>
        <p:txBody>
          <a:bodyPr/>
          <a:lstStyle/>
          <a:p>
            <a:r>
              <a:rPr lang="en-US" dirty="0"/>
              <a:t>plan3</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a:xfrm>
            <a:off x="7291067" y="3236975"/>
            <a:ext cx="3455491" cy="1856231"/>
          </a:xfrm>
        </p:spPr>
        <p:txBody>
          <a:bodyPr/>
          <a:lstStyle/>
          <a:p>
            <a:r>
              <a:rPr lang="en-US" dirty="0"/>
              <a:t>Restrict recursive queries to the hosts that should use this nameserver (such as those of the LAN connected to it). </a:t>
            </a:r>
          </a:p>
        </p:txBody>
      </p:sp>
    </p:spTree>
    <p:extLst>
      <p:ext uri="{BB962C8B-B14F-4D97-AF65-F5344CB8AC3E}">
        <p14:creationId xmlns:p14="http://schemas.microsoft.com/office/powerpoint/2010/main" val="14301381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AREAS OF </a:t>
            </a:r>
            <a:r>
              <a:rPr lang="en-US" sz="4400" dirty="0"/>
              <a:t>FOCUS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36192" y="2743200"/>
            <a:ext cx="7419272" cy="2578608"/>
          </a:xfrm>
        </p:spPr>
        <p:txBody>
          <a:bodyPr/>
          <a:lstStyle/>
          <a:p>
            <a:r>
              <a:rPr lang="en-US" sz="2400" dirty="0"/>
              <a:t>Security audits need to be stronger</a:t>
            </a:r>
          </a:p>
          <a:p>
            <a:r>
              <a:rPr lang="en-US" sz="2400" dirty="0"/>
              <a:t>The server needs to be concerned about </a:t>
            </a:r>
          </a:p>
          <a:p>
            <a:r>
              <a:rPr lang="en-US" sz="2400" dirty="0"/>
              <a:t>The regular checking is required for the server</a:t>
            </a:r>
          </a:p>
          <a:p>
            <a:pPr marL="0" indent="0">
              <a:buNone/>
            </a:pPr>
            <a:endParaRPr lang="en-US" sz="2000"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7652109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122</TotalTime>
  <Words>387</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Courier New</vt:lpstr>
      <vt:lpstr>Google Sans</vt:lpstr>
      <vt:lpstr>Segoe UI Light</vt:lpstr>
      <vt:lpstr>Times New Roman</vt:lpstr>
      <vt:lpstr>Tw Cen MT</vt:lpstr>
      <vt:lpstr>Office Theme</vt:lpstr>
      <vt:lpstr>Network vulnerabilities</vt:lpstr>
      <vt:lpstr>CONTENTS</vt:lpstr>
      <vt:lpstr>INTRODUCTION</vt:lpstr>
      <vt:lpstr>findings</vt:lpstr>
      <vt:lpstr>The risk for the ip addresses are </vt:lpstr>
      <vt:lpstr>The risk </vt:lpstr>
      <vt:lpstr>Every network has its Achilles' heel. Identifying and shoring up vulnerabilities is not just a task; it's an ongoing commitment to fortify the digital foundations that underpin our connected world. </vt:lpstr>
      <vt:lpstr>Mitigation plan strategies</vt:lpstr>
      <vt:lpstr>AREAS OF FOCUS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vulnerabilities</dc:title>
  <dc:creator>MOULI DUTTA</dc:creator>
  <cp:lastModifiedBy>MOULI DUTTA</cp:lastModifiedBy>
  <cp:revision>1</cp:revision>
  <dcterms:created xsi:type="dcterms:W3CDTF">2024-01-19T12:13:34Z</dcterms:created>
  <dcterms:modified xsi:type="dcterms:W3CDTF">2024-01-19T14:15:42Z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