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7" r:id="rId6"/>
    <p:sldId id="257" r:id="rId7"/>
    <p:sldId id="260" r:id="rId8"/>
    <p:sldId id="258" r:id="rId9"/>
    <p:sldId id="286" r:id="rId10"/>
    <p:sldId id="261" r:id="rId11"/>
    <p:sldId id="262" r:id="rId12"/>
    <p:sldId id="283" r:id="rId13"/>
    <p:sldId id="264" r:id="rId14"/>
    <p:sldId id="268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ulika K" initials="MK" lastIdx="1" clrIdx="0">
    <p:extLst>
      <p:ext uri="{19B8F6BF-5375-455C-9EA6-DF929625EA0E}">
        <p15:presenceInfo xmlns:p15="http://schemas.microsoft.com/office/powerpoint/2012/main" userId="bee8898b7a3386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0243A"/>
    <a:srgbClr val="0C4360"/>
    <a:srgbClr val="1B6872"/>
    <a:srgbClr val="63B7C6"/>
    <a:srgbClr val="002136"/>
    <a:srgbClr val="0C7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12T23:29:53.193" idx="1">
    <p:pos x="7347" y="444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84205A-BB48-4452-8089-93683C465AF8}" type="doc">
      <dgm:prSet loTypeId="urn:microsoft.com/office/officeart/2005/8/layout/l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F6B420B-1307-4F06-AA01-EC0496970EDA}">
      <dgm:prSet/>
      <dgm:spPr>
        <a:solidFill>
          <a:schemeClr val="bg2">
            <a:lumMod val="40000"/>
            <a:lumOff val="6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IN" dirty="0" err="1">
              <a:solidFill>
                <a:schemeClr val="tx1"/>
              </a:solidFill>
              <a:latin typeface="Onyx" panose="04050602080702020203" pitchFamily="82" charset="0"/>
            </a:rPr>
            <a:t>ƒ</a:t>
          </a:r>
          <a:r>
            <a:rPr lang="en-IN" dirty="0" err="1">
              <a:solidFill>
                <a:schemeClr val="tx1"/>
              </a:solidFill>
            </a:rPr>
            <a:t>x</a:t>
          </a:r>
          <a:endParaRPr lang="en-IN" dirty="0">
            <a:solidFill>
              <a:schemeClr val="tx1"/>
            </a:solidFill>
          </a:endParaRPr>
        </a:p>
      </dgm:t>
    </dgm:pt>
    <dgm:pt modelId="{FDC8FADC-398E-4A74-B16D-A2BF10E8E4AD}" type="parTrans" cxnId="{D8A3DE3A-B810-4CBA-9FB7-E7E25266C3EE}">
      <dgm:prSet/>
      <dgm:spPr/>
      <dgm:t>
        <a:bodyPr/>
        <a:lstStyle/>
        <a:p>
          <a:endParaRPr lang="en-IN"/>
        </a:p>
      </dgm:t>
    </dgm:pt>
    <dgm:pt modelId="{B1C4BF57-27FF-4D42-AAA4-6DE42C136E5E}" type="sibTrans" cxnId="{D8A3DE3A-B810-4CBA-9FB7-E7E25266C3EE}">
      <dgm:prSet/>
      <dgm:spPr/>
      <dgm:t>
        <a:bodyPr/>
        <a:lstStyle/>
        <a:p>
          <a:endParaRPr lang="en-IN"/>
        </a:p>
      </dgm:t>
    </dgm:pt>
    <dgm:pt modelId="{7E9DA132-8A1B-4F45-A3CD-BDB35A003DA8}" type="pres">
      <dgm:prSet presAssocID="{4A84205A-BB48-4452-8089-93683C465AF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338C322-317C-41E5-9A85-6701CEBE3305}" type="pres">
      <dgm:prSet presAssocID="{3F6B420B-1307-4F06-AA01-EC0496970EDA}" presName="horFlow" presStyleCnt="0"/>
      <dgm:spPr/>
    </dgm:pt>
    <dgm:pt modelId="{AB200C00-B598-4920-9BA5-EFBB41F67E1C}" type="pres">
      <dgm:prSet presAssocID="{3F6B420B-1307-4F06-AA01-EC0496970EDA}" presName="bigChev" presStyleLbl="node1" presStyleIdx="0" presStyleCnt="1" custLinFactNeighborX="6761" custLinFactNeighborY="12226"/>
      <dgm:spPr/>
    </dgm:pt>
  </dgm:ptLst>
  <dgm:cxnLst>
    <dgm:cxn modelId="{D8A3DE3A-B810-4CBA-9FB7-E7E25266C3EE}" srcId="{4A84205A-BB48-4452-8089-93683C465AF8}" destId="{3F6B420B-1307-4F06-AA01-EC0496970EDA}" srcOrd="0" destOrd="0" parTransId="{FDC8FADC-398E-4A74-B16D-A2BF10E8E4AD}" sibTransId="{B1C4BF57-27FF-4D42-AAA4-6DE42C136E5E}"/>
    <dgm:cxn modelId="{005135BA-EF02-4DD8-B8A4-542108381785}" type="presOf" srcId="{3F6B420B-1307-4F06-AA01-EC0496970EDA}" destId="{AB200C00-B598-4920-9BA5-EFBB41F67E1C}" srcOrd="0" destOrd="0" presId="urn:microsoft.com/office/officeart/2005/8/layout/lProcess3"/>
    <dgm:cxn modelId="{095FC3F3-BEBD-4E6E-A2D2-F67A8763D02D}" type="presOf" srcId="{4A84205A-BB48-4452-8089-93683C465AF8}" destId="{7E9DA132-8A1B-4F45-A3CD-BDB35A003DA8}" srcOrd="0" destOrd="0" presId="urn:microsoft.com/office/officeart/2005/8/layout/lProcess3"/>
    <dgm:cxn modelId="{B61253C6-ED7C-4127-8519-1D7B2495A54E}" type="presParOf" srcId="{7E9DA132-8A1B-4F45-A3CD-BDB35A003DA8}" destId="{3338C322-317C-41E5-9A85-6701CEBE3305}" srcOrd="0" destOrd="0" presId="urn:microsoft.com/office/officeart/2005/8/layout/lProcess3"/>
    <dgm:cxn modelId="{75B4AB6C-6910-47F2-A9DB-5D52FF224675}" type="presParOf" srcId="{3338C322-317C-41E5-9A85-6701CEBE3305}" destId="{AB200C00-B598-4920-9BA5-EFBB41F67E1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00C00-B598-4920-9BA5-EFBB41F67E1C}">
      <dsp:nvSpPr>
        <dsp:cNvPr id="0" name=""/>
        <dsp:cNvSpPr/>
      </dsp:nvSpPr>
      <dsp:spPr>
        <a:xfrm>
          <a:off x="178161" y="297"/>
          <a:ext cx="939055" cy="375622"/>
        </a:xfrm>
        <a:prstGeom prst="chevron">
          <a:avLst/>
        </a:prstGeom>
        <a:solidFill>
          <a:schemeClr val="bg2">
            <a:lumMod val="40000"/>
            <a:lumOff val="6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 err="1">
              <a:solidFill>
                <a:schemeClr val="tx1"/>
              </a:solidFill>
              <a:latin typeface="Onyx" panose="04050602080702020203" pitchFamily="82" charset="0"/>
            </a:rPr>
            <a:t>ƒ</a:t>
          </a:r>
          <a:r>
            <a:rPr lang="en-IN" sz="2500" kern="1200" dirty="0" err="1">
              <a:solidFill>
                <a:schemeClr val="tx1"/>
              </a:solidFill>
            </a:rPr>
            <a:t>x</a:t>
          </a:r>
          <a:endParaRPr lang="en-IN" sz="2500" kern="1200" dirty="0">
            <a:solidFill>
              <a:schemeClr val="tx1"/>
            </a:solidFill>
          </a:endParaRPr>
        </a:p>
      </dsp:txBody>
      <dsp:txXfrm>
        <a:off x="365972" y="297"/>
        <a:ext cx="563433" cy="375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4/12/2025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7.svg"/><Relationship Id="rId7" Type="http://schemas.openxmlformats.org/officeDocument/2006/relationships/diagramData" Target="../diagrams/data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11" Type="http://schemas.microsoft.com/office/2007/relationships/diagramDrawing" Target="../diagrams/drawing1.xml"/><Relationship Id="rId5" Type="http://schemas.openxmlformats.org/officeDocument/2006/relationships/image" Target="../media/image9.svg"/><Relationship Id="rId10" Type="http://schemas.openxmlformats.org/officeDocument/2006/relationships/diagramColors" Target="../diagrams/colors1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PCOD DATASET </a:t>
            </a:r>
            <a:br>
              <a:rPr lang="en-US" dirty="0"/>
            </a:br>
            <a:r>
              <a:rPr lang="en-US" dirty="0"/>
              <a:t>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MOULIKA KOLAVASI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542926"/>
            <a:ext cx="11465560" cy="978729"/>
          </a:xfrm>
        </p:spPr>
        <p:txBody>
          <a:bodyPr/>
          <a:lstStyle/>
          <a:p>
            <a:r>
              <a:rPr lang="en-US" dirty="0"/>
              <a:t>TO CONCLUDE…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0E82522-5004-75E3-94DE-2C1584130298}"/>
              </a:ext>
            </a:extLst>
          </p:cNvPr>
          <p:cNvSpPr>
            <a:spLocks noGrp="1" noChangeArrowheads="1"/>
          </p:cNvSpPr>
          <p:nvPr>
            <p:ph type="body" sz="quarter" idx="18"/>
          </p:nvPr>
        </p:nvSpPr>
        <p:spPr bwMode="auto">
          <a:xfrm>
            <a:off x="111760" y="1837086"/>
            <a:ext cx="1105916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CONCLUSIONS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BMI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(specifically women under the overweight category) is linked to increased PCOS cases.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diagnoses occur in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20–34 age 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B+ and O+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blood groups show slightly higher occurrence.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PCOS patients have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LH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PRL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hormone levels in comparison to non-diagnosed women.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DAX measures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dashboards helped highlight these patterns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749570"/>
            <a:ext cx="10650220" cy="3358860"/>
          </a:xfrm>
        </p:spPr>
        <p:txBody>
          <a:bodyPr>
            <a:normAutofit/>
          </a:bodyPr>
          <a:lstStyle/>
          <a:p>
            <a:r>
              <a:rPr lang="en-US" sz="2400" u="sng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https://www.kaggle.com/datasets/prasoonkottarathil/polycystic-ovary-syndrome-pcos?select=PCOS_data_without_infertility.xlsx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030F7D-F74E-08F9-D240-420D6B79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717060"/>
            <a:ext cx="11214100" cy="535531"/>
          </a:xfrm>
        </p:spPr>
        <p:txBody>
          <a:bodyPr/>
          <a:lstStyle/>
          <a:p>
            <a:r>
              <a:rPr lang="en-IN" dirty="0"/>
              <a:t>DATASET SOURCE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0D5FC9-CDB7-B122-9B7C-70F8E5286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44" y="1392555"/>
            <a:ext cx="8687816" cy="4922520"/>
          </a:xfrm>
        </p:spPr>
        <p:txBody>
          <a:bodyPr>
            <a:noAutofit/>
          </a:bodyPr>
          <a:lstStyle/>
          <a:p>
            <a:r>
              <a:rPr lang="en-IN" sz="2000" b="0" i="0" spc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Polycystic ovary syndrome (PCOS) </a:t>
            </a:r>
            <a:r>
              <a:rPr lang="en-IN" sz="2000" b="0" i="0" spc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one of the most common yet underdiagnosed hormonal disorders in women, often affecting overall health, fertility, and quality of life. </a:t>
            </a:r>
          </a:p>
          <a:p>
            <a:r>
              <a:rPr lang="en-US" sz="2000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is crucial, but symptoms are often overlooked or misunderstood. By analyzing real-world health data, this project aims to uncover hidden patterns and risk factors that could support early diagnosis and better awareness. </a:t>
            </a:r>
          </a:p>
          <a:p>
            <a:r>
              <a:rPr lang="en-US" sz="2000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growing focus on women’s health, using data analytics to explore PCOS is both relevant and impactful.</a:t>
            </a:r>
          </a:p>
          <a:p>
            <a:endParaRPr lang="en-US" sz="2000" spc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 USED IN THIS PROJECT FOR REFERENCE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kumimoji="0" lang="en-US" alt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20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Body Mass Index</a:t>
            </a:r>
            <a:r>
              <a:rPr kumimoji="0" lang="en-US" alt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used to assess body fat based on height and weight.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LH</a:t>
            </a:r>
            <a:r>
              <a:rPr kumimoji="0" lang="en-US" alt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20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Luteinizing Hormone</a:t>
            </a:r>
            <a:r>
              <a:rPr kumimoji="0" lang="en-US" alt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triggers ovulation.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FSH</a:t>
            </a:r>
            <a:r>
              <a:rPr kumimoji="0" lang="en-US" alt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20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Follicle-Stimulating Hormone</a:t>
            </a:r>
            <a:r>
              <a:rPr kumimoji="0" lang="en-US" alt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helps regulate the menstrual cycle.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PRL</a:t>
            </a:r>
            <a:r>
              <a:rPr kumimoji="0" lang="en-US" alt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20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Prolactin</a:t>
            </a:r>
            <a:r>
              <a:rPr kumimoji="0" lang="en-US" alt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controls milk production and affects fertility.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TSH</a:t>
            </a:r>
            <a:r>
              <a:rPr kumimoji="0" lang="en-US" alt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20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Thyroid-Stimulating Hormone</a:t>
            </a:r>
            <a:r>
              <a:rPr kumimoji="0" lang="en-US" alt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regulates thyroid function and metabolism.</a:t>
            </a:r>
          </a:p>
          <a:p>
            <a:endParaRPr lang="en-US" sz="2000" spc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spc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B51615-2D4F-28F8-0937-EA2D96AE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2A5BC-9C87-FBC6-A29C-DB62D91D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4" y="443965"/>
            <a:ext cx="7781544" cy="859055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4541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13" y="2999472"/>
            <a:ext cx="7781544" cy="859055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645" y="3939879"/>
            <a:ext cx="8018611" cy="167069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" panose="020406040505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Analyze patterns and correlations in PCOS-related health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" panose="020406040505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Understand the impact of clinical factors on PCOS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" panose="020406040505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Tools used: Excel and Power Query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C2A0CD-7437-6958-7353-CCBB5C49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77800"/>
            <a:ext cx="11214100" cy="535531"/>
          </a:xfrm>
        </p:spPr>
        <p:txBody>
          <a:bodyPr/>
          <a:lstStyle/>
          <a:p>
            <a:pPr algn="ctr"/>
            <a:r>
              <a:rPr lang="en-IN" dirty="0"/>
              <a:t>RAW Vs CLEANED DATA TABLES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1C0173-0FA4-A4DF-26F8-DF95F367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011" y="857251"/>
            <a:ext cx="5335411" cy="1647824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Issues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Null data points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Inconsistencies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Extra columns</a:t>
            </a:r>
          </a:p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81AF1B-700A-5D15-2133-FAD700145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90909" y="857251"/>
            <a:ext cx="5461177" cy="1647824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Rectified</a:t>
            </a:r>
          </a:p>
          <a:p>
            <a:pPr marL="457200" indent="-457200" algn="r">
              <a:buFont typeface="Wingdings" panose="05000000000000000000" pitchFamily="2" charset="2"/>
              <a:buChar char="ü"/>
            </a:pPr>
            <a:r>
              <a:rPr lang="en-US" dirty="0"/>
              <a:t>Nulls removed</a:t>
            </a:r>
          </a:p>
          <a:p>
            <a:pPr marL="457200" indent="-457200" algn="r">
              <a:buFont typeface="Wingdings" panose="05000000000000000000" pitchFamily="2" charset="2"/>
              <a:buChar char="ü"/>
            </a:pPr>
            <a:r>
              <a:rPr lang="en-US" dirty="0"/>
              <a:t>Column names standardized</a:t>
            </a:r>
          </a:p>
          <a:p>
            <a:pPr marL="457200" indent="-457200" algn="r">
              <a:buFont typeface="Wingdings" panose="05000000000000000000" pitchFamily="2" charset="2"/>
              <a:buChar char="ü"/>
            </a:pPr>
            <a:r>
              <a:rPr lang="en-US" dirty="0"/>
              <a:t>Irrelevant data dropped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F98968D-A887-7364-2282-A4F4B127C9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18346" b="9184"/>
          <a:stretch/>
        </p:blipFill>
        <p:spPr>
          <a:xfrm>
            <a:off x="115748" y="2505075"/>
            <a:ext cx="6236086" cy="324428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AFF1FFC-9046-017D-55C1-FB0133FB06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l="491" t="18500" r="-1" b="8154"/>
          <a:stretch/>
        </p:blipFill>
        <p:spPr>
          <a:xfrm>
            <a:off x="6500812" y="2505075"/>
            <a:ext cx="5575440" cy="3244287"/>
          </a:xfrm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56" y="530610"/>
            <a:ext cx="11214100" cy="535531"/>
          </a:xfrm>
        </p:spPr>
        <p:txBody>
          <a:bodyPr/>
          <a:lstStyle/>
          <a:p>
            <a:r>
              <a:rPr lang="en-US" dirty="0"/>
              <a:t>ETL (Extract, Transform, Load)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29E64-9856-0472-0810-51EC73E680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938" t="9939" r="11845" b="14870"/>
          <a:stretch/>
        </p:blipFill>
        <p:spPr>
          <a:xfrm>
            <a:off x="1065389" y="1413189"/>
            <a:ext cx="2276121" cy="5002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BAAFEC-18A7-D498-6617-8C9615DB7D7C}"/>
              </a:ext>
            </a:extLst>
          </p:cNvPr>
          <p:cNvSpPr txBox="1"/>
          <p:nvPr/>
        </p:nvSpPr>
        <p:spPr>
          <a:xfrm>
            <a:off x="3917244" y="2036985"/>
            <a:ext cx="649111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data cleaning and transformation were performed by extracting and loading the data into the Power Query Editor </a:t>
            </a:r>
          </a:p>
          <a:p>
            <a:r>
              <a:rPr lang="en-IN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–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 and redundant columns were 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 –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data types were adjusted for better relevance (e.g., BMI rounded to 2 decimal places, height converted to a whole number).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 were renamed for clarity (e.g.,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Length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renamed to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of Period (days)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0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then loaded back to the worksheets and added to the data model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D38E-1978-CEAB-1509-FF7E18E4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000" dirty="0">
                <a:latin typeface="Avenir Next LT Pro" panose="020B0504020202020204" pitchFamily="34" charset="0"/>
              </a:rPr>
              <a:t>DATA </a:t>
            </a:r>
            <a:r>
              <a:rPr lang="en-IN" sz="4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MODELLING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EBFBF1-B61D-FABD-49C8-AC34A041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E2BDC-1FDB-7331-68BB-64FF609AC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4" y="1277852"/>
            <a:ext cx="8159643" cy="48546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13A231-8460-3199-130C-730E0D89FBD7}"/>
              </a:ext>
            </a:extLst>
          </p:cNvPr>
          <p:cNvSpPr txBox="1"/>
          <p:nvPr/>
        </p:nvSpPr>
        <p:spPr>
          <a:xfrm>
            <a:off x="8637129" y="1534219"/>
            <a:ext cx="313831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prepared for data 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data model was created by linking appropriate columns from the dimension tables to the fact tables.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one-to-many relationship was established.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performed using the star schema technique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5A347-40F7-CF5F-F84E-AEF44A4FE929}"/>
              </a:ext>
            </a:extLst>
          </p:cNvPr>
          <p:cNvSpPr txBox="1"/>
          <p:nvPr/>
        </p:nvSpPr>
        <p:spPr>
          <a:xfrm>
            <a:off x="2795129" y="6331909"/>
            <a:ext cx="3565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DATA MODEL DIAGRAM</a:t>
            </a:r>
          </a:p>
        </p:txBody>
      </p:sp>
    </p:spTree>
    <p:extLst>
      <p:ext uri="{BB962C8B-B14F-4D97-AF65-F5344CB8AC3E}">
        <p14:creationId xmlns:p14="http://schemas.microsoft.com/office/powerpoint/2010/main" val="299888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33" y="713331"/>
            <a:ext cx="11214100" cy="535531"/>
          </a:xfrm>
        </p:spPr>
        <p:txBody>
          <a:bodyPr/>
          <a:lstStyle/>
          <a:p>
            <a:r>
              <a:rPr lang="en-US" dirty="0"/>
              <a:t>PIVOT TABLES AND CONDITIONAL FORMATTING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122BEE-E7EA-80FD-A76B-0010BF564AC2}"/>
              </a:ext>
            </a:extLst>
          </p:cNvPr>
          <p:cNvSpPr txBox="1"/>
          <p:nvPr/>
        </p:nvSpPr>
        <p:spPr>
          <a:xfrm>
            <a:off x="416560" y="4997470"/>
            <a:ext cx="116027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were inserted. Relevant columns and rows were pulled into respective pivot tables </a:t>
            </a:r>
          </a:p>
          <a:p>
            <a:r>
              <a:rPr lang="en-IN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was applied to distinguish between different percentages and to understand the severity better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BE458A-4D2A-F490-A56E-8F1EB7E4E8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5" t="31407" r="1138" b="21289"/>
          <a:stretch/>
        </p:blipFill>
        <p:spPr>
          <a:xfrm>
            <a:off x="416560" y="1632734"/>
            <a:ext cx="11358880" cy="310896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7662" y="563245"/>
            <a:ext cx="11214100" cy="9794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DAX(Data Analysis Expression) MEASURES</a:t>
            </a:r>
            <a:endParaRPr lang="en-US" dirty="0"/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933113" y="2097088"/>
            <a:ext cx="1258887" cy="1258887"/>
          </a:xfrm>
        </p:spPr>
      </p:pic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3" b="63"/>
          <a:stretch>
            <a:fillRect/>
          </a:stretch>
        </p:blipFill>
        <p:spPr>
          <a:xfrm>
            <a:off x="10931525" y="2097088"/>
            <a:ext cx="1260475" cy="12588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6E27C2-352F-E036-9891-8A95EDCE43B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5334" t="18518" r="35000" b="25482"/>
          <a:stretch/>
        </p:blipFill>
        <p:spPr>
          <a:xfrm>
            <a:off x="447040" y="1725613"/>
            <a:ext cx="3616960" cy="3840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8DCF82-F4B8-17F9-7B80-F320DAF2354B}"/>
              </a:ext>
            </a:extLst>
          </p:cNvPr>
          <p:cNvSpPr txBox="1"/>
          <p:nvPr/>
        </p:nvSpPr>
        <p:spPr>
          <a:xfrm>
            <a:off x="4475480" y="2676356"/>
            <a:ext cx="5434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columns were identified, hence 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DAX measures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were used to create the required formulas.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measures were then incorporated into the pivot table, enabling the establishment of relationships.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E874C5E-B15D-F11D-EA1F-6BB3ACFE0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1927294"/>
              </p:ext>
            </p:extLst>
          </p:nvPr>
        </p:nvGraphicFramePr>
        <p:xfrm>
          <a:off x="9621520" y="843280"/>
          <a:ext cx="1168400" cy="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9" y="304483"/>
            <a:ext cx="7551057" cy="721677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6EE2F-2CAE-65B0-F850-AE72FDBB8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8" y="1229043"/>
            <a:ext cx="9281161" cy="52685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DD1DAD-2DF5-4C0D-1522-580FF79FD1BB}"/>
              </a:ext>
            </a:extLst>
          </p:cNvPr>
          <p:cNvSpPr txBox="1"/>
          <p:nvPr/>
        </p:nvSpPr>
        <p:spPr>
          <a:xfrm>
            <a:off x="9550399" y="1834118"/>
            <a:ext cx="27330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dashboard summarizes PCOS diagnosis trends across key factors: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BMI, Age, and Blood group distributions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Hormone level comparisons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insights highlight key patterns and potential risk indicators.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146</TotalTime>
  <Words>572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Avenir Next LT Pro</vt:lpstr>
      <vt:lpstr>Calibri</vt:lpstr>
      <vt:lpstr>Century</vt:lpstr>
      <vt:lpstr>Onyx</vt:lpstr>
      <vt:lpstr>Times New Roman</vt:lpstr>
      <vt:lpstr>Trade Gothic LT Pro</vt:lpstr>
      <vt:lpstr>Trebuchet MS</vt:lpstr>
      <vt:lpstr>Wingdings</vt:lpstr>
      <vt:lpstr>Office Theme</vt:lpstr>
      <vt:lpstr>PCOD DATASET  ANALYSIS </vt:lpstr>
      <vt:lpstr>INTRODUCTION</vt:lpstr>
      <vt:lpstr>Objectives</vt:lpstr>
      <vt:lpstr>RAW Vs CLEANED DATA TABLES</vt:lpstr>
      <vt:lpstr>ETL (Extract, Transform, Load)</vt:lpstr>
      <vt:lpstr>DATA MODELLING </vt:lpstr>
      <vt:lpstr>PIVOT TABLES AND CONDITIONAL FORMATTING</vt:lpstr>
      <vt:lpstr>DAX(Data Analysis Expression) MEASURES</vt:lpstr>
      <vt:lpstr>DASHBOARD</vt:lpstr>
      <vt:lpstr>TO CONCLUDE… </vt:lpstr>
      <vt:lpstr>Thank You </vt:lpstr>
      <vt:lpstr>DATASET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Moulika K</dc:creator>
  <cp:lastModifiedBy>Moulika K</cp:lastModifiedBy>
  <cp:revision>1</cp:revision>
  <dcterms:created xsi:type="dcterms:W3CDTF">2025-04-12T16:09:07Z</dcterms:created>
  <dcterms:modified xsi:type="dcterms:W3CDTF">2025-04-12T18:35:20Z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