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8" r:id="rId2"/>
    <p:sldId id="263" r:id="rId3"/>
    <p:sldId id="266" r:id="rId4"/>
    <p:sldId id="256" r:id="rId5"/>
    <p:sldId id="257" r:id="rId6"/>
    <p:sldId id="265" r:id="rId7"/>
    <p:sldId id="270" r:id="rId8"/>
    <p:sldId id="258" r:id="rId9"/>
    <p:sldId id="259" r:id="rId10"/>
    <p:sldId id="260" r:id="rId11"/>
    <p:sldId id="261" r:id="rId12"/>
    <p:sldId id="262" r:id="rId13"/>
    <p:sldId id="269" r:id="rId14"/>
    <p:sldId id="271" r:id="rId15"/>
    <p:sldId id="272" r:id="rId16"/>
    <p:sldId id="267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34F44-8756-EA4F-A4E0-57376E9AF98E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E4E52-4E7B-F24E-A08D-DE1207CE17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00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E4E52-4E7B-F24E-A08D-DE1207CE178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40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E4E52-4E7B-F24E-A08D-DE1207CE178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13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634-D161-8249-9156-DEFC742B3043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2158-2E1C-EE49-BFDC-8BB5680A60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74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634-D161-8249-9156-DEFC742B3043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2158-2E1C-EE49-BFDC-8BB5680A60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0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634-D161-8249-9156-DEFC742B3043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2158-2E1C-EE49-BFDC-8BB5680A60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9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634-D161-8249-9156-DEFC742B3043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2158-2E1C-EE49-BFDC-8BB5680A60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62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634-D161-8249-9156-DEFC742B3043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2158-2E1C-EE49-BFDC-8BB5680A60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31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634-D161-8249-9156-DEFC742B3043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2158-2E1C-EE49-BFDC-8BB5680A60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10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634-D161-8249-9156-DEFC742B3043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2158-2E1C-EE49-BFDC-8BB5680A60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91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634-D161-8249-9156-DEFC742B3043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2158-2E1C-EE49-BFDC-8BB5680A60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05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634-D161-8249-9156-DEFC742B3043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2158-2E1C-EE49-BFDC-8BB5680A60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49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634-D161-8249-9156-DEFC742B3043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2158-2E1C-EE49-BFDC-8BB5680A60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22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634-D161-8249-9156-DEFC742B3043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2158-2E1C-EE49-BFDC-8BB5680A60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20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7B634-D161-8249-9156-DEFC742B3043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2158-2E1C-EE49-BFDC-8BB5680A60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77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87693" y="2344127"/>
            <a:ext cx="7227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rgbClr val="FF0000"/>
                </a:solidFill>
              </a:rPr>
              <a:t>Logiciel Piston Ski Club 2014</a:t>
            </a:r>
            <a:endParaRPr lang="fr-FR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63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249745" y="376317"/>
            <a:ext cx="797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Onglet : Gestion du matériel / Réparation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68206" y="1254393"/>
            <a:ext cx="575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Tableau contenant les skis détériorés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94237"/>
              </p:ext>
            </p:extLst>
          </p:nvPr>
        </p:nvGraphicFramePr>
        <p:xfrm>
          <a:off x="675873" y="1706734"/>
          <a:ext cx="8150654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337"/>
                <a:gridCol w="1525568"/>
                <a:gridCol w="1865274"/>
                <a:gridCol w="1865274"/>
                <a:gridCol w="2040201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n°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Détériorateur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Prix de la réparation : </a:t>
                      </a:r>
                    </a:p>
                    <a:p>
                      <a:r>
                        <a:rPr lang="fr-FR" dirty="0" smtClean="0"/>
                        <a:t>zone de texte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Remboursement</a:t>
                      </a:r>
                      <a:r>
                        <a:rPr lang="fr-FR" baseline="0" dirty="0" smtClean="0"/>
                        <a:t> : </a:t>
                      </a:r>
                    </a:p>
                    <a:p>
                      <a:r>
                        <a:rPr lang="fr-FR" baseline="0" dirty="0" smtClean="0"/>
                        <a:t>sélection oui/non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icône « </a:t>
                      </a:r>
                      <a:r>
                        <a:rPr lang="fr-FR" baseline="0" dirty="0" smtClean="0"/>
                        <a:t>Retirer »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58023" y="2916462"/>
            <a:ext cx="45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on clique sur retirer, s’affiche :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3842" y="3358992"/>
            <a:ext cx="656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nouvel état : (zone de texte)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icône « </a:t>
            </a:r>
            <a:r>
              <a:rPr lang="fr-FR" dirty="0"/>
              <a:t>V</a:t>
            </a:r>
            <a:r>
              <a:rPr lang="fr-FR" dirty="0" smtClean="0"/>
              <a:t>alider »: Les skis retrouvent leur statut « bon état »		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46642" y="4359014"/>
            <a:ext cx="8610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RQ :  </a:t>
            </a:r>
          </a:p>
          <a:p>
            <a:r>
              <a:rPr lang="fr-FR" dirty="0" smtClean="0">
                <a:solidFill>
                  <a:srgbClr val="7F7F7F"/>
                </a:solidFill>
              </a:rPr>
              <a:t>La touche retirer ne sera utilisable que lorsque le remboursement est à oui, ce qui permet</a:t>
            </a:r>
          </a:p>
          <a:p>
            <a:r>
              <a:rPr lang="fr-FR" dirty="0" smtClean="0">
                <a:solidFill>
                  <a:srgbClr val="7F7F7F"/>
                </a:solidFill>
              </a:rPr>
              <a:t>d’éviter qu’on oublie une réparation et ne la facture pas.</a:t>
            </a:r>
            <a:endParaRPr lang="fr-FR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8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00807" y="407679"/>
            <a:ext cx="61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Onglet : Gestion matériel/Ajout-Retrait Matériel/Ajout</a:t>
            </a:r>
            <a:endParaRPr lang="fr-FR" b="1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1081758" y="1207353"/>
            <a:ext cx="62524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u="sng" dirty="0" smtClean="0"/>
              <a:t>Type</a:t>
            </a:r>
            <a:r>
              <a:rPr lang="fr-FR" dirty="0" smtClean="0"/>
              <a:t>: sélection ski/</a:t>
            </a:r>
            <a:r>
              <a:rPr lang="fr-FR" dirty="0" err="1" smtClean="0"/>
              <a:t>snow</a:t>
            </a:r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u="sng" dirty="0" smtClean="0"/>
              <a:t>n° </a:t>
            </a:r>
            <a:r>
              <a:rPr lang="fr-FR" dirty="0" smtClean="0"/>
              <a:t>: (zone de texte)</a:t>
            </a:r>
          </a:p>
          <a:p>
            <a:pPr marL="285750" indent="-285750">
              <a:buFont typeface="Arial"/>
              <a:buChar char="•"/>
            </a:pPr>
            <a:r>
              <a:rPr lang="fr-FR" u="sng" dirty="0" smtClean="0"/>
              <a:t>Etat</a:t>
            </a:r>
            <a:r>
              <a:rPr lang="fr-FR" dirty="0" smtClean="0"/>
              <a:t> : (zone de texte</a:t>
            </a:r>
            <a:r>
              <a:rPr lang="fr-FR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fr-FR" b="1" u="sng" dirty="0" smtClean="0">
                <a:solidFill>
                  <a:srgbClr val="FF0000"/>
                </a:solidFill>
              </a:rPr>
              <a:t>Description</a:t>
            </a:r>
            <a:r>
              <a:rPr lang="fr-FR" b="1" dirty="0" smtClean="0">
                <a:solidFill>
                  <a:srgbClr val="FF0000"/>
                </a:solidFill>
              </a:rPr>
              <a:t>: (zone de texte)</a:t>
            </a:r>
            <a:endParaRPr lang="fr-FR" b="1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icône « </a:t>
            </a:r>
            <a:r>
              <a:rPr lang="fr-FR" u="sng" dirty="0" smtClean="0"/>
              <a:t>Valider </a:t>
            </a:r>
            <a:r>
              <a:rPr lang="fr-FR" dirty="0" smtClean="0"/>
              <a:t>» : enregistrement 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05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26230" y="426850"/>
            <a:ext cx="552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Onglet : Gestion matériel/Ajout-retrait matériel/Retrait</a:t>
            </a:r>
            <a:endParaRPr lang="fr-FR" b="1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1003371" y="1364152"/>
            <a:ext cx="3775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u="sng" dirty="0" smtClean="0"/>
              <a:t>Type</a:t>
            </a:r>
            <a:r>
              <a:rPr lang="fr-FR" dirty="0" smtClean="0"/>
              <a:t> : sélection ski/</a:t>
            </a:r>
            <a:r>
              <a:rPr lang="fr-FR" dirty="0" err="1" smtClean="0"/>
              <a:t>snow</a:t>
            </a:r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u="sng" dirty="0" smtClean="0"/>
              <a:t>n° </a:t>
            </a:r>
            <a:r>
              <a:rPr lang="fr-FR" dirty="0" smtClean="0"/>
              <a:t>: (zone de texte)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icône « </a:t>
            </a:r>
            <a:r>
              <a:rPr lang="fr-FR" u="sng" dirty="0" smtClean="0"/>
              <a:t>Valider</a:t>
            </a:r>
            <a:r>
              <a:rPr lang="fr-FR" dirty="0" smtClean="0"/>
              <a:t> » : retrait de la 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22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1500" y="291584"/>
            <a:ext cx="294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FF0000"/>
                </a:solidFill>
              </a:rPr>
              <a:t>Onglet Bilan/Saison en cours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99685" y="1285875"/>
            <a:ext cx="129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 Ski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47750" y="1724541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WE :  - nombre de locations : affichage du nombre de locations WE effectuées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587500" y="2095500"/>
            <a:ext cx="7366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recettes : affichage de l’argent gagné au total = nombre x tarifs location WE</a:t>
            </a:r>
          </a:p>
          <a:p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7969250" y="2444750"/>
            <a:ext cx="190500" cy="428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800364" y="2873375"/>
            <a:ext cx="2073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Rentré dans l’onglet</a:t>
            </a:r>
          </a:p>
          <a:p>
            <a:r>
              <a:rPr lang="fr-FR" dirty="0" smtClean="0"/>
              <a:t>location/tarifs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98292" y="2959874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semaine : - nombre de locations</a:t>
            </a:r>
          </a:p>
          <a:p>
            <a:r>
              <a:rPr lang="fr-FR" dirty="0"/>
              <a:t>	</a:t>
            </a:r>
            <a:r>
              <a:rPr lang="fr-FR" dirty="0" smtClean="0"/>
              <a:t>	    - recettes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098292" y="3820209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 semaines : - nombres de locations </a:t>
            </a:r>
          </a:p>
          <a:p>
            <a:r>
              <a:rPr lang="fr-FR" dirty="0"/>
              <a:t>	</a:t>
            </a:r>
            <a:r>
              <a:rPr lang="fr-FR" dirty="0" smtClean="0"/>
              <a:t>	      - recettes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7250" y="4794250"/>
            <a:ext cx="153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 </a:t>
            </a:r>
            <a:r>
              <a:rPr lang="fr-FR" dirty="0" err="1" smtClean="0"/>
              <a:t>snow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225006" y="533983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222375" y="5746750"/>
            <a:ext cx="115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Semaine 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206500" y="6159500"/>
            <a:ext cx="124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 Semaines</a:t>
            </a:r>
            <a:endParaRPr lang="fr-FR" dirty="0"/>
          </a:p>
        </p:txBody>
      </p:sp>
      <p:sp>
        <p:nvSpPr>
          <p:cNvPr id="19" name="Accolade fermante 18"/>
          <p:cNvSpPr/>
          <p:nvPr/>
        </p:nvSpPr>
        <p:spPr>
          <a:xfrm>
            <a:off x="2762250" y="5339834"/>
            <a:ext cx="349250" cy="11889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286125" y="5746750"/>
            <a:ext cx="14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cf</a:t>
            </a:r>
            <a:r>
              <a:rPr lang="fr-FR" dirty="0" smtClean="0"/>
              <a:t> location ski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50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83000" y="396875"/>
            <a:ext cx="227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FF0000"/>
                </a:solidFill>
              </a:rPr>
              <a:t>Onglet Bilan/Archives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10166" y="1355209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Saison : (choix d’une année double : ex: 2013-2014)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00125" y="2159000"/>
            <a:ext cx="79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Affichage des données identiques à celles affichées dans l’onglet saison actuelle</a:t>
            </a:r>
          </a:p>
          <a:p>
            <a:r>
              <a:rPr lang="fr-FR" dirty="0" smtClean="0"/>
              <a:t>pour l’année choisie.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26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54375" y="492125"/>
            <a:ext cx="298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FF0000"/>
                </a:solidFill>
              </a:rPr>
              <a:t>Onglet Bilan/Nouvelle Saison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63625" y="1460500"/>
            <a:ext cx="7468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u="sng" dirty="0" smtClean="0"/>
              <a:t>Année de la nouvelle saison </a:t>
            </a:r>
            <a:r>
              <a:rPr lang="fr-FR" dirty="0" smtClean="0"/>
              <a:t>: choix dans une liste défilante d’une année de </a:t>
            </a:r>
          </a:p>
          <a:p>
            <a:r>
              <a:rPr lang="fr-FR" dirty="0" smtClean="0"/>
              <a:t>saison (type 2013-2014).</a:t>
            </a:r>
          </a:p>
          <a:p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u="sng" dirty="0" smtClean="0"/>
              <a:t>Bouton Valider :</a:t>
            </a:r>
            <a:r>
              <a:rPr lang="fr-FR" dirty="0" smtClean="0"/>
              <a:t> Réinitialisation des données de la saison en cours. </a:t>
            </a:r>
            <a:br>
              <a:rPr lang="fr-FR" dirty="0" smtClean="0"/>
            </a:br>
            <a:r>
              <a:rPr lang="fr-FR" dirty="0" smtClean="0"/>
              <a:t>				L’ancienne saison est passée en archive</a:t>
            </a:r>
            <a:endParaRPr lang="fr-FR" u="sng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270000" y="2937828"/>
            <a:ext cx="7817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NB : Ce serait cool si il y avait au moment de la validation une demande de confi-</a:t>
            </a:r>
          </a:p>
          <a:p>
            <a:r>
              <a:rPr lang="fr-FR" dirty="0" err="1" smtClean="0"/>
              <a:t>rmation</a:t>
            </a:r>
            <a:r>
              <a:rPr lang="fr-FR" dirty="0" smtClean="0"/>
              <a:t> vu que le lancement de la nouvelle saison est un choix important.</a:t>
            </a:r>
          </a:p>
        </p:txBody>
      </p:sp>
    </p:spTree>
    <p:extLst>
      <p:ext uri="{BB962C8B-B14F-4D97-AF65-F5344CB8AC3E}">
        <p14:creationId xmlns:p14="http://schemas.microsoft.com/office/powerpoint/2010/main" val="111708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080"/>
            <a:ext cx="8229600" cy="1143000"/>
          </a:xfrm>
        </p:spPr>
        <p:txBody>
          <a:bodyPr/>
          <a:lstStyle/>
          <a:p>
            <a:r>
              <a:rPr lang="fr-FR" u="sng" dirty="0" smtClean="0"/>
              <a:t>Navigation entre les onglets</a:t>
            </a:r>
            <a:endParaRPr lang="fr-FR" u="sng" dirty="0"/>
          </a:p>
        </p:txBody>
      </p:sp>
      <p:sp>
        <p:nvSpPr>
          <p:cNvPr id="4" name="ZoneTexte 3"/>
          <p:cNvSpPr txBox="1"/>
          <p:nvPr/>
        </p:nvSpPr>
        <p:spPr>
          <a:xfrm>
            <a:off x="693283" y="1449537"/>
            <a:ext cx="797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Pour la navigation entre les différents onglets, j’ai pensé à la configuration suivante </a:t>
            </a:r>
          </a:p>
          <a:p>
            <a:r>
              <a:rPr lang="fr-FR" dirty="0" smtClean="0"/>
              <a:t>avec des menus déroulants. </a:t>
            </a:r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64008"/>
              </p:ext>
            </p:extLst>
          </p:nvPr>
        </p:nvGraphicFramePr>
        <p:xfrm>
          <a:off x="607187" y="3050787"/>
          <a:ext cx="36576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Locations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Adhérents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Gestion matériel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5384"/>
              </p:ext>
            </p:extLst>
          </p:nvPr>
        </p:nvGraphicFramePr>
        <p:xfrm>
          <a:off x="3173421" y="3690867"/>
          <a:ext cx="23764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474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fr-FR" dirty="0" smtClean="0"/>
                        <a:t>Réparation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Ajout-Retrait Matériel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70963"/>
              </p:ext>
            </p:extLst>
          </p:nvPr>
        </p:nvGraphicFramePr>
        <p:xfrm>
          <a:off x="5549895" y="4061707"/>
          <a:ext cx="125022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22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Ajout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Retrait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92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1687" y="254371"/>
            <a:ext cx="7795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u="sng" dirty="0" smtClean="0"/>
              <a:t>Hiérarchie des différents onglets</a:t>
            </a:r>
            <a:endParaRPr lang="fr-FR" sz="4400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1348279" y="111210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Location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30039" y="1471179"/>
            <a:ext cx="144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Emprunt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Retour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Historique</a:t>
            </a:r>
          </a:p>
          <a:p>
            <a:pPr marL="285750" indent="-285750">
              <a:buFont typeface="Wingdings" charset="2"/>
              <a:buChar char="Ø"/>
            </a:pPr>
            <a:r>
              <a:rPr lang="fr-FR" b="1" dirty="0" smtClean="0">
                <a:solidFill>
                  <a:srgbClr val="FF0000"/>
                </a:solidFill>
              </a:rPr>
              <a:t>Tarifs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348279" y="254415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Adhérents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430039" y="2934985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Liste des adhérents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Ajout adhérent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348279" y="362585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Gestion matériel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55460" y="4090421"/>
            <a:ext cx="2762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Réparation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Ajout/retrait de matériel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982128" y="477975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fr-FR" dirty="0" smtClean="0"/>
              <a:t>Ajout</a:t>
            </a:r>
          </a:p>
          <a:p>
            <a:pPr marL="285750" indent="-285750">
              <a:buFont typeface="Courier New"/>
              <a:buChar char="o"/>
            </a:pPr>
            <a:r>
              <a:rPr lang="fr-FR" dirty="0" smtClean="0"/>
              <a:t>Retrait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428750" y="55562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Bilan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597339" y="5925582"/>
            <a:ext cx="1967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b="1" dirty="0" smtClean="0">
                <a:solidFill>
                  <a:srgbClr val="FF0000"/>
                </a:solidFill>
              </a:rPr>
              <a:t>Saison en cours</a:t>
            </a:r>
            <a:endParaRPr lang="fr-FR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fr-FR" b="1" dirty="0" smtClean="0">
                <a:solidFill>
                  <a:srgbClr val="FF0000"/>
                </a:solidFill>
              </a:rPr>
              <a:t>Archives</a:t>
            </a:r>
          </a:p>
          <a:p>
            <a:pPr marL="285750" indent="-285750">
              <a:buFont typeface="Wingdings" charset="2"/>
              <a:buChar char="Ø"/>
            </a:pPr>
            <a:r>
              <a:rPr lang="fr-FR" b="1" dirty="0" smtClean="0">
                <a:solidFill>
                  <a:srgbClr val="FF0000"/>
                </a:solidFill>
              </a:rPr>
              <a:t>Nouvelle saison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3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79584"/>
            <a:ext cx="8229600" cy="1143000"/>
          </a:xfrm>
        </p:spPr>
        <p:txBody>
          <a:bodyPr/>
          <a:lstStyle/>
          <a:p>
            <a:r>
              <a:rPr lang="fr-FR" u="sng" dirty="0" smtClean="0"/>
              <a:t>Description détaillée des onglets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45408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24982" y="745713"/>
            <a:ext cx="7446893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u="sng" dirty="0" smtClean="0"/>
              <a:t>Emprunteur</a:t>
            </a:r>
            <a:r>
              <a:rPr lang="fr-FR" dirty="0" smtClean="0"/>
              <a:t> </a:t>
            </a:r>
            <a:r>
              <a:rPr lang="fr-FR" dirty="0"/>
              <a:t>: (recherche automatique parmi les adhérents du piston ayant payé la caution </a:t>
            </a:r>
            <a:r>
              <a:rPr lang="fr-FR" dirty="0">
                <a:solidFill>
                  <a:srgbClr val="7F7F7F"/>
                </a:solidFill>
              </a:rPr>
              <a:t>=&gt; un non adhérent ou un adhérent n’ayant pas payé sa caution ne pourra pas emprunter de matos</a:t>
            </a:r>
            <a:r>
              <a:rPr lang="fr-FR" dirty="0" smtClean="0"/>
              <a:t>)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NB: J’ai juste modifié la position du choix de l’emprunteur qui doit </a:t>
            </a:r>
            <a:r>
              <a:rPr lang="fr-FR" dirty="0" smtClean="0">
                <a:solidFill>
                  <a:srgbClr val="FF0000"/>
                </a:solidFill>
              </a:rPr>
              <a:t>être fait en premier</a:t>
            </a:r>
          </a:p>
          <a:p>
            <a:pPr marL="285750" indent="-285750">
              <a:buFont typeface="Arial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Affichage du numéro de la dernière paire louée par l’emprunteur</a:t>
            </a:r>
            <a:r>
              <a:rPr lang="fr-FR" dirty="0" smtClean="0">
                <a:solidFill>
                  <a:srgbClr val="FF0000"/>
                </a:solidFill>
              </a:rPr>
              <a:t>.</a:t>
            </a:r>
            <a:endParaRPr lang="fr-FR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u="sng" dirty="0" smtClean="0"/>
              <a:t>Type</a:t>
            </a:r>
            <a:r>
              <a:rPr lang="fr-FR" dirty="0" smtClean="0"/>
              <a:t> </a:t>
            </a:r>
            <a:r>
              <a:rPr lang="fr-FR" dirty="0" smtClean="0"/>
              <a:t>: sélection ski/</a:t>
            </a:r>
            <a:r>
              <a:rPr lang="fr-FR" dirty="0" err="1" smtClean="0"/>
              <a:t>snow</a:t>
            </a:r>
            <a:r>
              <a:rPr lang="fr-FR" dirty="0" smtClean="0"/>
              <a:t> </a:t>
            </a:r>
            <a:r>
              <a:rPr lang="fr-FR" dirty="0" smtClean="0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fr-FR" u="sng" dirty="0" smtClean="0"/>
              <a:t>n°</a:t>
            </a:r>
            <a:r>
              <a:rPr lang="fr-FR" dirty="0" smtClean="0"/>
              <a:t> : (recherche automatique parmi les  skis disponibles/non détériorés</a:t>
            </a:r>
            <a:r>
              <a:rPr lang="fr-FR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fr-FR" b="1" dirty="0">
                <a:solidFill>
                  <a:srgbClr val="FF0000"/>
                </a:solidFill>
              </a:rPr>
              <a:t>Affichage de la description du type de ski (</a:t>
            </a:r>
            <a:r>
              <a:rPr lang="fr-FR" b="1" dirty="0" smtClean="0">
                <a:solidFill>
                  <a:srgbClr val="FF0000"/>
                </a:solidFill>
              </a:rPr>
              <a:t>rentrée </a:t>
            </a:r>
            <a:r>
              <a:rPr lang="fr-FR" b="1" dirty="0">
                <a:solidFill>
                  <a:srgbClr val="FF0000"/>
                </a:solidFill>
              </a:rPr>
              <a:t>lors de l’ajout du ski).</a:t>
            </a:r>
            <a:r>
              <a:rPr lang="fr-FR" dirty="0"/>
              <a:t> </a:t>
            </a:r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u="sng" dirty="0" smtClean="0"/>
              <a:t>Vendeur</a:t>
            </a:r>
            <a:r>
              <a:rPr lang="fr-FR" dirty="0" smtClean="0"/>
              <a:t> : (recherche automatique parmi les membres du piston </a:t>
            </a:r>
            <a:r>
              <a:rPr lang="fr-FR" dirty="0" smtClean="0">
                <a:solidFill>
                  <a:srgbClr val="7F7F7F"/>
                </a:solidFill>
              </a:rPr>
              <a:t>=&gt; si un client a détérioré des skis mais conteste l’état de départ, il faut pouvoir contacter celui qui lui a loué qu’il donne son avis </a:t>
            </a:r>
            <a:r>
              <a:rPr lang="fr-FR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fr-FR" u="sng" dirty="0" smtClean="0"/>
              <a:t>Etat </a:t>
            </a:r>
            <a:r>
              <a:rPr lang="fr-FR" u="sng" dirty="0" smtClean="0"/>
              <a:t>des skis </a:t>
            </a:r>
            <a:r>
              <a:rPr lang="fr-FR" dirty="0" smtClean="0"/>
              <a:t>: zone de texte avec pré-entré et sélectionné le dernier état en date </a:t>
            </a:r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b="1" u="sng" dirty="0" smtClean="0">
                <a:solidFill>
                  <a:srgbClr val="FF0000"/>
                </a:solidFill>
              </a:rPr>
              <a:t>Emprunt de paire de b</a:t>
            </a:r>
            <a:r>
              <a:rPr lang="fr-FR" b="1" u="sng" dirty="0" smtClean="0">
                <a:solidFill>
                  <a:srgbClr val="FF0000"/>
                </a:solidFill>
              </a:rPr>
              <a:t>âtons </a:t>
            </a:r>
            <a:r>
              <a:rPr lang="fr-FR" b="1" dirty="0" smtClean="0">
                <a:solidFill>
                  <a:srgbClr val="FF0000"/>
                </a:solidFill>
              </a:rPr>
              <a:t>: choix oui/non</a:t>
            </a:r>
          </a:p>
          <a:p>
            <a:pPr marL="285750" indent="-285750">
              <a:buFont typeface="Arial"/>
              <a:buChar char="•"/>
            </a:pPr>
            <a:r>
              <a:rPr lang="fr-FR" b="1" u="sng" dirty="0" smtClean="0">
                <a:solidFill>
                  <a:srgbClr val="FF0000"/>
                </a:solidFill>
              </a:rPr>
              <a:t>Durée de la location:</a:t>
            </a:r>
            <a:r>
              <a:rPr lang="fr-FR" b="1" dirty="0" smtClean="0">
                <a:solidFill>
                  <a:srgbClr val="FF0000"/>
                </a:solidFill>
              </a:rPr>
              <a:t> choix WE/1 semaine/2 semaine</a:t>
            </a:r>
            <a:endParaRPr lang="fr-FR" b="1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FR" b="1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Calcul et affichage du tarifs pour la prestation </a:t>
            </a:r>
            <a:r>
              <a:rPr lang="fr-FR" b="1" dirty="0" smtClean="0">
                <a:solidFill>
                  <a:srgbClr val="7F7F7F"/>
                </a:solidFill>
              </a:rPr>
              <a:t>(les tarifs seront indiquées et modifiables dans l’onglet </a:t>
            </a:r>
            <a:endParaRPr lang="fr-FR" b="1" dirty="0" smtClean="0">
              <a:solidFill>
                <a:srgbClr val="FF0000"/>
              </a:solidFill>
            </a:endParaRPr>
          </a:p>
          <a:p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icône </a:t>
            </a:r>
            <a:r>
              <a:rPr lang="fr-FR" u="sng" dirty="0" smtClean="0"/>
              <a:t>« Valider »</a:t>
            </a:r>
            <a:r>
              <a:rPr lang="fr-FR" dirty="0" smtClean="0"/>
              <a:t> : Validation possible si tous les champs sont remplis</a:t>
            </a:r>
          </a:p>
          <a:p>
            <a:pPr lvl="2"/>
            <a:r>
              <a:rPr lang="fr-FR" dirty="0"/>
              <a:t> </a:t>
            </a:r>
            <a:r>
              <a:rPr lang="fr-FR" dirty="0" smtClean="0"/>
              <a:t>   Les skis deviennent indisponibles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97437" y="250879"/>
            <a:ext cx="7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Onglet : Location/Emprunt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106918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91919"/>
              </p:ext>
            </p:extLst>
          </p:nvPr>
        </p:nvGraphicFramePr>
        <p:xfrm>
          <a:off x="349283" y="3698634"/>
          <a:ext cx="8105355" cy="2446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5355"/>
              </a:tblGrid>
              <a:tr h="169343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752635">
                <a:tc>
                  <a:txBody>
                    <a:bodyPr/>
                    <a:lstStyle/>
                    <a:p>
                      <a:r>
                        <a:rPr lang="fr-FR" dirty="0" smtClean="0"/>
                        <a:t>si </a:t>
                      </a:r>
                      <a:r>
                        <a:rPr lang="fr-FR" u="sng" dirty="0" smtClean="0"/>
                        <a:t>non</a:t>
                      </a:r>
                      <a:r>
                        <a:rPr lang="fr-FR" u="none" baseline="0" dirty="0" smtClean="0"/>
                        <a:t> :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 u="none" baseline="0" dirty="0" smtClean="0"/>
                        <a:t>icône « </a:t>
                      </a:r>
                      <a:r>
                        <a:rPr lang="fr-FR" u="sng" baseline="0" dirty="0" smtClean="0"/>
                        <a:t>Valider</a:t>
                      </a:r>
                      <a:r>
                        <a:rPr lang="fr-FR" u="none" baseline="0" dirty="0" smtClean="0"/>
                        <a:t> »: les skis redeviennent disponibles</a:t>
                      </a:r>
                      <a:endParaRPr lang="fr-FR" u="sn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316923" y="329279"/>
            <a:ext cx="697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Onglets : Location/Retour</a:t>
            </a:r>
            <a:endParaRPr lang="fr-FR" b="1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595751" y="889349"/>
            <a:ext cx="735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u="sng" dirty="0" smtClean="0"/>
              <a:t>Type</a:t>
            </a:r>
            <a:r>
              <a:rPr lang="fr-FR" dirty="0" smtClean="0"/>
              <a:t> : Sélection ski/</a:t>
            </a:r>
            <a:r>
              <a:rPr lang="fr-FR" dirty="0" err="1" smtClean="0"/>
              <a:t>snow</a:t>
            </a:r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u="sng" dirty="0" smtClean="0"/>
              <a:t>n° </a:t>
            </a:r>
            <a:r>
              <a:rPr lang="fr-FR" dirty="0" smtClean="0"/>
              <a:t>: (recherche automatique parmi les skis ou </a:t>
            </a:r>
            <a:r>
              <a:rPr lang="fr-FR" dirty="0" err="1" smtClean="0"/>
              <a:t>snows</a:t>
            </a:r>
            <a:r>
              <a:rPr lang="fr-FR" dirty="0" smtClean="0"/>
              <a:t> empruntés)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5751" y="1792671"/>
            <a:ext cx="799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=&gt; après sélection du numéro s’ouvre : </a:t>
            </a:r>
            <a:endParaRPr lang="fr-FR" dirty="0"/>
          </a:p>
        </p:txBody>
      </p:sp>
      <p:grpSp>
        <p:nvGrpSpPr>
          <p:cNvPr id="11" name="Grouper 10"/>
          <p:cNvGrpSpPr/>
          <p:nvPr/>
        </p:nvGrpSpPr>
        <p:grpSpPr>
          <a:xfrm>
            <a:off x="1316923" y="2310452"/>
            <a:ext cx="7995611" cy="923330"/>
            <a:chOff x="736850" y="2853743"/>
            <a:chExt cx="7995611" cy="923330"/>
          </a:xfrm>
        </p:grpSpPr>
        <p:sp>
          <p:nvSpPr>
            <p:cNvPr id="7" name="ZoneTexte 6"/>
            <p:cNvSpPr txBox="1"/>
            <p:nvPr/>
          </p:nvSpPr>
          <p:spPr>
            <a:xfrm>
              <a:off x="736850" y="2853743"/>
              <a:ext cx="7995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fr-FR" u="sng" dirty="0"/>
                <a:t>D</a:t>
              </a:r>
              <a:r>
                <a:rPr lang="fr-FR" u="sng" dirty="0" smtClean="0"/>
                <a:t>ernier état en date </a:t>
              </a:r>
            </a:p>
            <a:p>
              <a:pPr marL="285750" indent="-285750">
                <a:buFont typeface="Arial"/>
                <a:buChar char="•"/>
              </a:pPr>
              <a:r>
                <a:rPr lang="fr-FR" u="sng" dirty="0" smtClean="0"/>
                <a:t>Vendeur</a:t>
              </a:r>
            </a:p>
            <a:p>
              <a:pPr marL="285750" indent="-285750">
                <a:buFont typeface="Arial"/>
                <a:buChar char="•"/>
              </a:pPr>
              <a:r>
                <a:rPr lang="fr-FR" b="1" u="sng" dirty="0" smtClean="0">
                  <a:solidFill>
                    <a:srgbClr val="FF0000"/>
                  </a:solidFill>
                </a:rPr>
                <a:t>Emprunt de </a:t>
              </a:r>
              <a:r>
                <a:rPr lang="fr-FR" b="1" u="sng" dirty="0" err="1" smtClean="0">
                  <a:solidFill>
                    <a:srgbClr val="FF0000"/>
                  </a:solidFill>
                </a:rPr>
                <a:t>batons</a:t>
              </a:r>
              <a:r>
                <a:rPr lang="fr-FR" b="1" u="sng" dirty="0" smtClean="0">
                  <a:solidFill>
                    <a:srgbClr val="FF0000"/>
                  </a:solidFill>
                </a:rPr>
                <a:t>:</a:t>
              </a:r>
              <a:r>
                <a:rPr lang="fr-FR" b="1" dirty="0" smtClean="0">
                  <a:solidFill>
                    <a:srgbClr val="FF0000"/>
                  </a:solidFill>
                </a:rPr>
                <a:t> (oui/non)</a:t>
              </a:r>
              <a:endParaRPr lang="fr-FR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8" name="Accolade fermante 7"/>
            <p:cNvSpPr/>
            <p:nvPr/>
          </p:nvSpPr>
          <p:spPr>
            <a:xfrm>
              <a:off x="4082688" y="3010195"/>
              <a:ext cx="304800" cy="766878"/>
            </a:xfrm>
            <a:prstGeom prst="rightBrac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562201" y="3130742"/>
              <a:ext cx="4170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pas de modification possible (données informatives)</a:t>
              </a:r>
              <a:endParaRPr lang="fr-FR" dirty="0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1316923" y="3329302"/>
            <a:ext cx="50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u="sng" dirty="0"/>
              <a:t>D</a:t>
            </a:r>
            <a:r>
              <a:rPr lang="fr-FR" u="sng" dirty="0" smtClean="0"/>
              <a:t>étérioration</a:t>
            </a:r>
            <a:r>
              <a:rPr lang="fr-FR" dirty="0" smtClean="0"/>
              <a:t> : sélection oui/non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6260" y="3761354"/>
            <a:ext cx="7744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</a:t>
            </a:r>
            <a:r>
              <a:rPr lang="fr-FR" u="sng" dirty="0" smtClean="0"/>
              <a:t>oui</a:t>
            </a:r>
            <a:r>
              <a:rPr lang="fr-FR" dirty="0" smtClean="0"/>
              <a:t> :</a:t>
            </a:r>
          </a:p>
          <a:p>
            <a:r>
              <a:rPr lang="fr-FR" dirty="0" smtClean="0"/>
              <a:t>s’ouvre :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u="sng" dirty="0" smtClean="0"/>
              <a:t>Nouvel </a:t>
            </a:r>
            <a:r>
              <a:rPr lang="fr-FR" u="sng" dirty="0"/>
              <a:t>état</a:t>
            </a:r>
            <a:r>
              <a:rPr lang="fr-FR" dirty="0"/>
              <a:t> : zone de texte (avec réponse obligatoire</a:t>
            </a:r>
            <a:r>
              <a:rPr lang="fr-FR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icône « </a:t>
            </a:r>
            <a:r>
              <a:rPr lang="fr-FR" u="sng" dirty="0" smtClean="0"/>
              <a:t>Valider</a:t>
            </a:r>
            <a:r>
              <a:rPr lang="fr-FR" dirty="0" smtClean="0"/>
              <a:t> »: </a:t>
            </a:r>
            <a:r>
              <a:rPr lang="fr-FR" dirty="0"/>
              <a:t>les skis sont classés comme détériorés, enregistrement du nom de </a:t>
            </a:r>
            <a:r>
              <a:rPr lang="fr-FR" dirty="0" smtClean="0"/>
              <a:t>l’emprunteur </a:t>
            </a:r>
            <a:r>
              <a:rPr lang="fr-FR" dirty="0"/>
              <a:t>(dans le tableau onglet gestion matériel/</a:t>
            </a:r>
            <a:r>
              <a:rPr lang="fr-FR" dirty="0" err="1"/>
              <a:t>réparage</a:t>
            </a:r>
            <a:r>
              <a:rPr lang="fr-FR" dirty="0" smtClean="0"/>
              <a:t>)       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198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29600" y="219518"/>
            <a:ext cx="279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Onglet Location/Historique</a:t>
            </a:r>
            <a:endParaRPr lang="fr-FR" b="1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674140" y="1160313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u="sng" dirty="0" smtClean="0"/>
              <a:t>n° </a:t>
            </a:r>
            <a:r>
              <a:rPr lang="fr-FR" dirty="0" smtClean="0"/>
              <a:t>: sélection parmi tous les skis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457523" y="169343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fr-FR" dirty="0" smtClean="0"/>
              <a:t>après sélection s’ouvre :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28745"/>
              </p:ext>
            </p:extLst>
          </p:nvPr>
        </p:nvGraphicFramePr>
        <p:xfrm>
          <a:off x="1365190" y="6160555"/>
          <a:ext cx="703071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143"/>
                <a:gridCol w="1406143"/>
                <a:gridCol w="1406143"/>
                <a:gridCol w="1406143"/>
                <a:gridCol w="140614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Date départ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 retour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Emprunteur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État initial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État</a:t>
                      </a:r>
                      <a:r>
                        <a:rPr lang="fr-FR" baseline="0" dirty="0" smtClean="0"/>
                        <a:t> final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930086" y="5442964"/>
            <a:ext cx="6724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L’historique </a:t>
            </a:r>
            <a:r>
              <a:rPr lang="fr-FR" dirty="0"/>
              <a:t>des locations </a:t>
            </a:r>
            <a:r>
              <a:rPr lang="fr-FR" dirty="0" smtClean="0"/>
              <a:t>de la paire de </a:t>
            </a:r>
            <a:r>
              <a:rPr lang="fr-FR" dirty="0"/>
              <a:t>skis </a:t>
            </a:r>
            <a:r>
              <a:rPr lang="fr-FR" dirty="0" smtClean="0"/>
              <a:t>c.à.d. </a:t>
            </a:r>
            <a:r>
              <a:rPr lang="fr-FR" dirty="0"/>
              <a:t>un tableau dont</a:t>
            </a:r>
          </a:p>
          <a:p>
            <a:r>
              <a:rPr lang="fr-FR" dirty="0"/>
              <a:t>chaque </a:t>
            </a:r>
            <a:r>
              <a:rPr lang="fr-FR" dirty="0" smtClean="0"/>
              <a:t>ligne </a:t>
            </a:r>
            <a:r>
              <a:rPr lang="fr-FR" dirty="0"/>
              <a:t>correspond à un emprunt 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930086" y="2247428"/>
            <a:ext cx="72135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Informations sur le skis 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fr-FR" u="sng" dirty="0" smtClean="0"/>
              <a:t>Etat actuel : </a:t>
            </a:r>
            <a:r>
              <a:rPr lang="fr-FR" dirty="0" smtClean="0"/>
              <a:t>Disponible/Indisponible/A réparer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fr-FR" u="sng" dirty="0" smtClean="0"/>
              <a:t>Dernier emprunteur </a:t>
            </a:r>
            <a:r>
              <a:rPr lang="fr-FR" dirty="0" smtClean="0"/>
              <a:t>: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fr-FR" dirty="0" smtClean="0"/>
              <a:t>Icône « </a:t>
            </a:r>
            <a:r>
              <a:rPr lang="fr-FR" u="sng" dirty="0" smtClean="0"/>
              <a:t> Déclarer les skis comme détériorés</a:t>
            </a:r>
            <a:r>
              <a:rPr lang="fr-FR" dirty="0" smtClean="0"/>
              <a:t> »</a:t>
            </a:r>
          </a:p>
          <a:p>
            <a:pPr marL="742950" lvl="1" indent="-285750">
              <a:buFont typeface="Symbol" charset="0"/>
              <a:buChar char=""/>
            </a:pPr>
            <a:r>
              <a:rPr lang="fr-FR" dirty="0" smtClean="0"/>
              <a:t>Si on appuie sur cette icône, les skis deviennent « détériorés », ils </a:t>
            </a:r>
          </a:p>
          <a:p>
            <a:pPr lvl="1"/>
            <a:r>
              <a:rPr lang="fr-FR" dirty="0" smtClean="0"/>
              <a:t>sont enregistrés, ainsi que le nom de l’emprunteur, dans le tableau de </a:t>
            </a:r>
          </a:p>
          <a:p>
            <a:pPr lvl="1"/>
            <a:r>
              <a:rPr lang="fr-FR" dirty="0" smtClean="0"/>
              <a:t>l’onglet gestion du matériel/réparation.</a:t>
            </a:r>
          </a:p>
          <a:p>
            <a:pPr lvl="1"/>
            <a:r>
              <a:rPr lang="fr-FR" dirty="0" smtClean="0">
                <a:solidFill>
                  <a:srgbClr val="7F7F7F"/>
                </a:solidFill>
              </a:rPr>
              <a:t>(Le but principal de l’historique et d’éviter de laisser passer la</a:t>
            </a:r>
          </a:p>
          <a:p>
            <a:pPr lvl="1"/>
            <a:r>
              <a:rPr lang="fr-FR" dirty="0" smtClean="0">
                <a:solidFill>
                  <a:srgbClr val="7F7F7F"/>
                </a:solidFill>
              </a:rPr>
              <a:t> détérioration d’une paire de skis. Si celle-ci n’a pas été vue lors du </a:t>
            </a:r>
          </a:p>
          <a:p>
            <a:pPr lvl="1"/>
            <a:r>
              <a:rPr lang="fr-FR" dirty="0" smtClean="0">
                <a:solidFill>
                  <a:srgbClr val="7F7F7F"/>
                </a:solidFill>
              </a:rPr>
              <a:t>retour, il faut pouvoir accéder au nom du dernier emprunteur et </a:t>
            </a:r>
          </a:p>
          <a:p>
            <a:pPr lvl="1"/>
            <a:r>
              <a:rPr lang="fr-FR" dirty="0" smtClean="0">
                <a:solidFill>
                  <a:srgbClr val="7F7F7F"/>
                </a:solidFill>
              </a:rPr>
              <a:t>signaler qu’il a abimé les skis: d’où l’utilité de cette icône)</a:t>
            </a:r>
          </a:p>
        </p:txBody>
      </p:sp>
    </p:spTree>
    <p:extLst>
      <p:ext uri="{BB962C8B-B14F-4D97-AF65-F5344CB8AC3E}">
        <p14:creationId xmlns:p14="http://schemas.microsoft.com/office/powerpoint/2010/main" val="142410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44875" y="33337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FF0000"/>
                </a:solidFill>
              </a:rPr>
              <a:t>Onglet Location/Tarifs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84250" y="1206500"/>
            <a:ext cx="129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 Ski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603375" y="1698625"/>
            <a:ext cx="23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WE : (affichage du tarif)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86487" y="1718707"/>
            <a:ext cx="171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bouton modifier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03375" y="2067957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semaine :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03375" y="2418834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 semaine :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127125" y="3413125"/>
            <a:ext cx="1647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 </a:t>
            </a:r>
            <a:r>
              <a:rPr lang="fr-FR" dirty="0" err="1" smtClean="0"/>
              <a:t>snow</a:t>
            </a:r>
            <a:r>
              <a:rPr lang="fr-FR" dirty="0" smtClean="0"/>
              <a:t> :</a:t>
            </a:r>
          </a:p>
          <a:p>
            <a:r>
              <a:rPr lang="fr-FR" dirty="0"/>
              <a:t>	</a:t>
            </a:r>
            <a:r>
              <a:rPr lang="fr-FR" dirty="0" smtClean="0"/>
              <a:t>idem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628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359489" y="282238"/>
            <a:ext cx="418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Onglets : Adhérents/Liste des adhérents</a:t>
            </a:r>
            <a:endParaRPr lang="fr-FR" b="1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533041" y="1097594"/>
            <a:ext cx="819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Tableau contenant la liste des adhérents </a:t>
            </a:r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94003"/>
              </p:ext>
            </p:extLst>
          </p:nvPr>
        </p:nvGraphicFramePr>
        <p:xfrm>
          <a:off x="533039" y="1562494"/>
          <a:ext cx="83405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130"/>
                <a:gridCol w="2085130"/>
                <a:gridCol w="595753"/>
                <a:gridCol w="357450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Tél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Caution :</a:t>
                      </a:r>
                      <a:r>
                        <a:rPr lang="fr-FR" baseline="0" dirty="0" smtClean="0"/>
                        <a:t> modifiable oui/non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470329" y="3684778"/>
            <a:ext cx="796425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bg1">
                    <a:lumMod val="50000"/>
                  </a:schemeClr>
                </a:solidFill>
              </a:rPr>
              <a:t>RQ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: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Un adhérent est enregistré comme ayant payé sa caution si on sélectionne oui</a:t>
            </a:r>
          </a:p>
          <a:p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payement ou non de la caution est défini initialement lors de l’ajout d’un adhérent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cf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onglet ajout adhérent)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5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86815" y="263066"/>
            <a:ext cx="752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Onglets : Adhérents / Ajout adhérent</a:t>
            </a:r>
            <a:endParaRPr lang="fr-FR" b="1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376264" y="909435"/>
            <a:ext cx="7791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u="sng" dirty="0" smtClean="0"/>
              <a:t>Nom</a:t>
            </a:r>
            <a:r>
              <a:rPr lang="fr-FR" dirty="0" smtClean="0"/>
              <a:t> : Zone de texte</a:t>
            </a:r>
            <a:endParaRPr lang="fr-FR" u="sng" dirty="0" smtClean="0"/>
          </a:p>
          <a:p>
            <a:pPr marL="285750" indent="-285750">
              <a:buFont typeface="Arial"/>
              <a:buChar char="•"/>
            </a:pPr>
            <a:r>
              <a:rPr lang="fr-FR" u="sng" dirty="0" smtClean="0"/>
              <a:t>Prénom:</a:t>
            </a:r>
            <a:r>
              <a:rPr lang="fr-FR" dirty="0" smtClean="0"/>
              <a:t> Zone de de texte</a:t>
            </a:r>
            <a:endParaRPr lang="fr-FR" u="sng" dirty="0" smtClean="0"/>
          </a:p>
          <a:p>
            <a:pPr marL="285750" indent="-285750">
              <a:buFont typeface="Arial"/>
              <a:buChar char="•"/>
            </a:pPr>
            <a:r>
              <a:rPr lang="fr-FR" u="sng" dirty="0" smtClean="0"/>
              <a:t>tél</a:t>
            </a:r>
            <a:r>
              <a:rPr lang="fr-FR" dirty="0" smtClean="0"/>
              <a:t> : Zone de texte</a:t>
            </a:r>
            <a:endParaRPr lang="fr-FR" u="sng" dirty="0" smtClean="0"/>
          </a:p>
          <a:p>
            <a:pPr marL="285750" indent="-285750">
              <a:buFont typeface="Arial"/>
              <a:buChar char="•"/>
            </a:pPr>
            <a:r>
              <a:rPr lang="fr-FR" u="sng" dirty="0"/>
              <a:t>C</a:t>
            </a:r>
            <a:r>
              <a:rPr lang="fr-FR" u="sng" dirty="0" smtClean="0"/>
              <a:t>aution</a:t>
            </a:r>
            <a:r>
              <a:rPr lang="fr-FR" dirty="0" smtClean="0"/>
              <a:t> : sélection oui/non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83134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752</Words>
  <Application>Microsoft Macintosh PowerPoint</Application>
  <PresentationFormat>Présentation à l'écran (4:3)</PresentationFormat>
  <Paragraphs>160</Paragraphs>
  <Slides>16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Présentation PowerPoint</vt:lpstr>
      <vt:lpstr>Description détaillée des onglets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Navigation entre les onglets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Jouzier</dc:creator>
  <cp:lastModifiedBy>Clément Jouzier</cp:lastModifiedBy>
  <cp:revision>23</cp:revision>
  <dcterms:created xsi:type="dcterms:W3CDTF">2014-03-19T09:56:09Z</dcterms:created>
  <dcterms:modified xsi:type="dcterms:W3CDTF">2014-05-12T11:08:45Z</dcterms:modified>
</cp:coreProperties>
</file>