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19"/>
    </p:embeddedFont>
    <p:embeddedFont>
      <p:font typeface="Montserrat" charset="1" panose="00000500000000000000"/>
      <p:regular r:id="rId20"/>
    </p:embeddedFont>
    <p:embeddedFont>
      <p:font typeface="Roboto Bold" charset="1" panose="02000000000000000000"/>
      <p:regular r:id="rId21"/>
    </p:embeddedFont>
    <p:embeddedFont>
      <p:font typeface="Montserrat Light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Visual Breakdown of the Pyramid</a:t>
            </a:r>
          </a:p>
          <a:p>
            <a:r>
              <a:rPr lang="en-US"/>
              <a:t>Top 10% (SOM):</a:t>
            </a:r>
          </a:p>
          <a:p>
            <a:r>
              <a:rPr lang="en-US"/>
              <a:t>Early adopters converting to paid users via freemium and premium plans.</a:t>
            </a:r>
          </a:p>
          <a:p>
            <a:r>
              <a:rPr lang="en-US"/>
              <a:t/>
            </a:r>
          </a:p>
          <a:p>
            <a:r>
              <a:rPr lang="en-US"/>
              <a:t>Middle 20% (SAM):</a:t>
            </a:r>
          </a:p>
          <a:p>
            <a:r>
              <a:rPr lang="en-US"/>
              <a:t>Broader audience of productivity app users seeking AI-powered solutions.</a:t>
            </a:r>
          </a:p>
          <a:p>
            <a:r>
              <a:rPr lang="en-US"/>
              <a:t/>
            </a:r>
          </a:p>
          <a:p>
            <a:r>
              <a:rPr lang="en-US"/>
              <a:t>Bottom 70% (TAM):</a:t>
            </a:r>
          </a:p>
          <a:p>
            <a:r>
              <a:rPr lang="en-US"/>
              <a:t>The total market for AI productivity tools, including enterprise solutions and global regions.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VAGd87WWb40.mp4" Type="http://schemas.openxmlformats.org/officeDocument/2006/relationships/video"/><Relationship Id="rId4" Target="../media/VAGd87WWb40.mp4" Type="http://schemas.microsoft.com/office/2007/relationships/media"/></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png" Type="http://schemas.openxmlformats.org/officeDocument/2006/relationships/image"/><Relationship Id="rId6" Target="https://www.linkedin.com/in/farizalatifova?utm_source=share&amp;utm_campaign=share_via&amp;utm_content=profile&amp;utm_medium=ios_app"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 Id="rId5" Target="../media/image14.jpeg" Type="http://schemas.openxmlformats.org/officeDocument/2006/relationships/image"/><Relationship Id="rId6" Target="../media/image15.jpeg" Type="http://schemas.openxmlformats.org/officeDocument/2006/relationships/image"/><Relationship Id="rId7"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778711" y="7667323"/>
            <a:ext cx="1578921" cy="15789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28700" y="2260312"/>
            <a:ext cx="1412612" cy="1415443"/>
          </a:xfrm>
          <a:custGeom>
            <a:avLst/>
            <a:gdLst/>
            <a:ahLst/>
            <a:cxnLst/>
            <a:rect r="r" b="b" t="t" l="l"/>
            <a:pathLst>
              <a:path h="1415443" w="1412612">
                <a:moveTo>
                  <a:pt x="0" y="0"/>
                </a:moveTo>
                <a:lnTo>
                  <a:pt x="1412612" y="0"/>
                </a:lnTo>
                <a:lnTo>
                  <a:pt x="1412612" y="1415443"/>
                </a:lnTo>
                <a:lnTo>
                  <a:pt x="0" y="1415443"/>
                </a:lnTo>
                <a:lnTo>
                  <a:pt x="0" y="0"/>
                </a:lnTo>
                <a:close/>
              </a:path>
            </a:pathLst>
          </a:custGeom>
          <a:blipFill>
            <a:blip r:embed="rId3"/>
            <a:stretch>
              <a:fillRect l="0" t="0" r="0" b="0"/>
            </a:stretch>
          </a:blipFill>
        </p:spPr>
      </p:sp>
      <p:sp>
        <p:nvSpPr>
          <p:cNvPr name="TextBox 10" id="10"/>
          <p:cNvSpPr txBox="true"/>
          <p:nvPr/>
        </p:nvSpPr>
        <p:spPr>
          <a:xfrm rot="0">
            <a:off x="1367131" y="3714421"/>
            <a:ext cx="10072534" cy="3454219"/>
          </a:xfrm>
          <a:prstGeom prst="rect">
            <a:avLst/>
          </a:prstGeom>
        </p:spPr>
        <p:txBody>
          <a:bodyPr anchor="t" rtlCol="false" tIns="0" lIns="0" bIns="0" rIns="0">
            <a:spAutoFit/>
          </a:bodyPr>
          <a:lstStyle/>
          <a:p>
            <a:pPr algn="l">
              <a:lnSpc>
                <a:spcPts val="13868"/>
              </a:lnSpc>
            </a:pPr>
            <a:r>
              <a:rPr lang="en-US" sz="9905" b="true">
                <a:solidFill>
                  <a:srgbClr val="000000"/>
                </a:solidFill>
                <a:latin typeface="Montserrat Bold"/>
                <a:ea typeface="Montserrat Bold"/>
                <a:cs typeface="Montserrat Bold"/>
                <a:sym typeface="Montserrat Bold"/>
              </a:rPr>
              <a:t>InFocus AI</a:t>
            </a:r>
          </a:p>
          <a:p>
            <a:pPr algn="l">
              <a:lnSpc>
                <a:spcPts val="13868"/>
              </a:lnSpc>
              <a:spcBef>
                <a:spcPct val="0"/>
              </a:spcBef>
            </a:pPr>
          </a:p>
        </p:txBody>
      </p:sp>
      <p:sp>
        <p:nvSpPr>
          <p:cNvPr name="TextBox 11" id="11"/>
          <p:cNvSpPr txBox="true"/>
          <p:nvPr/>
        </p:nvSpPr>
        <p:spPr>
          <a:xfrm rot="0">
            <a:off x="2338031" y="2706717"/>
            <a:ext cx="2757872" cy="475009"/>
          </a:xfrm>
          <a:prstGeom prst="rect">
            <a:avLst/>
          </a:prstGeom>
        </p:spPr>
        <p:txBody>
          <a:bodyPr anchor="t" rtlCol="false" tIns="0" lIns="0" bIns="0" rIns="0">
            <a:spAutoFit/>
          </a:bodyPr>
          <a:lstStyle/>
          <a:p>
            <a:pPr algn="l" marL="0" indent="0" lvl="0">
              <a:lnSpc>
                <a:spcPts val="3983"/>
              </a:lnSpc>
              <a:spcBef>
                <a:spcPct val="0"/>
              </a:spcBef>
            </a:pPr>
            <a:r>
              <a:rPr lang="en-US" sz="2845">
                <a:solidFill>
                  <a:srgbClr val="000000"/>
                </a:solidFill>
                <a:latin typeface="Montserrat"/>
                <a:ea typeface="Montserrat"/>
                <a:cs typeface="Montserrat"/>
                <a:sym typeface="Montserrat"/>
              </a:rPr>
              <a:t>InFocus AI</a:t>
            </a:r>
          </a:p>
        </p:txBody>
      </p:sp>
      <p:sp>
        <p:nvSpPr>
          <p:cNvPr name="TextBox 12" id="12"/>
          <p:cNvSpPr txBox="true"/>
          <p:nvPr/>
        </p:nvSpPr>
        <p:spPr>
          <a:xfrm rot="0">
            <a:off x="1367131" y="5758818"/>
            <a:ext cx="10236100" cy="1136165"/>
          </a:xfrm>
          <a:prstGeom prst="rect">
            <a:avLst/>
          </a:prstGeom>
        </p:spPr>
        <p:txBody>
          <a:bodyPr anchor="t" rtlCol="false" tIns="0" lIns="0" bIns="0" rIns="0">
            <a:spAutoFit/>
          </a:bodyPr>
          <a:lstStyle/>
          <a:p>
            <a:pPr algn="l">
              <a:lnSpc>
                <a:spcPts val="4632"/>
              </a:lnSpc>
            </a:pPr>
            <a:r>
              <a:rPr lang="en-US" sz="3308">
                <a:solidFill>
                  <a:srgbClr val="000000"/>
                </a:solidFill>
                <a:latin typeface="Montserrat"/>
                <a:ea typeface="Montserrat"/>
                <a:cs typeface="Montserrat"/>
                <a:sym typeface="Montserrat"/>
              </a:rPr>
              <a:t>Let AI create your perfect life!</a:t>
            </a:r>
          </a:p>
          <a:p>
            <a:pPr algn="l">
              <a:lnSpc>
                <a:spcPts val="463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719553" y="-4023370"/>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483487" y="2086897"/>
            <a:ext cx="6218139" cy="62181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5" id="5"/>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6" id="6"/>
          <p:cNvGrpSpPr/>
          <p:nvPr/>
        </p:nvGrpSpPr>
        <p:grpSpPr>
          <a:xfrm rot="0">
            <a:off x="741219" y="2363976"/>
            <a:ext cx="5685609" cy="5688763"/>
            <a:chOff x="0" y="0"/>
            <a:chExt cx="6489360" cy="6492960"/>
          </a:xfrm>
        </p:grpSpPr>
        <p:sp>
          <p:nvSpPr>
            <p:cNvPr name="Freeform 7" id="7"/>
            <p:cNvSpPr/>
            <p:nvPr/>
          </p:nvSpPr>
          <p:spPr>
            <a:xfrm flipH="false" flipV="false" rot="0">
              <a:off x="0" y="0"/>
              <a:ext cx="6489446" cy="6493002"/>
            </a:xfrm>
            <a:custGeom>
              <a:avLst/>
              <a:gdLst/>
              <a:ahLst/>
              <a:cxnLst/>
              <a:rect r="r" b="b" t="t" l="l"/>
              <a:pathLst>
                <a:path h="6493002" w="6489446">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name="Group 8" id="8"/>
          <p:cNvGrpSpPr/>
          <p:nvPr/>
        </p:nvGrpSpPr>
        <p:grpSpPr>
          <a:xfrm rot="0">
            <a:off x="5404336" y="7634502"/>
            <a:ext cx="1758106" cy="1808838"/>
            <a:chOff x="0" y="0"/>
            <a:chExt cx="2095920" cy="2156400"/>
          </a:xfrm>
        </p:grpSpPr>
        <p:sp>
          <p:nvSpPr>
            <p:cNvPr name="Freeform 9" id="9"/>
            <p:cNvSpPr/>
            <p:nvPr/>
          </p:nvSpPr>
          <p:spPr>
            <a:xfrm flipH="false" flipV="false" rot="0">
              <a:off x="0" y="0"/>
              <a:ext cx="2096008" cy="2156460"/>
            </a:xfrm>
            <a:custGeom>
              <a:avLst/>
              <a:gdLst/>
              <a:ahLst/>
              <a:cxnLst/>
              <a:rect r="r" b="b" t="t" l="l"/>
              <a:pathLst>
                <a:path h="2156460" w="2096008">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0" id="10"/>
          <p:cNvGrpSpPr/>
          <p:nvPr/>
        </p:nvGrpSpPr>
        <p:grpSpPr>
          <a:xfrm rot="0">
            <a:off x="6701626" y="5544222"/>
            <a:ext cx="1991835" cy="1749650"/>
            <a:chOff x="0" y="0"/>
            <a:chExt cx="2374560" cy="2085840"/>
          </a:xfrm>
        </p:grpSpPr>
        <p:sp>
          <p:nvSpPr>
            <p:cNvPr name="Freeform 11" id="11"/>
            <p:cNvSpPr/>
            <p:nvPr/>
          </p:nvSpPr>
          <p:spPr>
            <a:xfrm flipH="false" flipV="false" rot="0">
              <a:off x="0" y="0"/>
              <a:ext cx="2374519" cy="2085848"/>
            </a:xfrm>
            <a:custGeom>
              <a:avLst/>
              <a:gdLst/>
              <a:ahLst/>
              <a:cxnLst/>
              <a:rect r="r" b="b" t="t" l="l"/>
              <a:pathLst>
                <a:path h="2085848" w="2374519">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2" id="12"/>
          <p:cNvGrpSpPr/>
          <p:nvPr/>
        </p:nvGrpSpPr>
        <p:grpSpPr>
          <a:xfrm rot="0">
            <a:off x="6701626" y="2987088"/>
            <a:ext cx="1991835" cy="1750254"/>
            <a:chOff x="0" y="0"/>
            <a:chExt cx="2374560" cy="2086560"/>
          </a:xfrm>
        </p:grpSpPr>
        <p:sp>
          <p:nvSpPr>
            <p:cNvPr name="Freeform 13" id="13"/>
            <p:cNvSpPr/>
            <p:nvPr/>
          </p:nvSpPr>
          <p:spPr>
            <a:xfrm flipH="false" flipV="false" rot="0">
              <a:off x="0" y="0"/>
              <a:ext cx="2374519" cy="2086610"/>
            </a:xfrm>
            <a:custGeom>
              <a:avLst/>
              <a:gdLst/>
              <a:ahLst/>
              <a:cxnLst/>
              <a:rect r="r" b="b" t="t" l="l"/>
              <a:pathLst>
                <a:path h="2086610" w="2374519">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4" id="14"/>
          <p:cNvGrpSpPr/>
          <p:nvPr/>
        </p:nvGrpSpPr>
        <p:grpSpPr>
          <a:xfrm rot="0">
            <a:off x="5404336" y="843660"/>
            <a:ext cx="1758106" cy="1797363"/>
            <a:chOff x="0" y="0"/>
            <a:chExt cx="2095920" cy="2142720"/>
          </a:xfrm>
        </p:grpSpPr>
        <p:sp>
          <p:nvSpPr>
            <p:cNvPr name="Freeform 15" id="15"/>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16" id="16"/>
          <p:cNvSpPr/>
          <p:nvPr/>
        </p:nvSpPr>
        <p:spPr>
          <a:xfrm flipH="false" flipV="false" rot="0">
            <a:off x="3048950" y="3330326"/>
            <a:ext cx="1555883" cy="1287140"/>
          </a:xfrm>
          <a:custGeom>
            <a:avLst/>
            <a:gdLst/>
            <a:ahLst/>
            <a:cxnLst/>
            <a:rect r="r" b="b" t="t" l="l"/>
            <a:pathLst>
              <a:path h="1287140" w="1555883">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928648" y="4818412"/>
            <a:ext cx="5310749" cy="1724025"/>
          </a:xfrm>
          <a:prstGeom prst="rect">
            <a:avLst/>
          </a:prstGeom>
        </p:spPr>
        <p:txBody>
          <a:bodyPr anchor="t" rtlCol="false" tIns="0" lIns="0" bIns="0" rIns="0">
            <a:spAutoFit/>
          </a:bodyPr>
          <a:lstStyle/>
          <a:p>
            <a:pPr algn="ctr" marL="0" indent="0" lvl="0">
              <a:lnSpc>
                <a:spcPts val="6809"/>
              </a:lnSpc>
              <a:spcBef>
                <a:spcPct val="0"/>
              </a:spcBef>
            </a:pPr>
            <a:r>
              <a:rPr lang="en-US" sz="5674" strike="noStrike" u="none">
                <a:solidFill>
                  <a:srgbClr val="FFFFFF"/>
                </a:solidFill>
                <a:latin typeface="Montserrat"/>
                <a:ea typeface="Montserrat"/>
                <a:cs typeface="Montserrat"/>
                <a:sym typeface="Montserrat"/>
              </a:rPr>
              <a:t>Marketing Strategy</a:t>
            </a:r>
          </a:p>
        </p:txBody>
      </p:sp>
      <p:sp>
        <p:nvSpPr>
          <p:cNvPr name="TextBox 18" id="18"/>
          <p:cNvSpPr txBox="true"/>
          <p:nvPr/>
        </p:nvSpPr>
        <p:spPr>
          <a:xfrm rot="0">
            <a:off x="5585521" y="1200478"/>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01</a:t>
            </a:r>
          </a:p>
        </p:txBody>
      </p:sp>
      <p:sp>
        <p:nvSpPr>
          <p:cNvPr name="TextBox 19" id="19"/>
          <p:cNvSpPr txBox="true"/>
          <p:nvPr/>
        </p:nvSpPr>
        <p:spPr>
          <a:xfrm rot="0">
            <a:off x="7316751" y="1000125"/>
            <a:ext cx="4349125" cy="1276535"/>
          </a:xfrm>
          <a:prstGeom prst="rect">
            <a:avLst/>
          </a:prstGeom>
        </p:spPr>
        <p:txBody>
          <a:bodyPr anchor="t" rtlCol="false" tIns="0" lIns="0" bIns="0" rIns="0">
            <a:spAutoFit/>
          </a:bodyPr>
          <a:lstStyle/>
          <a:p>
            <a:pPr algn="l" marL="0" indent="0" lvl="0">
              <a:lnSpc>
                <a:spcPts val="2089"/>
              </a:lnSpc>
              <a:spcBef>
                <a:spcPct val="0"/>
              </a:spcBef>
            </a:pPr>
            <a:r>
              <a:rPr lang="en-US" sz="1492">
                <a:solidFill>
                  <a:srgbClr val="101010"/>
                </a:solidFill>
                <a:latin typeface="Montserrat"/>
                <a:ea typeface="Montserrat"/>
                <a:cs typeface="Montserrat"/>
                <a:sym typeface="Montserrat"/>
              </a:rPr>
              <a:t>Launch an exclusive Discord community to engage early adopters, gather feedback, and create buzz and later offer free premium access to the first 10,000 users to drive urgency and viral adoption.</a:t>
            </a:r>
          </a:p>
        </p:txBody>
      </p:sp>
      <p:sp>
        <p:nvSpPr>
          <p:cNvPr name="TextBox 20" id="20"/>
          <p:cNvSpPr txBox="true"/>
          <p:nvPr/>
        </p:nvSpPr>
        <p:spPr>
          <a:xfrm rot="0">
            <a:off x="9144000" y="3338248"/>
            <a:ext cx="3976966" cy="1019360"/>
          </a:xfrm>
          <a:prstGeom prst="rect">
            <a:avLst/>
          </a:prstGeom>
        </p:spPr>
        <p:txBody>
          <a:bodyPr anchor="t" rtlCol="false" tIns="0" lIns="0" bIns="0" rIns="0">
            <a:spAutoFit/>
          </a:bodyPr>
          <a:lstStyle/>
          <a:p>
            <a:pPr algn="l">
              <a:lnSpc>
                <a:spcPts val="2089"/>
              </a:lnSpc>
              <a:spcBef>
                <a:spcPct val="0"/>
              </a:spcBef>
            </a:pPr>
            <a:r>
              <a:rPr lang="en-US" sz="1492">
                <a:solidFill>
                  <a:srgbClr val="101010"/>
                </a:solidFill>
                <a:latin typeface="Montserrat"/>
                <a:ea typeface="Montserrat"/>
                <a:cs typeface="Montserrat"/>
                <a:sym typeface="Montserrat"/>
              </a:rPr>
              <a:t>Inc</a:t>
            </a:r>
            <a:r>
              <a:rPr lang="en-US" sz="1492" strike="noStrike" u="none">
                <a:solidFill>
                  <a:srgbClr val="101010"/>
                </a:solidFill>
                <a:latin typeface="Montserrat"/>
                <a:ea typeface="Montserrat"/>
                <a:cs typeface="Montserrat"/>
                <a:sym typeface="Montserrat"/>
              </a:rPr>
              <a:t>entivize growth by offering a £5 referral bonus or free premium unlock for users who invite friends and complete tasks.</a:t>
            </a:r>
          </a:p>
        </p:txBody>
      </p:sp>
      <p:sp>
        <p:nvSpPr>
          <p:cNvPr name="TextBox 21" id="21"/>
          <p:cNvSpPr txBox="true"/>
          <p:nvPr/>
        </p:nvSpPr>
        <p:spPr>
          <a:xfrm rot="0">
            <a:off x="9102239" y="6147057"/>
            <a:ext cx="5127275" cy="762185"/>
          </a:xfrm>
          <a:prstGeom prst="rect">
            <a:avLst/>
          </a:prstGeom>
        </p:spPr>
        <p:txBody>
          <a:bodyPr anchor="t" rtlCol="false" tIns="0" lIns="0" bIns="0" rIns="0">
            <a:spAutoFit/>
          </a:bodyPr>
          <a:lstStyle/>
          <a:p>
            <a:pPr algn="l" marL="0" indent="0" lvl="0">
              <a:lnSpc>
                <a:spcPts val="2089"/>
              </a:lnSpc>
              <a:spcBef>
                <a:spcPct val="0"/>
              </a:spcBef>
            </a:pPr>
            <a:r>
              <a:rPr lang="en-US" sz="1492">
                <a:solidFill>
                  <a:srgbClr val="101010"/>
                </a:solidFill>
                <a:latin typeface="Montserrat"/>
                <a:ea typeface="Montserrat"/>
                <a:cs typeface="Montserrat"/>
                <a:sym typeface="Montserrat"/>
              </a:rPr>
              <a:t>Partner with TikTok, YouTube, and Twitter influencers in the productivity and self-improvement niche to drive awareness and credibility.</a:t>
            </a:r>
          </a:p>
        </p:txBody>
      </p:sp>
      <p:sp>
        <p:nvSpPr>
          <p:cNvPr name="TextBox 22" id="22"/>
          <p:cNvSpPr txBox="true"/>
          <p:nvPr/>
        </p:nvSpPr>
        <p:spPr>
          <a:xfrm rot="0">
            <a:off x="7316751" y="8579748"/>
            <a:ext cx="7495556" cy="505010"/>
          </a:xfrm>
          <a:prstGeom prst="rect">
            <a:avLst/>
          </a:prstGeom>
        </p:spPr>
        <p:txBody>
          <a:bodyPr anchor="t" rtlCol="false" tIns="0" lIns="0" bIns="0" rIns="0">
            <a:spAutoFit/>
          </a:bodyPr>
          <a:lstStyle/>
          <a:p>
            <a:pPr algn="l" marL="0" indent="0" lvl="0">
              <a:lnSpc>
                <a:spcPts val="2089"/>
              </a:lnSpc>
              <a:spcBef>
                <a:spcPct val="0"/>
              </a:spcBef>
            </a:pPr>
            <a:r>
              <a:rPr lang="en-US" sz="1492">
                <a:solidFill>
                  <a:srgbClr val="101010"/>
                </a:solidFill>
                <a:latin typeface="Montserrat"/>
                <a:ea typeface="Montserrat"/>
                <a:cs typeface="Montserrat"/>
                <a:sym typeface="Montserrat"/>
              </a:rPr>
              <a:t> Implement leaderboards, streaks, and AI-driven challenges to increase retention and encourage daily app usage.</a:t>
            </a:r>
          </a:p>
        </p:txBody>
      </p:sp>
      <p:sp>
        <p:nvSpPr>
          <p:cNvPr name="TextBox 23" id="23"/>
          <p:cNvSpPr txBox="true"/>
          <p:nvPr/>
        </p:nvSpPr>
        <p:spPr>
          <a:xfrm rot="0">
            <a:off x="7108564" y="3320351"/>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02</a:t>
            </a:r>
          </a:p>
        </p:txBody>
      </p:sp>
      <p:sp>
        <p:nvSpPr>
          <p:cNvPr name="TextBox 24" id="24"/>
          <p:cNvSpPr txBox="true"/>
          <p:nvPr/>
        </p:nvSpPr>
        <p:spPr>
          <a:xfrm rot="0">
            <a:off x="7108564" y="5878556"/>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03</a:t>
            </a:r>
          </a:p>
        </p:txBody>
      </p:sp>
      <p:sp>
        <p:nvSpPr>
          <p:cNvPr name="TextBox 25" id="25"/>
          <p:cNvSpPr txBox="true"/>
          <p:nvPr/>
        </p:nvSpPr>
        <p:spPr>
          <a:xfrm rot="0">
            <a:off x="5585521" y="8057026"/>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04</a:t>
            </a:r>
          </a:p>
        </p:txBody>
      </p:sp>
      <p:grpSp>
        <p:nvGrpSpPr>
          <p:cNvPr name="Group 26" id="26"/>
          <p:cNvGrpSpPr/>
          <p:nvPr/>
        </p:nvGrpSpPr>
        <p:grpSpPr>
          <a:xfrm rot="0">
            <a:off x="5099601" y="7176625"/>
            <a:ext cx="457877" cy="4578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28" id="28"/>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9" id="29"/>
          <p:cNvGrpSpPr/>
          <p:nvPr/>
        </p:nvGrpSpPr>
        <p:grpSpPr>
          <a:xfrm rot="0">
            <a:off x="6054450" y="5686149"/>
            <a:ext cx="457877" cy="45787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1" id="3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2" id="32"/>
          <p:cNvGrpSpPr/>
          <p:nvPr/>
        </p:nvGrpSpPr>
        <p:grpSpPr>
          <a:xfrm rot="0">
            <a:off x="6054450" y="4121207"/>
            <a:ext cx="457877" cy="45787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4" id="3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5" id="35"/>
          <p:cNvGrpSpPr/>
          <p:nvPr/>
        </p:nvGrpSpPr>
        <p:grpSpPr>
          <a:xfrm rot="0">
            <a:off x="5099601" y="2758149"/>
            <a:ext cx="457877" cy="45787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7" id="3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38" id="38"/>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036575" y="3051011"/>
            <a:ext cx="10214850" cy="4184979"/>
          </a:xfrm>
          <a:prstGeom prst="rect">
            <a:avLst/>
          </a:prstGeom>
        </p:spPr>
        <p:txBody>
          <a:bodyPr anchor="t" rtlCol="false" tIns="0" lIns="0" bIns="0" rIns="0">
            <a:spAutoFit/>
          </a:bodyPr>
          <a:lstStyle/>
          <a:p>
            <a:pPr algn="ctr" marL="0" indent="0" lvl="0">
              <a:lnSpc>
                <a:spcPts val="16620"/>
              </a:lnSpc>
              <a:spcBef>
                <a:spcPct val="0"/>
              </a:spcBef>
            </a:pPr>
            <a:r>
              <a:rPr lang="en-US" b="true" sz="13850" strike="noStrike" u="none">
                <a:solidFill>
                  <a:srgbClr val="FFFFFF"/>
                </a:solidFill>
                <a:latin typeface="Montserrat Bold"/>
                <a:ea typeface="Montserrat Bold"/>
                <a:cs typeface="Montserrat Bold"/>
                <a:sym typeface="Montserrat Bold"/>
              </a:rPr>
              <a:t>Target Market</a:t>
            </a:r>
          </a:p>
        </p:txBody>
      </p:sp>
      <p:grpSp>
        <p:nvGrpSpPr>
          <p:cNvPr name="Group 3" id="3"/>
          <p:cNvGrpSpPr/>
          <p:nvPr/>
        </p:nvGrpSpPr>
        <p:grpSpPr>
          <a:xfrm rot="0">
            <a:off x="4366661" y="2675029"/>
            <a:ext cx="9554679" cy="4936941"/>
            <a:chOff x="0" y="0"/>
            <a:chExt cx="3011972" cy="1556298"/>
          </a:xfrm>
        </p:grpSpPr>
        <p:sp>
          <p:nvSpPr>
            <p:cNvPr name="Freeform 4" id="4"/>
            <p:cNvSpPr/>
            <p:nvPr/>
          </p:nvSpPr>
          <p:spPr>
            <a:xfrm flipH="false" flipV="false" rot="0">
              <a:off x="0" y="0"/>
              <a:ext cx="3011972" cy="1556298"/>
            </a:xfrm>
            <a:custGeom>
              <a:avLst/>
              <a:gdLst/>
              <a:ahLst/>
              <a:cxnLst/>
              <a:rect r="r" b="b" t="t" l="l"/>
              <a:pathLst>
                <a:path h="1556298" w="3011972">
                  <a:moveTo>
                    <a:pt x="0" y="0"/>
                  </a:moveTo>
                  <a:lnTo>
                    <a:pt x="3011972" y="0"/>
                  </a:lnTo>
                  <a:lnTo>
                    <a:pt x="3011972" y="1556298"/>
                  </a:lnTo>
                  <a:lnTo>
                    <a:pt x="0" y="1556298"/>
                  </a:lnTo>
                  <a:close/>
                </a:path>
              </a:pathLst>
            </a:custGeom>
            <a:solidFill>
              <a:srgbClr val="000000">
                <a:alpha val="0"/>
              </a:srgbClr>
            </a:solidFill>
            <a:ln w="104775" cap="sq">
              <a:solidFill>
                <a:srgbClr val="FFFFFF"/>
              </a:solidFill>
              <a:prstDash val="solid"/>
              <a:miter/>
            </a:ln>
          </p:spPr>
        </p:sp>
        <p:sp>
          <p:nvSpPr>
            <p:cNvPr name="TextBox 5" id="5"/>
            <p:cNvSpPr txBox="true"/>
            <p:nvPr/>
          </p:nvSpPr>
          <p:spPr>
            <a:xfrm>
              <a:off x="0" y="-47625"/>
              <a:ext cx="3011972" cy="1603923"/>
            </a:xfrm>
            <a:prstGeom prst="rect">
              <a:avLst/>
            </a:prstGeom>
          </p:spPr>
          <p:txBody>
            <a:bodyPr anchor="ctr" rtlCol="false" tIns="50800" lIns="50800" bIns="50800" rIns="50800"/>
            <a:lstStyle/>
            <a:p>
              <a:pPr algn="ctr">
                <a:lnSpc>
                  <a:spcPts val="364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91581" y="5762496"/>
            <a:ext cx="5218743" cy="1680018"/>
            <a:chOff x="0" y="0"/>
            <a:chExt cx="4289760" cy="1380960"/>
          </a:xfrm>
        </p:grpSpPr>
        <p:sp>
          <p:nvSpPr>
            <p:cNvPr name="Freeform 3" id="3"/>
            <p:cNvSpPr/>
            <p:nvPr/>
          </p:nvSpPr>
          <p:spPr>
            <a:xfrm flipH="false" flipV="false" rot="0">
              <a:off x="0" y="0"/>
              <a:ext cx="4289806" cy="1380998"/>
            </a:xfrm>
            <a:custGeom>
              <a:avLst/>
              <a:gdLst/>
              <a:ahLst/>
              <a:cxnLst/>
              <a:rect r="r" b="b" t="t" l="l"/>
              <a:pathLst>
                <a:path h="1380998" w="4289806">
                  <a:moveTo>
                    <a:pt x="4013454" y="876173"/>
                  </a:moveTo>
                  <a:lnTo>
                    <a:pt x="3530854" y="0"/>
                  </a:lnTo>
                  <a:lnTo>
                    <a:pt x="758825" y="0"/>
                  </a:lnTo>
                  <a:lnTo>
                    <a:pt x="279400" y="876173"/>
                  </a:lnTo>
                  <a:lnTo>
                    <a:pt x="0" y="1380998"/>
                  </a:lnTo>
                  <a:lnTo>
                    <a:pt x="4289806" y="1380998"/>
                  </a:lnTo>
                  <a:lnTo>
                    <a:pt x="4013454" y="87617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4" id="4"/>
          <p:cNvGrpSpPr/>
          <p:nvPr/>
        </p:nvGrpSpPr>
        <p:grpSpPr>
          <a:xfrm rot="0">
            <a:off x="11372613" y="2568008"/>
            <a:ext cx="3260181" cy="3074486"/>
            <a:chOff x="0" y="0"/>
            <a:chExt cx="2679840" cy="2527200"/>
          </a:xfrm>
        </p:grpSpPr>
        <p:sp>
          <p:nvSpPr>
            <p:cNvPr name="Freeform 5" id="5"/>
            <p:cNvSpPr/>
            <p:nvPr/>
          </p:nvSpPr>
          <p:spPr>
            <a:xfrm flipH="false" flipV="false" rot="0">
              <a:off x="0" y="0"/>
              <a:ext cx="2679827" cy="2527173"/>
            </a:xfrm>
            <a:custGeom>
              <a:avLst/>
              <a:gdLst/>
              <a:ahLst/>
              <a:cxnLst/>
              <a:rect r="r" b="b" t="t" l="l"/>
              <a:pathLst>
                <a:path h="2527173" w="2679827">
                  <a:moveTo>
                    <a:pt x="1343152" y="0"/>
                  </a:moveTo>
                  <a:lnTo>
                    <a:pt x="0" y="2527173"/>
                  </a:lnTo>
                  <a:lnTo>
                    <a:pt x="2679827" y="2527173"/>
                  </a:lnTo>
                  <a:lnTo>
                    <a:pt x="1343152" y="0"/>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6" id="6"/>
          <p:cNvGrpSpPr/>
          <p:nvPr/>
        </p:nvGrpSpPr>
        <p:grpSpPr>
          <a:xfrm rot="0">
            <a:off x="9372008" y="7581785"/>
            <a:ext cx="7261393" cy="1676515"/>
            <a:chOff x="0" y="0"/>
            <a:chExt cx="5968800" cy="1378080"/>
          </a:xfrm>
        </p:grpSpPr>
        <p:sp>
          <p:nvSpPr>
            <p:cNvPr name="Freeform 7" id="7"/>
            <p:cNvSpPr/>
            <p:nvPr/>
          </p:nvSpPr>
          <p:spPr>
            <a:xfrm flipH="false" flipV="false" rot="0">
              <a:off x="0" y="0"/>
              <a:ext cx="5968746" cy="1378077"/>
            </a:xfrm>
            <a:custGeom>
              <a:avLst/>
              <a:gdLst/>
              <a:ahLst/>
              <a:cxnLst/>
              <a:rect r="r" b="b" t="t" l="l"/>
              <a:pathLst>
                <a:path h="1378077" w="5968746">
                  <a:moveTo>
                    <a:pt x="5194173" y="0"/>
                  </a:moveTo>
                  <a:lnTo>
                    <a:pt x="774700" y="0"/>
                  </a:lnTo>
                  <a:lnTo>
                    <a:pt x="0" y="1378077"/>
                  </a:lnTo>
                  <a:lnTo>
                    <a:pt x="5968746" y="1378077"/>
                  </a:lnTo>
                  <a:lnTo>
                    <a:pt x="5194173" y="0"/>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8" id="8"/>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3"/>
            <a:stretch>
              <a:fillRect l="0" t="0" r="0" b="0"/>
            </a:stretch>
          </a:blipFill>
        </p:spPr>
      </p:sp>
      <p:sp>
        <p:nvSpPr>
          <p:cNvPr name="TextBox 9" id="9"/>
          <p:cNvSpPr txBox="true"/>
          <p:nvPr/>
        </p:nvSpPr>
        <p:spPr>
          <a:xfrm rot="0">
            <a:off x="4332611" y="5802757"/>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TAM</a:t>
            </a:r>
          </a:p>
        </p:txBody>
      </p:sp>
      <p:grpSp>
        <p:nvGrpSpPr>
          <p:cNvPr name="Group 10" id="10"/>
          <p:cNvGrpSpPr/>
          <p:nvPr/>
        </p:nvGrpSpPr>
        <p:grpSpPr>
          <a:xfrm rot="0">
            <a:off x="5619685" y="5642494"/>
            <a:ext cx="2223664" cy="839955"/>
            <a:chOff x="0" y="0"/>
            <a:chExt cx="812800" cy="307023"/>
          </a:xfrm>
        </p:grpSpPr>
        <p:sp>
          <p:nvSpPr>
            <p:cNvPr name="Freeform 11" id="11"/>
            <p:cNvSpPr/>
            <p:nvPr/>
          </p:nvSpPr>
          <p:spPr>
            <a:xfrm flipH="false" flipV="false" rot="0">
              <a:off x="0" y="0"/>
              <a:ext cx="812800" cy="307023"/>
            </a:xfrm>
            <a:custGeom>
              <a:avLst/>
              <a:gdLst/>
              <a:ahLst/>
              <a:cxnLst/>
              <a:rect r="r" b="b" t="t" l="l"/>
              <a:pathLst>
                <a:path h="307023" w="812800">
                  <a:moveTo>
                    <a:pt x="153511" y="0"/>
                  </a:moveTo>
                  <a:lnTo>
                    <a:pt x="659289" y="0"/>
                  </a:lnTo>
                  <a:cubicBezTo>
                    <a:pt x="700002" y="0"/>
                    <a:pt x="739049" y="16173"/>
                    <a:pt x="767838" y="44962"/>
                  </a:cubicBezTo>
                  <a:cubicBezTo>
                    <a:pt x="796627" y="73751"/>
                    <a:pt x="812800" y="112798"/>
                    <a:pt x="812800" y="153511"/>
                  </a:cubicBezTo>
                  <a:lnTo>
                    <a:pt x="812800" y="153511"/>
                  </a:lnTo>
                  <a:cubicBezTo>
                    <a:pt x="812800" y="194225"/>
                    <a:pt x="796627" y="233271"/>
                    <a:pt x="767838" y="262060"/>
                  </a:cubicBezTo>
                  <a:cubicBezTo>
                    <a:pt x="739049" y="290849"/>
                    <a:pt x="700002" y="307023"/>
                    <a:pt x="659289"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solidFill>
                <a:srgbClr val="B100E8"/>
              </a:solidFill>
              <a:prstDash val="solid"/>
              <a:round/>
            </a:ln>
          </p:spPr>
        </p:sp>
        <p:sp>
          <p:nvSpPr>
            <p:cNvPr name="TextBox 12" id="12"/>
            <p:cNvSpPr txBox="true"/>
            <p:nvPr/>
          </p:nvSpPr>
          <p:spPr>
            <a:xfrm>
              <a:off x="0" y="-66675"/>
              <a:ext cx="812800"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$ 13.8 B</a:t>
              </a:r>
            </a:p>
          </p:txBody>
        </p:sp>
      </p:grpSp>
      <p:sp>
        <p:nvSpPr>
          <p:cNvPr name="TextBox 13" id="13"/>
          <p:cNvSpPr txBox="true"/>
          <p:nvPr/>
        </p:nvSpPr>
        <p:spPr>
          <a:xfrm rot="0">
            <a:off x="4332611" y="6966561"/>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SAM</a:t>
            </a:r>
          </a:p>
        </p:txBody>
      </p:sp>
      <p:grpSp>
        <p:nvGrpSpPr>
          <p:cNvPr name="Group 14" id="14"/>
          <p:cNvGrpSpPr/>
          <p:nvPr/>
        </p:nvGrpSpPr>
        <p:grpSpPr>
          <a:xfrm rot="0">
            <a:off x="5619685" y="6806299"/>
            <a:ext cx="2223664" cy="839955"/>
            <a:chOff x="0" y="0"/>
            <a:chExt cx="812800" cy="307023"/>
          </a:xfrm>
        </p:grpSpPr>
        <p:sp>
          <p:nvSpPr>
            <p:cNvPr name="Freeform 15" id="15"/>
            <p:cNvSpPr/>
            <p:nvPr/>
          </p:nvSpPr>
          <p:spPr>
            <a:xfrm flipH="false" flipV="false" rot="0">
              <a:off x="0" y="0"/>
              <a:ext cx="812800" cy="307023"/>
            </a:xfrm>
            <a:custGeom>
              <a:avLst/>
              <a:gdLst/>
              <a:ahLst/>
              <a:cxnLst/>
              <a:rect r="r" b="b" t="t" l="l"/>
              <a:pathLst>
                <a:path h="307023" w="812800">
                  <a:moveTo>
                    <a:pt x="153511" y="0"/>
                  </a:moveTo>
                  <a:lnTo>
                    <a:pt x="659289" y="0"/>
                  </a:lnTo>
                  <a:cubicBezTo>
                    <a:pt x="700002" y="0"/>
                    <a:pt x="739049" y="16173"/>
                    <a:pt x="767838" y="44962"/>
                  </a:cubicBezTo>
                  <a:cubicBezTo>
                    <a:pt x="796627" y="73751"/>
                    <a:pt x="812800" y="112798"/>
                    <a:pt x="812800" y="153511"/>
                  </a:cubicBezTo>
                  <a:lnTo>
                    <a:pt x="812800" y="153511"/>
                  </a:lnTo>
                  <a:cubicBezTo>
                    <a:pt x="812800" y="194225"/>
                    <a:pt x="796627" y="233271"/>
                    <a:pt x="767838" y="262060"/>
                  </a:cubicBezTo>
                  <a:cubicBezTo>
                    <a:pt x="739049" y="290849"/>
                    <a:pt x="700002" y="307023"/>
                    <a:pt x="659289"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solidFill>
                <a:srgbClr val="048AFF"/>
              </a:solidFill>
              <a:prstDash val="solid"/>
              <a:round/>
            </a:ln>
          </p:spPr>
        </p:sp>
        <p:sp>
          <p:nvSpPr>
            <p:cNvPr name="TextBox 16" id="16"/>
            <p:cNvSpPr txBox="true"/>
            <p:nvPr/>
          </p:nvSpPr>
          <p:spPr>
            <a:xfrm>
              <a:off x="0" y="-66675"/>
              <a:ext cx="812800"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$ 6.9 B</a:t>
              </a:r>
            </a:p>
          </p:txBody>
        </p:sp>
      </p:grpSp>
      <p:sp>
        <p:nvSpPr>
          <p:cNvPr name="TextBox 17" id="17"/>
          <p:cNvSpPr txBox="true"/>
          <p:nvPr/>
        </p:nvSpPr>
        <p:spPr>
          <a:xfrm rot="0">
            <a:off x="4332611" y="8130366"/>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SOM</a:t>
            </a:r>
          </a:p>
        </p:txBody>
      </p:sp>
      <p:grpSp>
        <p:nvGrpSpPr>
          <p:cNvPr name="Group 18" id="18"/>
          <p:cNvGrpSpPr/>
          <p:nvPr/>
        </p:nvGrpSpPr>
        <p:grpSpPr>
          <a:xfrm rot="0">
            <a:off x="5619685" y="7970104"/>
            <a:ext cx="2223664" cy="839955"/>
            <a:chOff x="0" y="0"/>
            <a:chExt cx="812800" cy="307023"/>
          </a:xfrm>
        </p:grpSpPr>
        <p:sp>
          <p:nvSpPr>
            <p:cNvPr name="Freeform 19" id="19"/>
            <p:cNvSpPr/>
            <p:nvPr/>
          </p:nvSpPr>
          <p:spPr>
            <a:xfrm flipH="false" flipV="false" rot="0">
              <a:off x="0" y="0"/>
              <a:ext cx="812800" cy="307023"/>
            </a:xfrm>
            <a:custGeom>
              <a:avLst/>
              <a:gdLst/>
              <a:ahLst/>
              <a:cxnLst/>
              <a:rect r="r" b="b" t="t" l="l"/>
              <a:pathLst>
                <a:path h="307023" w="812800">
                  <a:moveTo>
                    <a:pt x="153511" y="0"/>
                  </a:moveTo>
                  <a:lnTo>
                    <a:pt x="659289" y="0"/>
                  </a:lnTo>
                  <a:cubicBezTo>
                    <a:pt x="700002" y="0"/>
                    <a:pt x="739049" y="16173"/>
                    <a:pt x="767838" y="44962"/>
                  </a:cubicBezTo>
                  <a:cubicBezTo>
                    <a:pt x="796627" y="73751"/>
                    <a:pt x="812800" y="112798"/>
                    <a:pt x="812800" y="153511"/>
                  </a:cubicBezTo>
                  <a:lnTo>
                    <a:pt x="812800" y="153511"/>
                  </a:lnTo>
                  <a:cubicBezTo>
                    <a:pt x="812800" y="194225"/>
                    <a:pt x="796627" y="233271"/>
                    <a:pt x="767838" y="262060"/>
                  </a:cubicBezTo>
                  <a:cubicBezTo>
                    <a:pt x="739049" y="290849"/>
                    <a:pt x="700002" y="307023"/>
                    <a:pt x="659289"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solidFill>
                <a:srgbClr val="3652DD"/>
              </a:solidFill>
              <a:prstDash val="solid"/>
              <a:round/>
            </a:ln>
          </p:spPr>
        </p:sp>
        <p:sp>
          <p:nvSpPr>
            <p:cNvPr name="TextBox 20" id="20"/>
            <p:cNvSpPr txBox="true"/>
            <p:nvPr/>
          </p:nvSpPr>
          <p:spPr>
            <a:xfrm>
              <a:off x="0" y="-66675"/>
              <a:ext cx="812800"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$ 900 M</a:t>
              </a:r>
            </a:p>
          </p:txBody>
        </p:sp>
      </p:grpSp>
      <p:sp>
        <p:nvSpPr>
          <p:cNvPr name="TextBox 21" id="21"/>
          <p:cNvSpPr txBox="true"/>
          <p:nvPr/>
        </p:nvSpPr>
        <p:spPr>
          <a:xfrm rot="0">
            <a:off x="11803538" y="4321784"/>
            <a:ext cx="2489473" cy="1028590"/>
          </a:xfrm>
          <a:prstGeom prst="rect">
            <a:avLst/>
          </a:prstGeom>
        </p:spPr>
        <p:txBody>
          <a:bodyPr anchor="t" rtlCol="false" tIns="0" lIns="0" bIns="0" rIns="0">
            <a:spAutoFit/>
          </a:bodyPr>
          <a:lstStyle/>
          <a:p>
            <a:pPr algn="ctr">
              <a:lnSpc>
                <a:spcPts val="8316"/>
              </a:lnSpc>
            </a:pPr>
            <a:r>
              <a:rPr lang="en-US" b="true" sz="5940">
                <a:solidFill>
                  <a:srgbClr val="FFFFFF"/>
                </a:solidFill>
                <a:latin typeface="Montserrat Bold"/>
                <a:ea typeface="Montserrat Bold"/>
                <a:cs typeface="Montserrat Bold"/>
                <a:sym typeface="Montserrat Bold"/>
              </a:rPr>
              <a:t>10%</a:t>
            </a:r>
          </a:p>
        </p:txBody>
      </p:sp>
      <p:sp>
        <p:nvSpPr>
          <p:cNvPr name="TextBox 22" id="22"/>
          <p:cNvSpPr txBox="true"/>
          <p:nvPr/>
        </p:nvSpPr>
        <p:spPr>
          <a:xfrm rot="0">
            <a:off x="11372613" y="6035932"/>
            <a:ext cx="3351322" cy="1028590"/>
          </a:xfrm>
          <a:prstGeom prst="rect">
            <a:avLst/>
          </a:prstGeom>
        </p:spPr>
        <p:txBody>
          <a:bodyPr anchor="t" rtlCol="false" tIns="0" lIns="0" bIns="0" rIns="0">
            <a:spAutoFit/>
          </a:bodyPr>
          <a:lstStyle/>
          <a:p>
            <a:pPr algn="ctr">
              <a:lnSpc>
                <a:spcPts val="8316"/>
              </a:lnSpc>
            </a:pPr>
            <a:r>
              <a:rPr lang="en-US" b="true" sz="5940">
                <a:solidFill>
                  <a:srgbClr val="FFFFFF"/>
                </a:solidFill>
                <a:latin typeface="Montserrat Bold"/>
                <a:ea typeface="Montserrat Bold"/>
                <a:cs typeface="Montserrat Bold"/>
                <a:sym typeface="Montserrat Bold"/>
              </a:rPr>
              <a:t>20%</a:t>
            </a:r>
          </a:p>
        </p:txBody>
      </p:sp>
      <p:sp>
        <p:nvSpPr>
          <p:cNvPr name="TextBox 23" id="23"/>
          <p:cNvSpPr txBox="true"/>
          <p:nvPr/>
        </p:nvSpPr>
        <p:spPr>
          <a:xfrm rot="0">
            <a:off x="11372613" y="7813874"/>
            <a:ext cx="3351322" cy="1028590"/>
          </a:xfrm>
          <a:prstGeom prst="rect">
            <a:avLst/>
          </a:prstGeom>
        </p:spPr>
        <p:txBody>
          <a:bodyPr anchor="t" rtlCol="false" tIns="0" lIns="0" bIns="0" rIns="0">
            <a:spAutoFit/>
          </a:bodyPr>
          <a:lstStyle/>
          <a:p>
            <a:pPr algn="ctr">
              <a:lnSpc>
                <a:spcPts val="8316"/>
              </a:lnSpc>
            </a:pPr>
            <a:r>
              <a:rPr lang="en-US" b="true" sz="5940">
                <a:solidFill>
                  <a:srgbClr val="FFFFFF"/>
                </a:solidFill>
                <a:latin typeface="Montserrat Bold"/>
                <a:ea typeface="Montserrat Bold"/>
                <a:cs typeface="Montserrat Bold"/>
                <a:sym typeface="Montserrat Bold"/>
              </a:rPr>
              <a:t>70%</a:t>
            </a:r>
          </a:p>
        </p:txBody>
      </p:sp>
      <p:sp>
        <p:nvSpPr>
          <p:cNvPr name="TextBox 24" id="24"/>
          <p:cNvSpPr txBox="true"/>
          <p:nvPr/>
        </p:nvSpPr>
        <p:spPr>
          <a:xfrm rot="0">
            <a:off x="4036297" y="1932113"/>
            <a:ext cx="7921837" cy="973050"/>
          </a:xfrm>
          <a:prstGeom prst="rect">
            <a:avLst/>
          </a:prstGeom>
        </p:spPr>
        <p:txBody>
          <a:bodyPr anchor="t" rtlCol="false" tIns="0" lIns="0" bIns="0" rIns="0">
            <a:spAutoFit/>
          </a:bodyPr>
          <a:lstStyle/>
          <a:p>
            <a:pPr algn="l" marL="0" indent="0" lvl="0">
              <a:lnSpc>
                <a:spcPts val="7644"/>
              </a:lnSpc>
              <a:spcBef>
                <a:spcPct val="0"/>
              </a:spcBef>
            </a:pPr>
            <a:r>
              <a:rPr lang="en-US" b="true" sz="6370" strike="noStrike" u="none">
                <a:solidFill>
                  <a:srgbClr val="101010"/>
                </a:solidFill>
                <a:latin typeface="Montserrat Bold"/>
                <a:ea typeface="Montserrat Bold"/>
                <a:cs typeface="Montserrat Bold"/>
                <a:sym typeface="Montserrat Bold"/>
              </a:rPr>
              <a:t>Target Market</a:t>
            </a:r>
          </a:p>
        </p:txBody>
      </p:sp>
      <p:sp>
        <p:nvSpPr>
          <p:cNvPr name="TextBox 25" id="25"/>
          <p:cNvSpPr txBox="true"/>
          <p:nvPr/>
        </p:nvSpPr>
        <p:spPr>
          <a:xfrm rot="0">
            <a:off x="4036297" y="3594297"/>
            <a:ext cx="6993192" cy="352747"/>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The targeted Market as per Jan 2025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905080" y="-4731243"/>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3" id="3"/>
          <p:cNvGrpSpPr/>
          <p:nvPr/>
        </p:nvGrpSpPr>
        <p:grpSpPr>
          <a:xfrm rot="0">
            <a:off x="7176972" y="-1174265"/>
            <a:ext cx="9192806" cy="11746397"/>
            <a:chOff x="0" y="0"/>
            <a:chExt cx="2421151" cy="3093701"/>
          </a:xfrm>
        </p:grpSpPr>
        <p:sp>
          <p:nvSpPr>
            <p:cNvPr name="Freeform 4" id="4"/>
            <p:cNvSpPr/>
            <p:nvPr/>
          </p:nvSpPr>
          <p:spPr>
            <a:xfrm flipH="false" flipV="false" rot="0">
              <a:off x="0" y="0"/>
              <a:ext cx="2421151" cy="3093701"/>
            </a:xfrm>
            <a:custGeom>
              <a:avLst/>
              <a:gdLst/>
              <a:ahLst/>
              <a:cxnLst/>
              <a:rect r="r" b="b" t="t" l="l"/>
              <a:pathLst>
                <a:path h="3093701" w="2421151">
                  <a:moveTo>
                    <a:pt x="0" y="0"/>
                  </a:moveTo>
                  <a:lnTo>
                    <a:pt x="2421151" y="0"/>
                  </a:lnTo>
                  <a:lnTo>
                    <a:pt x="2421151" y="3093701"/>
                  </a:lnTo>
                  <a:lnTo>
                    <a:pt x="0" y="3093701"/>
                  </a:lnTo>
                  <a:close/>
                </a:path>
              </a:pathLst>
            </a:custGeom>
            <a:solidFill>
              <a:srgbClr val="FFFFFF"/>
            </a:solidFill>
          </p:spPr>
        </p:sp>
        <p:sp>
          <p:nvSpPr>
            <p:cNvPr name="TextBox 5" id="5"/>
            <p:cNvSpPr txBox="true"/>
            <p:nvPr/>
          </p:nvSpPr>
          <p:spPr>
            <a:xfrm>
              <a:off x="0" y="-47625"/>
              <a:ext cx="2421151" cy="3141326"/>
            </a:xfrm>
            <a:prstGeom prst="rect">
              <a:avLst/>
            </a:prstGeom>
          </p:spPr>
          <p:txBody>
            <a:bodyPr anchor="ctr" rtlCol="false" tIns="50800" lIns="50800" bIns="50800" rIns="50800"/>
            <a:lstStyle/>
            <a:p>
              <a:pPr algn="ctr">
                <a:lnSpc>
                  <a:spcPts val="3640"/>
                </a:lnSpc>
              </a:pPr>
            </a:p>
          </p:txBody>
        </p:sp>
      </p:grpSp>
      <p:sp>
        <p:nvSpPr>
          <p:cNvPr name="Freeform 6" id="6"/>
          <p:cNvSpPr/>
          <p:nvPr/>
        </p:nvSpPr>
        <p:spPr>
          <a:xfrm flipH="false" flipV="false" rot="1734526">
            <a:off x="-3257078" y="7773230"/>
            <a:ext cx="7347813" cy="7366228"/>
          </a:xfrm>
          <a:custGeom>
            <a:avLst/>
            <a:gdLst/>
            <a:ahLst/>
            <a:cxnLst/>
            <a:rect r="r" b="b" t="t" l="l"/>
            <a:pathLst>
              <a:path h="7366228" w="7347813">
                <a:moveTo>
                  <a:pt x="0" y="0"/>
                </a:moveTo>
                <a:lnTo>
                  <a:pt x="7347812" y="0"/>
                </a:lnTo>
                <a:lnTo>
                  <a:pt x="7347812" y="7366229"/>
                </a:lnTo>
                <a:lnTo>
                  <a:pt x="0" y="7366229"/>
                </a:lnTo>
                <a:lnTo>
                  <a:pt x="0" y="0"/>
                </a:lnTo>
                <a:close/>
              </a:path>
            </a:pathLst>
          </a:custGeom>
          <a:blipFill>
            <a:blip r:embed="rId2"/>
            <a:stretch>
              <a:fillRect l="0" t="0" r="0" b="0"/>
            </a:stretch>
          </a:blipFill>
        </p:spPr>
      </p:sp>
      <p:sp>
        <p:nvSpPr>
          <p:cNvPr name="Freeform 7" id="7"/>
          <p:cNvSpPr/>
          <p:nvPr/>
        </p:nvSpPr>
        <p:spPr>
          <a:xfrm flipH="false" flipV="false" rot="0">
            <a:off x="7467905" y="2533309"/>
            <a:ext cx="8610940" cy="5220382"/>
          </a:xfrm>
          <a:custGeom>
            <a:avLst/>
            <a:gdLst/>
            <a:ahLst/>
            <a:cxnLst/>
            <a:rect r="r" b="b" t="t" l="l"/>
            <a:pathLst>
              <a:path h="5220382" w="8610940">
                <a:moveTo>
                  <a:pt x="0" y="0"/>
                </a:moveTo>
                <a:lnTo>
                  <a:pt x="8610940" y="0"/>
                </a:lnTo>
                <a:lnTo>
                  <a:pt x="8610940" y="5220382"/>
                </a:lnTo>
                <a:lnTo>
                  <a:pt x="0" y="5220382"/>
                </a:lnTo>
                <a:lnTo>
                  <a:pt x="0" y="0"/>
                </a:lnTo>
                <a:close/>
              </a:path>
            </a:pathLst>
          </a:custGeom>
          <a:blipFill>
            <a:blip r:embed="rId3"/>
            <a:stretch>
              <a:fillRect l="0" t="0" r="0" b="0"/>
            </a:stretch>
          </a:blipFill>
        </p:spPr>
      </p:sp>
      <p:sp>
        <p:nvSpPr>
          <p:cNvPr name="TextBox 8" id="8"/>
          <p:cNvSpPr txBox="true"/>
          <p:nvPr/>
        </p:nvSpPr>
        <p:spPr>
          <a:xfrm rot="0">
            <a:off x="1249989" y="2274946"/>
            <a:ext cx="5926983" cy="916426"/>
          </a:xfrm>
          <a:prstGeom prst="rect">
            <a:avLst/>
          </a:prstGeom>
        </p:spPr>
        <p:txBody>
          <a:bodyPr anchor="t" rtlCol="false" tIns="0" lIns="0" bIns="0" rIns="0">
            <a:spAutoFit/>
          </a:bodyPr>
          <a:lstStyle/>
          <a:p>
            <a:pPr algn="l" marL="0" indent="0" lvl="0">
              <a:lnSpc>
                <a:spcPts val="7106"/>
              </a:lnSpc>
              <a:spcBef>
                <a:spcPct val="0"/>
              </a:spcBef>
            </a:pPr>
            <a:r>
              <a:rPr lang="en-US" b="true" sz="5921" strike="noStrike" u="none">
                <a:solidFill>
                  <a:srgbClr val="F4F6FC"/>
                </a:solidFill>
                <a:latin typeface="Roboto Bold"/>
                <a:ea typeface="Roboto Bold"/>
                <a:cs typeface="Roboto Bold"/>
                <a:sym typeface="Roboto Bold"/>
              </a:rPr>
              <a:t>Market analysis</a:t>
            </a:r>
          </a:p>
        </p:txBody>
      </p:sp>
      <p:sp>
        <p:nvSpPr>
          <p:cNvPr name="TextBox 9" id="9"/>
          <p:cNvSpPr txBox="true"/>
          <p:nvPr/>
        </p:nvSpPr>
        <p:spPr>
          <a:xfrm rot="0">
            <a:off x="879515" y="3576855"/>
            <a:ext cx="5926983" cy="4398760"/>
          </a:xfrm>
          <a:prstGeom prst="rect">
            <a:avLst/>
          </a:prstGeom>
        </p:spPr>
        <p:txBody>
          <a:bodyPr anchor="t" rtlCol="false" tIns="0" lIns="0" bIns="0" rIns="0">
            <a:spAutoFit/>
          </a:bodyPr>
          <a:lstStyle/>
          <a:p>
            <a:pPr algn="l" marL="451962" indent="-225981" lvl="1">
              <a:lnSpc>
                <a:spcPts val="2930"/>
              </a:lnSpc>
              <a:spcBef>
                <a:spcPct val="0"/>
              </a:spcBef>
              <a:buFont typeface="Arial"/>
              <a:buChar char="•"/>
            </a:pPr>
            <a:r>
              <a:rPr lang="en-US" sz="2093">
                <a:solidFill>
                  <a:srgbClr val="FFFFFF"/>
                </a:solidFill>
                <a:latin typeface="Montserrat"/>
                <a:ea typeface="Montserrat"/>
                <a:cs typeface="Montserrat"/>
                <a:sym typeface="Montserrat"/>
              </a:rPr>
              <a:t>Th</a:t>
            </a:r>
            <a:r>
              <a:rPr lang="en-US" sz="2093" strike="noStrike" u="none">
                <a:solidFill>
                  <a:srgbClr val="FFFFFF"/>
                </a:solidFill>
                <a:latin typeface="Montserrat"/>
                <a:ea typeface="Montserrat"/>
                <a:cs typeface="Montserrat"/>
                <a:sym typeface="Montserrat"/>
              </a:rPr>
              <a:t>e global AI productivity market is projected to grow from $7.5 billion in 2021 to $13.8 billion by 2025 (25.8% CAGR).”</a:t>
            </a:r>
          </a:p>
          <a:p>
            <a:pPr algn="l">
              <a:lnSpc>
                <a:spcPts val="2930"/>
              </a:lnSpc>
              <a:spcBef>
                <a:spcPct val="0"/>
              </a:spcBef>
            </a:pPr>
          </a:p>
          <a:p>
            <a:pPr algn="l" marL="451962" indent="-225981" lvl="1">
              <a:lnSpc>
                <a:spcPts val="2930"/>
              </a:lnSpc>
              <a:spcBef>
                <a:spcPct val="0"/>
              </a:spcBef>
              <a:buFont typeface="Arial"/>
              <a:buChar char="•"/>
            </a:pPr>
            <a:r>
              <a:rPr lang="en-US" sz="2093" strike="noStrike" u="none">
                <a:solidFill>
                  <a:srgbClr val="FFFFFF"/>
                </a:solidFill>
                <a:latin typeface="Montserrat"/>
                <a:ea typeface="Montserrat"/>
                <a:cs typeface="Montserrat"/>
                <a:sym typeface="Montserrat"/>
              </a:rPr>
              <a:t>Key drivers include:</a:t>
            </a:r>
          </a:p>
          <a:p>
            <a:pPr algn="l" marL="451962" indent="-225981" lvl="1">
              <a:lnSpc>
                <a:spcPts val="2930"/>
              </a:lnSpc>
              <a:spcBef>
                <a:spcPct val="0"/>
              </a:spcBef>
              <a:buFont typeface="Arial"/>
              <a:buChar char="•"/>
            </a:pPr>
            <a:r>
              <a:rPr lang="en-US" sz="2093" strike="noStrike" u="none">
                <a:solidFill>
                  <a:srgbClr val="FFFFFF"/>
                </a:solidFill>
                <a:latin typeface="Montserrat"/>
                <a:ea typeface="Montserrat"/>
                <a:cs typeface="Montserrat"/>
                <a:sym typeface="Montserrat"/>
              </a:rPr>
              <a:t>The rise of remote work.</a:t>
            </a:r>
          </a:p>
          <a:p>
            <a:pPr algn="l" marL="451962" indent="-225981" lvl="1">
              <a:lnSpc>
                <a:spcPts val="2930"/>
              </a:lnSpc>
              <a:spcBef>
                <a:spcPct val="0"/>
              </a:spcBef>
              <a:buFont typeface="Arial"/>
              <a:buChar char="•"/>
            </a:pPr>
            <a:r>
              <a:rPr lang="en-US" sz="2093" strike="noStrike" u="none">
                <a:solidFill>
                  <a:srgbClr val="FFFFFF"/>
                </a:solidFill>
                <a:latin typeface="Montserrat"/>
                <a:ea typeface="Montserrat"/>
                <a:cs typeface="Montserrat"/>
                <a:sym typeface="Montserrat"/>
              </a:rPr>
              <a:t>Growing demand for personalized productivity tools.</a:t>
            </a:r>
          </a:p>
          <a:p>
            <a:pPr algn="l" marL="451962" indent="-225981" lvl="1">
              <a:lnSpc>
                <a:spcPts val="2930"/>
              </a:lnSpc>
              <a:spcBef>
                <a:spcPct val="0"/>
              </a:spcBef>
              <a:buFont typeface="Arial"/>
              <a:buChar char="•"/>
            </a:pPr>
            <a:r>
              <a:rPr lang="en-US" sz="2093" strike="noStrike" u="none">
                <a:solidFill>
                  <a:srgbClr val="FFFFFF"/>
                </a:solidFill>
                <a:latin typeface="Montserrat"/>
                <a:ea typeface="Montserrat"/>
                <a:cs typeface="Montserrat"/>
                <a:sym typeface="Montserrat"/>
              </a:rPr>
              <a:t>Increased adoption of AI scheduling and task automation solutions.</a:t>
            </a:r>
          </a:p>
          <a:p>
            <a:pPr algn="l" marL="0" indent="0" lvl="0">
              <a:lnSpc>
                <a:spcPts val="293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93753" y="4462144"/>
            <a:ext cx="9900493" cy="1219838"/>
          </a:xfrm>
          <a:prstGeom prst="rect">
            <a:avLst/>
          </a:prstGeom>
        </p:spPr>
        <p:txBody>
          <a:bodyPr anchor="t" rtlCol="false" tIns="0" lIns="0" bIns="0" rIns="0">
            <a:spAutoFit/>
          </a:bodyPr>
          <a:lstStyle/>
          <a:p>
            <a:pPr algn="ctr">
              <a:lnSpc>
                <a:spcPts val="9939"/>
              </a:lnSpc>
              <a:spcBef>
                <a:spcPct val="0"/>
              </a:spcBef>
            </a:pPr>
            <a:r>
              <a:rPr lang="en-US" b="true" sz="7099">
                <a:solidFill>
                  <a:srgbClr val="000000"/>
                </a:solidFill>
                <a:latin typeface="Montserrat Bold"/>
                <a:ea typeface="Montserrat Bold"/>
                <a:cs typeface="Montserrat Bold"/>
                <a:sym typeface="Montserrat Bold"/>
              </a:rPr>
              <a:t>Can you have it all?...</a:t>
            </a:r>
          </a:p>
        </p:txBody>
      </p:sp>
      <p:sp>
        <p:nvSpPr>
          <p:cNvPr name="Freeform 3" id="3"/>
          <p:cNvSpPr/>
          <p:nvPr/>
        </p:nvSpPr>
        <p:spPr>
          <a:xfrm flipH="false" flipV="false" rot="7536833">
            <a:off x="-6107691" y="-5608610"/>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sp>
        <p:nvSpPr>
          <p:cNvPr name="Freeform 4" id="4"/>
          <p:cNvSpPr/>
          <p:nvPr/>
        </p:nvSpPr>
        <p:spPr>
          <a:xfrm flipH="false" flipV="false" rot="7536833">
            <a:off x="14165778" y="6502766"/>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22821" y="636933"/>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grpSp>
        <p:nvGrpSpPr>
          <p:cNvPr name="Group 5" id="5"/>
          <p:cNvGrpSpPr/>
          <p:nvPr/>
        </p:nvGrpSpPr>
        <p:grpSpPr>
          <a:xfrm rot="0">
            <a:off x="2865713" y="3894483"/>
            <a:ext cx="3628085" cy="4414507"/>
            <a:chOff x="0" y="0"/>
            <a:chExt cx="1693662" cy="2060779"/>
          </a:xfrm>
        </p:grpSpPr>
        <p:sp>
          <p:nvSpPr>
            <p:cNvPr name="Freeform 6" id="6"/>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7" id="7"/>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8" id="8"/>
          <p:cNvGrpSpPr/>
          <p:nvPr/>
        </p:nvGrpSpPr>
        <p:grpSpPr>
          <a:xfrm rot="0">
            <a:off x="3048318" y="4074774"/>
            <a:ext cx="3262874" cy="4031036"/>
            <a:chOff x="0" y="0"/>
            <a:chExt cx="1523174" cy="1881767"/>
          </a:xfrm>
        </p:grpSpPr>
        <p:sp>
          <p:nvSpPr>
            <p:cNvPr name="Freeform 9" id="9"/>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10" id="10"/>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3728523" y="3131890"/>
            <a:ext cx="1902465" cy="19024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14" id="14"/>
          <p:cNvSpPr/>
          <p:nvPr/>
        </p:nvSpPr>
        <p:spPr>
          <a:xfrm flipH="false" flipV="false" rot="0">
            <a:off x="4031124" y="3426143"/>
            <a:ext cx="1297262" cy="1297262"/>
          </a:xfrm>
          <a:custGeom>
            <a:avLst/>
            <a:gdLst/>
            <a:ahLst/>
            <a:cxnLst/>
            <a:rect r="r" b="b" t="t" l="l"/>
            <a:pathLst>
              <a:path h="1297262" w="1297262">
                <a:moveTo>
                  <a:pt x="0" y="0"/>
                </a:moveTo>
                <a:lnTo>
                  <a:pt x="1297263" y="0"/>
                </a:lnTo>
                <a:lnTo>
                  <a:pt x="1297263" y="1297262"/>
                </a:lnTo>
                <a:lnTo>
                  <a:pt x="0" y="12972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7329958" y="3894483"/>
            <a:ext cx="3628085" cy="4414507"/>
            <a:chOff x="0" y="0"/>
            <a:chExt cx="1693662" cy="2060779"/>
          </a:xfrm>
        </p:grpSpPr>
        <p:sp>
          <p:nvSpPr>
            <p:cNvPr name="Freeform 16" id="16"/>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7" id="17"/>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7479897" y="4074774"/>
            <a:ext cx="3262874" cy="4031036"/>
            <a:chOff x="0" y="0"/>
            <a:chExt cx="1523174" cy="1881767"/>
          </a:xfrm>
        </p:grpSpPr>
        <p:sp>
          <p:nvSpPr>
            <p:cNvPr name="Freeform 19" id="19"/>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20" id="20"/>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21" id="21"/>
          <p:cNvGrpSpPr/>
          <p:nvPr/>
        </p:nvGrpSpPr>
        <p:grpSpPr>
          <a:xfrm rot="0">
            <a:off x="8160102" y="3131890"/>
            <a:ext cx="1902465" cy="190246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23" id="2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4" id="24"/>
          <p:cNvGrpSpPr/>
          <p:nvPr/>
        </p:nvGrpSpPr>
        <p:grpSpPr>
          <a:xfrm rot="0">
            <a:off x="11796242" y="3894483"/>
            <a:ext cx="3628085" cy="4414507"/>
            <a:chOff x="0" y="0"/>
            <a:chExt cx="1693662" cy="2060779"/>
          </a:xfrm>
        </p:grpSpPr>
        <p:sp>
          <p:nvSpPr>
            <p:cNvPr name="Freeform 25" id="25"/>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26" id="26"/>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27" id="27"/>
          <p:cNvGrpSpPr/>
          <p:nvPr/>
        </p:nvGrpSpPr>
        <p:grpSpPr>
          <a:xfrm rot="0">
            <a:off x="11978848" y="4074774"/>
            <a:ext cx="3262874" cy="4031036"/>
            <a:chOff x="0" y="0"/>
            <a:chExt cx="1523174" cy="1881767"/>
          </a:xfrm>
        </p:grpSpPr>
        <p:sp>
          <p:nvSpPr>
            <p:cNvPr name="Freeform 28" id="28"/>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29" id="29"/>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30" id="30"/>
          <p:cNvGrpSpPr/>
          <p:nvPr/>
        </p:nvGrpSpPr>
        <p:grpSpPr>
          <a:xfrm rot="0">
            <a:off x="12659052" y="3131890"/>
            <a:ext cx="1902465" cy="190246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32" id="32"/>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33" id="33"/>
          <p:cNvSpPr/>
          <p:nvPr/>
        </p:nvSpPr>
        <p:spPr>
          <a:xfrm flipH="false" flipV="false" rot="0">
            <a:off x="8491496" y="3413577"/>
            <a:ext cx="1239676" cy="1208121"/>
          </a:xfrm>
          <a:custGeom>
            <a:avLst/>
            <a:gdLst/>
            <a:ahLst/>
            <a:cxnLst/>
            <a:rect r="r" b="b" t="t" l="l"/>
            <a:pathLst>
              <a:path h="1208121" w="1239676">
                <a:moveTo>
                  <a:pt x="0" y="0"/>
                </a:moveTo>
                <a:lnTo>
                  <a:pt x="1239676" y="0"/>
                </a:lnTo>
                <a:lnTo>
                  <a:pt x="1239676" y="1208121"/>
                </a:lnTo>
                <a:lnTo>
                  <a:pt x="0" y="1208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2988254" y="3426143"/>
            <a:ext cx="1244061" cy="1182989"/>
          </a:xfrm>
          <a:custGeom>
            <a:avLst/>
            <a:gdLst/>
            <a:ahLst/>
            <a:cxnLst/>
            <a:rect r="r" b="b" t="t" l="l"/>
            <a:pathLst>
              <a:path h="1182989" w="1244061">
                <a:moveTo>
                  <a:pt x="0" y="0"/>
                </a:moveTo>
                <a:lnTo>
                  <a:pt x="1244061" y="0"/>
                </a:lnTo>
                <a:lnTo>
                  <a:pt x="1244061" y="1182989"/>
                </a:lnTo>
                <a:lnTo>
                  <a:pt x="0" y="11829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5" id="35"/>
          <p:cNvSpPr txBox="true"/>
          <p:nvPr/>
        </p:nvSpPr>
        <p:spPr>
          <a:xfrm rot="0">
            <a:off x="3189087" y="5105400"/>
            <a:ext cx="2981337" cy="3041650"/>
          </a:xfrm>
          <a:prstGeom prst="rect">
            <a:avLst/>
          </a:prstGeom>
        </p:spPr>
        <p:txBody>
          <a:bodyPr anchor="t" rtlCol="false" tIns="0" lIns="0" bIns="0" rIns="0">
            <a:spAutoFit/>
          </a:bodyPr>
          <a:lstStyle/>
          <a:p>
            <a:pPr algn="ctr">
              <a:lnSpc>
                <a:spcPts val="3499"/>
              </a:lnSpc>
            </a:pPr>
            <a:r>
              <a:rPr lang="en-US" sz="2499" b="true">
                <a:solidFill>
                  <a:srgbClr val="101010"/>
                </a:solidFill>
                <a:latin typeface="Montserrat Bold"/>
                <a:ea typeface="Montserrat Bold"/>
                <a:cs typeface="Montserrat Bold"/>
                <a:sym typeface="Montserrat Bold"/>
              </a:rPr>
              <a:t>Big goals</a:t>
            </a:r>
            <a:r>
              <a:rPr lang="en-US" sz="2499">
                <a:solidFill>
                  <a:srgbClr val="101010"/>
                </a:solidFill>
                <a:latin typeface="Montserrat"/>
                <a:ea typeface="Montserrat"/>
                <a:cs typeface="Montserrat"/>
                <a:sym typeface="Montserrat"/>
              </a:rPr>
              <a:t> cause procrastination, breaking them into smaller tasks causes </a:t>
            </a:r>
            <a:r>
              <a:rPr lang="en-US" sz="2499" b="true">
                <a:solidFill>
                  <a:srgbClr val="101010"/>
                </a:solidFill>
                <a:latin typeface="Montserrat Bold"/>
                <a:ea typeface="Montserrat Bold"/>
                <a:cs typeface="Montserrat Bold"/>
                <a:sym typeface="Montserrat Bold"/>
              </a:rPr>
              <a:t>cognitive overload</a:t>
            </a:r>
          </a:p>
          <a:p>
            <a:pPr algn="ctr" marL="0" indent="0" lvl="0">
              <a:lnSpc>
                <a:spcPts val="3499"/>
              </a:lnSpc>
              <a:spcBef>
                <a:spcPct val="0"/>
              </a:spcBef>
            </a:pPr>
          </a:p>
        </p:txBody>
      </p:sp>
      <p:sp>
        <p:nvSpPr>
          <p:cNvPr name="TextBox 36" id="36"/>
          <p:cNvSpPr txBox="true"/>
          <p:nvPr/>
        </p:nvSpPr>
        <p:spPr>
          <a:xfrm rot="0">
            <a:off x="3422550" y="1836490"/>
            <a:ext cx="11442900" cy="1114425"/>
          </a:xfrm>
          <a:prstGeom prst="rect">
            <a:avLst/>
          </a:prstGeom>
        </p:spPr>
        <p:txBody>
          <a:bodyPr anchor="t" rtlCol="false" tIns="0" lIns="0" bIns="0" rIns="0">
            <a:spAutoFit/>
          </a:bodyPr>
          <a:lstStyle/>
          <a:p>
            <a:pPr algn="ctr" marL="0" indent="0" lvl="0">
              <a:lnSpc>
                <a:spcPts val="8841"/>
              </a:lnSpc>
              <a:spcBef>
                <a:spcPct val="0"/>
              </a:spcBef>
            </a:pPr>
            <a:r>
              <a:rPr lang="en-US" b="true" sz="7368">
                <a:solidFill>
                  <a:srgbClr val="101010"/>
                </a:solidFill>
                <a:latin typeface="Montserrat Bold"/>
                <a:ea typeface="Montserrat Bold"/>
                <a:cs typeface="Montserrat Bold"/>
                <a:sym typeface="Montserrat Bold"/>
              </a:rPr>
              <a:t>Problem</a:t>
            </a:r>
          </a:p>
        </p:txBody>
      </p:sp>
      <p:sp>
        <p:nvSpPr>
          <p:cNvPr name="TextBox 37" id="37"/>
          <p:cNvSpPr txBox="true"/>
          <p:nvPr/>
        </p:nvSpPr>
        <p:spPr>
          <a:xfrm rot="0">
            <a:off x="7672631" y="5214819"/>
            <a:ext cx="2877407" cy="1727200"/>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101010"/>
                </a:solidFill>
                <a:latin typeface="Montserrat"/>
                <a:ea typeface="Montserrat"/>
                <a:cs typeface="Montserrat"/>
                <a:sym typeface="Montserrat"/>
              </a:rPr>
              <a:t>Scheduling is </a:t>
            </a:r>
            <a:r>
              <a:rPr lang="en-US" b="true" sz="2499">
                <a:solidFill>
                  <a:srgbClr val="101010"/>
                </a:solidFill>
                <a:latin typeface="Montserrat Bold"/>
                <a:ea typeface="Montserrat Bold"/>
                <a:cs typeface="Montserrat Bold"/>
                <a:sym typeface="Montserrat Bold"/>
              </a:rPr>
              <a:t>time consuming</a:t>
            </a:r>
            <a:r>
              <a:rPr lang="en-US" sz="2499">
                <a:solidFill>
                  <a:srgbClr val="101010"/>
                </a:solidFill>
                <a:latin typeface="Montserrat"/>
                <a:ea typeface="Montserrat"/>
                <a:cs typeface="Montserrat"/>
                <a:sym typeface="Montserrat"/>
              </a:rPr>
              <a:t>, work-life balance is hard to achieve</a:t>
            </a:r>
          </a:p>
        </p:txBody>
      </p:sp>
      <p:sp>
        <p:nvSpPr>
          <p:cNvPr name="TextBox 38" id="38"/>
          <p:cNvSpPr txBox="true"/>
          <p:nvPr/>
        </p:nvSpPr>
        <p:spPr>
          <a:xfrm rot="0">
            <a:off x="12171581" y="5214819"/>
            <a:ext cx="2877407" cy="1289050"/>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101010"/>
                </a:solidFill>
                <a:latin typeface="Montserrat"/>
                <a:ea typeface="Montserrat"/>
                <a:cs typeface="Montserrat"/>
                <a:sym typeface="Montserrat"/>
              </a:rPr>
              <a:t>Productivity tools are </a:t>
            </a:r>
            <a:r>
              <a:rPr lang="en-US" b="true" sz="2499">
                <a:solidFill>
                  <a:srgbClr val="101010"/>
                </a:solidFill>
                <a:latin typeface="Montserrat Bold"/>
                <a:ea typeface="Montserrat Bold"/>
                <a:cs typeface="Montserrat Bold"/>
                <a:sym typeface="Montserrat Bold"/>
              </a:rPr>
              <a:t>not personalised</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22821" y="636933"/>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grpSp>
        <p:nvGrpSpPr>
          <p:cNvPr name="Group 5" id="5"/>
          <p:cNvGrpSpPr/>
          <p:nvPr/>
        </p:nvGrpSpPr>
        <p:grpSpPr>
          <a:xfrm rot="0">
            <a:off x="2935399" y="4509851"/>
            <a:ext cx="3628085" cy="4414507"/>
            <a:chOff x="0" y="0"/>
            <a:chExt cx="1693662" cy="2060779"/>
          </a:xfrm>
        </p:grpSpPr>
        <p:sp>
          <p:nvSpPr>
            <p:cNvPr name="Freeform 6" id="6"/>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7" id="7"/>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8" id="8"/>
          <p:cNvGrpSpPr/>
          <p:nvPr/>
        </p:nvGrpSpPr>
        <p:grpSpPr>
          <a:xfrm rot="0">
            <a:off x="3110109" y="4701587"/>
            <a:ext cx="3262874" cy="4031036"/>
            <a:chOff x="0" y="0"/>
            <a:chExt cx="1523174" cy="1881767"/>
          </a:xfrm>
        </p:grpSpPr>
        <p:sp>
          <p:nvSpPr>
            <p:cNvPr name="Freeform 9" id="9"/>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10" id="10"/>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sp>
        <p:nvSpPr>
          <p:cNvPr name="TextBox 11" id="11"/>
          <p:cNvSpPr txBox="true"/>
          <p:nvPr/>
        </p:nvSpPr>
        <p:spPr>
          <a:xfrm rot="0">
            <a:off x="3422550" y="1028700"/>
            <a:ext cx="11442900" cy="1114425"/>
          </a:xfrm>
          <a:prstGeom prst="rect">
            <a:avLst/>
          </a:prstGeom>
        </p:spPr>
        <p:txBody>
          <a:bodyPr anchor="t" rtlCol="false" tIns="0" lIns="0" bIns="0" rIns="0">
            <a:spAutoFit/>
          </a:bodyPr>
          <a:lstStyle/>
          <a:p>
            <a:pPr algn="ctr" marL="0" indent="0" lvl="0">
              <a:lnSpc>
                <a:spcPts val="8841"/>
              </a:lnSpc>
              <a:spcBef>
                <a:spcPct val="0"/>
              </a:spcBef>
            </a:pPr>
            <a:r>
              <a:rPr lang="en-US" b="true" sz="7368">
                <a:solidFill>
                  <a:srgbClr val="101010"/>
                </a:solidFill>
                <a:latin typeface="Montserrat Bold"/>
                <a:ea typeface="Montserrat Bold"/>
                <a:cs typeface="Montserrat Bold"/>
                <a:sym typeface="Montserrat Bold"/>
              </a:rPr>
              <a:t>Solution - </a:t>
            </a:r>
            <a:r>
              <a:rPr lang="en-US" b="true" sz="7368">
                <a:solidFill>
                  <a:srgbClr val="D322FF"/>
                </a:solidFill>
                <a:latin typeface="Montserrat Bold"/>
                <a:ea typeface="Montserrat Bold"/>
                <a:cs typeface="Montserrat Bold"/>
                <a:sym typeface="Montserrat Bold"/>
              </a:rPr>
              <a:t>InFocus AI</a:t>
            </a:r>
          </a:p>
        </p:txBody>
      </p:sp>
      <p:grpSp>
        <p:nvGrpSpPr>
          <p:cNvPr name="Group 12" id="12"/>
          <p:cNvGrpSpPr/>
          <p:nvPr/>
        </p:nvGrpSpPr>
        <p:grpSpPr>
          <a:xfrm rot="0">
            <a:off x="11720042" y="4509851"/>
            <a:ext cx="3628085" cy="4414507"/>
            <a:chOff x="0" y="0"/>
            <a:chExt cx="1693662" cy="2060779"/>
          </a:xfrm>
        </p:grpSpPr>
        <p:sp>
          <p:nvSpPr>
            <p:cNvPr name="Freeform 13" id="13"/>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4" id="14"/>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15" id="15"/>
          <p:cNvGrpSpPr/>
          <p:nvPr/>
        </p:nvGrpSpPr>
        <p:grpSpPr>
          <a:xfrm rot="0">
            <a:off x="7329958" y="4509851"/>
            <a:ext cx="3628085" cy="4414507"/>
            <a:chOff x="0" y="0"/>
            <a:chExt cx="1693662" cy="2060779"/>
          </a:xfrm>
        </p:grpSpPr>
        <p:sp>
          <p:nvSpPr>
            <p:cNvPr name="Freeform 16" id="16"/>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7" id="17"/>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11902648" y="4701587"/>
            <a:ext cx="3262874" cy="4031036"/>
            <a:chOff x="0" y="0"/>
            <a:chExt cx="1523174" cy="1881767"/>
          </a:xfrm>
        </p:grpSpPr>
        <p:sp>
          <p:nvSpPr>
            <p:cNvPr name="Freeform 19" id="19"/>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20" id="20"/>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21" id="21"/>
          <p:cNvGrpSpPr/>
          <p:nvPr/>
        </p:nvGrpSpPr>
        <p:grpSpPr>
          <a:xfrm rot="0">
            <a:off x="7512563" y="4701587"/>
            <a:ext cx="3262874" cy="4031036"/>
            <a:chOff x="0" y="0"/>
            <a:chExt cx="1523174" cy="1881767"/>
          </a:xfrm>
        </p:grpSpPr>
        <p:sp>
          <p:nvSpPr>
            <p:cNvPr name="Freeform 22" id="22"/>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23" id="23"/>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sp>
        <p:nvSpPr>
          <p:cNvPr name="TextBox 24" id="24"/>
          <p:cNvSpPr txBox="true"/>
          <p:nvPr/>
        </p:nvSpPr>
        <p:spPr>
          <a:xfrm rot="0">
            <a:off x="3766162" y="2449883"/>
            <a:ext cx="10755676" cy="1317174"/>
          </a:xfrm>
          <a:prstGeom prst="rect">
            <a:avLst/>
          </a:prstGeom>
        </p:spPr>
        <p:txBody>
          <a:bodyPr anchor="t" rtlCol="false" tIns="0" lIns="0" bIns="0" rIns="0">
            <a:spAutoFit/>
          </a:bodyPr>
          <a:lstStyle/>
          <a:p>
            <a:pPr algn="ctr">
              <a:lnSpc>
                <a:spcPts val="3509"/>
              </a:lnSpc>
              <a:spcBef>
                <a:spcPct val="0"/>
              </a:spcBef>
            </a:pPr>
            <a:r>
              <a:rPr lang="en-US" sz="2506">
                <a:solidFill>
                  <a:srgbClr val="000000"/>
                </a:solidFill>
                <a:latin typeface="Montserrat"/>
                <a:ea typeface="Montserrat"/>
                <a:cs typeface="Montserrat"/>
                <a:sym typeface="Montserrat"/>
              </a:rPr>
              <a:t>An AI powered smart life planning tool, that breaks your goal into smaller tasks, learns your behavioural patterns and plans your perfect schedule</a:t>
            </a:r>
          </a:p>
        </p:txBody>
      </p:sp>
      <p:sp>
        <p:nvSpPr>
          <p:cNvPr name="TextBox 25" id="25"/>
          <p:cNvSpPr txBox="true"/>
          <p:nvPr/>
        </p:nvSpPr>
        <p:spPr>
          <a:xfrm rot="0">
            <a:off x="3110109" y="6016700"/>
            <a:ext cx="3262874" cy="1189355"/>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Montserrat"/>
                <a:ea typeface="Montserrat"/>
                <a:cs typeface="Montserrat"/>
                <a:sym typeface="Montserrat"/>
              </a:rPr>
              <a:t>BREAKS YOUR GOALS INTO SMALL TASKS</a:t>
            </a:r>
          </a:p>
        </p:txBody>
      </p:sp>
      <p:sp>
        <p:nvSpPr>
          <p:cNvPr name="TextBox 26" id="26"/>
          <p:cNvSpPr txBox="true"/>
          <p:nvPr/>
        </p:nvSpPr>
        <p:spPr>
          <a:xfrm rot="0">
            <a:off x="11902648" y="6016700"/>
            <a:ext cx="3262874" cy="135318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Montserrat"/>
                <a:ea typeface="Montserrat"/>
                <a:cs typeface="Montserrat"/>
                <a:sym typeface="Montserrat"/>
              </a:rPr>
              <a:t>LEARNS AND IMPROVES SCHEDULING </a:t>
            </a:r>
          </a:p>
        </p:txBody>
      </p:sp>
      <p:sp>
        <p:nvSpPr>
          <p:cNvPr name="TextBox 27" id="27"/>
          <p:cNvSpPr txBox="true"/>
          <p:nvPr/>
        </p:nvSpPr>
        <p:spPr>
          <a:xfrm rot="0">
            <a:off x="7512563" y="5788100"/>
            <a:ext cx="3262874" cy="181038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Montserrat"/>
                <a:ea typeface="Montserrat"/>
                <a:cs typeface="Montserrat"/>
                <a:sym typeface="Montserrat"/>
              </a:rPr>
              <a:t>FILLS YOUR CALENDAR BALANCING ALL YOUR PRIORITIES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028700" y="1850324"/>
            <a:ext cx="16545637" cy="7721297"/>
          </a:xfrm>
          <a:prstGeom prst="rect">
            <a:avLst/>
          </a:prstGeom>
        </p:spPr>
      </p:pic>
      <p:sp>
        <p:nvSpPr>
          <p:cNvPr name="TextBox 3" id="3"/>
          <p:cNvSpPr txBox="true"/>
          <p:nvPr/>
        </p:nvSpPr>
        <p:spPr>
          <a:xfrm rot="0">
            <a:off x="356740" y="331145"/>
            <a:ext cx="6202776" cy="948658"/>
          </a:xfrm>
          <a:prstGeom prst="rect">
            <a:avLst/>
          </a:prstGeom>
        </p:spPr>
        <p:txBody>
          <a:bodyPr anchor="t" rtlCol="false" tIns="0" lIns="0" bIns="0" rIns="0">
            <a:spAutoFit/>
          </a:bodyPr>
          <a:lstStyle/>
          <a:p>
            <a:pPr algn="l" marL="0" indent="0" lvl="0">
              <a:lnSpc>
                <a:spcPts val="7437"/>
              </a:lnSpc>
              <a:spcBef>
                <a:spcPct val="0"/>
              </a:spcBef>
            </a:pPr>
            <a:r>
              <a:rPr lang="en-US" b="true" sz="6197">
                <a:solidFill>
                  <a:srgbClr val="13002B"/>
                </a:solidFill>
                <a:latin typeface="Roboto Bold"/>
                <a:ea typeface="Roboto Bold"/>
                <a:cs typeface="Roboto Bold"/>
                <a:sym typeface="Roboto Bold"/>
              </a:rPr>
              <a:t>Demo</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47205" y="4462144"/>
            <a:ext cx="15393591" cy="1219838"/>
          </a:xfrm>
          <a:prstGeom prst="rect">
            <a:avLst/>
          </a:prstGeom>
        </p:spPr>
        <p:txBody>
          <a:bodyPr anchor="t" rtlCol="false" tIns="0" lIns="0" bIns="0" rIns="0">
            <a:spAutoFit/>
          </a:bodyPr>
          <a:lstStyle/>
          <a:p>
            <a:pPr algn="ctr">
              <a:lnSpc>
                <a:spcPts val="9939"/>
              </a:lnSpc>
              <a:spcBef>
                <a:spcPct val="0"/>
              </a:spcBef>
            </a:pPr>
            <a:r>
              <a:rPr lang="en-US" b="true" sz="7099">
                <a:solidFill>
                  <a:srgbClr val="000000"/>
                </a:solidFill>
                <a:latin typeface="Montserrat Bold"/>
                <a:ea typeface="Montserrat Bold"/>
                <a:cs typeface="Montserrat Bold"/>
                <a:sym typeface="Montserrat Bold"/>
              </a:rPr>
              <a:t>Next Step -&gt;&gt; Lifestyle Superapp</a:t>
            </a:r>
          </a:p>
        </p:txBody>
      </p:sp>
      <p:sp>
        <p:nvSpPr>
          <p:cNvPr name="Freeform 3" id="3"/>
          <p:cNvSpPr/>
          <p:nvPr/>
        </p:nvSpPr>
        <p:spPr>
          <a:xfrm flipH="false" flipV="false" rot="7536833">
            <a:off x="-6107691" y="-5608610"/>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sp>
        <p:nvSpPr>
          <p:cNvPr name="Freeform 4" id="4"/>
          <p:cNvSpPr/>
          <p:nvPr/>
        </p:nvSpPr>
        <p:spPr>
          <a:xfrm flipH="false" flipV="false" rot="7536833">
            <a:off x="14165778" y="6502766"/>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grpSp>
        <p:nvGrpSpPr>
          <p:cNvPr name="Group 5" id="5"/>
          <p:cNvGrpSpPr/>
          <p:nvPr/>
        </p:nvGrpSpPr>
        <p:grpSpPr>
          <a:xfrm rot="0">
            <a:off x="3947234" y="-469093"/>
            <a:ext cx="2236496" cy="2286435"/>
            <a:chOff x="0" y="0"/>
            <a:chExt cx="2981994" cy="3048580"/>
          </a:xfrm>
        </p:grpSpPr>
        <p:grpSp>
          <p:nvGrpSpPr>
            <p:cNvPr name="Group 6" id="6"/>
            <p:cNvGrpSpPr/>
            <p:nvPr/>
          </p:nvGrpSpPr>
          <p:grpSpPr>
            <a:xfrm rot="0">
              <a:off x="0" y="0"/>
              <a:ext cx="2981994" cy="3048580"/>
              <a:chOff x="0" y="0"/>
              <a:chExt cx="2095920" cy="2142720"/>
            </a:xfrm>
          </p:grpSpPr>
          <p:sp>
            <p:nvSpPr>
              <p:cNvPr name="Freeform 7" id="7"/>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TextBox 8" id="8"/>
            <p:cNvSpPr txBox="true"/>
            <p:nvPr/>
          </p:nvSpPr>
          <p:spPr>
            <a:xfrm rot="0">
              <a:off x="80589" y="1215892"/>
              <a:ext cx="2820816" cy="569172"/>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Montserrat Bold"/>
                  <a:ea typeface="Montserrat Bold"/>
                  <a:cs typeface="Montserrat Bold"/>
                  <a:sym typeface="Montserrat Bold"/>
                </a:rPr>
                <a:t>Note Taking</a:t>
              </a:r>
            </a:p>
          </p:txBody>
        </p:sp>
      </p:grpSp>
      <p:grpSp>
        <p:nvGrpSpPr>
          <p:cNvPr name="Group 9" id="9"/>
          <p:cNvGrpSpPr/>
          <p:nvPr/>
        </p:nvGrpSpPr>
        <p:grpSpPr>
          <a:xfrm rot="0">
            <a:off x="152922" y="8902273"/>
            <a:ext cx="2115612" cy="1797363"/>
            <a:chOff x="0" y="0"/>
            <a:chExt cx="2820816" cy="2396483"/>
          </a:xfrm>
        </p:grpSpPr>
        <p:grpSp>
          <p:nvGrpSpPr>
            <p:cNvPr name="Group 10" id="10"/>
            <p:cNvGrpSpPr/>
            <p:nvPr/>
          </p:nvGrpSpPr>
          <p:grpSpPr>
            <a:xfrm rot="0">
              <a:off x="238338" y="0"/>
              <a:ext cx="2344141" cy="2396483"/>
              <a:chOff x="0" y="0"/>
              <a:chExt cx="2095920" cy="2142720"/>
            </a:xfrm>
          </p:grpSpPr>
          <p:sp>
            <p:nvSpPr>
              <p:cNvPr name="Freeform 11" id="11"/>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TextBox 12" id="12"/>
            <p:cNvSpPr txBox="true"/>
            <p:nvPr/>
          </p:nvSpPr>
          <p:spPr>
            <a:xfrm rot="0">
              <a:off x="0" y="889843"/>
              <a:ext cx="2820816" cy="569172"/>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Montserrat Bold"/>
                  <a:ea typeface="Montserrat Bold"/>
                  <a:cs typeface="Montserrat Bold"/>
                  <a:sym typeface="Montserrat Bold"/>
                </a:rPr>
                <a:t>Analytics</a:t>
              </a:r>
            </a:p>
          </p:txBody>
        </p:sp>
      </p:grpSp>
      <p:grpSp>
        <p:nvGrpSpPr>
          <p:cNvPr name="Group 13" id="13"/>
          <p:cNvGrpSpPr/>
          <p:nvPr/>
        </p:nvGrpSpPr>
        <p:grpSpPr>
          <a:xfrm rot="0">
            <a:off x="15615598" y="-458786"/>
            <a:ext cx="3010756" cy="2276128"/>
            <a:chOff x="0" y="0"/>
            <a:chExt cx="4014342" cy="3034837"/>
          </a:xfrm>
        </p:grpSpPr>
        <p:grpSp>
          <p:nvGrpSpPr>
            <p:cNvPr name="Group 14" id="14"/>
            <p:cNvGrpSpPr/>
            <p:nvPr/>
          </p:nvGrpSpPr>
          <p:grpSpPr>
            <a:xfrm rot="0">
              <a:off x="0" y="0"/>
              <a:ext cx="4014342" cy="3034837"/>
              <a:chOff x="0" y="0"/>
              <a:chExt cx="2834291" cy="2142720"/>
            </a:xfrm>
          </p:grpSpPr>
          <p:sp>
            <p:nvSpPr>
              <p:cNvPr name="Freeform 15" id="15"/>
              <p:cNvSpPr/>
              <p:nvPr/>
            </p:nvSpPr>
            <p:spPr>
              <a:xfrm flipH="false" flipV="false" rot="0">
                <a:off x="0" y="0"/>
                <a:ext cx="2834379" cy="2142744"/>
              </a:xfrm>
              <a:custGeom>
                <a:avLst/>
                <a:gdLst/>
                <a:ahLst/>
                <a:cxnLst/>
                <a:rect r="r" b="b" t="t" l="l"/>
                <a:pathLst>
                  <a:path h="2142744" w="2834379">
                    <a:moveTo>
                      <a:pt x="1422357" y="0"/>
                    </a:moveTo>
                    <a:cubicBezTo>
                      <a:pt x="639047" y="0"/>
                      <a:pt x="0" y="472821"/>
                      <a:pt x="0" y="1052322"/>
                    </a:cubicBezTo>
                    <a:cubicBezTo>
                      <a:pt x="0" y="1311529"/>
                      <a:pt x="133958" y="1548003"/>
                      <a:pt x="350351" y="1731010"/>
                    </a:cubicBezTo>
                    <a:cubicBezTo>
                      <a:pt x="267916" y="2142744"/>
                      <a:pt x="267916" y="2142744"/>
                      <a:pt x="267916" y="2142744"/>
                    </a:cubicBezTo>
                    <a:cubicBezTo>
                      <a:pt x="793614" y="1990217"/>
                      <a:pt x="793614" y="1990217"/>
                      <a:pt x="793614" y="1990217"/>
                    </a:cubicBezTo>
                    <a:cubicBezTo>
                      <a:pt x="979094" y="2058797"/>
                      <a:pt x="1195488" y="2097024"/>
                      <a:pt x="1422357" y="2097024"/>
                    </a:cubicBezTo>
                    <a:cubicBezTo>
                      <a:pt x="2195363" y="2097024"/>
                      <a:pt x="2834379" y="1624203"/>
                      <a:pt x="2834379" y="1052322"/>
                    </a:cubicBezTo>
                    <a:cubicBezTo>
                      <a:pt x="2834238" y="472821"/>
                      <a:pt x="2195363" y="0"/>
                      <a:pt x="1422357"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TextBox 16" id="16"/>
            <p:cNvSpPr txBox="true"/>
            <p:nvPr/>
          </p:nvSpPr>
          <p:spPr>
            <a:xfrm rot="0">
              <a:off x="99891" y="904220"/>
              <a:ext cx="3814561" cy="1178772"/>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Montserrat Bold"/>
                  <a:ea typeface="Montserrat Bold"/>
                  <a:cs typeface="Montserrat Bold"/>
                  <a:sym typeface="Montserrat Bold"/>
                </a:rPr>
                <a:t>Strategizing Goals</a:t>
              </a:r>
            </a:p>
          </p:txBody>
        </p:sp>
      </p:grpSp>
      <p:grpSp>
        <p:nvGrpSpPr>
          <p:cNvPr name="Group 17" id="17"/>
          <p:cNvGrpSpPr/>
          <p:nvPr/>
        </p:nvGrpSpPr>
        <p:grpSpPr>
          <a:xfrm rot="0">
            <a:off x="9390054" y="7083345"/>
            <a:ext cx="2659866" cy="1818928"/>
            <a:chOff x="0" y="0"/>
            <a:chExt cx="3546488" cy="2425237"/>
          </a:xfrm>
        </p:grpSpPr>
        <p:grpSp>
          <p:nvGrpSpPr>
            <p:cNvPr name="Group 18" id="18"/>
            <p:cNvGrpSpPr/>
            <p:nvPr/>
          </p:nvGrpSpPr>
          <p:grpSpPr>
            <a:xfrm rot="0">
              <a:off x="0" y="0"/>
              <a:ext cx="3546488" cy="2425237"/>
              <a:chOff x="0" y="0"/>
              <a:chExt cx="2503967" cy="1712317"/>
            </a:xfrm>
          </p:grpSpPr>
          <p:sp>
            <p:nvSpPr>
              <p:cNvPr name="Freeform 19" id="19"/>
              <p:cNvSpPr/>
              <p:nvPr/>
            </p:nvSpPr>
            <p:spPr>
              <a:xfrm flipH="false" flipV="false" rot="0">
                <a:off x="0" y="0"/>
                <a:ext cx="2504055" cy="1712341"/>
              </a:xfrm>
              <a:custGeom>
                <a:avLst/>
                <a:gdLst/>
                <a:ahLst/>
                <a:cxnLst/>
                <a:rect r="r" b="b" t="t" l="l"/>
                <a:pathLst>
                  <a:path h="1712341" w="2504055">
                    <a:moveTo>
                      <a:pt x="1256588" y="0"/>
                    </a:moveTo>
                    <a:cubicBezTo>
                      <a:pt x="564569" y="0"/>
                      <a:pt x="0" y="377847"/>
                      <a:pt x="0" y="840945"/>
                    </a:cubicBezTo>
                    <a:cubicBezTo>
                      <a:pt x="0" y="1048086"/>
                      <a:pt x="118346" y="1237060"/>
                      <a:pt x="309519" y="1383306"/>
                    </a:cubicBezTo>
                    <a:cubicBezTo>
                      <a:pt x="236691" y="1712341"/>
                      <a:pt x="236691" y="1712341"/>
                      <a:pt x="236691" y="1712341"/>
                    </a:cubicBezTo>
                    <a:cubicBezTo>
                      <a:pt x="701122" y="1590447"/>
                      <a:pt x="701122" y="1590447"/>
                      <a:pt x="701122" y="1590447"/>
                    </a:cubicBezTo>
                    <a:cubicBezTo>
                      <a:pt x="864985" y="1645252"/>
                      <a:pt x="1056159" y="1675800"/>
                      <a:pt x="1256588" y="1675800"/>
                    </a:cubicBezTo>
                    <a:cubicBezTo>
                      <a:pt x="1939503" y="1675800"/>
                      <a:pt x="2504055" y="1297953"/>
                      <a:pt x="2504055" y="840945"/>
                    </a:cubicBezTo>
                    <a:cubicBezTo>
                      <a:pt x="2503921" y="377847"/>
                      <a:pt x="1939503" y="0"/>
                      <a:pt x="1256588"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TextBox 20" id="20"/>
            <p:cNvSpPr txBox="true"/>
            <p:nvPr/>
          </p:nvSpPr>
          <p:spPr>
            <a:xfrm rot="0">
              <a:off x="88249" y="904220"/>
              <a:ext cx="3369991" cy="569172"/>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Montserrat Bold"/>
                  <a:ea typeface="Montserrat Bold"/>
                  <a:cs typeface="Montserrat Bold"/>
                  <a:sym typeface="Montserrat Bold"/>
                </a:rPr>
                <a:t>Collaboration</a:t>
              </a:r>
            </a:p>
          </p:txBody>
        </p:sp>
      </p:grpSp>
      <p:grpSp>
        <p:nvGrpSpPr>
          <p:cNvPr name="Group 21" id="21"/>
          <p:cNvGrpSpPr/>
          <p:nvPr/>
        </p:nvGrpSpPr>
        <p:grpSpPr>
          <a:xfrm rot="0">
            <a:off x="10348456" y="1385916"/>
            <a:ext cx="2226414" cy="1818928"/>
            <a:chOff x="0" y="0"/>
            <a:chExt cx="2968552" cy="2425237"/>
          </a:xfrm>
        </p:grpSpPr>
        <p:grpSp>
          <p:nvGrpSpPr>
            <p:cNvPr name="Group 22" id="22"/>
            <p:cNvGrpSpPr/>
            <p:nvPr/>
          </p:nvGrpSpPr>
          <p:grpSpPr>
            <a:xfrm rot="0">
              <a:off x="0" y="0"/>
              <a:ext cx="2968552" cy="2425237"/>
              <a:chOff x="0" y="0"/>
              <a:chExt cx="2095920" cy="1712317"/>
            </a:xfrm>
          </p:grpSpPr>
          <p:sp>
            <p:nvSpPr>
              <p:cNvPr name="Freeform 23" id="23"/>
              <p:cNvSpPr/>
              <p:nvPr/>
            </p:nvSpPr>
            <p:spPr>
              <a:xfrm flipH="false" flipV="false" rot="0">
                <a:off x="0" y="0"/>
                <a:ext cx="2096008" cy="1712341"/>
              </a:xfrm>
              <a:custGeom>
                <a:avLst/>
                <a:gdLst/>
                <a:ahLst/>
                <a:cxnLst/>
                <a:rect r="r" b="b" t="t" l="l"/>
                <a:pathLst>
                  <a:path h="1712341" w="2096008">
                    <a:moveTo>
                      <a:pt x="1051814" y="0"/>
                    </a:moveTo>
                    <a:cubicBezTo>
                      <a:pt x="472567" y="0"/>
                      <a:pt x="0" y="377847"/>
                      <a:pt x="0" y="840945"/>
                    </a:cubicBezTo>
                    <a:cubicBezTo>
                      <a:pt x="0" y="1048086"/>
                      <a:pt x="99060" y="1237060"/>
                      <a:pt x="259080" y="1383306"/>
                    </a:cubicBezTo>
                    <a:cubicBezTo>
                      <a:pt x="198120" y="1712341"/>
                      <a:pt x="198120" y="1712341"/>
                      <a:pt x="198120" y="1712341"/>
                    </a:cubicBezTo>
                    <a:cubicBezTo>
                      <a:pt x="586867" y="1590447"/>
                      <a:pt x="586867" y="1590447"/>
                      <a:pt x="586867" y="1590447"/>
                    </a:cubicBezTo>
                    <a:cubicBezTo>
                      <a:pt x="724027" y="1645252"/>
                      <a:pt x="884047" y="1675800"/>
                      <a:pt x="1051814" y="1675800"/>
                    </a:cubicBezTo>
                    <a:cubicBezTo>
                      <a:pt x="1623441" y="1675800"/>
                      <a:pt x="2096008" y="1297953"/>
                      <a:pt x="2096008" y="840945"/>
                    </a:cubicBezTo>
                    <a:cubicBezTo>
                      <a:pt x="2095881" y="377847"/>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TextBox 24" id="24"/>
            <p:cNvSpPr txBox="true"/>
            <p:nvPr/>
          </p:nvSpPr>
          <p:spPr>
            <a:xfrm rot="0">
              <a:off x="73868" y="904220"/>
              <a:ext cx="2820816" cy="569172"/>
            </a:xfrm>
            <a:prstGeom prst="rect">
              <a:avLst/>
            </a:prstGeom>
          </p:spPr>
          <p:txBody>
            <a:bodyPr anchor="t" rtlCol="false" tIns="0" lIns="0" bIns="0" rIns="0">
              <a:spAutoFit/>
            </a:bodyPr>
            <a:lstStyle/>
            <a:p>
              <a:pPr algn="ctr">
                <a:lnSpc>
                  <a:spcPts val="3640"/>
                </a:lnSpc>
                <a:spcBef>
                  <a:spcPct val="0"/>
                </a:spcBef>
              </a:pPr>
              <a:r>
                <a:rPr lang="en-US" b="true" sz="2600">
                  <a:solidFill>
                    <a:srgbClr val="FFFFFF"/>
                  </a:solidFill>
                  <a:latin typeface="Montserrat Bold"/>
                  <a:ea typeface="Montserrat Bold"/>
                  <a:cs typeface="Montserrat Bold"/>
                  <a:sym typeface="Montserrat Bold"/>
                </a:rPr>
                <a:t>Community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93096" y="4462144"/>
            <a:ext cx="10301808" cy="1219838"/>
          </a:xfrm>
          <a:prstGeom prst="rect">
            <a:avLst/>
          </a:prstGeom>
        </p:spPr>
        <p:txBody>
          <a:bodyPr anchor="t" rtlCol="false" tIns="0" lIns="0" bIns="0" rIns="0">
            <a:spAutoFit/>
          </a:bodyPr>
          <a:lstStyle/>
          <a:p>
            <a:pPr algn="ctr">
              <a:lnSpc>
                <a:spcPts val="9939"/>
              </a:lnSpc>
              <a:spcBef>
                <a:spcPct val="0"/>
              </a:spcBef>
            </a:pPr>
            <a:r>
              <a:rPr lang="en-US" b="true" sz="7099">
                <a:solidFill>
                  <a:srgbClr val="000000"/>
                </a:solidFill>
                <a:latin typeface="Montserrat Bold"/>
                <a:ea typeface="Montserrat Bold"/>
                <a:cs typeface="Montserrat Bold"/>
                <a:sym typeface="Montserrat Bold"/>
              </a:rPr>
              <a:t>All we ask is £100,000</a:t>
            </a:r>
          </a:p>
        </p:txBody>
      </p:sp>
      <p:sp>
        <p:nvSpPr>
          <p:cNvPr name="Freeform 3" id="3"/>
          <p:cNvSpPr/>
          <p:nvPr/>
        </p:nvSpPr>
        <p:spPr>
          <a:xfrm flipH="false" flipV="false" rot="7536833">
            <a:off x="-6107691" y="-5608610"/>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sp>
        <p:nvSpPr>
          <p:cNvPr name="Freeform 4" id="4"/>
          <p:cNvSpPr/>
          <p:nvPr/>
        </p:nvSpPr>
        <p:spPr>
          <a:xfrm flipH="false" flipV="false" rot="7536833">
            <a:off x="14165778" y="6502766"/>
            <a:ext cx="9627545" cy="9651674"/>
          </a:xfrm>
          <a:custGeom>
            <a:avLst/>
            <a:gdLst/>
            <a:ahLst/>
            <a:cxnLst/>
            <a:rect r="r" b="b" t="t" l="l"/>
            <a:pathLst>
              <a:path h="9651674" w="9627545">
                <a:moveTo>
                  <a:pt x="0" y="0"/>
                </a:moveTo>
                <a:lnTo>
                  <a:pt x="9627544" y="0"/>
                </a:lnTo>
                <a:lnTo>
                  <a:pt x="9627544" y="9651674"/>
                </a:lnTo>
                <a:lnTo>
                  <a:pt x="0" y="9651674"/>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3299669" y="5075791"/>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3" id="3"/>
          <p:cNvSpPr/>
          <p:nvPr/>
        </p:nvSpPr>
        <p:spPr>
          <a:xfrm flipH="false" flipV="false" rot="-1898322">
            <a:off x="-3784911" y="-3899454"/>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4" id="4"/>
          <p:cNvSpPr/>
          <p:nvPr/>
        </p:nvSpPr>
        <p:spPr>
          <a:xfrm flipH="false" flipV="false" rot="0">
            <a:off x="5439688" y="6727787"/>
            <a:ext cx="371816" cy="371816"/>
          </a:xfrm>
          <a:custGeom>
            <a:avLst/>
            <a:gdLst/>
            <a:ahLst/>
            <a:cxnLst/>
            <a:rect r="r" b="b" t="t" l="l"/>
            <a:pathLst>
              <a:path h="371816" w="371816">
                <a:moveTo>
                  <a:pt x="0" y="0"/>
                </a:moveTo>
                <a:lnTo>
                  <a:pt x="371816" y="0"/>
                </a:lnTo>
                <a:lnTo>
                  <a:pt x="371816" y="371816"/>
                </a:lnTo>
                <a:lnTo>
                  <a:pt x="0" y="371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414662" y="1028700"/>
            <a:ext cx="1412612" cy="1415443"/>
          </a:xfrm>
          <a:custGeom>
            <a:avLst/>
            <a:gdLst/>
            <a:ahLst/>
            <a:cxnLst/>
            <a:rect r="r" b="b" t="t" l="l"/>
            <a:pathLst>
              <a:path h="1415443" w="1412612">
                <a:moveTo>
                  <a:pt x="0" y="0"/>
                </a:moveTo>
                <a:lnTo>
                  <a:pt x="1412612" y="0"/>
                </a:lnTo>
                <a:lnTo>
                  <a:pt x="1412612" y="1415443"/>
                </a:lnTo>
                <a:lnTo>
                  <a:pt x="0" y="1415443"/>
                </a:lnTo>
                <a:lnTo>
                  <a:pt x="0" y="0"/>
                </a:lnTo>
                <a:close/>
              </a:path>
            </a:pathLst>
          </a:custGeom>
          <a:blipFill>
            <a:blip r:embed="rId5"/>
            <a:stretch>
              <a:fillRect l="0" t="0" r="0" b="0"/>
            </a:stretch>
          </a:blipFill>
        </p:spPr>
      </p:sp>
      <p:sp>
        <p:nvSpPr>
          <p:cNvPr name="TextBox 6" id="6"/>
          <p:cNvSpPr txBox="true"/>
          <p:nvPr/>
        </p:nvSpPr>
        <p:spPr>
          <a:xfrm rot="0">
            <a:off x="5361112" y="4229634"/>
            <a:ext cx="3908246" cy="709734"/>
          </a:xfrm>
          <a:prstGeom prst="rect">
            <a:avLst/>
          </a:prstGeom>
        </p:spPr>
        <p:txBody>
          <a:bodyPr anchor="t" rtlCol="false" tIns="0" lIns="0" bIns="0" rIns="0">
            <a:spAutoFit/>
          </a:bodyPr>
          <a:lstStyle/>
          <a:p>
            <a:pPr algn="l">
              <a:lnSpc>
                <a:spcPts val="5626"/>
              </a:lnSpc>
            </a:pPr>
            <a:r>
              <a:rPr lang="en-US" sz="4688" b="true">
                <a:solidFill>
                  <a:srgbClr val="000000"/>
                </a:solidFill>
                <a:latin typeface="Montserrat Bold"/>
                <a:ea typeface="Montserrat Bold"/>
                <a:cs typeface="Montserrat Bold"/>
                <a:sym typeface="Montserrat Bold"/>
              </a:rPr>
              <a:t>Contact Us</a:t>
            </a:r>
          </a:p>
        </p:txBody>
      </p:sp>
      <p:sp>
        <p:nvSpPr>
          <p:cNvPr name="TextBox 7" id="7"/>
          <p:cNvSpPr txBox="true"/>
          <p:nvPr/>
        </p:nvSpPr>
        <p:spPr>
          <a:xfrm rot="0">
            <a:off x="5946845" y="6718225"/>
            <a:ext cx="5038461" cy="381378"/>
          </a:xfrm>
          <a:prstGeom prst="rect">
            <a:avLst/>
          </a:prstGeom>
        </p:spPr>
        <p:txBody>
          <a:bodyPr anchor="t" rtlCol="false" tIns="0" lIns="0" bIns="0" rIns="0">
            <a:spAutoFit/>
          </a:bodyPr>
          <a:lstStyle/>
          <a:p>
            <a:pPr algn="l">
              <a:lnSpc>
                <a:spcPts val="3129"/>
              </a:lnSpc>
            </a:pPr>
            <a:r>
              <a:rPr lang="en-US" sz="2235" u="sng">
                <a:solidFill>
                  <a:srgbClr val="000000"/>
                </a:solidFill>
                <a:latin typeface="Montserrat"/>
                <a:ea typeface="Montserrat"/>
                <a:cs typeface="Montserrat"/>
                <a:sym typeface="Montserrat"/>
                <a:hlinkClick r:id="rId6" tooltip="https://www.linkedin.com/in/farizalatifova?utm_source=share&amp;utm_campaign=share_via&amp;utm_content=profile&amp;utm_medium=ios_app"/>
              </a:rPr>
              <a:t>LinkedIn</a:t>
            </a:r>
          </a:p>
        </p:txBody>
      </p:sp>
      <p:sp>
        <p:nvSpPr>
          <p:cNvPr name="TextBox 8" id="8"/>
          <p:cNvSpPr txBox="true"/>
          <p:nvPr/>
        </p:nvSpPr>
        <p:spPr>
          <a:xfrm rot="0">
            <a:off x="5439688" y="5063339"/>
            <a:ext cx="2769366" cy="507558"/>
          </a:xfrm>
          <a:prstGeom prst="rect">
            <a:avLst/>
          </a:prstGeom>
        </p:spPr>
        <p:txBody>
          <a:bodyPr anchor="t" rtlCol="false" tIns="0" lIns="0" bIns="0" rIns="0">
            <a:spAutoFit/>
          </a:bodyPr>
          <a:lstStyle/>
          <a:p>
            <a:pPr algn="l">
              <a:lnSpc>
                <a:spcPts val="4088"/>
              </a:lnSpc>
            </a:pPr>
            <a:r>
              <a:rPr lang="en-US" sz="2920" b="true">
                <a:solidFill>
                  <a:srgbClr val="000000"/>
                </a:solidFill>
                <a:latin typeface="Montserrat Light Bold"/>
                <a:ea typeface="Montserrat Light Bold"/>
                <a:cs typeface="Montserrat Light Bold"/>
                <a:sym typeface="Montserrat Light Bold"/>
              </a:rPr>
              <a:t>Dr Fariza</a:t>
            </a:r>
          </a:p>
        </p:txBody>
      </p:sp>
      <p:sp>
        <p:nvSpPr>
          <p:cNvPr name="TextBox 9" id="9"/>
          <p:cNvSpPr txBox="true"/>
          <p:nvPr/>
        </p:nvSpPr>
        <p:spPr>
          <a:xfrm rot="0">
            <a:off x="5439688" y="5592140"/>
            <a:ext cx="3150826" cy="381605"/>
          </a:xfrm>
          <a:prstGeom prst="rect">
            <a:avLst/>
          </a:prstGeom>
        </p:spPr>
        <p:txBody>
          <a:bodyPr anchor="t" rtlCol="false" tIns="0" lIns="0" bIns="0" rIns="0">
            <a:spAutoFit/>
          </a:bodyPr>
          <a:lstStyle/>
          <a:p>
            <a:pPr algn="l" marL="0" indent="0" lvl="0">
              <a:lnSpc>
                <a:spcPts val="3129"/>
              </a:lnSpc>
              <a:spcBef>
                <a:spcPct val="0"/>
              </a:spcBef>
            </a:pPr>
            <a:r>
              <a:rPr lang="en-US" sz="2235">
                <a:solidFill>
                  <a:srgbClr val="000000"/>
                </a:solidFill>
                <a:latin typeface="Montserrat"/>
                <a:ea typeface="Montserrat"/>
                <a:cs typeface="Montserrat"/>
                <a:sym typeface="Montserrat"/>
              </a:rPr>
              <a:t>CVO</a:t>
            </a:r>
          </a:p>
        </p:txBody>
      </p:sp>
      <p:sp>
        <p:nvSpPr>
          <p:cNvPr name="TextBox 10" id="10"/>
          <p:cNvSpPr txBox="true"/>
          <p:nvPr/>
        </p:nvSpPr>
        <p:spPr>
          <a:xfrm rot="0">
            <a:off x="15545822" y="1438296"/>
            <a:ext cx="1713478" cy="405440"/>
          </a:xfrm>
          <a:prstGeom prst="rect">
            <a:avLst/>
          </a:prstGeom>
        </p:spPr>
        <p:txBody>
          <a:bodyPr anchor="t" rtlCol="false" tIns="0" lIns="0" bIns="0" rIns="0">
            <a:spAutoFit/>
          </a:bodyPr>
          <a:lstStyle/>
          <a:p>
            <a:pPr algn="l" marL="0" indent="0" lvl="0">
              <a:lnSpc>
                <a:spcPts val="3335"/>
              </a:lnSpc>
              <a:spcBef>
                <a:spcPct val="0"/>
              </a:spcBef>
            </a:pPr>
            <a:r>
              <a:rPr lang="en-US" sz="2382">
                <a:solidFill>
                  <a:srgbClr val="000000"/>
                </a:solidFill>
                <a:latin typeface="Montserrat"/>
                <a:ea typeface="Montserrat"/>
                <a:cs typeface="Montserrat"/>
                <a:sym typeface="Montserrat"/>
              </a:rPr>
              <a:t>InFocus AI</a:t>
            </a:r>
          </a:p>
        </p:txBody>
      </p:sp>
      <p:sp>
        <p:nvSpPr>
          <p:cNvPr name="TextBox 11" id="11"/>
          <p:cNvSpPr txBox="true"/>
          <p:nvPr/>
        </p:nvSpPr>
        <p:spPr>
          <a:xfrm rot="0">
            <a:off x="5361112" y="2575440"/>
            <a:ext cx="8460437" cy="1577994"/>
          </a:xfrm>
          <a:prstGeom prst="rect">
            <a:avLst/>
          </a:prstGeom>
        </p:spPr>
        <p:txBody>
          <a:bodyPr anchor="t" rtlCol="false" tIns="0" lIns="0" bIns="0" rIns="0">
            <a:spAutoFit/>
          </a:bodyPr>
          <a:lstStyle/>
          <a:p>
            <a:pPr algn="l">
              <a:lnSpc>
                <a:spcPts val="12508"/>
              </a:lnSpc>
            </a:pPr>
            <a:r>
              <a:rPr lang="en-US" sz="10424" b="true">
                <a:solidFill>
                  <a:srgbClr val="000000"/>
                </a:solidFill>
                <a:latin typeface="Montserrat Bold"/>
                <a:ea typeface="Montserrat Bold"/>
                <a:cs typeface="Montserrat Bold"/>
                <a:sym typeface="Montserrat Bold"/>
              </a:rPr>
              <a:t>Thank you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393785" y="-4549297"/>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3" id="3"/>
          <p:cNvSpPr/>
          <p:nvPr/>
        </p:nvSpPr>
        <p:spPr>
          <a:xfrm flipH="false" flipV="false" rot="-1898322">
            <a:off x="-3087120" y="7441242"/>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4" id="4"/>
          <p:cNvGrpSpPr/>
          <p:nvPr/>
        </p:nvGrpSpPr>
        <p:grpSpPr>
          <a:xfrm rot="0">
            <a:off x="-1105323" y="2076450"/>
            <a:ext cx="20498646" cy="6857546"/>
            <a:chOff x="0" y="0"/>
            <a:chExt cx="5398820" cy="1806103"/>
          </a:xfrm>
        </p:grpSpPr>
        <p:sp>
          <p:nvSpPr>
            <p:cNvPr name="Freeform 5" id="5"/>
            <p:cNvSpPr/>
            <p:nvPr/>
          </p:nvSpPr>
          <p:spPr>
            <a:xfrm flipH="false" flipV="false" rot="0">
              <a:off x="0" y="0"/>
              <a:ext cx="5398820" cy="1806103"/>
            </a:xfrm>
            <a:custGeom>
              <a:avLst/>
              <a:gdLst/>
              <a:ahLst/>
              <a:cxnLst/>
              <a:rect r="r" b="b" t="t" l="l"/>
              <a:pathLst>
                <a:path h="1806103" w="5398820">
                  <a:moveTo>
                    <a:pt x="0" y="0"/>
                  </a:moveTo>
                  <a:lnTo>
                    <a:pt x="5398820" y="0"/>
                  </a:lnTo>
                  <a:lnTo>
                    <a:pt x="5398820" y="1806103"/>
                  </a:lnTo>
                  <a:lnTo>
                    <a:pt x="0" y="1806103"/>
                  </a:lnTo>
                  <a:close/>
                </a:path>
              </a:pathLst>
            </a:custGeom>
            <a:solidFill>
              <a:srgbClr val="FFFFFF"/>
            </a:solidFill>
          </p:spPr>
        </p:sp>
        <p:sp>
          <p:nvSpPr>
            <p:cNvPr name="TextBox 6" id="6"/>
            <p:cNvSpPr txBox="true"/>
            <p:nvPr/>
          </p:nvSpPr>
          <p:spPr>
            <a:xfrm>
              <a:off x="0" y="-47625"/>
              <a:ext cx="5398820" cy="1853728"/>
            </a:xfrm>
            <a:prstGeom prst="rect">
              <a:avLst/>
            </a:prstGeom>
          </p:spPr>
          <p:txBody>
            <a:bodyPr anchor="ctr" rtlCol="false" tIns="50800" lIns="50800" bIns="50800" rIns="50800"/>
            <a:lstStyle/>
            <a:p>
              <a:pPr algn="ctr">
                <a:lnSpc>
                  <a:spcPts val="3640"/>
                </a:lnSpc>
              </a:pPr>
            </a:p>
          </p:txBody>
        </p:sp>
      </p:grpSp>
      <p:grpSp>
        <p:nvGrpSpPr>
          <p:cNvPr name="Group 7" id="7"/>
          <p:cNvGrpSpPr/>
          <p:nvPr/>
        </p:nvGrpSpPr>
        <p:grpSpPr>
          <a:xfrm rot="0">
            <a:off x="4259405" y="2245540"/>
            <a:ext cx="9582967" cy="6541398"/>
            <a:chOff x="0" y="0"/>
            <a:chExt cx="12777290" cy="8721865"/>
          </a:xfrm>
        </p:grpSpPr>
        <p:grpSp>
          <p:nvGrpSpPr>
            <p:cNvPr name="Group 8" id="8"/>
            <p:cNvGrpSpPr/>
            <p:nvPr/>
          </p:nvGrpSpPr>
          <p:grpSpPr>
            <a:xfrm rot="0">
              <a:off x="0" y="3358111"/>
              <a:ext cx="3554704" cy="603566"/>
              <a:chOff x="0" y="0"/>
              <a:chExt cx="1066152" cy="181026"/>
            </a:xfrm>
          </p:grpSpPr>
          <p:sp>
            <p:nvSpPr>
              <p:cNvPr name="Freeform 9" id="9"/>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0" id="10"/>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Dr Fariza</a:t>
                </a:r>
              </a:p>
            </p:txBody>
          </p:sp>
        </p:grpSp>
        <p:grpSp>
          <p:nvGrpSpPr>
            <p:cNvPr name="Group 11" id="11"/>
            <p:cNvGrpSpPr>
              <a:grpSpLocks noChangeAspect="true"/>
            </p:cNvGrpSpPr>
            <p:nvPr/>
          </p:nvGrpSpPr>
          <p:grpSpPr>
            <a:xfrm rot="0">
              <a:off x="164445" y="0"/>
              <a:ext cx="3225814" cy="3225814"/>
              <a:chOff x="0" y="0"/>
              <a:chExt cx="14840029" cy="14840029"/>
            </a:xfrm>
          </p:grpSpPr>
          <p:sp>
            <p:nvSpPr>
              <p:cNvPr name="Freeform 12" id="1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13" id="1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14" id="1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23" t="0" r="223" b="0"/>
                </a:stretch>
              </a:blipFill>
            </p:spPr>
          </p:sp>
        </p:grpSp>
        <p:grpSp>
          <p:nvGrpSpPr>
            <p:cNvPr name="Group 15" id="15"/>
            <p:cNvGrpSpPr/>
            <p:nvPr/>
          </p:nvGrpSpPr>
          <p:grpSpPr>
            <a:xfrm rot="0">
              <a:off x="4449024" y="3358111"/>
              <a:ext cx="3554704" cy="603566"/>
              <a:chOff x="0" y="0"/>
              <a:chExt cx="1066152" cy="181026"/>
            </a:xfrm>
          </p:grpSpPr>
          <p:sp>
            <p:nvSpPr>
              <p:cNvPr name="Freeform 16" id="16"/>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7" id="17"/>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Sonal</a:t>
                </a:r>
              </a:p>
            </p:txBody>
          </p:sp>
        </p:grpSp>
        <p:grpSp>
          <p:nvGrpSpPr>
            <p:cNvPr name="Group 18" id="18"/>
            <p:cNvGrpSpPr>
              <a:grpSpLocks noChangeAspect="true"/>
            </p:cNvGrpSpPr>
            <p:nvPr/>
          </p:nvGrpSpPr>
          <p:grpSpPr>
            <a:xfrm rot="0">
              <a:off x="4613469" y="0"/>
              <a:ext cx="3225814" cy="3225814"/>
              <a:chOff x="0" y="0"/>
              <a:chExt cx="14840029" cy="14840029"/>
            </a:xfrm>
          </p:grpSpPr>
          <p:sp>
            <p:nvSpPr>
              <p:cNvPr name="Freeform 19" id="1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0" id="2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1" id="2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0" r="223" b="0"/>
                </a:stretch>
              </a:blipFill>
            </p:spPr>
          </p:sp>
        </p:grpSp>
        <p:grpSp>
          <p:nvGrpSpPr>
            <p:cNvPr name="Group 22" id="22"/>
            <p:cNvGrpSpPr/>
            <p:nvPr/>
          </p:nvGrpSpPr>
          <p:grpSpPr>
            <a:xfrm rot="0">
              <a:off x="9222586" y="3358111"/>
              <a:ext cx="3554704" cy="603566"/>
              <a:chOff x="0" y="0"/>
              <a:chExt cx="1066152" cy="181026"/>
            </a:xfrm>
          </p:grpSpPr>
          <p:sp>
            <p:nvSpPr>
              <p:cNvPr name="Freeform 23" id="23"/>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24" id="24"/>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Moulish</a:t>
                </a:r>
              </a:p>
            </p:txBody>
          </p:sp>
        </p:grpSp>
        <p:grpSp>
          <p:nvGrpSpPr>
            <p:cNvPr name="Group 25" id="25"/>
            <p:cNvGrpSpPr>
              <a:grpSpLocks noChangeAspect="true"/>
            </p:cNvGrpSpPr>
            <p:nvPr/>
          </p:nvGrpSpPr>
          <p:grpSpPr>
            <a:xfrm rot="0">
              <a:off x="9387031" y="0"/>
              <a:ext cx="3225814" cy="3225814"/>
              <a:chOff x="0" y="0"/>
              <a:chExt cx="14840029" cy="14840029"/>
            </a:xfrm>
          </p:grpSpPr>
          <p:sp>
            <p:nvSpPr>
              <p:cNvPr name="Freeform 26" id="2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7" id="2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8" id="2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24598" r="223" b="-24598"/>
                </a:stretch>
              </a:blipFill>
            </p:spPr>
          </p:sp>
        </p:grpSp>
        <p:sp>
          <p:nvSpPr>
            <p:cNvPr name="TextBox 29" id="29"/>
            <p:cNvSpPr txBox="true"/>
            <p:nvPr/>
          </p:nvSpPr>
          <p:spPr>
            <a:xfrm rot="0">
              <a:off x="702306" y="4022692"/>
              <a:ext cx="2242062" cy="338240"/>
            </a:xfrm>
            <a:prstGeom prst="rect">
              <a:avLst/>
            </a:prstGeom>
          </p:spPr>
          <p:txBody>
            <a:bodyPr anchor="t" rtlCol="false" tIns="0" lIns="0" bIns="0" rIns="0">
              <a:spAutoFit/>
            </a:bodyPr>
            <a:lstStyle/>
            <a:p>
              <a:pPr algn="ctr">
                <a:lnSpc>
                  <a:spcPts val="2373"/>
                </a:lnSpc>
              </a:pPr>
              <a:r>
                <a:rPr lang="en-US" sz="1371">
                  <a:solidFill>
                    <a:srgbClr val="000000"/>
                  </a:solidFill>
                  <a:latin typeface="Montserrat"/>
                  <a:ea typeface="Montserrat"/>
                  <a:cs typeface="Montserrat"/>
                  <a:sym typeface="Montserrat"/>
                </a:rPr>
                <a:t>CVO</a:t>
              </a:r>
            </a:p>
          </p:txBody>
        </p:sp>
        <p:sp>
          <p:nvSpPr>
            <p:cNvPr name="TextBox 30" id="30"/>
            <p:cNvSpPr txBox="true"/>
            <p:nvPr/>
          </p:nvSpPr>
          <p:spPr>
            <a:xfrm rot="0">
              <a:off x="5151330" y="4022692"/>
              <a:ext cx="2242062" cy="338240"/>
            </a:xfrm>
            <a:prstGeom prst="rect">
              <a:avLst/>
            </a:prstGeom>
          </p:spPr>
          <p:txBody>
            <a:bodyPr anchor="t" rtlCol="false" tIns="0" lIns="0" bIns="0" rIns="0">
              <a:spAutoFit/>
            </a:bodyPr>
            <a:lstStyle/>
            <a:p>
              <a:pPr algn="ctr">
                <a:lnSpc>
                  <a:spcPts val="2373"/>
                </a:lnSpc>
              </a:pPr>
              <a:r>
                <a:rPr lang="en-US" sz="1371">
                  <a:solidFill>
                    <a:srgbClr val="000000"/>
                  </a:solidFill>
                  <a:latin typeface="Montserrat"/>
                  <a:ea typeface="Montserrat"/>
                  <a:cs typeface="Montserrat"/>
                  <a:sym typeface="Montserrat"/>
                </a:rPr>
                <a:t>Finance</a:t>
              </a:r>
            </a:p>
          </p:txBody>
        </p:sp>
        <p:sp>
          <p:nvSpPr>
            <p:cNvPr name="TextBox 31" id="31"/>
            <p:cNvSpPr txBox="true"/>
            <p:nvPr/>
          </p:nvSpPr>
          <p:spPr>
            <a:xfrm rot="0">
              <a:off x="9924892" y="4022692"/>
              <a:ext cx="2242062" cy="338240"/>
            </a:xfrm>
            <a:prstGeom prst="rect">
              <a:avLst/>
            </a:prstGeom>
          </p:spPr>
          <p:txBody>
            <a:bodyPr anchor="t" rtlCol="false" tIns="0" lIns="0" bIns="0" rIns="0">
              <a:spAutoFit/>
            </a:bodyPr>
            <a:lstStyle/>
            <a:p>
              <a:pPr algn="ctr">
                <a:lnSpc>
                  <a:spcPts val="2373"/>
                </a:lnSpc>
              </a:pPr>
              <a:r>
                <a:rPr lang="en-US" sz="1371">
                  <a:solidFill>
                    <a:srgbClr val="000000"/>
                  </a:solidFill>
                  <a:latin typeface="Montserrat"/>
                  <a:ea typeface="Montserrat"/>
                  <a:cs typeface="Montserrat"/>
                  <a:sym typeface="Montserrat"/>
                </a:rPr>
                <a:t>Software Engineer</a:t>
              </a:r>
            </a:p>
          </p:txBody>
        </p:sp>
        <p:grpSp>
          <p:nvGrpSpPr>
            <p:cNvPr name="Group 32" id="32"/>
            <p:cNvGrpSpPr/>
            <p:nvPr/>
          </p:nvGrpSpPr>
          <p:grpSpPr>
            <a:xfrm rot="0">
              <a:off x="2224512" y="7719043"/>
              <a:ext cx="3554704" cy="603566"/>
              <a:chOff x="0" y="0"/>
              <a:chExt cx="1066152" cy="181026"/>
            </a:xfrm>
          </p:grpSpPr>
          <p:sp>
            <p:nvSpPr>
              <p:cNvPr name="Freeform 33" id="33"/>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34" id="34"/>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Shanky</a:t>
                </a:r>
              </a:p>
            </p:txBody>
          </p:sp>
        </p:grpSp>
        <p:grpSp>
          <p:nvGrpSpPr>
            <p:cNvPr name="Group 35" id="35"/>
            <p:cNvGrpSpPr>
              <a:grpSpLocks noChangeAspect="true"/>
            </p:cNvGrpSpPr>
            <p:nvPr/>
          </p:nvGrpSpPr>
          <p:grpSpPr>
            <a:xfrm rot="0">
              <a:off x="2388957" y="4360932"/>
              <a:ext cx="3225814" cy="3225814"/>
              <a:chOff x="0" y="0"/>
              <a:chExt cx="14840029" cy="14840029"/>
            </a:xfrm>
          </p:grpSpPr>
          <p:sp>
            <p:nvSpPr>
              <p:cNvPr name="Freeform 36" id="3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7" id="3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8" id="3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37526" r="223" b="-37526"/>
                </a:stretch>
              </a:blipFill>
            </p:spPr>
          </p:sp>
        </p:grpSp>
        <p:grpSp>
          <p:nvGrpSpPr>
            <p:cNvPr name="Group 39" id="39"/>
            <p:cNvGrpSpPr/>
            <p:nvPr/>
          </p:nvGrpSpPr>
          <p:grpSpPr>
            <a:xfrm rot="0">
              <a:off x="6673537" y="7719043"/>
              <a:ext cx="3554704" cy="603566"/>
              <a:chOff x="0" y="0"/>
              <a:chExt cx="1066152" cy="181026"/>
            </a:xfrm>
          </p:grpSpPr>
          <p:sp>
            <p:nvSpPr>
              <p:cNvPr name="Freeform 40" id="40"/>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41" id="41"/>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Sam</a:t>
                </a:r>
              </a:p>
            </p:txBody>
          </p:sp>
        </p:grpSp>
        <p:grpSp>
          <p:nvGrpSpPr>
            <p:cNvPr name="Group 42" id="42"/>
            <p:cNvGrpSpPr>
              <a:grpSpLocks noChangeAspect="true"/>
            </p:cNvGrpSpPr>
            <p:nvPr/>
          </p:nvGrpSpPr>
          <p:grpSpPr>
            <a:xfrm rot="0">
              <a:off x="6837981" y="4360932"/>
              <a:ext cx="3225814" cy="3225814"/>
              <a:chOff x="0" y="0"/>
              <a:chExt cx="14840029" cy="14840029"/>
            </a:xfrm>
          </p:grpSpPr>
          <p:sp>
            <p:nvSpPr>
              <p:cNvPr name="Freeform 43" id="4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4" id="4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5" id="4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0" r="223" b="0"/>
                </a:stretch>
              </a:blipFill>
            </p:spPr>
          </p:sp>
        </p:grpSp>
        <p:sp>
          <p:nvSpPr>
            <p:cNvPr name="TextBox 46" id="46"/>
            <p:cNvSpPr txBox="true"/>
            <p:nvPr/>
          </p:nvSpPr>
          <p:spPr>
            <a:xfrm rot="0">
              <a:off x="2926818" y="8383624"/>
              <a:ext cx="2242062" cy="338240"/>
            </a:xfrm>
            <a:prstGeom prst="rect">
              <a:avLst/>
            </a:prstGeom>
          </p:spPr>
          <p:txBody>
            <a:bodyPr anchor="t" rtlCol="false" tIns="0" lIns="0" bIns="0" rIns="0">
              <a:spAutoFit/>
            </a:bodyPr>
            <a:lstStyle/>
            <a:p>
              <a:pPr algn="ctr">
                <a:lnSpc>
                  <a:spcPts val="2373"/>
                </a:lnSpc>
              </a:pPr>
              <a:r>
                <a:rPr lang="en-US" sz="1371">
                  <a:solidFill>
                    <a:srgbClr val="000000"/>
                  </a:solidFill>
                  <a:latin typeface="Montserrat"/>
                  <a:ea typeface="Montserrat"/>
                  <a:cs typeface="Montserrat"/>
                  <a:sym typeface="Montserrat"/>
                </a:rPr>
                <a:t>Software Engineer</a:t>
              </a:r>
            </a:p>
          </p:txBody>
        </p:sp>
        <p:sp>
          <p:nvSpPr>
            <p:cNvPr name="TextBox 47" id="47"/>
            <p:cNvSpPr txBox="true"/>
            <p:nvPr/>
          </p:nvSpPr>
          <p:spPr>
            <a:xfrm rot="0">
              <a:off x="7375842" y="8383624"/>
              <a:ext cx="2242062" cy="338240"/>
            </a:xfrm>
            <a:prstGeom prst="rect">
              <a:avLst/>
            </a:prstGeom>
          </p:spPr>
          <p:txBody>
            <a:bodyPr anchor="t" rtlCol="false" tIns="0" lIns="0" bIns="0" rIns="0">
              <a:spAutoFit/>
            </a:bodyPr>
            <a:lstStyle/>
            <a:p>
              <a:pPr algn="ctr">
                <a:lnSpc>
                  <a:spcPts val="2373"/>
                </a:lnSpc>
              </a:pPr>
              <a:r>
                <a:rPr lang="en-US" sz="1371">
                  <a:solidFill>
                    <a:srgbClr val="000000"/>
                  </a:solidFill>
                  <a:latin typeface="Montserrat"/>
                  <a:ea typeface="Montserrat"/>
                  <a:cs typeface="Montserrat"/>
                  <a:sym typeface="Montserrat"/>
                </a:rPr>
                <a:t>Software Engineer</a:t>
              </a:r>
            </a:p>
          </p:txBody>
        </p:sp>
      </p:grpSp>
      <p:sp>
        <p:nvSpPr>
          <p:cNvPr name="TextBox 48" id="48"/>
          <p:cNvSpPr txBox="true"/>
          <p:nvPr/>
        </p:nvSpPr>
        <p:spPr>
          <a:xfrm rot="0">
            <a:off x="6427080" y="631211"/>
            <a:ext cx="5433840" cy="1057275"/>
          </a:xfrm>
          <a:prstGeom prst="rect">
            <a:avLst/>
          </a:prstGeom>
        </p:spPr>
        <p:txBody>
          <a:bodyPr anchor="t" rtlCol="false" tIns="0" lIns="0" bIns="0" rIns="0">
            <a:spAutoFit/>
          </a:bodyPr>
          <a:lstStyle/>
          <a:p>
            <a:pPr algn="ctr" marL="0" indent="0" lvl="0">
              <a:lnSpc>
                <a:spcPts val="8299"/>
              </a:lnSpc>
              <a:spcBef>
                <a:spcPct val="0"/>
              </a:spcBef>
            </a:pPr>
            <a:r>
              <a:rPr lang="en-US" b="true" sz="6916" strike="noStrike" u="none">
                <a:solidFill>
                  <a:srgbClr val="F4F6FC"/>
                </a:solidFill>
                <a:latin typeface="Roboto Bold"/>
                <a:ea typeface="Roboto Bold"/>
                <a:cs typeface="Roboto Bold"/>
                <a:sym typeface="Roboto Bold"/>
              </a:rPr>
              <a:t>Our Team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DAGd8czS9hE</dc:identifier>
  <dcterms:modified xsi:type="dcterms:W3CDTF">2011-08-01T06:04:30Z</dcterms:modified>
  <cp:revision>1</cp:revision>
  <dc:title>White and Violet Professional Modern Technology Pitch Deck Presentation</dc:title>
</cp:coreProperties>
</file>