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DFKai-SB" panose="03000509000000000000" pitchFamily="49" charset="-12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Old Standard TT" pitchFamily="2" charset="0"/>
      <p:regular r:id="rId40"/>
      <p:bold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79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38780-AEF9-4279-A59A-200BA4DAE665}">
  <a:tblStyle styleId="{F2338780-AEF9-4279-A59A-200BA4DAE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pos="779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45fec900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345fec900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前十塊不會調整難度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之後每十塊區塊調整一次難度!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3a2d1cb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3a2d1cb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a2d1cb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a2d1cb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a2d1cb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3a2d1cb1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3a2d1cb1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3a2d1cb1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a2d1cb1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a2d1cb1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3a2d1cb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3a2d1cb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a2d1cb1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a2d1cb1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3a2d1cb1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3a2d1cb1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3a2d1cb1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3a2d1cb1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3c1fe5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3c1fe5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3a2d1cb1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3a2d1cb1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3c1fe5a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3c1fe5a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3c1fe5a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3c1fe5a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3a2d1cb1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3a2d1cb1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3a2d1cb1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3a2d1cb1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3a2d1cb1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3a2d1cb1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3a2d1cb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3a2d1cb1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3d4792f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3d4792f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3d4792f2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3d4792f2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3d4792f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3d4792f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314a39a0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314a39a0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3d4792f2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c3d4792f2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3d4792f2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3d4792f2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3d4792f2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3d4792f2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14a39a0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14a39a0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14a39a0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314a39a0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45fec900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345fec900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45fec900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45fec900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345fec900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345fec900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a2d1cb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3a2d1cb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60950" y="1822950"/>
            <a:ext cx="82221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to Blockchain  and its Application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Term project1 - A simple blockchain network with </a:t>
            </a:r>
            <a:r>
              <a:rPr lang="en-US" altLang="zh-TW" dirty="0"/>
              <a:t>P</a:t>
            </a:r>
            <a:r>
              <a:rPr lang="zh-TW" dirty="0"/>
              <a:t>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Step4：Mine the block and also dynamically adjust the difficulty (4/5)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171600"/>
            <a:ext cx="68294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Step4：Mine the block and also dynamically adjust the difficulty (5/5)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5448625" cy="33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854025" y="1058225"/>
            <a:ext cx="3170100" cy="101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# add the following code into main() 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# Test mine_block and adjust_difficulty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for i in range(30):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    BLOCKCHAIN.mine_block("Test miner")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        BLOCKCHAIN.adjust_difficulty()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Step5：Start the socket server and wait for other customers to connect.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1. 首先查詢本機的IP位址並設定連接埠。(也可以使用127.0.0.1)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2. 啟動本機端socket、監聽其他電腦發起的連線請求。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134050" y="2183800"/>
            <a:ext cx="8875900" cy="2619375"/>
            <a:chOff x="202725" y="2183800"/>
            <a:chExt cx="8875900" cy="2619375"/>
          </a:xfrm>
        </p:grpSpPr>
        <p:sp>
          <p:nvSpPr>
            <p:cNvPr id="145" name="Google Shape;145;p24"/>
            <p:cNvSpPr txBox="1"/>
            <p:nvPr/>
          </p:nvSpPr>
          <p:spPr>
            <a:xfrm>
              <a:off x="202725" y="2183800"/>
              <a:ext cx="4027500" cy="1012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solidFill>
                    <a:schemeClr val="dk1"/>
                  </a:solidFill>
                </a:rPr>
                <a:t># Look up the IP address.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100" b="1">
                  <a:solidFill>
                    <a:schemeClr val="dk1"/>
                  </a:solidFill>
                </a:rPr>
                <a:t>import socket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100" b="1">
                  <a:solidFill>
                    <a:schemeClr val="dk1"/>
                  </a:solidFill>
                </a:rPr>
                <a:t>s = socket.socket(socket.AF_INET,socket.SOCK_DGRAM)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100" b="1">
                  <a:solidFill>
                    <a:schemeClr val="dk1"/>
                  </a:solidFill>
                </a:rPr>
                <a:t>s.connect(("8.8.8.8", 80))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00" b="1">
                  <a:solidFill>
                    <a:schemeClr val="dk1"/>
                  </a:solidFill>
                </a:rPr>
                <a:t>print(s.getsockname()[0])</a:t>
              </a:r>
              <a:endParaRPr sz="1100" b="1">
                <a:solidFill>
                  <a:schemeClr val="dk1"/>
                </a:solidFill>
              </a:endParaRPr>
            </a:p>
          </p:txBody>
        </p:sp>
        <p:pic>
          <p:nvPicPr>
            <p:cNvPr id="146" name="Google Shape;14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6125" y="2183800"/>
              <a:ext cx="4762500" cy="60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6125" y="2783875"/>
              <a:ext cx="4762500" cy="201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customer. (1/6)</a:t>
            </a:r>
            <a:endParaRPr sz="1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960338"/>
            <a:ext cx="78486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customer. (2/6)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03575"/>
            <a:ext cx="4610100" cy="2190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6"/>
          <p:cNvGraphicFramePr/>
          <p:nvPr/>
        </p:nvGraphicFramePr>
        <p:xfrm>
          <a:off x="1236025" y="3443925"/>
          <a:ext cx="4925325" cy="1440640"/>
        </p:xfrm>
        <a:graphic>
          <a:graphicData uri="http://schemas.openxmlformats.org/drawingml/2006/table">
            <a:tbl>
              <a:tblPr>
                <a:noFill/>
                <a:tableStyleId>{F2338780-AEF9-4279-A59A-200BA4DAE665}</a:tableStyleId>
              </a:tblPr>
              <a:tblGrid>
                <a:gridCol w="186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Customer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Mining rewards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Transaction fee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Apply test tokens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38761D"/>
                          </a:solidFill>
                        </a:rPr>
                        <a:t>Transacion (as a sender)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Transacion (as a receiver)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400"/>
                        <a:buAutoNum type="arabicPeriod"/>
                      </a:pPr>
                      <a:r>
                        <a:rPr lang="zh-TW">
                          <a:solidFill>
                            <a:srgbClr val="38761D"/>
                          </a:solidFill>
                        </a:rPr>
                        <a:t>Transacion fee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customer.  (3/6)</a:t>
            </a:r>
            <a:endParaRPr sz="18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533525"/>
            <a:ext cx="718185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customer.  (4/6)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702945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  (5/6)</a:t>
            </a:r>
            <a:endParaRPr sz="180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54387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2330625"/>
            <a:ext cx="4747860" cy="25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Step6：Receive and handle the message from customer (6/6)</a:t>
            </a:r>
            <a:endParaRPr sz="18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2676125"/>
            <a:ext cx="3114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1298988"/>
            <a:ext cx="477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Lato"/>
                <a:ea typeface="Lato"/>
                <a:cs typeface="Lato"/>
                <a:sym typeface="Lato"/>
              </a:rPr>
              <a:t>Step7：Generate the miner’s address and set the start function.  (1/2)</a:t>
            </a:r>
            <a:endParaRPr sz="1800" dirty="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330525"/>
            <a:ext cx="47720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2679050"/>
            <a:ext cx="56007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Outline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Miner.py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2. Customer.py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latin typeface="Lato"/>
                <a:ea typeface="Lato"/>
                <a:cs typeface="Lato"/>
                <a:sym typeface="Lato"/>
              </a:rPr>
              <a:t>Step7：Generate the miner’s address 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and set the start function.  </a:t>
            </a:r>
            <a:r>
              <a:rPr lang="zh-TW" sz="1800" dirty="0">
                <a:latin typeface="Lato"/>
                <a:ea typeface="Lato"/>
                <a:cs typeface="Lato"/>
                <a:sym typeface="Lato"/>
              </a:rPr>
              <a:t>(2/2)</a:t>
            </a:r>
            <a:endParaRPr sz="1800" dirty="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247775"/>
            <a:ext cx="48577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Now, for the customer.py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Step1：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efine the class about the transaction</a:t>
            </a:r>
            <a:endParaRPr sz="18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890713"/>
            <a:ext cx="49720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Generate the address and Private Key (1/2)</a:t>
            </a:r>
            <a:endParaRPr sz="180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13" y="1171600"/>
            <a:ext cx="68484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2676550"/>
            <a:ext cx="5162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025" y="3781450"/>
            <a:ext cx="4955343" cy="9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2013700"/>
            <a:ext cx="6601275" cy="29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1236025" y="933975"/>
            <a:ext cx="5500800" cy="97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if __name__ == "__main__":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# Test generate_address function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address, Private_key = generate_address()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print("address = ", address, " , type is ", type(address),end="\n\n")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chemeClr val="dk1"/>
                </a:solidFill>
              </a:rPr>
              <a:t>    print("Private_key = ", Private_key, " , type is ", type(Private_key),end="\n\n")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Generate the address and Private Key (2/2)</a:t>
            </a:r>
            <a:endParaRPr sz="180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Write the main function. (1/4)</a:t>
            </a:r>
            <a:endParaRPr sz="1800"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4892379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43434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Write the main function. (2/4)</a:t>
            </a:r>
            <a:endParaRPr sz="180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Write the main function. (3/4)</a:t>
            </a:r>
            <a:endParaRPr sz="1800"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4314189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Write the main function. (4/4)</a:t>
            </a:r>
            <a:endParaRPr sz="1800"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61626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Write the handle_receive function.</a:t>
            </a:r>
            <a:endParaRPr sz="1800"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25"/>
            <a:ext cx="4856920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Let’s start with miner.py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latin typeface="Lato"/>
                <a:ea typeface="Lato"/>
                <a:cs typeface="Lato"/>
                <a:sym typeface="Lato"/>
              </a:rPr>
              <a:t>Step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zh-TW" sz="1800" b="0">
                <a:latin typeface="Lato"/>
                <a:ea typeface="Lato"/>
                <a:cs typeface="Lato"/>
                <a:sym typeface="Lato"/>
              </a:rPr>
              <a:t>：</a:t>
            </a:r>
            <a:r>
              <a:rPr lang="zh-TW" sz="1800">
                <a:latin typeface="Lato"/>
                <a:ea typeface="Lato"/>
                <a:cs typeface="Lato"/>
                <a:sym typeface="Lato"/>
              </a:rPr>
              <a:t>Deploy and sign a transaction.</a:t>
            </a:r>
            <a:endParaRPr sz="1800"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894600"/>
            <a:ext cx="52101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1847100"/>
            <a:ext cx="3457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013" y="3542538"/>
            <a:ext cx="62007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400">
                <a:latin typeface="Arial"/>
                <a:ea typeface="Arial"/>
                <a:cs typeface="Arial"/>
                <a:sym typeface="Arial"/>
              </a:rPr>
              <a:t>Finally, we can run up both miner.py and customer.py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3304863"/>
            <a:ext cx="33147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1301213"/>
            <a:ext cx="7318101" cy="131934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 txBox="1"/>
          <p:nvPr/>
        </p:nvSpPr>
        <p:spPr>
          <a:xfrm>
            <a:off x="1244475" y="908825"/>
            <a:ext cx="166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Miner.py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1244475" y="2912463"/>
            <a:ext cx="166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Customer.py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9" name="Google Shape;2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dirty="0">
                <a:latin typeface="Lato"/>
                <a:ea typeface="Lato"/>
                <a:cs typeface="Lato"/>
                <a:sym typeface="Lato"/>
              </a:rPr>
              <a:t>Step1：We are going to define the class about the transaction</a:t>
            </a:r>
            <a:r>
              <a:rPr lang="en-US" altLang="zh-TW" sz="1800" b="0" dirty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zh-TW" altLang="zh-TW" sz="1800" b="0" dirty="0">
                <a:latin typeface="Lato"/>
                <a:ea typeface="Lato"/>
                <a:cs typeface="Lato"/>
                <a:sym typeface="Lato"/>
              </a:rPr>
              <a:t>the block </a:t>
            </a:r>
            <a:endParaRPr sz="1800"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13"/>
            <a:ext cx="49720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2733888"/>
            <a:ext cx="53244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Step2：We are going to define the class about the blockchain</a:t>
            </a:r>
            <a:endParaRPr sz="18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985350"/>
            <a:ext cx="6864100" cy="38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Step3：Create the “genesis block”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25" y="1058213"/>
            <a:ext cx="40767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025" y="3449000"/>
            <a:ext cx="6767399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778500" y="1587800"/>
            <a:ext cx="2892600" cy="97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if __name__ == '__main__':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    BLOCKCHAIN = BlockChain()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    BLOCKCHAIN.create_genesis_block()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chemeClr val="dk1"/>
                </a:solidFill>
              </a:rPr>
              <a:t>    print(BLOCKCHAIN.chain[0].hash)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28000"/>
            <a:ext cx="8832300" cy="1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1. Simulat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 the traditional PoW mechanism, the condition for mining a block is to produce a hash value with a specified number of consecutive zeros as a prefix.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2. Miners adjust the nonce value to compute the new hash value for the block and check if the hash value meets the aforementioned condition.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48" y="2676675"/>
            <a:ext cx="4579500" cy="22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Step4：Mine the block and also dynamically adjust the difficulty (1/5)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Step4：Mine the block and also dynamically adjust the difficulty (2/5)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13" y="1171600"/>
            <a:ext cx="761047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Step4：Mine the block and also dynamically adjust the difficulty (3/5)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8323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1. The issuance of cryptocurrency is finite, requiring dynamic adjustment of block difficulty based on the total computational power of the blockchain network to achieve a stable currency issuance rate.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2. Simulating this, the total computational power of the blockchain network is measured by the average block time of a certain number of consecutive blocks. If the average block time is lower than expected, indicating excessive computational power, the block difficulty is increased.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3. The more consecutive zeros required in the prefix of the hash value, the higher the difficulty; conversely, the difficulty decreases.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847</Words>
  <Application>Microsoft Macintosh PowerPoint</Application>
  <PresentationFormat>如螢幕大小 (16:9)</PresentationFormat>
  <Paragraphs>103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Lato</vt:lpstr>
      <vt:lpstr>Old Standard TT</vt:lpstr>
      <vt:lpstr>Arial</vt:lpstr>
      <vt:lpstr>DFKai-SB</vt:lpstr>
      <vt:lpstr>Paperback</vt:lpstr>
      <vt:lpstr>Introduction to Blockchain  and its Application</vt:lpstr>
      <vt:lpstr>Outline</vt:lpstr>
      <vt:lpstr>PowerPoint 簡報</vt:lpstr>
      <vt:lpstr>Step1：We are going to define the class about the transaction and the block </vt:lpstr>
      <vt:lpstr>Step2：We are going to define the class about the blockchain</vt:lpstr>
      <vt:lpstr>Step3：Create the “genesis block”</vt:lpstr>
      <vt:lpstr>Step4：Mine the block and also dynamically adjust the difficulty (1/5)</vt:lpstr>
      <vt:lpstr>Step4：Mine the block and also dynamically adjust the difficulty (2/5)</vt:lpstr>
      <vt:lpstr>Step4：Mine the block and also dynamically adjust the difficulty (3/5)</vt:lpstr>
      <vt:lpstr>Step4：Mine the block and also dynamically adjust the difficulty (4/5)</vt:lpstr>
      <vt:lpstr>Step4：Mine the block and also dynamically adjust the difficulty (5/5)</vt:lpstr>
      <vt:lpstr>Step5：Start the socket server and wait for other customers to connect.</vt:lpstr>
      <vt:lpstr>Step6：Receive and handle the message from customer. (1/6)</vt:lpstr>
      <vt:lpstr>Step6：Receive and handle the message from customer. (2/6)</vt:lpstr>
      <vt:lpstr>Step6：Receive and handle the message from customer.  (3/6)</vt:lpstr>
      <vt:lpstr>Step6：Receive and handle the message from customer.  (4/6)</vt:lpstr>
      <vt:lpstr>Step6：Receive and handle the message from customer  (5/6)</vt:lpstr>
      <vt:lpstr>Step6：Receive and handle the message from customer (6/6)</vt:lpstr>
      <vt:lpstr>Step7：Generate the miner’s address and set the start function.  (1/2)</vt:lpstr>
      <vt:lpstr>Step7：Generate the miner’s address and set the start function.  (2/2)</vt:lpstr>
      <vt:lpstr>PowerPoint 簡報</vt:lpstr>
      <vt:lpstr>Step1：Define the class about the transaction</vt:lpstr>
      <vt:lpstr>Step2：Generate the address and Private Key (1/2)</vt:lpstr>
      <vt:lpstr>Step2：Generate the address and Private Key (2/2)</vt:lpstr>
      <vt:lpstr>Step3：Write the main function. (1/4)</vt:lpstr>
      <vt:lpstr>Step3：Write the main function. (2/4)</vt:lpstr>
      <vt:lpstr>Step3：Write the main function. (3/4)</vt:lpstr>
      <vt:lpstr>Step3：Write the main function. (4/4)</vt:lpstr>
      <vt:lpstr>Step4：Write the handle_receive function.</vt:lpstr>
      <vt:lpstr>Step5：Deploy and sign a transaction.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 and its Application</dc:title>
  <cp:lastModifiedBy>保睿 金</cp:lastModifiedBy>
  <cp:revision>6</cp:revision>
  <dcterms:modified xsi:type="dcterms:W3CDTF">2024-03-18T18:32:37Z</dcterms:modified>
</cp:coreProperties>
</file>