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77" r:id="rId3"/>
    <p:sldId id="259" r:id="rId4"/>
    <p:sldId id="265" r:id="rId5"/>
    <p:sldId id="266" r:id="rId6"/>
    <p:sldId id="260" r:id="rId7"/>
    <p:sldId id="279" r:id="rId8"/>
    <p:sldId id="276" r:id="rId9"/>
    <p:sldId id="270" r:id="rId10"/>
    <p:sldId id="268" r:id="rId11"/>
    <p:sldId id="271" r:id="rId12"/>
    <p:sldId id="281" r:id="rId13"/>
    <p:sldId id="275" r:id="rId14"/>
    <p:sldId id="282" r:id="rId15"/>
    <p:sldId id="272" r:id="rId16"/>
    <p:sldId id="262" r:id="rId17"/>
    <p:sldId id="274" r:id="rId18"/>
    <p:sldId id="283" r:id="rId19"/>
    <p:sldId id="280" r:id="rId20"/>
    <p:sldId id="278" r:id="rId21"/>
    <p:sldId id="258" r:id="rId22"/>
  </p:sldIdLst>
  <p:sldSz cx="9144000" cy="5143500" type="screen16x9"/>
  <p:notesSz cx="6858000" cy="9144000"/>
  <p:embeddedFontLst>
    <p:embeddedFont>
      <p:font typeface="Merriweather"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812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7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8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7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3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924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91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9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25a6ab0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25a6ab0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TW" dirty="0"/>
              <a:t>解釋 公私鑰的產生機制。</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en-US" altLang="zh-TW" dirty="0"/>
              <a:t>For </a:t>
            </a:r>
            <a:r>
              <a:rPr kumimoji="1" lang="zh-TW" altLang="en-US" dirty="0"/>
              <a:t>個人</a:t>
            </a:r>
            <a:r>
              <a:rPr kumimoji="1" lang="en-US" altLang="zh-TW" dirty="0"/>
              <a:t>test</a:t>
            </a:r>
            <a:r>
              <a:rPr kumimoji="1" lang="zh-TW" altLang="en-US" dirty="0"/>
              <a:t>，小組工作時要再另外設定</a:t>
            </a:r>
          </a:p>
        </p:txBody>
      </p:sp>
    </p:spTree>
    <p:extLst>
      <p:ext uri="{BB962C8B-B14F-4D97-AF65-F5344CB8AC3E}">
        <p14:creationId xmlns:p14="http://schemas.microsoft.com/office/powerpoint/2010/main" val="347209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65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498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920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updates/v1_8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python.org/downloads/release/python-311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099225"/>
            <a:ext cx="8222100" cy="165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Introduction to Blockchain  and its Application</a:t>
            </a:r>
            <a:endParaRPr/>
          </a:p>
        </p:txBody>
      </p:sp>
      <p:sp>
        <p:nvSpPr>
          <p:cNvPr id="68" name="Google Shape;68;p13"/>
          <p:cNvSpPr txBox="1">
            <a:spLocks noGrp="1"/>
          </p:cNvSpPr>
          <p:nvPr>
            <p:ph type="subTitle" idx="1"/>
          </p:nvPr>
        </p:nvSpPr>
        <p:spPr>
          <a:xfrm>
            <a:off x="390525" y="2789118"/>
            <a:ext cx="8222100" cy="1010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ltLang="zh-TW" dirty="0"/>
              <a:t>T</a:t>
            </a:r>
            <a:r>
              <a:rPr lang="zh-TW" dirty="0"/>
              <a:t>e</a:t>
            </a:r>
            <a:r>
              <a:rPr lang="en-US" altLang="zh-TW" dirty="0"/>
              <a:t>a</a:t>
            </a:r>
            <a:r>
              <a:rPr lang="zh-TW" dirty="0"/>
              <a:t>m project1 - A simple blockchain network with </a:t>
            </a:r>
            <a:r>
              <a:rPr lang="en-US" altLang="zh-TW" dirty="0"/>
              <a:t>P</a:t>
            </a:r>
            <a:r>
              <a:rPr lang="zh-TW" dirty="0"/>
              <a:t>ython</a:t>
            </a:r>
            <a:endParaRPr dirty="0"/>
          </a:p>
          <a:p>
            <a:pPr marL="0" lvl="0" indent="0" algn="l" rtl="0">
              <a:lnSpc>
                <a:spcPct val="150000"/>
              </a:lnSpc>
              <a:spcBef>
                <a:spcPts val="0"/>
              </a:spcBef>
              <a:spcAft>
                <a:spcPts val="0"/>
              </a:spcAft>
              <a:buNone/>
            </a:pPr>
            <a:r>
              <a:rPr lang="zh-TW" dirty="0"/>
              <a:t>Homework Requirement</a:t>
            </a:r>
            <a:r>
              <a:rPr lang="en-US" altLang="zh-TW" dirty="0"/>
              <a: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2. Initialize_ transaction(Miner)</a:t>
            </a:r>
          </a:p>
        </p:txBody>
      </p:sp>
      <p:pic>
        <p:nvPicPr>
          <p:cNvPr id="2" name="圖片 1">
            <a:extLst>
              <a:ext uri="{FF2B5EF4-FFF2-40B4-BE49-F238E27FC236}">
                <a16:creationId xmlns:a16="http://schemas.microsoft.com/office/drawing/2014/main" id="{711CA0BB-C3D4-6E16-7733-68CDF2A625D8}"/>
              </a:ext>
            </a:extLst>
          </p:cNvPr>
          <p:cNvPicPr>
            <a:picLocks noChangeAspect="1"/>
          </p:cNvPicPr>
          <p:nvPr/>
        </p:nvPicPr>
        <p:blipFill>
          <a:blip r:embed="rId3"/>
          <a:stretch>
            <a:fillRect/>
          </a:stretch>
        </p:blipFill>
        <p:spPr>
          <a:xfrm>
            <a:off x="1854200" y="2920536"/>
            <a:ext cx="5435600" cy="1181100"/>
          </a:xfrm>
          <a:prstGeom prst="rect">
            <a:avLst/>
          </a:prstGeom>
        </p:spPr>
      </p:pic>
      <p:sp>
        <p:nvSpPr>
          <p:cNvPr id="3" name="投影片編號版面配置區 2">
            <a:extLst>
              <a:ext uri="{FF2B5EF4-FFF2-40B4-BE49-F238E27FC236}">
                <a16:creationId xmlns:a16="http://schemas.microsoft.com/office/drawing/2014/main" id="{04428D9C-A0E2-B88C-F311-F92EA95EA5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46290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3. Initialize_ transaction(</a:t>
            </a:r>
            <a:r>
              <a:rPr lang="en-US" altLang="zh-TW" dirty="0"/>
              <a:t>Customer</a:t>
            </a:r>
            <a:r>
              <a:rPr lang="en-US" altLang="zh-TW" sz="1800" dirty="0"/>
              <a:t>)</a:t>
            </a:r>
          </a:p>
          <a:p>
            <a:pPr marL="457200" lvl="0" indent="-342900" algn="l" rtl="0">
              <a:spcBef>
                <a:spcPts val="0"/>
              </a:spcBef>
              <a:spcAft>
                <a:spcPts val="0"/>
              </a:spcAft>
              <a:buSzPts val="1800"/>
              <a:buAutoNum type="arabicPeriod"/>
            </a:pPr>
            <a:endParaRPr lang="en-US" altLang="zh-TW" dirty="0"/>
          </a:p>
        </p:txBody>
      </p:sp>
      <p:pic>
        <p:nvPicPr>
          <p:cNvPr id="2" name="圖片 1">
            <a:extLst>
              <a:ext uri="{FF2B5EF4-FFF2-40B4-BE49-F238E27FC236}">
                <a16:creationId xmlns:a16="http://schemas.microsoft.com/office/drawing/2014/main" id="{D33F856F-69FE-3352-A17E-24C3DFC5B3FD}"/>
              </a:ext>
            </a:extLst>
          </p:cNvPr>
          <p:cNvPicPr>
            <a:picLocks noChangeAspect="1"/>
          </p:cNvPicPr>
          <p:nvPr/>
        </p:nvPicPr>
        <p:blipFill>
          <a:blip r:embed="rId3"/>
          <a:stretch>
            <a:fillRect/>
          </a:stretch>
        </p:blipFill>
        <p:spPr>
          <a:xfrm>
            <a:off x="2049614" y="3121282"/>
            <a:ext cx="5219700" cy="1028700"/>
          </a:xfrm>
          <a:prstGeom prst="rect">
            <a:avLst/>
          </a:prstGeom>
        </p:spPr>
      </p:pic>
      <p:sp>
        <p:nvSpPr>
          <p:cNvPr id="3" name="投影片編號版面配置區 2">
            <a:extLst>
              <a:ext uri="{FF2B5EF4-FFF2-40B4-BE49-F238E27FC236}">
                <a16:creationId xmlns:a16="http://schemas.microsoft.com/office/drawing/2014/main" id="{C1208A96-9315-6956-4052-2578E64D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79260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altLang="zh-TW" dirty="0"/>
              <a:t>- </a:t>
            </a:r>
            <a:r>
              <a:rPr lang="en-US" altLang="zh-TW" dirty="0"/>
              <a:t>Min</a:t>
            </a:r>
            <a:r>
              <a:rPr lang="zh-TW" altLang="zh-TW" dirty="0"/>
              <a:t>er</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Step1 Start mining</a:t>
            </a:r>
          </a:p>
          <a:p>
            <a:pPr marL="457200" lvl="0" indent="-342900" algn="l" rtl="0">
              <a:spcBef>
                <a:spcPts val="0"/>
              </a:spcBef>
              <a:spcAft>
                <a:spcPts val="0"/>
              </a:spcAft>
              <a:buSzPts val="1800"/>
              <a:buAutoNum type="arabicPeriod"/>
            </a:pPr>
            <a:endParaRPr lang="en-US" altLang="zh-TW" dirty="0"/>
          </a:p>
        </p:txBody>
      </p:sp>
      <p:sp>
        <p:nvSpPr>
          <p:cNvPr id="3" name="投影片編號版面配置區 2">
            <a:extLst>
              <a:ext uri="{FF2B5EF4-FFF2-40B4-BE49-F238E27FC236}">
                <a16:creationId xmlns:a16="http://schemas.microsoft.com/office/drawing/2014/main" id="{C1208A96-9315-6956-4052-2578E64D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pic>
        <p:nvPicPr>
          <p:cNvPr id="4" name="圖片 3">
            <a:extLst>
              <a:ext uri="{FF2B5EF4-FFF2-40B4-BE49-F238E27FC236}">
                <a16:creationId xmlns:a16="http://schemas.microsoft.com/office/drawing/2014/main" id="{2C7CF544-D9E3-C896-5E41-82DAA2D37F1F}"/>
              </a:ext>
            </a:extLst>
          </p:cNvPr>
          <p:cNvPicPr>
            <a:picLocks noChangeAspect="1"/>
          </p:cNvPicPr>
          <p:nvPr/>
        </p:nvPicPr>
        <p:blipFill>
          <a:blip r:embed="rId3"/>
          <a:stretch>
            <a:fillRect/>
          </a:stretch>
        </p:blipFill>
        <p:spPr>
          <a:xfrm>
            <a:off x="820972" y="2820149"/>
            <a:ext cx="7772400" cy="1228200"/>
          </a:xfrm>
          <a:prstGeom prst="rect">
            <a:avLst/>
          </a:prstGeom>
        </p:spPr>
      </p:pic>
    </p:spTree>
    <p:extLst>
      <p:ext uri="{BB962C8B-B14F-4D97-AF65-F5344CB8AC3E}">
        <p14:creationId xmlns:p14="http://schemas.microsoft.com/office/powerpoint/2010/main" val="158782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Step2 Command1:Generate_address(Customer1 and Customer2)</a:t>
            </a:r>
            <a:endParaRPr dirty="0"/>
          </a:p>
        </p:txBody>
      </p:sp>
      <p:pic>
        <p:nvPicPr>
          <p:cNvPr id="100" name="Google Shape;100;p18"/>
          <p:cNvPicPr preferRelativeResize="0"/>
          <p:nvPr/>
        </p:nvPicPr>
        <p:blipFill rotWithShape="1">
          <a:blip r:embed="rId3">
            <a:alphaModFix/>
          </a:blip>
          <a:srcRect t="2819" b="52287"/>
          <a:stretch/>
        </p:blipFill>
        <p:spPr>
          <a:xfrm>
            <a:off x="932480" y="2492386"/>
            <a:ext cx="7593926" cy="1682048"/>
          </a:xfrm>
          <a:prstGeom prst="rect">
            <a:avLst/>
          </a:prstGeom>
          <a:noFill/>
          <a:ln>
            <a:noFill/>
          </a:ln>
        </p:spPr>
      </p:pic>
      <p:sp>
        <p:nvSpPr>
          <p:cNvPr id="2" name="投影片編號版面配置區 1">
            <a:extLst>
              <a:ext uri="{FF2B5EF4-FFF2-40B4-BE49-F238E27FC236}">
                <a16:creationId xmlns:a16="http://schemas.microsoft.com/office/drawing/2014/main" id="{F8C9E198-E392-E7DE-160C-7EF9106DA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4537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Step3 Command2:Get_balance</a:t>
            </a:r>
            <a:endParaRPr dirty="0"/>
          </a:p>
        </p:txBody>
      </p:sp>
      <p:sp>
        <p:nvSpPr>
          <p:cNvPr id="2" name="投影片編號版面配置區 1">
            <a:extLst>
              <a:ext uri="{FF2B5EF4-FFF2-40B4-BE49-F238E27FC236}">
                <a16:creationId xmlns:a16="http://schemas.microsoft.com/office/drawing/2014/main" id="{F8C9E198-E392-E7DE-160C-7EF9106DA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pic>
        <p:nvPicPr>
          <p:cNvPr id="4" name="圖片 3">
            <a:extLst>
              <a:ext uri="{FF2B5EF4-FFF2-40B4-BE49-F238E27FC236}">
                <a16:creationId xmlns:a16="http://schemas.microsoft.com/office/drawing/2014/main" id="{1322BF3A-1979-B391-7C91-6E128D96292E}"/>
              </a:ext>
            </a:extLst>
          </p:cNvPr>
          <p:cNvPicPr>
            <a:picLocks noChangeAspect="1"/>
          </p:cNvPicPr>
          <p:nvPr/>
        </p:nvPicPr>
        <p:blipFill rotWithShape="1">
          <a:blip r:embed="rId3"/>
          <a:srcRect t="71033" r="25729" b="18686"/>
          <a:stretch/>
        </p:blipFill>
        <p:spPr>
          <a:xfrm>
            <a:off x="847703" y="3274175"/>
            <a:ext cx="7470493" cy="524786"/>
          </a:xfrm>
          <a:prstGeom prst="rect">
            <a:avLst/>
          </a:prstGeom>
        </p:spPr>
      </p:pic>
    </p:spTree>
    <p:extLst>
      <p:ext uri="{BB962C8B-B14F-4D97-AF65-F5344CB8AC3E}">
        <p14:creationId xmlns:p14="http://schemas.microsoft.com/office/powerpoint/2010/main" val="36257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Step4 Command5:Apply some test token</a:t>
            </a:r>
            <a:endParaRPr dirty="0"/>
          </a:p>
        </p:txBody>
      </p:sp>
      <p:pic>
        <p:nvPicPr>
          <p:cNvPr id="100" name="Google Shape;100;p18"/>
          <p:cNvPicPr preferRelativeResize="0"/>
          <p:nvPr/>
        </p:nvPicPr>
        <p:blipFill rotWithShape="1">
          <a:blip r:embed="rId3">
            <a:alphaModFix/>
          </a:blip>
          <a:srcRect t="64478" b="26423"/>
          <a:stretch/>
        </p:blipFill>
        <p:spPr>
          <a:xfrm>
            <a:off x="956923" y="3162546"/>
            <a:ext cx="7593926" cy="340912"/>
          </a:xfrm>
          <a:prstGeom prst="rect">
            <a:avLst/>
          </a:prstGeom>
          <a:noFill/>
          <a:ln>
            <a:noFill/>
          </a:ln>
        </p:spPr>
      </p:pic>
      <p:sp>
        <p:nvSpPr>
          <p:cNvPr id="3" name="投影片編號版面配置區 2">
            <a:extLst>
              <a:ext uri="{FF2B5EF4-FFF2-40B4-BE49-F238E27FC236}">
                <a16:creationId xmlns:a16="http://schemas.microsoft.com/office/drawing/2014/main" id="{906A4CAD-89BA-0798-6CC4-D470E9424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23525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Step5 Command2:Get_balance</a:t>
            </a:r>
            <a:r>
              <a:rPr lang="en-US" altLang="zh-TW" dirty="0"/>
              <a:t> (sender and receiver)</a:t>
            </a:r>
            <a:endParaRPr dirty="0"/>
          </a:p>
        </p:txBody>
      </p:sp>
      <p:pic>
        <p:nvPicPr>
          <p:cNvPr id="107" name="Google Shape;107;p19"/>
          <p:cNvPicPr preferRelativeResize="0"/>
          <p:nvPr/>
        </p:nvPicPr>
        <p:blipFill rotWithShape="1">
          <a:blip r:embed="rId3">
            <a:alphaModFix/>
          </a:blip>
          <a:srcRect t="22446" b="65875"/>
          <a:stretch/>
        </p:blipFill>
        <p:spPr>
          <a:xfrm>
            <a:off x="1213150" y="3047562"/>
            <a:ext cx="6739600" cy="453225"/>
          </a:xfrm>
          <a:prstGeom prst="rect">
            <a:avLst/>
          </a:prstGeom>
          <a:noFill/>
          <a:ln>
            <a:noFill/>
          </a:ln>
        </p:spPr>
      </p:pic>
      <p:sp>
        <p:nvSpPr>
          <p:cNvPr id="2" name="投影片編號版面配置區 1">
            <a:extLst>
              <a:ext uri="{FF2B5EF4-FFF2-40B4-BE49-F238E27FC236}">
                <a16:creationId xmlns:a16="http://schemas.microsoft.com/office/drawing/2014/main" id="{2C557E66-CA43-F824-25A8-6581ADE85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Step6 Command3:Transaction</a:t>
            </a:r>
            <a:endParaRPr dirty="0"/>
          </a:p>
        </p:txBody>
      </p:sp>
      <p:pic>
        <p:nvPicPr>
          <p:cNvPr id="2" name="Google Shape;121;p21">
            <a:extLst>
              <a:ext uri="{FF2B5EF4-FFF2-40B4-BE49-F238E27FC236}">
                <a16:creationId xmlns:a16="http://schemas.microsoft.com/office/drawing/2014/main" id="{5E6A481C-B20F-C160-AC99-5A5E5DD4CBF6}"/>
              </a:ext>
            </a:extLst>
          </p:cNvPr>
          <p:cNvPicPr preferRelativeResize="0"/>
          <p:nvPr/>
        </p:nvPicPr>
        <p:blipFill rotWithShape="1">
          <a:blip r:embed="rId3">
            <a:alphaModFix/>
          </a:blip>
          <a:srcRect t="36340" b="41639"/>
          <a:stretch/>
        </p:blipFill>
        <p:spPr>
          <a:xfrm>
            <a:off x="119270" y="2949577"/>
            <a:ext cx="8905459" cy="1049930"/>
          </a:xfrm>
          <a:prstGeom prst="rect">
            <a:avLst/>
          </a:prstGeom>
          <a:noFill/>
          <a:ln>
            <a:noFill/>
          </a:ln>
        </p:spPr>
      </p:pic>
      <p:sp>
        <p:nvSpPr>
          <p:cNvPr id="3" name="投影片編號版面配置區 2">
            <a:extLst>
              <a:ext uri="{FF2B5EF4-FFF2-40B4-BE49-F238E27FC236}">
                <a16:creationId xmlns:a16="http://schemas.microsoft.com/office/drawing/2014/main" id="{347F0F7C-6375-2BC4-88A5-807D0B0BE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30645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Step7 Command2:Get_balance(sender and receiver)</a:t>
            </a:r>
            <a:endParaRPr dirty="0"/>
          </a:p>
        </p:txBody>
      </p:sp>
      <p:sp>
        <p:nvSpPr>
          <p:cNvPr id="2" name="投影片編號版面配置區 1">
            <a:extLst>
              <a:ext uri="{FF2B5EF4-FFF2-40B4-BE49-F238E27FC236}">
                <a16:creationId xmlns:a16="http://schemas.microsoft.com/office/drawing/2014/main" id="{2C557E66-CA43-F824-25A8-6581ADE85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pic>
        <p:nvPicPr>
          <p:cNvPr id="4" name="圖片 3">
            <a:extLst>
              <a:ext uri="{FF2B5EF4-FFF2-40B4-BE49-F238E27FC236}">
                <a16:creationId xmlns:a16="http://schemas.microsoft.com/office/drawing/2014/main" id="{425BB5B8-F686-839E-155B-D855CB342069}"/>
              </a:ext>
            </a:extLst>
          </p:cNvPr>
          <p:cNvPicPr>
            <a:picLocks noChangeAspect="1"/>
          </p:cNvPicPr>
          <p:nvPr/>
        </p:nvPicPr>
        <p:blipFill rotWithShape="1">
          <a:blip r:embed="rId3"/>
          <a:srcRect t="60252" b="27662"/>
          <a:stretch/>
        </p:blipFill>
        <p:spPr>
          <a:xfrm>
            <a:off x="604299" y="3274175"/>
            <a:ext cx="7772400" cy="508884"/>
          </a:xfrm>
          <a:prstGeom prst="rect">
            <a:avLst/>
          </a:prstGeom>
        </p:spPr>
      </p:pic>
    </p:spTree>
    <p:extLst>
      <p:ext uri="{BB962C8B-B14F-4D97-AF65-F5344CB8AC3E}">
        <p14:creationId xmlns:p14="http://schemas.microsoft.com/office/powerpoint/2010/main" val="40174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Miner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Step8 Command4:Close(2 different IP address by customer1 and customer2)</a:t>
            </a:r>
            <a:endParaRPr dirty="0"/>
          </a:p>
        </p:txBody>
      </p:sp>
      <p:sp>
        <p:nvSpPr>
          <p:cNvPr id="3" name="投影片編號版面配置區 2">
            <a:extLst>
              <a:ext uri="{FF2B5EF4-FFF2-40B4-BE49-F238E27FC236}">
                <a16:creationId xmlns:a16="http://schemas.microsoft.com/office/drawing/2014/main" id="{347F0F7C-6375-2BC4-88A5-807D0B0BE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pic>
        <p:nvPicPr>
          <p:cNvPr id="5" name="圖片 4">
            <a:extLst>
              <a:ext uri="{FF2B5EF4-FFF2-40B4-BE49-F238E27FC236}">
                <a16:creationId xmlns:a16="http://schemas.microsoft.com/office/drawing/2014/main" id="{629C56D7-1BA3-F28F-3A6C-6792631827EC}"/>
              </a:ext>
            </a:extLst>
          </p:cNvPr>
          <p:cNvPicPr>
            <a:picLocks noChangeAspect="1"/>
          </p:cNvPicPr>
          <p:nvPr/>
        </p:nvPicPr>
        <p:blipFill>
          <a:blip r:embed="rId3"/>
          <a:stretch>
            <a:fillRect/>
          </a:stretch>
        </p:blipFill>
        <p:spPr>
          <a:xfrm>
            <a:off x="1803400" y="3274175"/>
            <a:ext cx="5537200" cy="381000"/>
          </a:xfrm>
          <a:prstGeom prst="rect">
            <a:avLst/>
          </a:prstGeom>
        </p:spPr>
      </p:pic>
    </p:spTree>
    <p:extLst>
      <p:ext uri="{BB962C8B-B14F-4D97-AF65-F5344CB8AC3E}">
        <p14:creationId xmlns:p14="http://schemas.microsoft.com/office/powerpoint/2010/main" val="204851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Introduction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US" altLang="zh-TW" dirty="0">
                <a:sym typeface="Merriweather"/>
              </a:rPr>
              <a:t>What we will learn?</a:t>
            </a:r>
            <a:endParaRPr dirty="0">
              <a:sym typeface="Merriweather"/>
            </a:endParaRPr>
          </a:p>
          <a:p>
            <a:pPr marL="12700" lvl="0" indent="0" algn="l" rtl="0">
              <a:lnSpc>
                <a:spcPct val="150000"/>
              </a:lnSpc>
              <a:spcBef>
                <a:spcPts val="1200"/>
              </a:spcBef>
              <a:spcAft>
                <a:spcPts val="0"/>
              </a:spcAft>
              <a:buNone/>
            </a:pPr>
            <a:r>
              <a:rPr lang="en-US" altLang="zh-TW" dirty="0"/>
              <a:t>1. </a:t>
            </a:r>
            <a:r>
              <a:rPr lang="en-US" altLang="zh-TW" dirty="0">
                <a:sym typeface="Merriweather"/>
              </a:rPr>
              <a:t>Write a simple blockchain network using the Python language.</a:t>
            </a:r>
            <a:endParaRPr dirty="0">
              <a:sym typeface="Merriweather"/>
            </a:endParaRPr>
          </a:p>
          <a:p>
            <a:pPr marL="12700" lvl="0" indent="0" algn="l" rtl="0">
              <a:lnSpc>
                <a:spcPct val="150000"/>
              </a:lnSpc>
              <a:spcBef>
                <a:spcPts val="0"/>
              </a:spcBef>
              <a:spcAft>
                <a:spcPts val="0"/>
              </a:spcAft>
              <a:buNone/>
            </a:pPr>
            <a:r>
              <a:rPr lang="en-US" altLang="zh-TW" dirty="0"/>
              <a:t>2. Simulate the process of miners engaging in mining activities, creating blocks, and reaching consensus using the Proof of Work (</a:t>
            </a:r>
            <a:r>
              <a:rPr lang="en-US" altLang="zh-TW" dirty="0" err="1"/>
              <a:t>PoW</a:t>
            </a:r>
            <a:r>
              <a:rPr lang="en-US" altLang="zh-TW" dirty="0"/>
              <a:t>) consensus algorithm.</a:t>
            </a:r>
            <a:endParaRPr dirty="0">
              <a:sym typeface="Merriweather"/>
            </a:endParaRPr>
          </a:p>
          <a:p>
            <a:pPr marL="12700" lvl="0" indent="0" algn="l" rtl="0">
              <a:lnSpc>
                <a:spcPct val="150000"/>
              </a:lnSpc>
              <a:spcBef>
                <a:spcPts val="0"/>
              </a:spcBef>
              <a:spcAft>
                <a:spcPts val="0"/>
              </a:spcAft>
              <a:buNone/>
            </a:pPr>
            <a:r>
              <a:rPr lang="en-US" altLang="zh-TW" dirty="0"/>
              <a:t>3. </a:t>
            </a:r>
            <a:r>
              <a:rPr lang="en-US" altLang="zh-TW" dirty="0">
                <a:sym typeface="Merriweather"/>
              </a:rPr>
              <a:t>Simulate virtual currency transactions between users, with miners verifying transactions and blocks.</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412572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Bonus</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10000"/>
          </a:bodyPr>
          <a:lstStyle/>
          <a:p>
            <a:pPr marL="12700" lvl="0" indent="0" algn="l" rtl="0">
              <a:lnSpc>
                <a:spcPct val="150000"/>
              </a:lnSpc>
              <a:spcBef>
                <a:spcPts val="1200"/>
              </a:spcBef>
              <a:spcAft>
                <a:spcPts val="0"/>
              </a:spcAft>
              <a:buNone/>
            </a:pPr>
            <a:r>
              <a:rPr lang="en-US" altLang="zh-TW" dirty="0"/>
              <a:t>1. Customer's address table update: The customer who connected first to the miner cannot obtain the address of the second connected miner. Please try to add an update mechanism so that the customer who connected first can obtain the complete address table.</a:t>
            </a:r>
            <a:r>
              <a:rPr lang="en-US" altLang="zh-TW" dirty="0">
                <a:sym typeface="Merriweather"/>
              </a:rPr>
              <a:t> (3%)</a:t>
            </a:r>
          </a:p>
          <a:p>
            <a:pPr marL="12700" lvl="0" indent="0" algn="l" rtl="0">
              <a:lnSpc>
                <a:spcPct val="150000"/>
              </a:lnSpc>
              <a:spcBef>
                <a:spcPts val="1200"/>
              </a:spcBef>
              <a:spcAft>
                <a:spcPts val="0"/>
              </a:spcAft>
              <a:buNone/>
            </a:pPr>
            <a:r>
              <a:rPr lang="en-US" altLang="zh-TW" dirty="0"/>
              <a:t>2. Supplement the miner code: So that the miner can also initiate transactions with customers (</a:t>
            </a:r>
            <a:r>
              <a:rPr lang="en-US" altLang="zh-TW" dirty="0" err="1"/>
              <a:t>get_balance</a:t>
            </a:r>
            <a:r>
              <a:rPr lang="en-US" altLang="zh-TW" dirty="0"/>
              <a:t> needs to be changed together).(7%)</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12079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TA Time</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rtl="0">
              <a:lnSpc>
                <a:spcPct val="150000"/>
              </a:lnSpc>
              <a:spcBef>
                <a:spcPts val="0"/>
              </a:spcBef>
              <a:spcAft>
                <a:spcPts val="0"/>
              </a:spcAft>
              <a:buNone/>
            </a:pPr>
            <a:r>
              <a:rPr lang="en-US" dirty="0"/>
              <a:t>Wednesday 16:00 ~ 18:00</a:t>
            </a:r>
          </a:p>
          <a:p>
            <a:pPr marL="0" indent="0">
              <a:lnSpc>
                <a:spcPct val="150000"/>
              </a:lnSpc>
              <a:buNone/>
            </a:pPr>
            <a:r>
              <a:rPr lang="en-US" altLang="zh-TW" dirty="0"/>
              <a:t>E1 201-1</a:t>
            </a:r>
          </a:p>
          <a:p>
            <a:pPr marL="0" indent="0">
              <a:lnSpc>
                <a:spcPct val="150000"/>
              </a:lnSpc>
              <a:buNone/>
            </a:pPr>
            <a:r>
              <a:rPr lang="en-US" altLang="zh-TW" dirty="0"/>
              <a:t>network6459@gmail.com</a:t>
            </a:r>
          </a:p>
          <a:p>
            <a:pPr marL="0" lvl="0" indent="0" rtl="0">
              <a:lnSpc>
                <a:spcPct val="150000"/>
              </a:lnSpc>
              <a:spcBef>
                <a:spcPts val="0"/>
              </a:spcBef>
              <a:spcAft>
                <a:spcPts val="0"/>
              </a:spcAft>
              <a:buNone/>
            </a:pPr>
            <a:endParaRPr lang="en-US"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24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Two Roles in this project</a:t>
            </a:r>
            <a:endParaRPr/>
          </a:p>
        </p:txBody>
      </p:sp>
      <p:sp>
        <p:nvSpPr>
          <p:cNvPr id="86" name="Google Shape;86;p16"/>
          <p:cNvSpPr txBox="1">
            <a:spLocks noGrp="1"/>
          </p:cNvSpPr>
          <p:nvPr>
            <p:ph type="body" idx="1"/>
          </p:nvPr>
        </p:nvSpPr>
        <p:spPr>
          <a:xfrm>
            <a:off x="471900" y="1919075"/>
            <a:ext cx="3826500" cy="2710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zh-TW" dirty="0"/>
              <a:t>Miner：</a:t>
            </a:r>
            <a:endParaRPr dirty="0"/>
          </a:p>
          <a:p>
            <a:pPr marL="0" lvl="0" indent="0" algn="l" rtl="0">
              <a:lnSpc>
                <a:spcPct val="115000"/>
              </a:lnSpc>
              <a:spcBef>
                <a:spcPts val="1200"/>
              </a:spcBef>
              <a:spcAft>
                <a:spcPts val="0"/>
              </a:spcAft>
              <a:buSzPts val="605"/>
              <a:buNone/>
            </a:pPr>
            <a:r>
              <a:rPr lang="zh-TW" dirty="0"/>
              <a:t>1. Maintain the blockchain network.</a:t>
            </a:r>
            <a:endParaRPr dirty="0"/>
          </a:p>
          <a:p>
            <a:pPr marL="0" lvl="0" indent="0" algn="l" rtl="0">
              <a:lnSpc>
                <a:spcPct val="115000"/>
              </a:lnSpc>
              <a:spcBef>
                <a:spcPts val="1200"/>
              </a:spcBef>
              <a:spcAft>
                <a:spcPts val="0"/>
              </a:spcAft>
              <a:buSzPts val="605"/>
              <a:buNone/>
            </a:pPr>
            <a:r>
              <a:rPr lang="zh-TW" dirty="0"/>
              <a:t>2. Mine the new block and get   </a:t>
            </a:r>
            <a:endParaRPr dirty="0"/>
          </a:p>
          <a:p>
            <a:pPr marL="0" lvl="0" indent="0" algn="l" rtl="0">
              <a:lnSpc>
                <a:spcPct val="115000"/>
              </a:lnSpc>
              <a:spcBef>
                <a:spcPts val="1200"/>
              </a:spcBef>
              <a:spcAft>
                <a:spcPts val="0"/>
              </a:spcAft>
              <a:buSzPts val="605"/>
              <a:buNone/>
            </a:pPr>
            <a:r>
              <a:rPr lang="zh-TW" dirty="0"/>
              <a:t>    some rewards.</a:t>
            </a:r>
            <a:endParaRPr dirty="0"/>
          </a:p>
          <a:p>
            <a:pPr marL="0" lvl="0" indent="0" algn="l" rtl="0">
              <a:lnSpc>
                <a:spcPct val="115000"/>
              </a:lnSpc>
              <a:spcBef>
                <a:spcPts val="1200"/>
              </a:spcBef>
              <a:spcAft>
                <a:spcPts val="0"/>
              </a:spcAft>
              <a:buSzPts val="605"/>
              <a:buNone/>
            </a:pPr>
            <a:r>
              <a:rPr lang="zh-TW" dirty="0"/>
              <a:t>3. Validate and package the</a:t>
            </a:r>
            <a:endParaRPr dirty="0"/>
          </a:p>
          <a:p>
            <a:pPr marL="0" lvl="0" indent="0" algn="l" rtl="0">
              <a:lnSpc>
                <a:spcPct val="115000"/>
              </a:lnSpc>
              <a:spcBef>
                <a:spcPts val="1200"/>
              </a:spcBef>
              <a:spcAft>
                <a:spcPts val="1200"/>
              </a:spcAft>
              <a:buSzPts val="605"/>
              <a:buNone/>
            </a:pPr>
            <a:r>
              <a:rPr lang="zh-TW" dirty="0"/>
              <a:t>    transactions into the block.</a:t>
            </a:r>
            <a:endParaRPr dirty="0"/>
          </a:p>
        </p:txBody>
      </p:sp>
      <p:sp>
        <p:nvSpPr>
          <p:cNvPr id="87" name="Google Shape;87;p16"/>
          <p:cNvSpPr txBox="1">
            <a:spLocks noGrp="1"/>
          </p:cNvSpPr>
          <p:nvPr>
            <p:ph type="body" idx="1"/>
          </p:nvPr>
        </p:nvSpPr>
        <p:spPr>
          <a:xfrm>
            <a:off x="4632875" y="1919075"/>
            <a:ext cx="4340100" cy="285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dirty="0"/>
              <a:t>Customer：</a:t>
            </a:r>
            <a:endParaRPr dirty="0"/>
          </a:p>
          <a:p>
            <a:pPr marL="0" lvl="0" indent="0" algn="l" rtl="0">
              <a:lnSpc>
                <a:spcPct val="115000"/>
              </a:lnSpc>
              <a:spcBef>
                <a:spcPts val="1200"/>
              </a:spcBef>
              <a:spcAft>
                <a:spcPts val="0"/>
              </a:spcAft>
              <a:buNone/>
            </a:pPr>
            <a:r>
              <a:rPr lang="zh-TW" dirty="0"/>
              <a:t>1. Connect with a miner to join the</a:t>
            </a:r>
            <a:endParaRPr dirty="0"/>
          </a:p>
          <a:p>
            <a:pPr marL="0" lvl="0" indent="0" algn="l" rtl="0">
              <a:lnSpc>
                <a:spcPct val="115000"/>
              </a:lnSpc>
              <a:spcBef>
                <a:spcPts val="1200"/>
              </a:spcBef>
              <a:spcAft>
                <a:spcPts val="0"/>
              </a:spcAft>
              <a:buNone/>
            </a:pPr>
            <a:r>
              <a:rPr lang="zh-TW" dirty="0"/>
              <a:t> blockchain network.</a:t>
            </a:r>
            <a:endParaRPr dirty="0"/>
          </a:p>
          <a:p>
            <a:pPr marL="0" lvl="0" indent="0" algn="l" rtl="0">
              <a:lnSpc>
                <a:spcPct val="115000"/>
              </a:lnSpc>
              <a:spcBef>
                <a:spcPts val="1200"/>
              </a:spcBef>
              <a:spcAft>
                <a:spcPts val="0"/>
              </a:spcAft>
              <a:buNone/>
            </a:pPr>
            <a:r>
              <a:rPr lang="zh-TW" dirty="0"/>
              <a:t>2. Generate a pair of public and private</a:t>
            </a:r>
            <a:endParaRPr dirty="0"/>
          </a:p>
          <a:p>
            <a:pPr marL="0" lvl="0" indent="0" algn="l" rtl="0">
              <a:lnSpc>
                <a:spcPct val="115000"/>
              </a:lnSpc>
              <a:spcBef>
                <a:spcPts val="1200"/>
              </a:spcBef>
              <a:spcAft>
                <a:spcPts val="0"/>
              </a:spcAft>
              <a:buNone/>
            </a:pPr>
            <a:r>
              <a:rPr lang="zh-TW" dirty="0"/>
              <a:t> keys and establish your own wallet.</a:t>
            </a:r>
            <a:endParaRPr dirty="0"/>
          </a:p>
          <a:p>
            <a:pPr marL="0" lvl="0" indent="0" algn="l" rtl="0">
              <a:lnSpc>
                <a:spcPct val="115000"/>
              </a:lnSpc>
              <a:spcBef>
                <a:spcPts val="1200"/>
              </a:spcBef>
              <a:spcAft>
                <a:spcPts val="1200"/>
              </a:spcAft>
              <a:buNone/>
            </a:pPr>
            <a:r>
              <a:rPr lang="zh-TW" dirty="0"/>
              <a:t>3. Initiate transactions with other nodes.</a:t>
            </a:r>
            <a:endParaRPr dirty="0"/>
          </a:p>
        </p:txBody>
      </p:sp>
      <p:sp>
        <p:nvSpPr>
          <p:cNvPr id="2" name="投影片編號版面配置區 1">
            <a:extLst>
              <a:ext uri="{FF2B5EF4-FFF2-40B4-BE49-F238E27FC236}">
                <a16:creationId xmlns:a16="http://schemas.microsoft.com/office/drawing/2014/main" id="{6E4C1CFE-889A-9874-CE1F-72D1E46217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B111E1-CD06-1F4F-A4DC-81E34B912363}"/>
              </a:ext>
            </a:extLst>
          </p:cNvPr>
          <p:cNvSpPr>
            <a:spLocks noGrp="1"/>
          </p:cNvSpPr>
          <p:nvPr>
            <p:ph type="title"/>
          </p:nvPr>
        </p:nvSpPr>
        <p:spPr/>
        <p:txBody>
          <a:bodyPr/>
          <a:lstStyle/>
          <a:p>
            <a:r>
              <a:rPr kumimoji="1" lang="en-US" altLang="zh-TW" dirty="0"/>
              <a:t>Flow Chart - Miner</a:t>
            </a:r>
            <a:endParaRPr kumimoji="1" lang="zh-TW" altLang="en-US" dirty="0"/>
          </a:p>
        </p:txBody>
      </p:sp>
      <p:cxnSp>
        <p:nvCxnSpPr>
          <p:cNvPr id="27" name="直線箭頭接點 26">
            <a:extLst>
              <a:ext uri="{FF2B5EF4-FFF2-40B4-BE49-F238E27FC236}">
                <a16:creationId xmlns:a16="http://schemas.microsoft.com/office/drawing/2014/main" id="{9ACAA04C-5C22-493F-E073-851B3DF2468F}"/>
              </a:ext>
            </a:extLst>
          </p:cNvPr>
          <p:cNvCxnSpPr>
            <a:cxnSpLocks/>
          </p:cNvCxnSpPr>
          <p:nvPr/>
        </p:nvCxnSpPr>
        <p:spPr>
          <a:xfrm>
            <a:off x="2626582" y="2433497"/>
            <a:ext cx="0" cy="2765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箭頭接點 28">
            <a:extLst>
              <a:ext uri="{FF2B5EF4-FFF2-40B4-BE49-F238E27FC236}">
                <a16:creationId xmlns:a16="http://schemas.microsoft.com/office/drawing/2014/main" id="{F7B36962-3181-091A-F289-CC4AB511A0BE}"/>
              </a:ext>
            </a:extLst>
          </p:cNvPr>
          <p:cNvCxnSpPr>
            <a:cxnSpLocks/>
          </p:cNvCxnSpPr>
          <p:nvPr/>
        </p:nvCxnSpPr>
        <p:spPr>
          <a:xfrm>
            <a:off x="2626582" y="3179130"/>
            <a:ext cx="0" cy="30185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a:extLst>
              <a:ext uri="{FF2B5EF4-FFF2-40B4-BE49-F238E27FC236}">
                <a16:creationId xmlns:a16="http://schemas.microsoft.com/office/drawing/2014/main" id="{BD05F53C-6FDC-C812-BC22-AF2B986E1084}"/>
              </a:ext>
            </a:extLst>
          </p:cNvPr>
          <p:cNvCxnSpPr>
            <a:cxnSpLocks/>
          </p:cNvCxnSpPr>
          <p:nvPr/>
        </p:nvCxnSpPr>
        <p:spPr>
          <a:xfrm>
            <a:off x="2626582" y="3950114"/>
            <a:ext cx="0" cy="36317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決策 32">
            <a:extLst>
              <a:ext uri="{FF2B5EF4-FFF2-40B4-BE49-F238E27FC236}">
                <a16:creationId xmlns:a16="http://schemas.microsoft.com/office/drawing/2014/main" id="{DA76023A-6F7F-8DE6-8A9E-0E71DA8D176C}"/>
              </a:ext>
            </a:extLst>
          </p:cNvPr>
          <p:cNvSpPr/>
          <p:nvPr/>
        </p:nvSpPr>
        <p:spPr>
          <a:xfrm>
            <a:off x="4065105" y="4148873"/>
            <a:ext cx="1757239" cy="797961"/>
          </a:xfrm>
          <a:prstGeom prst="flowChartDecision">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ysClr val="windowText" lastClr="000000"/>
                </a:solidFill>
              </a:rPr>
              <a:t>Confirm</a:t>
            </a:r>
            <a:endParaRPr kumimoji="1" lang="zh-TW" altLang="en-US" dirty="0">
              <a:solidFill>
                <a:sysClr val="windowText" lastClr="000000"/>
              </a:solidFill>
            </a:endParaRPr>
          </a:p>
        </p:txBody>
      </p:sp>
      <p:cxnSp>
        <p:nvCxnSpPr>
          <p:cNvPr id="35" name="直線箭頭接點 34">
            <a:extLst>
              <a:ext uri="{FF2B5EF4-FFF2-40B4-BE49-F238E27FC236}">
                <a16:creationId xmlns:a16="http://schemas.microsoft.com/office/drawing/2014/main" id="{EC5E4560-521F-6376-90B8-AEC5F0869070}"/>
              </a:ext>
            </a:extLst>
          </p:cNvPr>
          <p:cNvCxnSpPr>
            <a:cxnSpLocks/>
            <a:endCxn id="33" idx="1"/>
          </p:cNvCxnSpPr>
          <p:nvPr/>
        </p:nvCxnSpPr>
        <p:spPr>
          <a:xfrm flipV="1">
            <a:off x="3449542" y="4547854"/>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791B8D91-2766-1A4C-93B2-C2CB3EE15BBE}"/>
              </a:ext>
            </a:extLst>
          </p:cNvPr>
          <p:cNvCxnSpPr>
            <a:cxnSpLocks/>
            <a:stCxn id="33" idx="3"/>
          </p:cNvCxnSpPr>
          <p:nvPr/>
        </p:nvCxnSpPr>
        <p:spPr>
          <a:xfrm flipV="1">
            <a:off x="5822344" y="4547853"/>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圖 41">
            <a:extLst>
              <a:ext uri="{FF2B5EF4-FFF2-40B4-BE49-F238E27FC236}">
                <a16:creationId xmlns:a16="http://schemas.microsoft.com/office/drawing/2014/main" id="{16D8772A-50A5-EB4D-83E5-63352A92CCEE}"/>
              </a:ext>
            </a:extLst>
          </p:cNvPr>
          <p:cNvSpPr/>
          <p:nvPr/>
        </p:nvSpPr>
        <p:spPr>
          <a:xfrm>
            <a:off x="1804946" y="3482710"/>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Change nonce</a:t>
            </a:r>
            <a:endParaRPr kumimoji="1" lang="zh-TW" altLang="en-US" dirty="0">
              <a:solidFill>
                <a:schemeClr val="bg2">
                  <a:lumMod val="50000"/>
                </a:schemeClr>
              </a:solidFill>
            </a:endParaRPr>
          </a:p>
        </p:txBody>
      </p:sp>
      <p:sp>
        <p:nvSpPr>
          <p:cNvPr id="43" name="流程圖 42">
            <a:extLst>
              <a:ext uri="{FF2B5EF4-FFF2-40B4-BE49-F238E27FC236}">
                <a16:creationId xmlns:a16="http://schemas.microsoft.com/office/drawing/2014/main" id="{803B5313-7F69-1793-A7F6-8066436E7233}"/>
              </a:ext>
            </a:extLst>
          </p:cNvPr>
          <p:cNvSpPr/>
          <p:nvPr/>
        </p:nvSpPr>
        <p:spPr>
          <a:xfrm>
            <a:off x="1804946" y="4313289"/>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Generate hash value</a:t>
            </a:r>
            <a:endParaRPr kumimoji="1" lang="zh-TW" altLang="en-US" dirty="0">
              <a:solidFill>
                <a:schemeClr val="bg2">
                  <a:lumMod val="50000"/>
                </a:schemeClr>
              </a:solidFill>
            </a:endParaRPr>
          </a:p>
        </p:txBody>
      </p:sp>
      <p:sp>
        <p:nvSpPr>
          <p:cNvPr id="44" name="流程圖 43">
            <a:extLst>
              <a:ext uri="{FF2B5EF4-FFF2-40B4-BE49-F238E27FC236}">
                <a16:creationId xmlns:a16="http://schemas.microsoft.com/office/drawing/2014/main" id="{5589B45C-CA6D-33C8-B5CC-61E04C8543D5}"/>
              </a:ext>
            </a:extLst>
          </p:cNvPr>
          <p:cNvSpPr/>
          <p:nvPr/>
        </p:nvSpPr>
        <p:spPr>
          <a:xfrm>
            <a:off x="1804946" y="2716714"/>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Pack transactions</a:t>
            </a:r>
            <a:endParaRPr kumimoji="1" lang="zh-TW" altLang="en-US" dirty="0">
              <a:solidFill>
                <a:schemeClr val="bg2">
                  <a:lumMod val="50000"/>
                </a:schemeClr>
              </a:solidFill>
            </a:endParaRPr>
          </a:p>
        </p:txBody>
      </p:sp>
      <p:sp>
        <p:nvSpPr>
          <p:cNvPr id="45" name="流程圖 44">
            <a:extLst>
              <a:ext uri="{FF2B5EF4-FFF2-40B4-BE49-F238E27FC236}">
                <a16:creationId xmlns:a16="http://schemas.microsoft.com/office/drawing/2014/main" id="{C371461F-C8E4-3F5D-BE53-DC64213291BE}"/>
              </a:ext>
            </a:extLst>
          </p:cNvPr>
          <p:cNvSpPr/>
          <p:nvPr/>
        </p:nvSpPr>
        <p:spPr>
          <a:xfrm>
            <a:off x="1804946" y="1952443"/>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Create genesis block</a:t>
            </a:r>
            <a:endParaRPr kumimoji="1" lang="zh-TW" altLang="en-US" dirty="0">
              <a:solidFill>
                <a:schemeClr val="bg2">
                  <a:lumMod val="50000"/>
                </a:schemeClr>
              </a:solidFill>
            </a:endParaRPr>
          </a:p>
        </p:txBody>
      </p:sp>
      <p:sp>
        <p:nvSpPr>
          <p:cNvPr id="48" name="結束點 47">
            <a:extLst>
              <a:ext uri="{FF2B5EF4-FFF2-40B4-BE49-F238E27FC236}">
                <a16:creationId xmlns:a16="http://schemas.microsoft.com/office/drawing/2014/main" id="{E569E3BE-F2AF-8D81-6B36-07C2B28772C4}"/>
              </a:ext>
            </a:extLst>
          </p:cNvPr>
          <p:cNvSpPr/>
          <p:nvPr/>
        </p:nvSpPr>
        <p:spPr>
          <a:xfrm>
            <a:off x="6437907" y="4295166"/>
            <a:ext cx="1659833" cy="505372"/>
          </a:xfrm>
          <a:prstGeom prst="flowChartTerminator">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Get a new block</a:t>
            </a:r>
            <a:endParaRPr kumimoji="1" lang="zh-TW" altLang="en-US" dirty="0">
              <a:solidFill>
                <a:schemeClr val="bg2">
                  <a:lumMod val="50000"/>
                </a:schemeClr>
              </a:solidFill>
            </a:endParaRPr>
          </a:p>
        </p:txBody>
      </p:sp>
      <p:cxnSp>
        <p:nvCxnSpPr>
          <p:cNvPr id="50" name="肘形接點 49">
            <a:extLst>
              <a:ext uri="{FF2B5EF4-FFF2-40B4-BE49-F238E27FC236}">
                <a16:creationId xmlns:a16="http://schemas.microsoft.com/office/drawing/2014/main" id="{E03563A2-BA2D-1CF8-14D6-FB12F5685C51}"/>
              </a:ext>
            </a:extLst>
          </p:cNvPr>
          <p:cNvCxnSpPr>
            <a:stCxn id="33" idx="0"/>
            <a:endCxn id="42" idx="3"/>
          </p:cNvCxnSpPr>
          <p:nvPr/>
        </p:nvCxnSpPr>
        <p:spPr>
          <a:xfrm rot="16200000" flipV="1">
            <a:off x="3990443" y="3195590"/>
            <a:ext cx="431599" cy="1474967"/>
          </a:xfrm>
          <a:prstGeom prst="bent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2430E27-FFFC-C71D-1CEE-C6C5190A8D25}"/>
              </a:ext>
            </a:extLst>
          </p:cNvPr>
          <p:cNvSpPr txBox="1"/>
          <p:nvPr/>
        </p:nvSpPr>
        <p:spPr>
          <a:xfrm>
            <a:off x="5822344" y="4250886"/>
            <a:ext cx="596346" cy="307777"/>
          </a:xfrm>
          <a:prstGeom prst="rect">
            <a:avLst/>
          </a:prstGeom>
          <a:noFill/>
        </p:spPr>
        <p:txBody>
          <a:bodyPr wrap="square" rtlCol="0">
            <a:spAutoFit/>
          </a:bodyPr>
          <a:lstStyle/>
          <a:p>
            <a:r>
              <a:rPr kumimoji="1" lang="en-US" altLang="zh-TW" dirty="0"/>
              <a:t>True</a:t>
            </a:r>
            <a:endParaRPr kumimoji="1" lang="zh-TW" altLang="en-US" dirty="0"/>
          </a:p>
        </p:txBody>
      </p:sp>
      <p:sp>
        <p:nvSpPr>
          <p:cNvPr id="52" name="文字方塊 51">
            <a:extLst>
              <a:ext uri="{FF2B5EF4-FFF2-40B4-BE49-F238E27FC236}">
                <a16:creationId xmlns:a16="http://schemas.microsoft.com/office/drawing/2014/main" id="{35B58567-CD9C-850B-F956-156706F8DBF4}"/>
              </a:ext>
            </a:extLst>
          </p:cNvPr>
          <p:cNvSpPr txBox="1"/>
          <p:nvPr/>
        </p:nvSpPr>
        <p:spPr>
          <a:xfrm>
            <a:off x="4943724" y="3769416"/>
            <a:ext cx="685799" cy="307777"/>
          </a:xfrm>
          <a:prstGeom prst="rect">
            <a:avLst/>
          </a:prstGeom>
          <a:noFill/>
        </p:spPr>
        <p:txBody>
          <a:bodyPr wrap="square" rtlCol="0">
            <a:spAutoFit/>
          </a:bodyPr>
          <a:lstStyle/>
          <a:p>
            <a:r>
              <a:rPr kumimoji="1" lang="en-US" altLang="zh-TW" dirty="0"/>
              <a:t>False</a:t>
            </a:r>
            <a:endParaRPr kumimoji="1" lang="zh-TW" altLang="en-US" dirty="0"/>
          </a:p>
        </p:txBody>
      </p:sp>
      <p:sp>
        <p:nvSpPr>
          <p:cNvPr id="3" name="投影片編號版面配置區 2">
            <a:extLst>
              <a:ext uri="{FF2B5EF4-FFF2-40B4-BE49-F238E27FC236}">
                <a16:creationId xmlns:a16="http://schemas.microsoft.com/office/drawing/2014/main" id="{65D9B406-1565-53BC-7FF7-F91ABE51C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0067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B111E1-CD06-1F4F-A4DC-81E34B912363}"/>
              </a:ext>
            </a:extLst>
          </p:cNvPr>
          <p:cNvSpPr>
            <a:spLocks noGrp="1"/>
          </p:cNvSpPr>
          <p:nvPr>
            <p:ph type="title"/>
          </p:nvPr>
        </p:nvSpPr>
        <p:spPr/>
        <p:txBody>
          <a:bodyPr/>
          <a:lstStyle/>
          <a:p>
            <a:r>
              <a:rPr kumimoji="1" lang="en-US" altLang="zh-TW" dirty="0"/>
              <a:t>Flow Chart - Customer</a:t>
            </a:r>
            <a:endParaRPr kumimoji="1" lang="zh-TW" altLang="en-US" dirty="0"/>
          </a:p>
        </p:txBody>
      </p:sp>
      <p:cxnSp>
        <p:nvCxnSpPr>
          <p:cNvPr id="27" name="直線箭頭接點 26">
            <a:extLst>
              <a:ext uri="{FF2B5EF4-FFF2-40B4-BE49-F238E27FC236}">
                <a16:creationId xmlns:a16="http://schemas.microsoft.com/office/drawing/2014/main" id="{9ACAA04C-5C22-493F-E073-851B3DF2468F}"/>
              </a:ext>
            </a:extLst>
          </p:cNvPr>
          <p:cNvCxnSpPr>
            <a:cxnSpLocks/>
          </p:cNvCxnSpPr>
          <p:nvPr/>
        </p:nvCxnSpPr>
        <p:spPr>
          <a:xfrm>
            <a:off x="3543301" y="2433497"/>
            <a:ext cx="0" cy="2765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箭頭接點 28">
            <a:extLst>
              <a:ext uri="{FF2B5EF4-FFF2-40B4-BE49-F238E27FC236}">
                <a16:creationId xmlns:a16="http://schemas.microsoft.com/office/drawing/2014/main" id="{F7B36962-3181-091A-F289-CC4AB511A0BE}"/>
              </a:ext>
            </a:extLst>
          </p:cNvPr>
          <p:cNvCxnSpPr>
            <a:cxnSpLocks/>
          </p:cNvCxnSpPr>
          <p:nvPr/>
        </p:nvCxnSpPr>
        <p:spPr>
          <a:xfrm>
            <a:off x="3533031" y="3184347"/>
            <a:ext cx="0" cy="30185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a:extLst>
              <a:ext uri="{FF2B5EF4-FFF2-40B4-BE49-F238E27FC236}">
                <a16:creationId xmlns:a16="http://schemas.microsoft.com/office/drawing/2014/main" id="{BD05F53C-6FDC-C812-BC22-AF2B986E1084}"/>
              </a:ext>
            </a:extLst>
          </p:cNvPr>
          <p:cNvCxnSpPr>
            <a:cxnSpLocks/>
          </p:cNvCxnSpPr>
          <p:nvPr/>
        </p:nvCxnSpPr>
        <p:spPr>
          <a:xfrm>
            <a:off x="3533031" y="3955331"/>
            <a:ext cx="0" cy="36317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決策 32">
            <a:extLst>
              <a:ext uri="{FF2B5EF4-FFF2-40B4-BE49-F238E27FC236}">
                <a16:creationId xmlns:a16="http://schemas.microsoft.com/office/drawing/2014/main" id="{DA76023A-6F7F-8DE6-8A9E-0E71DA8D176C}"/>
              </a:ext>
            </a:extLst>
          </p:cNvPr>
          <p:cNvSpPr/>
          <p:nvPr/>
        </p:nvSpPr>
        <p:spPr>
          <a:xfrm>
            <a:off x="4971554" y="4154090"/>
            <a:ext cx="1757239" cy="797961"/>
          </a:xfrm>
          <a:prstGeom prst="flowChartDecision">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ysClr val="windowText" lastClr="000000"/>
                </a:solidFill>
              </a:rPr>
              <a:t>Confirm</a:t>
            </a:r>
            <a:endParaRPr kumimoji="1" lang="zh-TW" altLang="en-US" dirty="0">
              <a:solidFill>
                <a:sysClr val="windowText" lastClr="000000"/>
              </a:solidFill>
            </a:endParaRPr>
          </a:p>
        </p:txBody>
      </p:sp>
      <p:cxnSp>
        <p:nvCxnSpPr>
          <p:cNvPr id="35" name="直線箭頭接點 34">
            <a:extLst>
              <a:ext uri="{FF2B5EF4-FFF2-40B4-BE49-F238E27FC236}">
                <a16:creationId xmlns:a16="http://schemas.microsoft.com/office/drawing/2014/main" id="{EC5E4560-521F-6376-90B8-AEC5F0869070}"/>
              </a:ext>
            </a:extLst>
          </p:cNvPr>
          <p:cNvCxnSpPr>
            <a:cxnSpLocks/>
            <a:endCxn id="33" idx="1"/>
          </p:cNvCxnSpPr>
          <p:nvPr/>
        </p:nvCxnSpPr>
        <p:spPr>
          <a:xfrm flipV="1">
            <a:off x="4355991" y="4553071"/>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791B8D91-2766-1A4C-93B2-C2CB3EE15BBE}"/>
              </a:ext>
            </a:extLst>
          </p:cNvPr>
          <p:cNvCxnSpPr>
            <a:cxnSpLocks/>
            <a:stCxn id="33" idx="3"/>
          </p:cNvCxnSpPr>
          <p:nvPr/>
        </p:nvCxnSpPr>
        <p:spPr>
          <a:xfrm flipV="1">
            <a:off x="6728793" y="4553070"/>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圖 41">
            <a:extLst>
              <a:ext uri="{FF2B5EF4-FFF2-40B4-BE49-F238E27FC236}">
                <a16:creationId xmlns:a16="http://schemas.microsoft.com/office/drawing/2014/main" id="{16D8772A-50A5-EB4D-83E5-63352A92CCEE}"/>
              </a:ext>
            </a:extLst>
          </p:cNvPr>
          <p:cNvSpPr/>
          <p:nvPr/>
        </p:nvSpPr>
        <p:spPr>
          <a:xfrm>
            <a:off x="2711395" y="3487927"/>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Check public key</a:t>
            </a:r>
            <a:endParaRPr kumimoji="1" lang="zh-TW" altLang="en-US" dirty="0">
              <a:solidFill>
                <a:schemeClr val="bg2">
                  <a:lumMod val="50000"/>
                </a:schemeClr>
              </a:solidFill>
            </a:endParaRPr>
          </a:p>
        </p:txBody>
      </p:sp>
      <p:sp>
        <p:nvSpPr>
          <p:cNvPr id="43" name="流程圖 42">
            <a:extLst>
              <a:ext uri="{FF2B5EF4-FFF2-40B4-BE49-F238E27FC236}">
                <a16:creationId xmlns:a16="http://schemas.microsoft.com/office/drawing/2014/main" id="{803B5313-7F69-1793-A7F6-8066436E7233}"/>
              </a:ext>
            </a:extLst>
          </p:cNvPr>
          <p:cNvSpPr/>
          <p:nvPr/>
        </p:nvSpPr>
        <p:spPr>
          <a:xfrm>
            <a:off x="2711395" y="431850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Check balance</a:t>
            </a:r>
            <a:endParaRPr kumimoji="1" lang="zh-TW" altLang="en-US" dirty="0">
              <a:solidFill>
                <a:schemeClr val="bg2">
                  <a:lumMod val="50000"/>
                </a:schemeClr>
              </a:solidFill>
            </a:endParaRPr>
          </a:p>
        </p:txBody>
      </p:sp>
      <p:sp>
        <p:nvSpPr>
          <p:cNvPr id="44" name="流程圖 43">
            <a:extLst>
              <a:ext uri="{FF2B5EF4-FFF2-40B4-BE49-F238E27FC236}">
                <a16:creationId xmlns:a16="http://schemas.microsoft.com/office/drawing/2014/main" id="{5589B45C-CA6D-33C8-B5CC-61E04C8543D5}"/>
              </a:ext>
            </a:extLst>
          </p:cNvPr>
          <p:cNvSpPr/>
          <p:nvPr/>
        </p:nvSpPr>
        <p:spPr>
          <a:xfrm>
            <a:off x="2711395" y="2721931"/>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Create transactions</a:t>
            </a:r>
            <a:endParaRPr kumimoji="1" lang="zh-TW" altLang="en-US" dirty="0">
              <a:solidFill>
                <a:schemeClr val="bg2">
                  <a:lumMod val="50000"/>
                </a:schemeClr>
              </a:solidFill>
            </a:endParaRPr>
          </a:p>
        </p:txBody>
      </p:sp>
      <p:sp>
        <p:nvSpPr>
          <p:cNvPr id="45" name="流程圖 44">
            <a:extLst>
              <a:ext uri="{FF2B5EF4-FFF2-40B4-BE49-F238E27FC236}">
                <a16:creationId xmlns:a16="http://schemas.microsoft.com/office/drawing/2014/main" id="{C371461F-C8E4-3F5D-BE53-DC64213291BE}"/>
              </a:ext>
            </a:extLst>
          </p:cNvPr>
          <p:cNvSpPr/>
          <p:nvPr/>
        </p:nvSpPr>
        <p:spPr>
          <a:xfrm>
            <a:off x="2711395" y="194542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Apply tokens</a:t>
            </a:r>
            <a:endParaRPr kumimoji="1" lang="zh-TW" altLang="en-US" dirty="0">
              <a:solidFill>
                <a:schemeClr val="bg2">
                  <a:lumMod val="50000"/>
                </a:schemeClr>
              </a:solidFill>
            </a:endParaRPr>
          </a:p>
        </p:txBody>
      </p:sp>
      <p:sp>
        <p:nvSpPr>
          <p:cNvPr id="48" name="結束點 47">
            <a:extLst>
              <a:ext uri="{FF2B5EF4-FFF2-40B4-BE49-F238E27FC236}">
                <a16:creationId xmlns:a16="http://schemas.microsoft.com/office/drawing/2014/main" id="{E569E3BE-F2AF-8D81-6B36-07C2B28772C4}"/>
              </a:ext>
            </a:extLst>
          </p:cNvPr>
          <p:cNvSpPr/>
          <p:nvPr/>
        </p:nvSpPr>
        <p:spPr>
          <a:xfrm>
            <a:off x="7344356" y="4300383"/>
            <a:ext cx="1659833" cy="505372"/>
          </a:xfrm>
          <a:prstGeom prst="flowChartTerminator">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Add to transaction pool</a:t>
            </a:r>
            <a:endParaRPr kumimoji="1" lang="zh-TW" altLang="en-US" dirty="0">
              <a:solidFill>
                <a:schemeClr val="bg2">
                  <a:lumMod val="50000"/>
                </a:schemeClr>
              </a:solidFill>
            </a:endParaRPr>
          </a:p>
        </p:txBody>
      </p:sp>
      <p:cxnSp>
        <p:nvCxnSpPr>
          <p:cNvPr id="50" name="肘形接點 49">
            <a:extLst>
              <a:ext uri="{FF2B5EF4-FFF2-40B4-BE49-F238E27FC236}">
                <a16:creationId xmlns:a16="http://schemas.microsoft.com/office/drawing/2014/main" id="{E03563A2-BA2D-1CF8-14D6-FB12F5685C51}"/>
              </a:ext>
            </a:extLst>
          </p:cNvPr>
          <p:cNvCxnSpPr>
            <a:cxnSpLocks/>
            <a:stCxn id="33" idx="0"/>
          </p:cNvCxnSpPr>
          <p:nvPr/>
        </p:nvCxnSpPr>
        <p:spPr>
          <a:xfrm rot="16200000" flipV="1">
            <a:off x="4515120" y="2819036"/>
            <a:ext cx="1195142" cy="1474966"/>
          </a:xfrm>
          <a:prstGeom prst="bent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2430E27-FFFC-C71D-1CEE-C6C5190A8D25}"/>
              </a:ext>
            </a:extLst>
          </p:cNvPr>
          <p:cNvSpPr txBox="1"/>
          <p:nvPr/>
        </p:nvSpPr>
        <p:spPr>
          <a:xfrm>
            <a:off x="6728793" y="4256103"/>
            <a:ext cx="596346" cy="307777"/>
          </a:xfrm>
          <a:prstGeom prst="rect">
            <a:avLst/>
          </a:prstGeom>
          <a:noFill/>
        </p:spPr>
        <p:txBody>
          <a:bodyPr wrap="square" rtlCol="0">
            <a:spAutoFit/>
          </a:bodyPr>
          <a:lstStyle/>
          <a:p>
            <a:r>
              <a:rPr kumimoji="1" lang="en-US" altLang="zh-TW" dirty="0"/>
              <a:t>True</a:t>
            </a:r>
            <a:endParaRPr kumimoji="1" lang="zh-TW" altLang="en-US" dirty="0"/>
          </a:p>
        </p:txBody>
      </p:sp>
      <p:sp>
        <p:nvSpPr>
          <p:cNvPr id="52" name="文字方塊 51">
            <a:extLst>
              <a:ext uri="{FF2B5EF4-FFF2-40B4-BE49-F238E27FC236}">
                <a16:creationId xmlns:a16="http://schemas.microsoft.com/office/drawing/2014/main" id="{35B58567-CD9C-850B-F956-156706F8DBF4}"/>
              </a:ext>
            </a:extLst>
          </p:cNvPr>
          <p:cNvSpPr txBox="1"/>
          <p:nvPr/>
        </p:nvSpPr>
        <p:spPr>
          <a:xfrm>
            <a:off x="5850173" y="3774633"/>
            <a:ext cx="685799" cy="307777"/>
          </a:xfrm>
          <a:prstGeom prst="rect">
            <a:avLst/>
          </a:prstGeom>
          <a:noFill/>
        </p:spPr>
        <p:txBody>
          <a:bodyPr wrap="square" rtlCol="0">
            <a:spAutoFit/>
          </a:bodyPr>
          <a:lstStyle/>
          <a:p>
            <a:r>
              <a:rPr kumimoji="1" lang="en-US" altLang="zh-TW" dirty="0"/>
              <a:t>False</a:t>
            </a:r>
            <a:endParaRPr kumimoji="1" lang="zh-TW" altLang="en-US" dirty="0"/>
          </a:p>
        </p:txBody>
      </p:sp>
      <p:cxnSp>
        <p:nvCxnSpPr>
          <p:cNvPr id="6" name="直線箭頭接點 5">
            <a:extLst>
              <a:ext uri="{FF2B5EF4-FFF2-40B4-BE49-F238E27FC236}">
                <a16:creationId xmlns:a16="http://schemas.microsoft.com/office/drawing/2014/main" id="{EC0AFACA-21B2-4EAE-B0F3-FA92852E89B6}"/>
              </a:ext>
            </a:extLst>
          </p:cNvPr>
          <p:cNvCxnSpPr>
            <a:stCxn id="42" idx="3"/>
          </p:cNvCxnSpPr>
          <p:nvPr/>
        </p:nvCxnSpPr>
        <p:spPr>
          <a:xfrm flipV="1">
            <a:off x="4375207" y="3722490"/>
            <a:ext cx="1474966"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2FB68531-707B-4A9D-6C32-2F857AFD1867}"/>
              </a:ext>
            </a:extLst>
          </p:cNvPr>
          <p:cNvSpPr txBox="1"/>
          <p:nvPr/>
        </p:nvSpPr>
        <p:spPr>
          <a:xfrm>
            <a:off x="4769790" y="3431233"/>
            <a:ext cx="685799" cy="307777"/>
          </a:xfrm>
          <a:prstGeom prst="rect">
            <a:avLst/>
          </a:prstGeom>
          <a:noFill/>
        </p:spPr>
        <p:txBody>
          <a:bodyPr wrap="square" rtlCol="0">
            <a:spAutoFit/>
          </a:bodyPr>
          <a:lstStyle/>
          <a:p>
            <a:r>
              <a:rPr kumimoji="1" lang="en-US" altLang="zh-TW" dirty="0"/>
              <a:t>False</a:t>
            </a:r>
            <a:endParaRPr kumimoji="1" lang="zh-TW" altLang="en-US" dirty="0"/>
          </a:p>
        </p:txBody>
      </p:sp>
      <p:sp>
        <p:nvSpPr>
          <p:cNvPr id="9" name="文字方塊 8">
            <a:extLst>
              <a:ext uri="{FF2B5EF4-FFF2-40B4-BE49-F238E27FC236}">
                <a16:creationId xmlns:a16="http://schemas.microsoft.com/office/drawing/2014/main" id="{6A0ABFAD-5EE1-DF80-A6C3-F55D448E523D}"/>
              </a:ext>
            </a:extLst>
          </p:cNvPr>
          <p:cNvSpPr txBox="1"/>
          <p:nvPr/>
        </p:nvSpPr>
        <p:spPr>
          <a:xfrm>
            <a:off x="3496589" y="3968172"/>
            <a:ext cx="685799" cy="307777"/>
          </a:xfrm>
          <a:prstGeom prst="rect">
            <a:avLst/>
          </a:prstGeom>
          <a:noFill/>
        </p:spPr>
        <p:txBody>
          <a:bodyPr wrap="square" rtlCol="0">
            <a:spAutoFit/>
          </a:bodyPr>
          <a:lstStyle/>
          <a:p>
            <a:r>
              <a:rPr kumimoji="1" lang="en-US" altLang="zh-TW" dirty="0"/>
              <a:t>True</a:t>
            </a:r>
            <a:endParaRPr kumimoji="1" lang="zh-TW" altLang="en-US" dirty="0"/>
          </a:p>
        </p:txBody>
      </p:sp>
      <p:sp>
        <p:nvSpPr>
          <p:cNvPr id="3" name="流程圖 2">
            <a:extLst>
              <a:ext uri="{FF2B5EF4-FFF2-40B4-BE49-F238E27FC236}">
                <a16:creationId xmlns:a16="http://schemas.microsoft.com/office/drawing/2014/main" id="{F8F05F2B-5AB1-872F-F07B-93FFB09F3806}"/>
              </a:ext>
            </a:extLst>
          </p:cNvPr>
          <p:cNvSpPr/>
          <p:nvPr/>
        </p:nvSpPr>
        <p:spPr>
          <a:xfrm>
            <a:off x="597673" y="194542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Generate address</a:t>
            </a:r>
            <a:endParaRPr kumimoji="1" lang="zh-TW" altLang="en-US" dirty="0">
              <a:solidFill>
                <a:schemeClr val="bg2">
                  <a:lumMod val="50000"/>
                </a:schemeClr>
              </a:solidFill>
            </a:endParaRPr>
          </a:p>
        </p:txBody>
      </p:sp>
      <p:cxnSp>
        <p:nvCxnSpPr>
          <p:cNvPr id="5" name="直線箭頭接點 4">
            <a:extLst>
              <a:ext uri="{FF2B5EF4-FFF2-40B4-BE49-F238E27FC236}">
                <a16:creationId xmlns:a16="http://schemas.microsoft.com/office/drawing/2014/main" id="{AAA78938-4ED2-6EC6-5653-21169AE4EEB5}"/>
              </a:ext>
            </a:extLst>
          </p:cNvPr>
          <p:cNvCxnSpPr>
            <a:stCxn id="3" idx="3"/>
            <a:endCxn id="45" idx="1"/>
          </p:cNvCxnSpPr>
          <p:nvPr/>
        </p:nvCxnSpPr>
        <p:spPr>
          <a:xfrm>
            <a:off x="2261485" y="2179990"/>
            <a:ext cx="449910"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B5303204-9AE8-D0FE-C2B5-E3B5863E1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95225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dirty="0"/>
              <a:t>Home</a:t>
            </a:r>
            <a:r>
              <a:rPr lang="en-US" altLang="zh-TW" dirty="0"/>
              <a:t>work</a:t>
            </a:r>
            <a:r>
              <a:rPr lang="zh-TW" dirty="0"/>
              <a:t> Requirements</a:t>
            </a:r>
            <a:endParaRPr dirty="0"/>
          </a:p>
        </p:txBody>
      </p:sp>
      <p:sp>
        <p:nvSpPr>
          <p:cNvPr id="93" name="Google Shape;93;p17"/>
          <p:cNvSpPr txBox="1">
            <a:spLocks noGrp="1"/>
          </p:cNvSpPr>
          <p:nvPr>
            <p:ph type="body" idx="1"/>
          </p:nvPr>
        </p:nvSpPr>
        <p:spPr>
          <a:xfrm>
            <a:off x="471900" y="1593617"/>
            <a:ext cx="8222100" cy="291531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zh-TW" dirty="0"/>
              <a:t>Personal Report(P</a:t>
            </a:r>
            <a:r>
              <a:rPr lang="en-US" altLang="zh-TW" dirty="0"/>
              <a:t>DF</a:t>
            </a:r>
            <a:r>
              <a:rPr lang="zh-TW" dirty="0"/>
              <a:t>)</a:t>
            </a:r>
            <a:endParaRPr dirty="0"/>
          </a:p>
          <a:p>
            <a:pPr marL="914400" lvl="1" indent="-342900" algn="l" rtl="0">
              <a:spcBef>
                <a:spcPts val="0"/>
              </a:spcBef>
              <a:spcAft>
                <a:spcPts val="0"/>
              </a:spcAft>
              <a:buSzPts val="1800"/>
              <a:buAutoNum type="alphaLcPeriod"/>
            </a:pPr>
            <a:r>
              <a:rPr lang="en-US" altLang="zh-TW" sz="1600" dirty="0"/>
              <a:t>Complete several functions for both the miner and the customer</a:t>
            </a:r>
          </a:p>
          <a:p>
            <a:pPr marL="914400" lvl="1" indent="-342900" algn="l" rtl="0">
              <a:spcBef>
                <a:spcPts val="0"/>
              </a:spcBef>
              <a:spcAft>
                <a:spcPts val="0"/>
              </a:spcAft>
              <a:buSzPts val="1800"/>
              <a:buAutoNum type="alphaLcPeriod"/>
            </a:pPr>
            <a:r>
              <a:rPr lang="en-US" sz="1600" dirty="0"/>
              <a:t>Detailed annotations and descriptions of how each function is performed</a:t>
            </a:r>
            <a:r>
              <a:rPr lang="en-US" altLang="zh-TW" sz="1600" dirty="0"/>
              <a:t> in section (a)</a:t>
            </a:r>
            <a:endParaRPr sz="1600" dirty="0"/>
          </a:p>
          <a:p>
            <a:pPr marL="914400" lvl="1" indent="-342900" algn="l" rtl="0">
              <a:spcBef>
                <a:spcPts val="0"/>
              </a:spcBef>
              <a:spcAft>
                <a:spcPts val="0"/>
              </a:spcAft>
              <a:buSzPts val="1800"/>
              <a:buAutoNum type="alphaLcPeriod"/>
            </a:pPr>
            <a:r>
              <a:rPr lang="en-US" altLang="zh-TW" sz="1600" dirty="0"/>
              <a:t>Running Results </a:t>
            </a:r>
            <a:r>
              <a:rPr lang="en-US" altLang="zh-TW" sz="1600"/>
              <a:t>with 1</a:t>
            </a:r>
            <a:r>
              <a:rPr lang="en-US" altLang="zh-TW" sz="1600" dirty="0"/>
              <a:t>1</a:t>
            </a:r>
            <a:r>
              <a:rPr lang="en-US" altLang="zh-TW" sz="1600"/>
              <a:t> </a:t>
            </a:r>
            <a:r>
              <a:rPr lang="en-US" altLang="zh-TW" sz="1600" dirty="0"/>
              <a:t>snapshots (Each function corresponds to a snapshot. Teamwork with different IP addresses is necessary.)</a:t>
            </a:r>
          </a:p>
          <a:p>
            <a:pPr lvl="1" indent="-342900">
              <a:buSzPts val="1800"/>
              <a:buFont typeface="Roboto"/>
              <a:buAutoNum type="alphaLcPeriod"/>
            </a:pPr>
            <a:r>
              <a:rPr lang="zh-TW" altLang="zh-TW" sz="1600" dirty="0"/>
              <a:t>Experience</a:t>
            </a:r>
            <a:endParaRPr sz="1600" dirty="0"/>
          </a:p>
          <a:p>
            <a:pPr marL="457200" lvl="0" indent="-342900" algn="l" rtl="0">
              <a:spcBef>
                <a:spcPts val="0"/>
              </a:spcBef>
              <a:spcAft>
                <a:spcPts val="0"/>
              </a:spcAft>
              <a:buSzPts val="1800"/>
              <a:buAutoNum type="arabicPeriod"/>
            </a:pPr>
            <a:r>
              <a:rPr lang="en-US" altLang="zh-TW" dirty="0"/>
              <a:t>CSV</a:t>
            </a:r>
            <a:r>
              <a:rPr lang="zh-TW" dirty="0"/>
              <a:t> </a:t>
            </a:r>
            <a:r>
              <a:rPr lang="en-US" altLang="zh-TW" dirty="0"/>
              <a:t>F</a:t>
            </a:r>
            <a:r>
              <a:rPr lang="zh-TW" dirty="0"/>
              <a:t>ile (For the miner’s terminal results)</a:t>
            </a:r>
            <a:endParaRPr dirty="0"/>
          </a:p>
          <a:p>
            <a:pPr marL="457200" lvl="0" indent="-342900" algn="l" rtl="0">
              <a:spcBef>
                <a:spcPts val="0"/>
              </a:spcBef>
              <a:spcAft>
                <a:spcPts val="0"/>
              </a:spcAft>
              <a:buSzPts val="1800"/>
              <a:buAutoNum type="arabicPeriod"/>
            </a:pPr>
            <a:r>
              <a:rPr lang="zh-TW" dirty="0"/>
              <a:t>Python </a:t>
            </a:r>
            <a:r>
              <a:rPr lang="en-US" altLang="zh-TW" dirty="0"/>
              <a:t>F</a:t>
            </a:r>
            <a:r>
              <a:rPr lang="zh-TW" dirty="0"/>
              <a:t>ile </a:t>
            </a:r>
            <a:endParaRPr dirty="0"/>
          </a:p>
          <a:p>
            <a:pPr marL="457200" lvl="0" indent="-342900" algn="l" rtl="0">
              <a:spcBef>
                <a:spcPts val="0"/>
              </a:spcBef>
              <a:spcAft>
                <a:spcPts val="0"/>
              </a:spcAft>
              <a:buSzPts val="1800"/>
              <a:buAutoNum type="arabicPeriod"/>
            </a:pPr>
            <a:r>
              <a:rPr lang="zh-TW" dirty="0"/>
              <a:t>Package all above files into a single zip file named as “student ID_name” </a:t>
            </a:r>
            <a:r>
              <a:rPr lang="en-US" altLang="zh-TW" dirty="0"/>
              <a:t>and upload to M</a:t>
            </a:r>
            <a:r>
              <a:rPr lang="zh-TW" dirty="0"/>
              <a:t>oodle. </a:t>
            </a:r>
            <a:r>
              <a:rPr lang="en-US" altLang="zh-TW" dirty="0"/>
              <a:t>(</a:t>
            </a:r>
            <a:r>
              <a:rPr lang="en-US" altLang="zh-TW" dirty="0">
                <a:solidFill>
                  <a:srgbClr val="0000FF"/>
                </a:solidFill>
              </a:rPr>
              <a:t>Deadline:</a:t>
            </a:r>
            <a:r>
              <a:rPr lang="en-US" altLang="zh-TW" dirty="0"/>
              <a:t> </a:t>
            </a:r>
            <a:r>
              <a:rPr lang="en-US" altLang="zh-TW" dirty="0">
                <a:solidFill>
                  <a:srgbClr val="FF0000"/>
                </a:solidFill>
              </a:rPr>
              <a:t>4/14 (Sun.) 23:59</a:t>
            </a:r>
            <a:r>
              <a:rPr lang="en-US" altLang="zh-TW" dirty="0"/>
              <a: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4" name="投影片編號版面配置區 3">
            <a:extLst>
              <a:ext uri="{FF2B5EF4-FFF2-40B4-BE49-F238E27FC236}">
                <a16:creationId xmlns:a16="http://schemas.microsoft.com/office/drawing/2014/main" id="{094D5A11-9FE7-5D01-F179-76124C9581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Environment</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12700" lvl="0" indent="0" algn="l" rtl="0">
              <a:lnSpc>
                <a:spcPct val="150000"/>
              </a:lnSpc>
              <a:spcBef>
                <a:spcPts val="1200"/>
              </a:spcBef>
              <a:spcAft>
                <a:spcPts val="0"/>
              </a:spcAft>
              <a:buNone/>
            </a:pPr>
            <a:r>
              <a:rPr lang="en-US" altLang="zh-TW" dirty="0"/>
              <a:t>1. </a:t>
            </a:r>
            <a:r>
              <a:rPr lang="en-US" altLang="zh-TW" dirty="0">
                <a:sym typeface="Merriweather"/>
                <a:hlinkClick r:id="rId3"/>
              </a:rPr>
              <a:t>VS code 1.87</a:t>
            </a:r>
            <a:endParaRPr dirty="0">
              <a:sym typeface="Merriweather"/>
            </a:endParaRPr>
          </a:p>
          <a:p>
            <a:pPr marL="12700" lvl="0" indent="0" algn="l" rtl="0">
              <a:lnSpc>
                <a:spcPct val="150000"/>
              </a:lnSpc>
              <a:spcBef>
                <a:spcPts val="0"/>
              </a:spcBef>
              <a:spcAft>
                <a:spcPts val="0"/>
              </a:spcAft>
              <a:buNone/>
            </a:pPr>
            <a:r>
              <a:rPr lang="en-US" altLang="zh-TW" dirty="0"/>
              <a:t>2. </a:t>
            </a:r>
            <a:r>
              <a:rPr lang="en-US" altLang="zh-TW" dirty="0">
                <a:sym typeface="Merriweather"/>
                <a:hlinkClick r:id="rId4"/>
              </a:rPr>
              <a:t>Python 3.11.8</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27494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1769D-7066-3737-C013-83456F36F9D8}"/>
              </a:ext>
            </a:extLst>
          </p:cNvPr>
          <p:cNvSpPr>
            <a:spLocks noGrp="1"/>
          </p:cNvSpPr>
          <p:nvPr>
            <p:ph type="title"/>
          </p:nvPr>
        </p:nvSpPr>
        <p:spPr/>
        <p:txBody>
          <a:bodyPr/>
          <a:lstStyle/>
          <a:p>
            <a:r>
              <a:rPr lang="en-US" altLang="zh-TW" dirty="0"/>
              <a:t>Connect the Miner and the Customer</a:t>
            </a:r>
            <a:endParaRPr kumimoji="1" lang="zh-TW" altLang="en-US" dirty="0"/>
          </a:p>
        </p:txBody>
      </p:sp>
      <p:sp>
        <p:nvSpPr>
          <p:cNvPr id="3" name="文字版面配置區 2">
            <a:extLst>
              <a:ext uri="{FF2B5EF4-FFF2-40B4-BE49-F238E27FC236}">
                <a16:creationId xmlns:a16="http://schemas.microsoft.com/office/drawing/2014/main" id="{8349F512-63A1-1503-3ED1-42CEA0487103}"/>
              </a:ext>
            </a:extLst>
          </p:cNvPr>
          <p:cNvSpPr>
            <a:spLocks noGrp="1"/>
          </p:cNvSpPr>
          <p:nvPr>
            <p:ph type="body" idx="1"/>
          </p:nvPr>
        </p:nvSpPr>
        <p:spPr/>
        <p:txBody>
          <a:bodyPr>
            <a:normAutofit/>
          </a:bodyPr>
          <a:lstStyle/>
          <a:p>
            <a:r>
              <a:rPr kumimoji="1" lang="en-US" altLang="zh-TW" sz="1800" dirty="0"/>
              <a:t>Miner</a:t>
            </a:r>
            <a:endParaRPr kumimoji="1" lang="zh-TW" altLang="en-US" sz="1800" dirty="0"/>
          </a:p>
        </p:txBody>
      </p:sp>
      <p:sp>
        <p:nvSpPr>
          <p:cNvPr id="4" name="文字版面配置區 3">
            <a:extLst>
              <a:ext uri="{FF2B5EF4-FFF2-40B4-BE49-F238E27FC236}">
                <a16:creationId xmlns:a16="http://schemas.microsoft.com/office/drawing/2014/main" id="{EC95A659-2BA2-C344-84E7-0A3C01E31278}"/>
              </a:ext>
            </a:extLst>
          </p:cNvPr>
          <p:cNvSpPr>
            <a:spLocks noGrp="1"/>
          </p:cNvSpPr>
          <p:nvPr>
            <p:ph type="body" idx="2"/>
          </p:nvPr>
        </p:nvSpPr>
        <p:spPr/>
        <p:txBody>
          <a:bodyPr/>
          <a:lstStyle/>
          <a:p>
            <a:r>
              <a:rPr kumimoji="1" lang="en-US" altLang="zh-TW" sz="1800" dirty="0"/>
              <a:t>Customer</a:t>
            </a:r>
            <a:endParaRPr kumimoji="1" lang="zh-TW" altLang="en-US" sz="1800" dirty="0"/>
          </a:p>
        </p:txBody>
      </p:sp>
      <p:sp>
        <p:nvSpPr>
          <p:cNvPr id="5" name="投影片編號版面配置區 4">
            <a:extLst>
              <a:ext uri="{FF2B5EF4-FFF2-40B4-BE49-F238E27FC236}">
                <a16:creationId xmlns:a16="http://schemas.microsoft.com/office/drawing/2014/main" id="{2230B83C-C5EE-7654-3385-FECD9BBD6A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6" name="圖片 5">
            <a:extLst>
              <a:ext uri="{FF2B5EF4-FFF2-40B4-BE49-F238E27FC236}">
                <a16:creationId xmlns:a16="http://schemas.microsoft.com/office/drawing/2014/main" id="{B9F1B06C-168E-A5C5-CCD6-A50904F8901F}"/>
              </a:ext>
            </a:extLst>
          </p:cNvPr>
          <p:cNvPicPr>
            <a:picLocks noChangeAspect="1"/>
          </p:cNvPicPr>
          <p:nvPr/>
        </p:nvPicPr>
        <p:blipFill>
          <a:blip r:embed="rId3"/>
          <a:stretch>
            <a:fillRect/>
          </a:stretch>
        </p:blipFill>
        <p:spPr>
          <a:xfrm>
            <a:off x="241300" y="2830914"/>
            <a:ext cx="4330700" cy="698500"/>
          </a:xfrm>
          <a:prstGeom prst="rect">
            <a:avLst/>
          </a:prstGeom>
        </p:spPr>
      </p:pic>
      <p:pic>
        <p:nvPicPr>
          <p:cNvPr id="7" name="圖片 6">
            <a:extLst>
              <a:ext uri="{FF2B5EF4-FFF2-40B4-BE49-F238E27FC236}">
                <a16:creationId xmlns:a16="http://schemas.microsoft.com/office/drawing/2014/main" id="{5495D148-5EE9-2E03-B41C-DFC367949544}"/>
              </a:ext>
            </a:extLst>
          </p:cNvPr>
          <p:cNvPicPr>
            <a:picLocks noChangeAspect="1"/>
          </p:cNvPicPr>
          <p:nvPr/>
        </p:nvPicPr>
        <p:blipFill>
          <a:blip r:embed="rId4"/>
          <a:stretch>
            <a:fillRect/>
          </a:stretch>
        </p:blipFill>
        <p:spPr>
          <a:xfrm>
            <a:off x="4694250" y="2830914"/>
            <a:ext cx="4114800" cy="1409700"/>
          </a:xfrm>
          <a:prstGeom prst="rect">
            <a:avLst/>
          </a:prstGeom>
        </p:spPr>
      </p:pic>
    </p:spTree>
    <p:extLst>
      <p:ext uri="{BB962C8B-B14F-4D97-AF65-F5344CB8AC3E}">
        <p14:creationId xmlns:p14="http://schemas.microsoft.com/office/powerpoint/2010/main" val="389639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altLang="zh-TW" dirty="0"/>
              <a:t>1. Get_ balance</a:t>
            </a:r>
          </a:p>
          <a:p>
            <a:pPr marL="457200" lvl="0" indent="-342900" algn="l" rtl="0">
              <a:spcBef>
                <a:spcPts val="0"/>
              </a:spcBef>
              <a:spcAft>
                <a:spcPts val="0"/>
              </a:spcAft>
              <a:buSzPts val="1800"/>
              <a:buAutoNum type="arabicPeriod"/>
            </a:pPr>
            <a:endParaRPr lang="en-US" altLang="zh-TW" dirty="0"/>
          </a:p>
        </p:txBody>
      </p:sp>
      <p:pic>
        <p:nvPicPr>
          <p:cNvPr id="2" name="圖片 1">
            <a:extLst>
              <a:ext uri="{FF2B5EF4-FFF2-40B4-BE49-F238E27FC236}">
                <a16:creationId xmlns:a16="http://schemas.microsoft.com/office/drawing/2014/main" id="{1DB02E18-4521-7836-3EA6-4406F86211E9}"/>
              </a:ext>
            </a:extLst>
          </p:cNvPr>
          <p:cNvPicPr>
            <a:picLocks noChangeAspect="1"/>
          </p:cNvPicPr>
          <p:nvPr/>
        </p:nvPicPr>
        <p:blipFill>
          <a:blip r:embed="rId3"/>
          <a:stretch>
            <a:fillRect/>
          </a:stretch>
        </p:blipFill>
        <p:spPr>
          <a:xfrm>
            <a:off x="3399934" y="2164040"/>
            <a:ext cx="4711700" cy="2552700"/>
          </a:xfrm>
          <a:prstGeom prst="rect">
            <a:avLst/>
          </a:prstGeom>
        </p:spPr>
      </p:pic>
      <p:sp>
        <p:nvSpPr>
          <p:cNvPr id="3" name="投影片編號版面配置區 2">
            <a:extLst>
              <a:ext uri="{FF2B5EF4-FFF2-40B4-BE49-F238E27FC236}">
                <a16:creationId xmlns:a16="http://schemas.microsoft.com/office/drawing/2014/main" id="{25770151-850F-75EF-0359-CDB65982C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378782366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587</Words>
  <Application>Microsoft Macintosh PowerPoint</Application>
  <PresentationFormat>如螢幕大小 (16:9)</PresentationFormat>
  <Paragraphs>108</Paragraphs>
  <Slides>21</Slides>
  <Notes>19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21</vt:i4>
      </vt:variant>
    </vt:vector>
  </HeadingPairs>
  <TitlesOfParts>
    <vt:vector size="25" baseType="lpstr">
      <vt:lpstr>Merriweather</vt:lpstr>
      <vt:lpstr>Roboto</vt:lpstr>
      <vt:lpstr>Arial</vt:lpstr>
      <vt:lpstr>Material</vt:lpstr>
      <vt:lpstr>Introduction to Blockchain  and its Application</vt:lpstr>
      <vt:lpstr>Introduction</vt:lpstr>
      <vt:lpstr>Two Roles in this project</vt:lpstr>
      <vt:lpstr>Flow Chart - Miner</vt:lpstr>
      <vt:lpstr>Flow Chart - Customer</vt:lpstr>
      <vt:lpstr>Homework Requirements</vt:lpstr>
      <vt:lpstr>Environment</vt:lpstr>
      <vt:lpstr>Connect the Miner and the Customer</vt:lpstr>
      <vt:lpstr>Functions You Need to Complete</vt:lpstr>
      <vt:lpstr>Functions You Need to Complete</vt:lpstr>
      <vt:lpstr>Functions You Need to Complete</vt:lpstr>
      <vt:lpstr>Running Results - Miner</vt:lpstr>
      <vt:lpstr>Running Results - Customer</vt:lpstr>
      <vt:lpstr>Running Results - Customer</vt:lpstr>
      <vt:lpstr>Running Results - Customer</vt:lpstr>
      <vt:lpstr>Running Results - Customer</vt:lpstr>
      <vt:lpstr>Running Results - Customer</vt:lpstr>
      <vt:lpstr>Running Results - Customer</vt:lpstr>
      <vt:lpstr>Running Results - Miner</vt:lpstr>
      <vt:lpstr>Bonus</vt:lpstr>
      <vt:lpstr>TA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Blockchain  and its Application</dc:title>
  <cp:lastModifiedBy>保睿 金</cp:lastModifiedBy>
  <cp:revision>65</cp:revision>
  <dcterms:modified xsi:type="dcterms:W3CDTF">2024-03-19T02:09:32Z</dcterms:modified>
</cp:coreProperties>
</file>