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1ed809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81ed809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5fc3356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5fc3356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81ed809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81ed809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1ed809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1ed809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5fc3356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5fc3356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it easier : ActivePop (2016 -&gt; 2020) -&gt; decreasing.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Median Age (2016 -&gt; 2020) -&gt; getting older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81ed809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81ed809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5fc3356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5fc3356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1bc6da4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1bc6da4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 : Across N.B, theme are unequal investiment across industry.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it matters : aging workforce, High unemployment ; Indistry inbalance.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81bc6da4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81bc6da4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81ed809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81ed809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81bc6da4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81bc6da4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sectors for Men (Goods Producing ; Trade Sector)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Women (HealthCare + social assistance ; Educational Services ; Accomodation and food services);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1ed809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81ed809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1ed809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1ed809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Clear this : HealthCare industry ; Trade ; Manufacturing ;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1ed809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1ed809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1ed809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81ed809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Non necessary;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May the job be with you.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of the workforce labour in New Brunswick.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Spendings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566025" y="1521325"/>
            <a:ext cx="3087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000"/>
              <a:t>for every </a:t>
            </a:r>
            <a:r>
              <a:rPr b="1" lang="fr" sz="3000"/>
              <a:t>100$ :</a:t>
            </a:r>
            <a:endParaRPr b="1" sz="30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15225"/>
            <a:ext cx="4553675" cy="3694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6086100" y="4698050"/>
            <a:ext cx="224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</a:rPr>
              <a:t>*</a:t>
            </a:r>
            <a:r>
              <a:rPr lang="fr" sz="1000">
                <a:solidFill>
                  <a:srgbClr val="666666"/>
                </a:solidFill>
              </a:rPr>
              <a:t>Average of 23 784 $ per family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00" y="3027625"/>
            <a:ext cx="511111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89" y="3772350"/>
            <a:ext cx="511111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92694" y="2320388"/>
            <a:ext cx="511111" cy="5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1385075" y="2394300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24.20$</a:t>
            </a:r>
            <a:endParaRPr sz="2000"/>
          </a:p>
        </p:txBody>
      </p:sp>
      <p:sp>
        <p:nvSpPr>
          <p:cNvPr id="345" name="Google Shape;345;p22"/>
          <p:cNvSpPr txBox="1"/>
          <p:nvPr/>
        </p:nvSpPr>
        <p:spPr>
          <a:xfrm>
            <a:off x="1447000" y="3101525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17.04</a:t>
            </a:r>
            <a:endParaRPr sz="2000"/>
          </a:p>
        </p:txBody>
      </p:sp>
      <p:sp>
        <p:nvSpPr>
          <p:cNvPr id="346" name="Google Shape;346;p22"/>
          <p:cNvSpPr txBox="1"/>
          <p:nvPr/>
        </p:nvSpPr>
        <p:spPr>
          <a:xfrm>
            <a:off x="1447000" y="3920175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9.47 $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Consumer Price Index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b="0" l="0" r="0" t="26524"/>
          <a:stretch/>
        </p:blipFill>
        <p:spPr>
          <a:xfrm>
            <a:off x="2394275" y="1378100"/>
            <a:ext cx="6521602" cy="36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00" y="1597875"/>
            <a:ext cx="1653350" cy="33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on the future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 per sector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Top Increase :</a:t>
            </a:r>
            <a:endParaRPr b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Utilities : 50%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Agriculture :17%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Construction : 8%</a:t>
            </a:r>
            <a:endParaRPr/>
          </a:p>
        </p:txBody>
      </p:sp>
      <p:sp>
        <p:nvSpPr>
          <p:cNvPr id="367" name="Google Shape;367;p25"/>
          <p:cNvSpPr txBox="1"/>
          <p:nvPr>
            <p:ph idx="2" type="body"/>
          </p:nvPr>
        </p:nvSpPr>
        <p:spPr>
          <a:xfrm>
            <a:off x="48090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Top Decrease 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Forestry, fishing, mining : -40%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Information, culture : -16%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Trade : -8%.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on the future</a:t>
            </a:r>
            <a:endParaRPr/>
          </a:p>
        </p:txBody>
      </p:sp>
      <p:sp>
        <p:nvSpPr>
          <p:cNvPr id="373" name="Google Shape;373;p26"/>
          <p:cNvSpPr txBox="1"/>
          <p:nvPr/>
        </p:nvSpPr>
        <p:spPr>
          <a:xfrm>
            <a:off x="3685950" y="3542600"/>
            <a:ext cx="17721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2"/>
                </a:solidFill>
              </a:rPr>
              <a:t>Median Age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</a:rPr>
              <a:t>Active Population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374" name="Google Shape;374;p26"/>
          <p:cNvCxnSpPr/>
          <p:nvPr/>
        </p:nvCxnSpPr>
        <p:spPr>
          <a:xfrm flipH="1" rot="10800000">
            <a:off x="1237825" y="2795825"/>
            <a:ext cx="65133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6"/>
          <p:cNvSpPr txBox="1"/>
          <p:nvPr/>
        </p:nvSpPr>
        <p:spPr>
          <a:xfrm>
            <a:off x="1240725" y="2451075"/>
            <a:ext cx="680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2016</a:t>
            </a:r>
            <a:endParaRPr b="1"/>
          </a:p>
        </p:txBody>
      </p:sp>
      <p:sp>
        <p:nvSpPr>
          <p:cNvPr id="376" name="Google Shape;376;p26"/>
          <p:cNvSpPr txBox="1"/>
          <p:nvPr/>
        </p:nvSpPr>
        <p:spPr>
          <a:xfrm>
            <a:off x="6826875" y="2451075"/>
            <a:ext cx="680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2020</a:t>
            </a:r>
            <a:endParaRPr b="1"/>
          </a:p>
        </p:txBody>
      </p:sp>
      <p:sp>
        <p:nvSpPr>
          <p:cNvPr id="377" name="Google Shape;377;p26"/>
          <p:cNvSpPr txBox="1"/>
          <p:nvPr/>
        </p:nvSpPr>
        <p:spPr>
          <a:xfrm>
            <a:off x="1237825" y="2943500"/>
            <a:ext cx="9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2"/>
                </a:solidFill>
              </a:rPr>
              <a:t>45.70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</a:rPr>
              <a:t>388.6 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6582975" y="2943500"/>
            <a:ext cx="9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2"/>
                </a:solidFill>
              </a:rPr>
              <a:t>47.40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</a:rPr>
              <a:t>377 K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75" y="1510725"/>
            <a:ext cx="4474250" cy="33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1892550" y="998600"/>
            <a:ext cx="535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Make those questions great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2849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61463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❏"/>
            </a:pPr>
            <a:r>
              <a:rPr b="1" lang="fr" sz="1500">
                <a:solidFill>
                  <a:srgbClr val="666666"/>
                </a:solidFill>
              </a:rPr>
              <a:t>Unequal distribution</a:t>
            </a:r>
            <a:endParaRPr b="1" sz="15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Char char="❏"/>
            </a:pPr>
            <a:r>
              <a:rPr b="1" lang="fr" sz="1500">
                <a:solidFill>
                  <a:srgbClr val="666666"/>
                </a:solidFill>
              </a:rPr>
              <a:t>Unbalanced sector</a:t>
            </a:r>
            <a:endParaRPr b="1" sz="15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Char char="❏"/>
            </a:pPr>
            <a:r>
              <a:rPr b="1" lang="fr" sz="1500">
                <a:solidFill>
                  <a:srgbClr val="666666"/>
                </a:solidFill>
              </a:rPr>
              <a:t>Perspectives on the future.</a:t>
            </a:r>
            <a:endParaRPr b="1" sz="1500">
              <a:solidFill>
                <a:srgbClr val="666666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13" y="1580488"/>
            <a:ext cx="3871375" cy="2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Unequal distribution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925" y="1259675"/>
            <a:ext cx="3634250" cy="3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95175" y="615800"/>
            <a:ext cx="7030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Unemployment rate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9008" l="0" r="0" t="0"/>
          <a:stretch/>
        </p:blipFill>
        <p:spPr>
          <a:xfrm>
            <a:off x="1581063" y="1339675"/>
            <a:ext cx="6458726" cy="35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per gender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37" y="1494750"/>
            <a:ext cx="7257027" cy="35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per gender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922800" y="1990050"/>
            <a:ext cx="2747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000"/>
              <a:t>Sectors dominated by</a:t>
            </a:r>
            <a:endParaRPr b="1" sz="2000"/>
          </a:p>
        </p:txBody>
      </p:sp>
      <p:sp>
        <p:nvSpPr>
          <p:cNvPr id="310" name="Google Shape;310;p18"/>
          <p:cNvSpPr txBox="1"/>
          <p:nvPr>
            <p:ph idx="2" type="body"/>
          </p:nvPr>
        </p:nvSpPr>
        <p:spPr>
          <a:xfrm>
            <a:off x="5513250" y="1990050"/>
            <a:ext cx="28350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000"/>
              <a:t>Sectors dominated by</a:t>
            </a:r>
            <a:endParaRPr b="1" sz="2000"/>
          </a:p>
        </p:txBody>
      </p:sp>
      <p:sp>
        <p:nvSpPr>
          <p:cNvPr id="311" name="Google Shape;311;p18"/>
          <p:cNvSpPr txBox="1"/>
          <p:nvPr/>
        </p:nvSpPr>
        <p:spPr>
          <a:xfrm>
            <a:off x="5917275" y="2621050"/>
            <a:ext cx="27477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57</a:t>
            </a:r>
            <a:r>
              <a:rPr b="1" lang="fr" sz="2000"/>
              <a:t>%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 producing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93939"/>
                </a:solidFill>
              </a:rPr>
              <a:t>*noncommercial activities, such as health and welfare, education, religion and charity</a:t>
            </a:r>
            <a:endParaRPr sz="900">
              <a:solidFill>
                <a:srgbClr val="39393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922800" y="2699475"/>
            <a:ext cx="27477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80%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Goods producing sector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66666"/>
                </a:solidFill>
              </a:rPr>
              <a:t>*agriculture, forestry, mining, fishing, construction and manufacturing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300" y="2051637"/>
            <a:ext cx="402761" cy="4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374" y="2051625"/>
            <a:ext cx="301925" cy="4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per sector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3185" t="12633"/>
          <a:stretch/>
        </p:blipFill>
        <p:spPr>
          <a:xfrm>
            <a:off x="838200" y="2197219"/>
            <a:ext cx="7030500" cy="185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Earnings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746975" y="2571750"/>
            <a:ext cx="24546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Gini Coefficient</a:t>
            </a:r>
            <a:endParaRPr b="1" sz="24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