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9a6de9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9a6de9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Goal: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"Our primary goal with this project is to design and implement an </a:t>
            </a:r>
            <a:r>
              <a:rPr b="1" lang="en">
                <a:solidFill>
                  <a:schemeClr val="dk1"/>
                </a:solidFill>
              </a:rPr>
              <a:t>Arithmetic Logic Unit (ALU) calculator</a:t>
            </a:r>
            <a:r>
              <a:rPr lang="en">
                <a:solidFill>
                  <a:schemeClr val="dk1"/>
                </a:solidFill>
              </a:rPr>
              <a:t>. This calculator is capable of performing basic arithmetic and logical operations without the need for a complex processor.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hope was for our calculator to provide </a:t>
            </a:r>
            <a:r>
              <a:rPr b="1" lang="en">
                <a:solidFill>
                  <a:schemeClr val="dk1"/>
                </a:solidFill>
              </a:rPr>
              <a:t>instant results</a:t>
            </a:r>
            <a:r>
              <a:rPr lang="en">
                <a:solidFill>
                  <a:schemeClr val="dk1"/>
                </a:solidFill>
              </a:rPr>
              <a:t> displayed on a </a:t>
            </a:r>
            <a:r>
              <a:rPr b="1" lang="en">
                <a:solidFill>
                  <a:schemeClr val="dk1"/>
                </a:solidFill>
              </a:rPr>
              <a:t>seven-segment display</a:t>
            </a:r>
            <a:r>
              <a:rPr lang="en">
                <a:solidFill>
                  <a:schemeClr val="dk1"/>
                </a:solidFill>
              </a:rPr>
              <a:t>. This ensures that the outputs are easily readable and that there's minimal delay between input and output, enhancing the user experience."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Our Motivation: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were motivated to embark on this project to </a:t>
            </a:r>
            <a:r>
              <a:rPr b="1" lang="en">
                <a:solidFill>
                  <a:schemeClr val="dk1"/>
                </a:solidFill>
              </a:rPr>
              <a:t>deepen our understanding of digital logic design</a:t>
            </a:r>
            <a:r>
              <a:rPr lang="en">
                <a:solidFill>
                  <a:schemeClr val="dk1"/>
                </a:solidFill>
              </a:rPr>
              <a:t>. By constructing an ALU from scratch, we're getting hands-on experience with the building blocks of computer architecture.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project allows us to bridge the gap between theory and practice. All the </a:t>
            </a:r>
            <a:r>
              <a:rPr b="1" lang="en">
                <a:solidFill>
                  <a:schemeClr val="dk1"/>
                </a:solidFill>
              </a:rPr>
              <a:t>theoretical knowledge</a:t>
            </a:r>
            <a:r>
              <a:rPr lang="en">
                <a:solidFill>
                  <a:schemeClr val="dk1"/>
                </a:solidFill>
              </a:rPr>
              <a:t> we've accumulated in class about logic gates, circuits, and CPU operations is being applied in a cool applicable way.</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Real-Life Application Example: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"An excellent real-life application of our project is in the realm of </a:t>
            </a:r>
            <a:r>
              <a:rPr b="1" lang="en">
                <a:solidFill>
                  <a:schemeClr val="dk1"/>
                </a:solidFill>
              </a:rPr>
              <a:t>embedded systems</a:t>
            </a:r>
            <a:r>
              <a:rPr lang="en">
                <a:solidFill>
                  <a:schemeClr val="dk1"/>
                </a:solidFill>
              </a:rPr>
              <a:t>. These systems are found in devices that require basic computational capabilities without the overhead of a full-fledged CPU.</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instance, </a:t>
            </a:r>
            <a:r>
              <a:rPr b="1" lang="en">
                <a:solidFill>
                  <a:schemeClr val="dk1"/>
                </a:solidFill>
              </a:rPr>
              <a:t>simple digital watches</a:t>
            </a:r>
            <a:r>
              <a:rPr lang="en">
                <a:solidFill>
                  <a:schemeClr val="dk1"/>
                </a:solidFill>
              </a:rPr>
              <a:t> and </a:t>
            </a:r>
            <a:r>
              <a:rPr b="1" lang="en">
                <a:solidFill>
                  <a:schemeClr val="dk1"/>
                </a:solidFill>
              </a:rPr>
              <a:t>basic calculators</a:t>
            </a:r>
            <a:r>
              <a:rPr lang="en">
                <a:solidFill>
                  <a:schemeClr val="dk1"/>
                </a:solidFill>
              </a:rPr>
              <a:t> utilize similar ALU concepts. They perform essential computations efficiently and cost-effectively.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By understanding how to design and implement an ALU, we're gaining insights into how these everyday devices function. This knowledge is crucial for developing optimized hardware solutions in industries where resource constraints and efficiency are very important."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a9a6de9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a9a6de9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Operations Performed: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Our ALU calculator is designed to perform a total of </a:t>
            </a:r>
            <a:r>
              <a:rPr b="1" lang="en">
                <a:solidFill>
                  <a:schemeClr val="dk1"/>
                </a:solidFill>
              </a:rPr>
              <a:t>8 functions</a:t>
            </a:r>
            <a:r>
              <a:rPr lang="en">
                <a:solidFill>
                  <a:schemeClr val="dk1"/>
                </a:solidFill>
              </a:rPr>
              <a:t>, thanks to our 3-bit mode selector which allows for 8 different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Starting with the </a:t>
            </a:r>
            <a:r>
              <a:rPr b="1" lang="en">
                <a:solidFill>
                  <a:schemeClr val="dk1"/>
                </a:solidFill>
              </a:rPr>
              <a:t>Arithmetic Operations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When the mode selector is set to </a:t>
            </a:r>
            <a:r>
              <a:rPr b="1" lang="en">
                <a:solidFill>
                  <a:schemeClr val="dk1"/>
                </a:solidFill>
              </a:rPr>
              <a:t>000</a:t>
            </a:r>
            <a:r>
              <a:rPr lang="en">
                <a:solidFill>
                  <a:schemeClr val="dk1"/>
                </a:solidFill>
              </a:rPr>
              <a:t>, we perform the </a:t>
            </a:r>
            <a:r>
              <a:rPr b="1" lang="en">
                <a:solidFill>
                  <a:schemeClr val="dk1"/>
                </a:solidFill>
              </a:rPr>
              <a:t>Power</a:t>
            </a:r>
            <a:r>
              <a:rPr lang="en">
                <a:solidFill>
                  <a:schemeClr val="dk1"/>
                </a:solidFill>
              </a:rPr>
              <a:t> operation, raising A to the power of B.</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At </a:t>
            </a:r>
            <a:r>
              <a:rPr b="1" lang="en">
                <a:solidFill>
                  <a:schemeClr val="dk1"/>
                </a:solidFill>
              </a:rPr>
              <a:t>001</a:t>
            </a:r>
            <a:r>
              <a:rPr lang="en">
                <a:solidFill>
                  <a:schemeClr val="dk1"/>
                </a:solidFill>
              </a:rPr>
              <a:t>, we have </a:t>
            </a:r>
            <a:r>
              <a:rPr b="1" lang="en">
                <a:solidFill>
                  <a:schemeClr val="dk1"/>
                </a:solidFill>
              </a:rPr>
              <a:t>Addition</a:t>
            </a:r>
            <a:r>
              <a:rPr lang="en">
                <a:solidFill>
                  <a:schemeClr val="dk1"/>
                </a:solidFill>
              </a:rPr>
              <a:t>, simply adding inputs A and B.</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010</a:t>
            </a:r>
            <a:r>
              <a:rPr lang="en">
                <a:solidFill>
                  <a:schemeClr val="dk1"/>
                </a:solidFill>
              </a:rPr>
              <a:t> selects </a:t>
            </a:r>
            <a:r>
              <a:rPr b="1" lang="en">
                <a:solidFill>
                  <a:schemeClr val="dk1"/>
                </a:solidFill>
              </a:rPr>
              <a:t>Subtraction</a:t>
            </a:r>
            <a:r>
              <a:rPr lang="en">
                <a:solidFill>
                  <a:schemeClr val="dk1"/>
                </a:solidFill>
              </a:rPr>
              <a:t>, subtracting B from 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With </a:t>
            </a:r>
            <a:r>
              <a:rPr b="1" lang="en">
                <a:solidFill>
                  <a:schemeClr val="dk1"/>
                </a:solidFill>
              </a:rPr>
              <a:t>011</a:t>
            </a:r>
            <a:r>
              <a:rPr lang="en">
                <a:solidFill>
                  <a:schemeClr val="dk1"/>
                </a:solidFill>
              </a:rPr>
              <a:t>, we can do the </a:t>
            </a:r>
            <a:r>
              <a:rPr b="1" lang="en">
                <a:solidFill>
                  <a:schemeClr val="dk1"/>
                </a:solidFill>
              </a:rPr>
              <a:t>multiplication</a:t>
            </a:r>
            <a:r>
              <a:rPr lang="en">
                <a:solidFill>
                  <a:schemeClr val="dk1"/>
                </a:solidFill>
              </a:rPr>
              <a:t> of A and B.</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100</a:t>
            </a:r>
            <a:r>
              <a:rPr lang="en">
                <a:solidFill>
                  <a:schemeClr val="dk1"/>
                </a:solidFill>
              </a:rPr>
              <a:t> is for </a:t>
            </a:r>
            <a:r>
              <a:rPr b="1" lang="en">
                <a:solidFill>
                  <a:schemeClr val="dk1"/>
                </a:solidFill>
              </a:rPr>
              <a:t>Division</a:t>
            </a:r>
            <a:r>
              <a:rPr lang="en">
                <a:solidFill>
                  <a:schemeClr val="dk1"/>
                </a:solidFill>
              </a:rPr>
              <a:t> where we divide A by B.</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And </a:t>
            </a:r>
            <a:r>
              <a:rPr b="1" lang="en">
                <a:solidFill>
                  <a:schemeClr val="dk1"/>
                </a:solidFill>
              </a:rPr>
              <a:t>101</a:t>
            </a:r>
            <a:r>
              <a:rPr lang="en">
                <a:solidFill>
                  <a:schemeClr val="dk1"/>
                </a:solidFill>
              </a:rPr>
              <a:t> lets us calculate the </a:t>
            </a:r>
            <a:r>
              <a:rPr b="1" lang="en">
                <a:solidFill>
                  <a:schemeClr val="dk1"/>
                </a:solidFill>
              </a:rPr>
              <a:t>Modulo</a:t>
            </a:r>
            <a:r>
              <a:rPr lang="en">
                <a:solidFill>
                  <a:schemeClr val="dk1"/>
                </a:solidFill>
              </a:rPr>
              <a:t>, finding the remainder when A is divided by B.</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Moving on to the </a:t>
            </a:r>
            <a:r>
              <a:rPr b="1" lang="en">
                <a:solidFill>
                  <a:schemeClr val="dk1"/>
                </a:solidFill>
              </a:rPr>
              <a:t>Logic Operations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110</a:t>
            </a:r>
            <a:r>
              <a:rPr lang="en">
                <a:solidFill>
                  <a:schemeClr val="dk1"/>
                </a:solidFill>
              </a:rPr>
              <a:t> performs a bitwise </a:t>
            </a:r>
            <a:r>
              <a:rPr b="1" lang="en">
                <a:solidFill>
                  <a:schemeClr val="dk1"/>
                </a:solidFill>
              </a:rPr>
              <a:t>XOR</a:t>
            </a:r>
            <a:r>
              <a:rPr lang="en">
                <a:solidFill>
                  <a:schemeClr val="dk1"/>
                </a:solidFill>
              </a:rPr>
              <a:t> between A and B.</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Finally, </a:t>
            </a:r>
            <a:r>
              <a:rPr b="1" lang="en">
                <a:solidFill>
                  <a:schemeClr val="dk1"/>
                </a:solidFill>
              </a:rPr>
              <a:t>111</a:t>
            </a:r>
            <a:r>
              <a:rPr lang="en">
                <a:solidFill>
                  <a:schemeClr val="dk1"/>
                </a:solidFill>
              </a:rPr>
              <a:t> carries out a bitwise </a:t>
            </a:r>
            <a:r>
              <a:rPr b="1" lang="en">
                <a:solidFill>
                  <a:schemeClr val="dk1"/>
                </a:solidFill>
              </a:rPr>
              <a:t>AND</a:t>
            </a:r>
            <a:r>
              <a:rPr lang="en">
                <a:solidFill>
                  <a:schemeClr val="dk1"/>
                </a:solidFill>
              </a:rPr>
              <a:t> operation on A and B.</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User Interface: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We've made the interface pretty straightforward. You provide inputs via the </a:t>
            </a:r>
            <a:r>
              <a:rPr b="1" lang="en">
                <a:solidFill>
                  <a:schemeClr val="dk1"/>
                </a:solidFill>
              </a:rPr>
              <a:t>switches</a:t>
            </a:r>
            <a:r>
              <a:rPr lang="en">
                <a:solidFill>
                  <a:schemeClr val="dk1"/>
                </a:solidFill>
              </a:rPr>
              <a:t> on the FPGA board.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Inputs A and B are both 4-bit numbers, so you can set them using the switches designated for each bit.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select an operation, you use a </a:t>
            </a:r>
            <a:r>
              <a:rPr b="1" lang="en">
                <a:solidFill>
                  <a:schemeClr val="dk1"/>
                </a:solidFill>
              </a:rPr>
              <a:t>3-bit mode selector</a:t>
            </a:r>
            <a:r>
              <a:rPr lang="en">
                <a:solidFill>
                  <a:schemeClr val="dk1"/>
                </a:solidFill>
              </a:rPr>
              <a:t>, also controlled by switches. This makes it easy to choose any of the 8 functions we just talked about.</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Output: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results are displayed on a </a:t>
            </a:r>
            <a:r>
              <a:rPr b="1" lang="en">
                <a:solidFill>
                  <a:schemeClr val="dk1"/>
                </a:solidFill>
              </a:rPr>
              <a:t>seven-segment display</a:t>
            </a:r>
            <a:r>
              <a:rPr lang="en">
                <a:solidFill>
                  <a:schemeClr val="dk1"/>
                </a:solidFill>
              </a:rPr>
              <a:t>, giving you immediate visual feedback.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t>
            </a:r>
            <a:r>
              <a:rPr b="1" lang="en">
                <a:solidFill>
                  <a:schemeClr val="dk1"/>
                </a:solidFill>
              </a:rPr>
              <a:t>arithmetic results</a:t>
            </a:r>
            <a:r>
              <a:rPr lang="en">
                <a:solidFill>
                  <a:schemeClr val="dk1"/>
                </a:solidFill>
              </a:rPr>
              <a:t>, we convert the output to </a:t>
            </a:r>
            <a:r>
              <a:rPr b="1" lang="en">
                <a:solidFill>
                  <a:schemeClr val="dk1"/>
                </a:solidFill>
              </a:rPr>
              <a:t>decimal values</a:t>
            </a:r>
            <a:r>
              <a:rPr lang="en">
                <a:solidFill>
                  <a:schemeClr val="dk1"/>
                </a:solidFill>
              </a:rPr>
              <a:t> to make them easy to read and understand.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t>
            </a:r>
            <a:r>
              <a:rPr b="1" lang="en">
                <a:solidFill>
                  <a:schemeClr val="dk1"/>
                </a:solidFill>
              </a:rPr>
              <a:t>logic results</a:t>
            </a:r>
            <a:r>
              <a:rPr lang="en">
                <a:solidFill>
                  <a:schemeClr val="dk1"/>
                </a:solidFill>
              </a:rPr>
              <a:t>, since they make more sense in binary, we display them in </a:t>
            </a:r>
            <a:r>
              <a:rPr b="1" lang="en">
                <a:solidFill>
                  <a:schemeClr val="dk1"/>
                </a:solidFill>
              </a:rPr>
              <a:t>binary format</a:t>
            </a:r>
            <a:r>
              <a:rPr lang="en">
                <a:solidFill>
                  <a:schemeClr val="dk1"/>
                </a:solidFill>
              </a:rPr>
              <a:t> on the display.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9a6de9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9a6de9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Requirements: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Let's start by discussing the key requirements for our ALU calculator.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First, we're using </a:t>
            </a:r>
            <a:r>
              <a:rPr b="1" lang="en">
                <a:solidFill>
                  <a:schemeClr val="dk1"/>
                </a:solidFill>
              </a:rPr>
              <a:t>switches</a:t>
            </a:r>
            <a:r>
              <a:rPr lang="en">
                <a:solidFill>
                  <a:schemeClr val="dk1"/>
                </a:solidFill>
              </a:rPr>
              <a:t> to control two 4-bit inputs, labeled </a:t>
            </a:r>
            <a:r>
              <a:rPr b="1" lang="en">
                <a:solidFill>
                  <a:schemeClr val="dk1"/>
                </a:solidFill>
              </a:rPr>
              <a:t>A</a:t>
            </a:r>
            <a:r>
              <a:rPr lang="en">
                <a:solidFill>
                  <a:schemeClr val="dk1"/>
                </a:solidFill>
              </a:rPr>
              <a:t> and </a:t>
            </a:r>
            <a:r>
              <a:rPr b="1" lang="en">
                <a:solidFill>
                  <a:schemeClr val="dk1"/>
                </a:solidFill>
              </a:rPr>
              <a:t>B</a:t>
            </a:r>
            <a:r>
              <a:rPr lang="en">
                <a:solidFill>
                  <a:schemeClr val="dk1"/>
                </a:solidFill>
              </a:rPr>
              <a:t>. This allows us to input values ranging from 0 to 15 for each operand.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have a </a:t>
            </a:r>
            <a:r>
              <a:rPr b="1" lang="en">
                <a:solidFill>
                  <a:schemeClr val="dk1"/>
                </a:solidFill>
              </a:rPr>
              <a:t>3-bit mode selector</a:t>
            </a:r>
            <a:r>
              <a:rPr lang="en">
                <a:solidFill>
                  <a:schemeClr val="dk1"/>
                </a:solidFill>
              </a:rPr>
              <a:t> that determines the operation to perform. With 3 bits, we can select among </a:t>
            </a:r>
            <a:r>
              <a:rPr b="1" lang="en">
                <a:solidFill>
                  <a:schemeClr val="dk1"/>
                </a:solidFill>
              </a:rPr>
              <a:t>8 different operations</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a:t>
            </a:r>
            <a:r>
              <a:rPr b="1" lang="en">
                <a:solidFill>
                  <a:schemeClr val="dk1"/>
                </a:solidFill>
              </a:rPr>
              <a:t>arithmetic operations</a:t>
            </a:r>
            <a:r>
              <a:rPr lang="en">
                <a:solidFill>
                  <a:schemeClr val="dk1"/>
                </a:solidFill>
              </a:rPr>
              <a:t> include: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Subtraction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Multiplication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Division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Modulo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Power (Exponentiation)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t>
            </a:r>
            <a:r>
              <a:rPr b="1" lang="en">
                <a:solidFill>
                  <a:schemeClr val="dk1"/>
                </a:solidFill>
              </a:rPr>
              <a:t>logical operations</a:t>
            </a:r>
            <a:r>
              <a:rPr lang="en">
                <a:solidFill>
                  <a:schemeClr val="dk1"/>
                </a:solidFill>
              </a:rPr>
              <a:t>, we've included:</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XOR (Exclusive OR)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handle multi-bit operations and potential overflow, a </a:t>
            </a:r>
            <a:r>
              <a:rPr b="1" lang="en">
                <a:solidFill>
                  <a:schemeClr val="dk1"/>
                </a:solidFill>
              </a:rPr>
              <a:t>carry adder</a:t>
            </a:r>
            <a:r>
              <a:rPr lang="en">
                <a:solidFill>
                  <a:schemeClr val="dk1"/>
                </a:solidFill>
              </a:rPr>
              <a:t> is required. This ensures accurate results when the sum exceeds the capacity of a single bit.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Outputs are displayed on a </a:t>
            </a:r>
            <a:r>
              <a:rPr b="1" lang="en">
                <a:solidFill>
                  <a:schemeClr val="dk1"/>
                </a:solidFill>
              </a:rPr>
              <a:t>seven-segment display</a:t>
            </a:r>
            <a:r>
              <a:rPr lang="en">
                <a:solidFill>
                  <a:schemeClr val="dk1"/>
                </a:solidFill>
              </a:rPr>
              <a: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Arithmetic results are converted to </a:t>
            </a:r>
            <a:r>
              <a:rPr b="1" lang="en">
                <a:solidFill>
                  <a:schemeClr val="dk1"/>
                </a:solidFill>
              </a:rPr>
              <a:t>decimal</a:t>
            </a:r>
            <a:r>
              <a:rPr lang="en">
                <a:solidFill>
                  <a:schemeClr val="dk1"/>
                </a:solidFill>
              </a:rPr>
              <a:t> values for easy readability.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Logical results are displayed in </a:t>
            </a:r>
            <a:r>
              <a:rPr b="1" lang="en">
                <a:solidFill>
                  <a:schemeClr val="dk1"/>
                </a:solidFill>
              </a:rPr>
              <a:t>binary</a:t>
            </a:r>
            <a:r>
              <a:rPr lang="en">
                <a:solidFill>
                  <a:schemeClr val="dk1"/>
                </a:solidFill>
              </a:rPr>
              <a:t> since they're more meaningful in that format.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Constraints:</a:t>
            </a:r>
            <a:br>
              <a:rPr lang="en">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Our 3-bit mode selector limits us to </a:t>
            </a:r>
            <a:r>
              <a:rPr b="1" lang="en">
                <a:solidFill>
                  <a:schemeClr val="dk1"/>
                </a:solidFill>
              </a:rPr>
              <a:t>8 distinct operations</a:t>
            </a:r>
            <a:r>
              <a:rPr lang="en">
                <a:solidFill>
                  <a:schemeClr val="dk1"/>
                </a:solidFill>
              </a:rPr>
              <a:t>. This means we had to choose the most essential operations to include.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FPGA board</a:t>
            </a:r>
            <a:r>
              <a:rPr lang="en">
                <a:solidFill>
                  <a:schemeClr val="dk1"/>
                </a:solidFill>
              </a:rPr>
              <a:t> we're using has a predefined number of switches and display segments. This limits the number of inputs we can handle and the complexity of outputs we can display.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aim to have computations completed and displayed with </a:t>
            </a:r>
            <a:r>
              <a:rPr b="1" lang="en">
                <a:solidFill>
                  <a:schemeClr val="dk1"/>
                </a:solidFill>
              </a:rPr>
              <a:t>minimal delay</a:t>
            </a:r>
            <a:r>
              <a:rPr lang="en">
                <a:solidFill>
                  <a:schemeClr val="dk1"/>
                </a:solidFill>
              </a:rPr>
              <a:t>, providing immediate feedback to the user.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operations like </a:t>
            </a:r>
            <a:r>
              <a:rPr b="1" lang="en">
                <a:solidFill>
                  <a:schemeClr val="dk1"/>
                </a:solidFill>
              </a:rPr>
              <a:t>Multiplication, Division, Power, and Modulo</a:t>
            </a:r>
            <a:r>
              <a:rPr lang="en">
                <a:solidFill>
                  <a:schemeClr val="dk1"/>
                </a:solidFill>
              </a:rPr>
              <a:t> are more complex and </a:t>
            </a:r>
            <a:r>
              <a:rPr b="1" lang="en">
                <a:solidFill>
                  <a:schemeClr val="dk1"/>
                </a:solidFill>
              </a:rPr>
              <a:t>don't complete in a single clock cycle</a:t>
            </a:r>
            <a:r>
              <a:rPr lang="en">
                <a:solidFill>
                  <a:schemeClr val="dk1"/>
                </a:solidFill>
              </a:rPr>
              <a:t>. This means there might be a slight delay when performing these operations compared to simpler ones like addition or subtraction.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Another constraint is that we're </a:t>
            </a:r>
            <a:r>
              <a:rPr b="1" lang="en">
                <a:solidFill>
                  <a:schemeClr val="dk1"/>
                </a:solidFill>
              </a:rPr>
              <a:t>unable to display larger outputs</a:t>
            </a:r>
            <a:r>
              <a:rPr lang="en">
                <a:solidFill>
                  <a:schemeClr val="dk1"/>
                </a:solidFill>
              </a:rPr>
              <a:t> due to the limitations of the seven-segment display. It can only show numbers up to a certain size, so very large results can't be fully displayed.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b1f9fd1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b1f9fd1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b1f9fd18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b1f9fd18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64d1fa9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64d1fa9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1f9fd1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b1f9fd1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 we managed to get our ALU to perform all the arithmetic and logic operations we wanted, and it does them pretty quickly. Everything felt smooth and responsive."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seven-segment display turned out great! It shows the results accurately and right away, so users get instant feedback without any wait time."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also managed to display arithmetic results in decimal and keep the logic operations in binary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"We also took care of potential overflow issues in multi-bit calculations by using carry adders. This means even when we're dealing with bigger numbers, the results stay accurate, which is pretty important."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b1f9fd1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b1f9fd1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Challenges Faced: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ran into some timing issues that caused flickers on the seven-segment display. Sometimes the output wasn't stable, and the numbers would flicker, which was a bit distracting."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"Multiplication and division operations were noticeably slower than the others. They took more time to compute, so there was a slight delay before the results showed up."</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also faced a problem with the switches registering multiple inputs due to the bouncing effect. So, a single flip might be read as multiple inputs, which could mess up the calculations."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What We'd Do Differently: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"Next time, we'd consider using multiplexing or adding additional displays to handle larger numbers. Maybe even implement scientific notation to display bigger results without overwhelming the display."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"We'd work on optimizing the timing by incorporating clock synchronization. This should help fix the flickering issue and make the display output more consistent."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"We'd also look into developing a more sophisticated input method, like using a keypad instead of switches. That would make it easier to use and avoid the bouncing effect that caused multiple inputs.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ALU Calculator</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EC311 Final Project</a:t>
            </a:r>
            <a:endParaRPr/>
          </a:p>
          <a:p>
            <a:pPr indent="0" lvl="0" marL="0" rtl="0" algn="ctr">
              <a:spcBef>
                <a:spcPts val="0"/>
              </a:spcBef>
              <a:spcAft>
                <a:spcPts val="0"/>
              </a:spcAft>
              <a:buNone/>
            </a:pPr>
            <a:r>
              <a:rPr lang="en" sz="1392"/>
              <a:t>Moumit Bhattacharjee, Arnav Shah, Bryan Ginenthal</a:t>
            </a:r>
            <a:endParaRPr sz="139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Goal/Motivation</a:t>
            </a:r>
            <a:endParaRPr/>
          </a:p>
        </p:txBody>
      </p:sp>
      <p:sp>
        <p:nvSpPr>
          <p:cNvPr id="70" name="Google Shape;70;p14"/>
          <p:cNvSpPr txBox="1"/>
          <p:nvPr>
            <p:ph idx="1" type="body"/>
          </p:nvPr>
        </p:nvSpPr>
        <p:spPr>
          <a:xfrm>
            <a:off x="387900" y="1367700"/>
            <a:ext cx="5036400" cy="30789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 sz="1100">
                <a:solidFill>
                  <a:schemeClr val="dk1"/>
                </a:solidFill>
              </a:rPr>
              <a:t>Goal:</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t>To design and implement an Arithmetic Logic Unit (ALU) calculator capable of performing basic arithmetic and logical operations without relying on a complex processor and providing instant results on a seven-segment display for easy readability.</a:t>
            </a:r>
            <a:endParaRPr sz="1100"/>
          </a:p>
          <a:p>
            <a:pPr indent="0" lvl="0" marL="0" rtl="0" algn="l">
              <a:lnSpc>
                <a:spcPct val="105000"/>
              </a:lnSpc>
              <a:spcBef>
                <a:spcPts val="1200"/>
              </a:spcBef>
              <a:spcAft>
                <a:spcPts val="0"/>
              </a:spcAft>
              <a:buClr>
                <a:schemeClr val="dk1"/>
              </a:buClr>
              <a:buSzPts val="1100"/>
              <a:buFont typeface="Arial"/>
              <a:buNone/>
            </a:pPr>
            <a:r>
              <a:rPr b="1" lang="en" sz="1100"/>
              <a:t>Our </a:t>
            </a:r>
            <a:r>
              <a:rPr b="1" lang="en" sz="1100">
                <a:solidFill>
                  <a:schemeClr val="dk1"/>
                </a:solidFill>
              </a:rPr>
              <a:t>Motivation:</a:t>
            </a:r>
            <a:endParaRPr b="1" sz="1100">
              <a:solidFill>
                <a:schemeClr val="dk1"/>
              </a:solidFill>
            </a:endParaRPr>
          </a:p>
          <a:p>
            <a:pPr indent="-298450" lvl="0" marL="457200" rtl="0" algn="l">
              <a:lnSpc>
                <a:spcPct val="105000"/>
              </a:lnSpc>
              <a:spcBef>
                <a:spcPts val="1200"/>
              </a:spcBef>
              <a:spcAft>
                <a:spcPts val="0"/>
              </a:spcAft>
              <a:buClr>
                <a:schemeClr val="dk1"/>
              </a:buClr>
              <a:buSzPts val="1100"/>
              <a:buChar char="●"/>
            </a:pPr>
            <a:r>
              <a:rPr lang="en" sz="1100">
                <a:solidFill>
                  <a:schemeClr val="dk1"/>
                </a:solidFill>
              </a:rPr>
              <a:t>To deepen our understanding of digital logic design and the fundamental operations of a CPU.</a:t>
            </a:r>
            <a:endParaRPr sz="1100">
              <a:solidFill>
                <a:schemeClr val="dk1"/>
              </a:solidFill>
            </a:endParaRPr>
          </a:p>
          <a:p>
            <a:pPr indent="-298450" lvl="0" marL="457200" rtl="0" algn="l">
              <a:lnSpc>
                <a:spcPct val="105000"/>
              </a:lnSpc>
              <a:spcBef>
                <a:spcPts val="0"/>
              </a:spcBef>
              <a:spcAft>
                <a:spcPts val="0"/>
              </a:spcAft>
              <a:buClr>
                <a:schemeClr val="dk1"/>
              </a:buClr>
              <a:buSzPts val="1100"/>
              <a:buChar char="●"/>
            </a:pPr>
            <a:r>
              <a:rPr lang="en" sz="1100">
                <a:solidFill>
                  <a:schemeClr val="dk1"/>
                </a:solidFill>
              </a:rPr>
              <a:t>Apply </a:t>
            </a:r>
            <a:r>
              <a:rPr lang="en" sz="1100"/>
              <a:t>the theoretical</a:t>
            </a:r>
            <a:r>
              <a:rPr lang="en" sz="1100">
                <a:solidFill>
                  <a:schemeClr val="dk1"/>
                </a:solidFill>
              </a:rPr>
              <a:t> knowledge we learned in class in a practical project that </a:t>
            </a:r>
            <a:r>
              <a:rPr lang="en" sz="1100"/>
              <a:t>has actual</a:t>
            </a:r>
            <a:r>
              <a:rPr lang="en" sz="1100">
                <a:solidFill>
                  <a:schemeClr val="dk1"/>
                </a:solidFill>
              </a:rPr>
              <a:t> real-world applications.</a:t>
            </a:r>
            <a:endParaRPr sz="11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100">
                <a:solidFill>
                  <a:schemeClr val="dk1"/>
                </a:solidFill>
              </a:rPr>
              <a:t>Real-Life Application Example:</a:t>
            </a:r>
            <a:endParaRPr b="1" sz="1100">
              <a:solidFill>
                <a:schemeClr val="dk1"/>
              </a:solidFill>
            </a:endParaRPr>
          </a:p>
          <a:p>
            <a:pPr indent="-298450" lvl="0" marL="457200" rtl="0" algn="l">
              <a:lnSpc>
                <a:spcPct val="105000"/>
              </a:lnSpc>
              <a:spcBef>
                <a:spcPts val="1200"/>
              </a:spcBef>
              <a:spcAft>
                <a:spcPts val="0"/>
              </a:spcAft>
              <a:buClr>
                <a:schemeClr val="dk1"/>
              </a:buClr>
              <a:buSzPts val="1100"/>
              <a:buChar char="●"/>
            </a:pPr>
            <a:r>
              <a:rPr b="1" lang="en" sz="1100">
                <a:solidFill>
                  <a:schemeClr val="dk1"/>
                </a:solidFill>
              </a:rPr>
              <a:t>Embedded Systems:</a:t>
            </a:r>
            <a:r>
              <a:rPr lang="en" sz="1100">
                <a:solidFill>
                  <a:schemeClr val="dk1"/>
                </a:solidFill>
              </a:rPr>
              <a:t> Used in devices like </a:t>
            </a:r>
            <a:r>
              <a:rPr lang="en" sz="1100"/>
              <a:t>straightforward</a:t>
            </a:r>
            <a:r>
              <a:rPr lang="en" sz="1100">
                <a:solidFill>
                  <a:schemeClr val="dk1"/>
                </a:solidFill>
              </a:rPr>
              <a:t> digital watches or simple calculators where basic computations are required without the complexity of a full CPU.</a:t>
            </a:r>
            <a:endParaRPr sz="1100">
              <a:solidFill>
                <a:schemeClr val="dk1"/>
              </a:solidFill>
            </a:endParaRPr>
          </a:p>
        </p:txBody>
      </p:sp>
      <p:pic>
        <p:nvPicPr>
          <p:cNvPr id="71" name="Google Shape;71;p14"/>
          <p:cNvPicPr preferRelativeResize="0"/>
          <p:nvPr/>
        </p:nvPicPr>
        <p:blipFill>
          <a:blip r:embed="rId3">
            <a:alphaModFix/>
          </a:blip>
          <a:stretch>
            <a:fillRect/>
          </a:stretch>
        </p:blipFill>
        <p:spPr>
          <a:xfrm>
            <a:off x="5570200" y="1181988"/>
            <a:ext cx="3283575" cy="3694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Functionality</a:t>
            </a:r>
            <a:endParaRPr>
              <a:latin typeface="Georgia"/>
              <a:ea typeface="Georgia"/>
              <a:cs typeface="Georgia"/>
              <a:sym typeface="Georgia"/>
            </a:endParaRPr>
          </a:p>
        </p:txBody>
      </p:sp>
      <p:sp>
        <p:nvSpPr>
          <p:cNvPr id="77" name="Google Shape;77;p15"/>
          <p:cNvSpPr txBox="1"/>
          <p:nvPr>
            <p:ph idx="1" type="body"/>
          </p:nvPr>
        </p:nvSpPr>
        <p:spPr>
          <a:xfrm>
            <a:off x="387900" y="1367725"/>
            <a:ext cx="41841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400">
                <a:solidFill>
                  <a:schemeClr val="dk1"/>
                </a:solidFill>
              </a:rPr>
              <a:t>Operations Performed:</a:t>
            </a:r>
            <a:endParaRPr b="1" sz="1400">
              <a:solidFill>
                <a:schemeClr val="dk1"/>
              </a:solidFill>
            </a:endParaRPr>
          </a:p>
          <a:p>
            <a:pPr indent="0" lvl="0" marL="0" rtl="0" algn="l">
              <a:lnSpc>
                <a:spcPct val="100000"/>
              </a:lnSpc>
              <a:spcBef>
                <a:spcPts val="1200"/>
              </a:spcBef>
              <a:spcAft>
                <a:spcPts val="0"/>
              </a:spcAft>
              <a:buNone/>
            </a:pPr>
            <a:r>
              <a:rPr b="1" lang="en" sz="1400">
                <a:solidFill>
                  <a:schemeClr val="dk1"/>
                </a:solidFill>
              </a:rPr>
              <a:t>8 Functions:</a:t>
            </a:r>
            <a:endParaRPr b="1" sz="1400">
              <a:solidFill>
                <a:schemeClr val="dk1"/>
              </a:solidFill>
            </a:endParaRPr>
          </a:p>
          <a:p>
            <a:pPr indent="-317500" lvl="0" marL="457200" rtl="0" algn="l">
              <a:lnSpc>
                <a:spcPct val="100000"/>
              </a:lnSpc>
              <a:spcBef>
                <a:spcPts val="1200"/>
              </a:spcBef>
              <a:spcAft>
                <a:spcPts val="0"/>
              </a:spcAft>
              <a:buClr>
                <a:schemeClr val="dk1"/>
              </a:buClr>
              <a:buSzPts val="1400"/>
              <a:buChar char="●"/>
            </a:pPr>
            <a:r>
              <a:rPr b="1" lang="en" sz="1400">
                <a:solidFill>
                  <a:schemeClr val="dk1"/>
                </a:solidFill>
              </a:rPr>
              <a:t>Arithmetic</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Addition (001)</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Subtraction (010)</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Multiplication (011)</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Division (100)</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Modulo (101)</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b="1" lang="en" sz="1400">
                <a:solidFill>
                  <a:schemeClr val="dk1"/>
                </a:solidFill>
              </a:rPr>
              <a:t>Logic</a:t>
            </a:r>
            <a:endParaRPr b="1"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XOR (110)</a:t>
            </a:r>
            <a:endParaRPr>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AND (111)</a:t>
            </a:r>
            <a:endParaRPr>
              <a:solidFill>
                <a:schemeClr val="dk1"/>
              </a:solidFill>
            </a:endParaRPr>
          </a:p>
          <a:p>
            <a:pPr indent="-317500" lvl="1" marL="914400" rtl="0" algn="l">
              <a:lnSpc>
                <a:spcPct val="100000"/>
              </a:lnSpc>
              <a:spcBef>
                <a:spcPts val="0"/>
              </a:spcBef>
              <a:spcAft>
                <a:spcPts val="0"/>
              </a:spcAft>
              <a:buSzPts val="1400"/>
              <a:buChar char="○"/>
            </a:pPr>
            <a:r>
              <a:rPr lang="en"/>
              <a:t>OR (000)</a:t>
            </a:r>
            <a:endParaRPr/>
          </a:p>
        </p:txBody>
      </p:sp>
      <p:sp>
        <p:nvSpPr>
          <p:cNvPr id="78" name="Google Shape;78;p15"/>
          <p:cNvSpPr txBox="1"/>
          <p:nvPr>
            <p:ph idx="1" type="body"/>
          </p:nvPr>
        </p:nvSpPr>
        <p:spPr>
          <a:xfrm>
            <a:off x="3413600" y="1367725"/>
            <a:ext cx="41841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User Interface:</a:t>
            </a:r>
            <a:endParaRPr b="1" sz="1400"/>
          </a:p>
          <a:p>
            <a:pPr indent="-317500" lvl="0" marL="457200" rtl="0" algn="l">
              <a:lnSpc>
                <a:spcPct val="100000"/>
              </a:lnSpc>
              <a:spcBef>
                <a:spcPts val="1200"/>
              </a:spcBef>
              <a:spcAft>
                <a:spcPts val="0"/>
              </a:spcAft>
              <a:buClr>
                <a:schemeClr val="dk1"/>
              </a:buClr>
              <a:buSzPts val="1400"/>
              <a:buChar char="●"/>
            </a:pPr>
            <a:r>
              <a:rPr lang="en" sz="1400"/>
              <a:t>Inputs provided via switches</a:t>
            </a:r>
            <a:endParaRPr sz="1400"/>
          </a:p>
          <a:p>
            <a:pPr indent="-317500" lvl="0" marL="457200" rtl="0" algn="l">
              <a:lnSpc>
                <a:spcPct val="100000"/>
              </a:lnSpc>
              <a:spcBef>
                <a:spcPts val="0"/>
              </a:spcBef>
              <a:spcAft>
                <a:spcPts val="0"/>
              </a:spcAft>
              <a:buClr>
                <a:schemeClr val="dk1"/>
              </a:buClr>
              <a:buSzPts val="1400"/>
              <a:buChar char="●"/>
            </a:pPr>
            <a:r>
              <a:rPr lang="en" sz="1400"/>
              <a:t>Operation selection through a 3 bit mode selector. </a:t>
            </a:r>
            <a:endParaRPr sz="1400"/>
          </a:p>
          <a:p>
            <a:pPr indent="0" lvl="0" marL="0" rtl="0" algn="l">
              <a:lnSpc>
                <a:spcPct val="100000"/>
              </a:lnSpc>
              <a:spcBef>
                <a:spcPts val="1200"/>
              </a:spcBef>
              <a:spcAft>
                <a:spcPts val="0"/>
              </a:spcAft>
              <a:buNone/>
            </a:pPr>
            <a:r>
              <a:rPr b="1" lang="en" sz="1400"/>
              <a:t>Output:</a:t>
            </a:r>
            <a:endParaRPr b="1" sz="1400"/>
          </a:p>
          <a:p>
            <a:pPr indent="-317500" lvl="0" marL="457200" rtl="0" algn="l">
              <a:lnSpc>
                <a:spcPct val="100000"/>
              </a:lnSpc>
              <a:spcBef>
                <a:spcPts val="1200"/>
              </a:spcBef>
              <a:spcAft>
                <a:spcPts val="0"/>
              </a:spcAft>
              <a:buClr>
                <a:schemeClr val="dk1"/>
              </a:buClr>
              <a:buSzPts val="1400"/>
              <a:buChar char="●"/>
            </a:pPr>
            <a:r>
              <a:rPr lang="en" sz="1400"/>
              <a:t>Results displayed on a seven-segment display for immediate visual feedback. Arithmetic results converted to decimal values, and Logic results in binary. </a:t>
            </a:r>
            <a:endParaRPr b="1" sz="1400"/>
          </a:p>
        </p:txBody>
      </p:sp>
      <p:pic>
        <p:nvPicPr>
          <p:cNvPr id="79" name="Google Shape;79;p15"/>
          <p:cNvPicPr preferRelativeResize="0"/>
          <p:nvPr/>
        </p:nvPicPr>
        <p:blipFill>
          <a:blip r:embed="rId3">
            <a:alphaModFix/>
          </a:blip>
          <a:stretch>
            <a:fillRect/>
          </a:stretch>
        </p:blipFill>
        <p:spPr>
          <a:xfrm>
            <a:off x="6461350" y="127550"/>
            <a:ext cx="2066800" cy="1628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61550" y="4514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Specs</a:t>
            </a:r>
            <a:endParaRPr/>
          </a:p>
        </p:txBody>
      </p:sp>
      <p:sp>
        <p:nvSpPr>
          <p:cNvPr id="85" name="Google Shape;85;p16"/>
          <p:cNvSpPr txBox="1"/>
          <p:nvPr>
            <p:ph idx="1" type="body"/>
          </p:nvPr>
        </p:nvSpPr>
        <p:spPr>
          <a:xfrm>
            <a:off x="361550" y="1328575"/>
            <a:ext cx="3999900" cy="3078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Requirements:</a:t>
            </a:r>
            <a:endParaRPr b="1" sz="1300"/>
          </a:p>
          <a:p>
            <a:pPr indent="0" lvl="0" marL="0" rtl="0" algn="l">
              <a:lnSpc>
                <a:spcPct val="115000"/>
              </a:lnSpc>
              <a:spcBef>
                <a:spcPts val="1200"/>
              </a:spcBef>
              <a:spcAft>
                <a:spcPts val="0"/>
              </a:spcAft>
              <a:buNone/>
            </a:pPr>
            <a:r>
              <a:t/>
            </a:r>
            <a:endParaRPr b="1" sz="100"/>
          </a:p>
          <a:p>
            <a:pPr indent="-311150" lvl="0" marL="457200" rtl="0" algn="l">
              <a:lnSpc>
                <a:spcPct val="115000"/>
              </a:lnSpc>
              <a:spcBef>
                <a:spcPts val="200"/>
              </a:spcBef>
              <a:spcAft>
                <a:spcPts val="0"/>
              </a:spcAft>
              <a:buSzPts val="1300"/>
              <a:buFont typeface="Roboto"/>
              <a:buChar char="●"/>
            </a:pPr>
            <a:r>
              <a:rPr lang="en" sz="1300"/>
              <a:t>Switches control 2 4-bit inputs A and B</a:t>
            </a:r>
            <a:endParaRPr sz="1300"/>
          </a:p>
          <a:p>
            <a:pPr indent="-311150" lvl="0" marL="457200" rtl="0" algn="l">
              <a:lnSpc>
                <a:spcPct val="115000"/>
              </a:lnSpc>
              <a:spcBef>
                <a:spcPts val="0"/>
              </a:spcBef>
              <a:spcAft>
                <a:spcPts val="0"/>
              </a:spcAft>
              <a:buSzPts val="1300"/>
              <a:buFont typeface="Arial"/>
              <a:buChar char="●"/>
            </a:pPr>
            <a:r>
              <a:rPr lang="en" sz="1300"/>
              <a:t>A 3-bit mode selector determines the operation to perform.</a:t>
            </a:r>
            <a:endParaRPr sz="1300"/>
          </a:p>
          <a:p>
            <a:pPr indent="-311150" lvl="0" marL="457200" rtl="0" algn="l">
              <a:lnSpc>
                <a:spcPct val="115000"/>
              </a:lnSpc>
              <a:spcBef>
                <a:spcPts val="0"/>
              </a:spcBef>
              <a:spcAft>
                <a:spcPts val="0"/>
              </a:spcAft>
              <a:buSzPts val="1300"/>
              <a:buFont typeface="Arial"/>
              <a:buChar char="●"/>
            </a:pPr>
            <a:r>
              <a:rPr lang="en" sz="1300"/>
              <a:t>Arithmetic operations include addition, subtraction, multiplication, division, modulo, and power.</a:t>
            </a:r>
            <a:endParaRPr sz="1300"/>
          </a:p>
          <a:p>
            <a:pPr indent="-311150" lvl="0" marL="457200" rtl="0" algn="l">
              <a:lnSpc>
                <a:spcPct val="115000"/>
              </a:lnSpc>
              <a:spcBef>
                <a:spcPts val="0"/>
              </a:spcBef>
              <a:spcAft>
                <a:spcPts val="0"/>
              </a:spcAft>
              <a:buSzPts val="1300"/>
              <a:buFont typeface="Arial"/>
              <a:buChar char="●"/>
            </a:pPr>
            <a:r>
              <a:rPr lang="en" sz="1300"/>
              <a:t>Logical operations include XOR and AND.</a:t>
            </a:r>
            <a:endParaRPr sz="1300"/>
          </a:p>
          <a:p>
            <a:pPr indent="-311150" lvl="0" marL="457200" rtl="0" algn="l">
              <a:lnSpc>
                <a:spcPct val="115000"/>
              </a:lnSpc>
              <a:spcBef>
                <a:spcPts val="0"/>
              </a:spcBef>
              <a:spcAft>
                <a:spcPts val="0"/>
              </a:spcAft>
              <a:buSzPts val="1300"/>
              <a:buFont typeface="Arial"/>
              <a:buChar char="●"/>
            </a:pPr>
            <a:r>
              <a:rPr lang="en" sz="1300"/>
              <a:t>Carry adder required for multi-bit operations and overflow</a:t>
            </a:r>
            <a:endParaRPr sz="1300"/>
          </a:p>
          <a:p>
            <a:pPr indent="-311150" lvl="0" marL="457200" rtl="0" algn="l">
              <a:lnSpc>
                <a:spcPct val="115000"/>
              </a:lnSpc>
              <a:spcBef>
                <a:spcPts val="0"/>
              </a:spcBef>
              <a:spcAft>
                <a:spcPts val="0"/>
              </a:spcAft>
              <a:buSzPts val="1300"/>
              <a:buFont typeface="Arial"/>
              <a:buChar char="●"/>
            </a:pPr>
            <a:r>
              <a:rPr lang="en" sz="1300"/>
              <a:t>Outputs are displayed on a seven-segment display, with arithmetic results in decimal and logical results in binary.</a:t>
            </a:r>
            <a:endParaRPr sz="1300"/>
          </a:p>
        </p:txBody>
      </p:sp>
      <p:sp>
        <p:nvSpPr>
          <p:cNvPr id="86" name="Google Shape;86;p16"/>
          <p:cNvSpPr txBox="1"/>
          <p:nvPr>
            <p:ph idx="2" type="body"/>
          </p:nvPr>
        </p:nvSpPr>
        <p:spPr>
          <a:xfrm>
            <a:off x="4729850" y="1328575"/>
            <a:ext cx="3999900" cy="33813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 sz="1300"/>
              <a:t>Constraints:</a:t>
            </a:r>
            <a:endParaRPr b="1" sz="100"/>
          </a:p>
          <a:p>
            <a:pPr indent="-311150" lvl="0" marL="457200" rtl="0" algn="l">
              <a:lnSpc>
                <a:spcPct val="115000"/>
              </a:lnSpc>
              <a:spcBef>
                <a:spcPts val="1200"/>
              </a:spcBef>
              <a:spcAft>
                <a:spcPts val="0"/>
              </a:spcAft>
              <a:buClr>
                <a:schemeClr val="dk1"/>
              </a:buClr>
              <a:buSzPts val="1300"/>
              <a:buFont typeface="Roboto"/>
              <a:buChar char="●"/>
            </a:pPr>
            <a:r>
              <a:rPr lang="en" sz="1300"/>
              <a:t>Limited to 8 distinct operations within a 3-bit selector system.</a:t>
            </a:r>
            <a:endParaRPr sz="1300"/>
          </a:p>
          <a:p>
            <a:pPr indent="-311150" lvl="0" marL="457200" rtl="0" algn="l">
              <a:lnSpc>
                <a:spcPct val="115000"/>
              </a:lnSpc>
              <a:spcBef>
                <a:spcPts val="0"/>
              </a:spcBef>
              <a:spcAft>
                <a:spcPts val="0"/>
              </a:spcAft>
              <a:buClr>
                <a:schemeClr val="dk1"/>
              </a:buClr>
              <a:buSzPts val="1300"/>
              <a:buFont typeface="Roboto"/>
              <a:buChar char="●"/>
            </a:pPr>
            <a:r>
              <a:rPr lang="en" sz="1300"/>
              <a:t>FPGA board has a predefined number of switches and display segments.</a:t>
            </a:r>
            <a:endParaRPr sz="1300"/>
          </a:p>
          <a:p>
            <a:pPr indent="-311150" lvl="0" marL="457200" rtl="0" algn="l">
              <a:lnSpc>
                <a:spcPct val="115000"/>
              </a:lnSpc>
              <a:spcBef>
                <a:spcPts val="0"/>
              </a:spcBef>
              <a:spcAft>
                <a:spcPts val="0"/>
              </a:spcAft>
              <a:buClr>
                <a:schemeClr val="dk1"/>
              </a:buClr>
              <a:buSzPts val="1300"/>
              <a:buFont typeface="Roboto"/>
              <a:buChar char="●"/>
            </a:pPr>
            <a:r>
              <a:rPr lang="en" sz="1300"/>
              <a:t>Computations are completed and displayed with minimal delay.</a:t>
            </a:r>
            <a:endParaRPr sz="1300"/>
          </a:p>
          <a:p>
            <a:pPr indent="-311150" lvl="0" marL="457200" rtl="0" algn="l">
              <a:lnSpc>
                <a:spcPct val="115000"/>
              </a:lnSpc>
              <a:spcBef>
                <a:spcPts val="0"/>
              </a:spcBef>
              <a:spcAft>
                <a:spcPts val="0"/>
              </a:spcAft>
              <a:buClr>
                <a:schemeClr val="dk1"/>
              </a:buClr>
              <a:buSzPts val="1300"/>
              <a:buFont typeface="Arial"/>
              <a:buChar char="●"/>
            </a:pPr>
            <a:r>
              <a:rPr lang="en" sz="1300"/>
              <a:t>Multiplication, Division, Power, and Modulo don’t work in one clock cycle</a:t>
            </a:r>
            <a:endParaRPr sz="1300"/>
          </a:p>
          <a:p>
            <a:pPr indent="-311150" lvl="0" marL="457200" rtl="0" algn="l">
              <a:spcBef>
                <a:spcPts val="0"/>
              </a:spcBef>
              <a:spcAft>
                <a:spcPts val="0"/>
              </a:spcAft>
              <a:buClr>
                <a:schemeClr val="dk1"/>
              </a:buClr>
              <a:buSzPts val="1300"/>
              <a:buFont typeface="Arial"/>
              <a:buChar char="●"/>
            </a:pPr>
            <a:r>
              <a:rPr lang="en" sz="1300"/>
              <a:t>Unable to display larger outputs due to the limitations of the 7-segment display.</a:t>
            </a:r>
            <a:endParaRPr sz="1300"/>
          </a:p>
          <a:p>
            <a:pPr indent="0" lvl="0" marL="0" rtl="0" algn="l">
              <a:lnSpc>
                <a:spcPct val="115000"/>
              </a:lnSpc>
              <a:spcBef>
                <a:spcPts val="1200"/>
              </a:spcBef>
              <a:spcAft>
                <a:spcPts val="0"/>
              </a:spcAft>
              <a:buNone/>
            </a:pPr>
            <a:r>
              <a:t/>
            </a:r>
            <a:endParaRPr sz="1300"/>
          </a:p>
          <a:p>
            <a:pPr indent="0" lvl="0" marL="0" rtl="0" algn="l">
              <a:lnSpc>
                <a:spcPct val="115000"/>
              </a:lnSpc>
              <a:spcBef>
                <a:spcPts val="1200"/>
              </a:spcBef>
              <a:spcAft>
                <a:spcPts val="1200"/>
              </a:spcAft>
              <a:buNone/>
            </a:pPr>
            <a:r>
              <a:t/>
            </a:r>
            <a:endParaRPr sz="1300"/>
          </a:p>
        </p:txBody>
      </p:sp>
      <p:pic>
        <p:nvPicPr>
          <p:cNvPr id="87" name="Google Shape;87;p16"/>
          <p:cNvPicPr preferRelativeResize="0"/>
          <p:nvPr/>
        </p:nvPicPr>
        <p:blipFill rotWithShape="1">
          <a:blip r:embed="rId3">
            <a:alphaModFix/>
          </a:blip>
          <a:srcRect b="0" l="0" r="0" t="64675"/>
          <a:stretch/>
        </p:blipFill>
        <p:spPr>
          <a:xfrm>
            <a:off x="5180449" y="4242250"/>
            <a:ext cx="3098700" cy="716950"/>
          </a:xfrm>
          <a:prstGeom prst="rect">
            <a:avLst/>
          </a:prstGeom>
          <a:noFill/>
          <a:ln>
            <a:noFill/>
          </a:ln>
        </p:spPr>
      </p:pic>
      <p:pic>
        <p:nvPicPr>
          <p:cNvPr id="88" name="Google Shape;88;p16"/>
          <p:cNvPicPr preferRelativeResize="0"/>
          <p:nvPr/>
        </p:nvPicPr>
        <p:blipFill>
          <a:blip r:embed="rId4">
            <a:alphaModFix/>
          </a:blip>
          <a:stretch>
            <a:fillRect/>
          </a:stretch>
        </p:blipFill>
        <p:spPr>
          <a:xfrm>
            <a:off x="6816750" y="237850"/>
            <a:ext cx="1172324" cy="134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625" y="316575"/>
            <a:ext cx="27327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Block Diagrams</a:t>
            </a:r>
            <a:endParaRPr/>
          </a:p>
        </p:txBody>
      </p:sp>
      <p:sp>
        <p:nvSpPr>
          <p:cNvPr id="94" name="Google Shape;94;p17"/>
          <p:cNvSpPr/>
          <p:nvPr/>
        </p:nvSpPr>
        <p:spPr>
          <a:xfrm>
            <a:off x="2612775" y="889275"/>
            <a:ext cx="18087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Switch User Input</a:t>
            </a:r>
            <a:endParaRPr/>
          </a:p>
        </p:txBody>
      </p:sp>
      <p:sp>
        <p:nvSpPr>
          <p:cNvPr id="95" name="Google Shape;95;p17"/>
          <p:cNvSpPr/>
          <p:nvPr/>
        </p:nvSpPr>
        <p:spPr>
          <a:xfrm>
            <a:off x="2612775" y="1777550"/>
            <a:ext cx="8133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4-bit input A</a:t>
            </a:r>
            <a:endParaRPr/>
          </a:p>
        </p:txBody>
      </p:sp>
      <p:sp>
        <p:nvSpPr>
          <p:cNvPr id="96" name="Google Shape;96;p17"/>
          <p:cNvSpPr/>
          <p:nvPr/>
        </p:nvSpPr>
        <p:spPr>
          <a:xfrm>
            <a:off x="3608175" y="1777550"/>
            <a:ext cx="813300" cy="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4-bit input B</a:t>
            </a:r>
            <a:endParaRPr/>
          </a:p>
        </p:txBody>
      </p:sp>
      <p:sp>
        <p:nvSpPr>
          <p:cNvPr id="97" name="Google Shape;97;p17"/>
          <p:cNvSpPr/>
          <p:nvPr/>
        </p:nvSpPr>
        <p:spPr>
          <a:xfrm>
            <a:off x="2880225" y="1338675"/>
            <a:ext cx="278400" cy="438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7"/>
          <p:cNvSpPr/>
          <p:nvPr/>
        </p:nvSpPr>
        <p:spPr>
          <a:xfrm>
            <a:off x="3875625" y="1338675"/>
            <a:ext cx="278400" cy="438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rot="5400000">
            <a:off x="109000" y="2543300"/>
            <a:ext cx="1166100" cy="7608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0" name="Google Shape;100;p17"/>
          <p:cNvCxnSpPr>
            <a:stCxn id="94" idx="1"/>
            <a:endCxn id="99" idx="2"/>
          </p:cNvCxnSpPr>
          <p:nvPr/>
        </p:nvCxnSpPr>
        <p:spPr>
          <a:xfrm flipH="1">
            <a:off x="406875" y="1113975"/>
            <a:ext cx="2205900" cy="1226700"/>
          </a:xfrm>
          <a:prstGeom prst="bentConnector2">
            <a:avLst/>
          </a:prstGeom>
          <a:noFill/>
          <a:ln cap="flat" cmpd="sng" w="9525">
            <a:solidFill>
              <a:schemeClr val="dk1"/>
            </a:solidFill>
            <a:prstDash val="solid"/>
            <a:round/>
            <a:headEnd len="med" w="med" type="none"/>
            <a:tailEnd len="med" w="med" type="none"/>
          </a:ln>
        </p:spPr>
      </p:cxnSp>
      <p:sp>
        <p:nvSpPr>
          <p:cNvPr id="101" name="Google Shape;101;p17"/>
          <p:cNvSpPr/>
          <p:nvPr/>
        </p:nvSpPr>
        <p:spPr>
          <a:xfrm>
            <a:off x="1073625" y="3095025"/>
            <a:ext cx="761100" cy="48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3-bit mode selector</a:t>
            </a:r>
            <a:endParaRPr sz="1100"/>
          </a:p>
        </p:txBody>
      </p:sp>
      <p:sp>
        <p:nvSpPr>
          <p:cNvPr id="102" name="Google Shape;102;p17"/>
          <p:cNvSpPr/>
          <p:nvPr/>
        </p:nvSpPr>
        <p:spPr>
          <a:xfrm>
            <a:off x="2406675" y="2519225"/>
            <a:ext cx="2220900" cy="133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ALU</a:t>
            </a:r>
            <a:endParaRPr/>
          </a:p>
        </p:txBody>
      </p:sp>
      <p:sp>
        <p:nvSpPr>
          <p:cNvPr id="103" name="Google Shape;103;p17"/>
          <p:cNvSpPr/>
          <p:nvPr/>
        </p:nvSpPr>
        <p:spPr>
          <a:xfrm>
            <a:off x="2874975" y="2226950"/>
            <a:ext cx="288900" cy="28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p:nvPr/>
        </p:nvSpPr>
        <p:spPr>
          <a:xfrm>
            <a:off x="3870375" y="2226950"/>
            <a:ext cx="288900" cy="28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a:off x="1834725" y="3140625"/>
            <a:ext cx="563700" cy="39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a:off x="2061675" y="4149200"/>
            <a:ext cx="2910900" cy="35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Binary to Decimal Conversion if Arithmetic</a:t>
            </a:r>
            <a:endParaRPr sz="1200"/>
          </a:p>
        </p:txBody>
      </p:sp>
      <p:sp>
        <p:nvSpPr>
          <p:cNvPr id="107" name="Google Shape;107;p17"/>
          <p:cNvSpPr/>
          <p:nvPr/>
        </p:nvSpPr>
        <p:spPr>
          <a:xfrm>
            <a:off x="1930575" y="4731375"/>
            <a:ext cx="3173100" cy="28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Value shown on 7-segment display</a:t>
            </a:r>
            <a:endParaRPr/>
          </a:p>
        </p:txBody>
      </p:sp>
      <p:sp>
        <p:nvSpPr>
          <p:cNvPr id="108" name="Google Shape;108;p17"/>
          <p:cNvSpPr/>
          <p:nvPr/>
        </p:nvSpPr>
        <p:spPr>
          <a:xfrm>
            <a:off x="3277575" y="3856925"/>
            <a:ext cx="479100" cy="281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p:nvPr/>
        </p:nvSpPr>
        <p:spPr>
          <a:xfrm>
            <a:off x="3277575" y="4502300"/>
            <a:ext cx="479100" cy="22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5106526" y="2812507"/>
            <a:ext cx="459000" cy="245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Add</a:t>
            </a:r>
            <a:endParaRPr sz="1100"/>
          </a:p>
        </p:txBody>
      </p:sp>
      <p:sp>
        <p:nvSpPr>
          <p:cNvPr id="111" name="Google Shape;111;p17"/>
          <p:cNvSpPr/>
          <p:nvPr/>
        </p:nvSpPr>
        <p:spPr>
          <a:xfrm>
            <a:off x="5565527" y="2812507"/>
            <a:ext cx="459000" cy="245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Sub</a:t>
            </a:r>
            <a:endParaRPr sz="1100"/>
          </a:p>
        </p:txBody>
      </p:sp>
      <p:sp>
        <p:nvSpPr>
          <p:cNvPr id="112" name="Google Shape;112;p17"/>
          <p:cNvSpPr/>
          <p:nvPr/>
        </p:nvSpPr>
        <p:spPr>
          <a:xfrm>
            <a:off x="6024528" y="2812507"/>
            <a:ext cx="537000" cy="245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Mult</a:t>
            </a:r>
            <a:endParaRPr sz="1300"/>
          </a:p>
        </p:txBody>
      </p:sp>
      <p:sp>
        <p:nvSpPr>
          <p:cNvPr id="113" name="Google Shape;113;p17"/>
          <p:cNvSpPr/>
          <p:nvPr/>
        </p:nvSpPr>
        <p:spPr>
          <a:xfrm>
            <a:off x="6561534" y="2812507"/>
            <a:ext cx="459000" cy="2451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Div</a:t>
            </a:r>
            <a:endParaRPr sz="1300"/>
          </a:p>
        </p:txBody>
      </p:sp>
      <p:sp>
        <p:nvSpPr>
          <p:cNvPr id="114" name="Google Shape;114;p17"/>
          <p:cNvSpPr/>
          <p:nvPr/>
        </p:nvSpPr>
        <p:spPr>
          <a:xfrm>
            <a:off x="7020535" y="2811563"/>
            <a:ext cx="537000" cy="2469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a:t>
            </a:r>
            <a:endParaRPr sz="1200"/>
          </a:p>
        </p:txBody>
      </p:sp>
      <p:sp>
        <p:nvSpPr>
          <p:cNvPr id="115" name="Google Shape;115;p17"/>
          <p:cNvSpPr/>
          <p:nvPr/>
        </p:nvSpPr>
        <p:spPr>
          <a:xfrm>
            <a:off x="7557541" y="2811563"/>
            <a:ext cx="459000" cy="2469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OR</a:t>
            </a:r>
            <a:endParaRPr sz="1100"/>
          </a:p>
        </p:txBody>
      </p:sp>
      <p:sp>
        <p:nvSpPr>
          <p:cNvPr id="116" name="Google Shape;116;p17"/>
          <p:cNvSpPr/>
          <p:nvPr/>
        </p:nvSpPr>
        <p:spPr>
          <a:xfrm>
            <a:off x="8016542" y="2811563"/>
            <a:ext cx="537000" cy="2469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XOR</a:t>
            </a:r>
            <a:endParaRPr sz="1100"/>
          </a:p>
        </p:txBody>
      </p:sp>
      <p:sp>
        <p:nvSpPr>
          <p:cNvPr id="117" name="Google Shape;117;p17"/>
          <p:cNvSpPr/>
          <p:nvPr/>
        </p:nvSpPr>
        <p:spPr>
          <a:xfrm>
            <a:off x="8553549" y="2811563"/>
            <a:ext cx="537000" cy="2469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AND</a:t>
            </a:r>
            <a:endParaRPr sz="1100"/>
          </a:p>
        </p:txBody>
      </p:sp>
      <p:sp>
        <p:nvSpPr>
          <p:cNvPr id="118" name="Google Shape;118;p17"/>
          <p:cNvSpPr/>
          <p:nvPr/>
        </p:nvSpPr>
        <p:spPr>
          <a:xfrm rot="5400000">
            <a:off x="1263675" y="3704250"/>
            <a:ext cx="906300" cy="6897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7"/>
          <p:cNvSpPr/>
          <p:nvPr/>
        </p:nvSpPr>
        <p:spPr>
          <a:xfrm>
            <a:off x="6401200" y="1777575"/>
            <a:ext cx="1249200" cy="54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3-bit mode selector</a:t>
            </a:r>
            <a:endParaRPr>
              <a:latin typeface="Roboto"/>
              <a:ea typeface="Roboto"/>
              <a:cs typeface="Roboto"/>
              <a:sym typeface="Roboto"/>
            </a:endParaRPr>
          </a:p>
        </p:txBody>
      </p:sp>
      <p:cxnSp>
        <p:nvCxnSpPr>
          <p:cNvPr id="120" name="Google Shape;120;p17"/>
          <p:cNvCxnSpPr>
            <a:stCxn id="119" idx="2"/>
            <a:endCxn id="110" idx="0"/>
          </p:cNvCxnSpPr>
          <p:nvPr/>
        </p:nvCxnSpPr>
        <p:spPr>
          <a:xfrm flipH="1">
            <a:off x="5335900" y="2325375"/>
            <a:ext cx="1689900" cy="487200"/>
          </a:xfrm>
          <a:prstGeom prst="straightConnector1">
            <a:avLst/>
          </a:prstGeom>
          <a:noFill/>
          <a:ln cap="flat" cmpd="sng" w="9525">
            <a:solidFill>
              <a:schemeClr val="dk1"/>
            </a:solidFill>
            <a:prstDash val="solid"/>
            <a:round/>
            <a:headEnd len="med" w="med" type="none"/>
            <a:tailEnd len="med" w="med" type="triangle"/>
          </a:ln>
        </p:spPr>
      </p:cxnSp>
      <p:cxnSp>
        <p:nvCxnSpPr>
          <p:cNvPr id="121" name="Google Shape;121;p17"/>
          <p:cNvCxnSpPr>
            <a:stCxn id="119" idx="2"/>
            <a:endCxn id="111" idx="0"/>
          </p:cNvCxnSpPr>
          <p:nvPr/>
        </p:nvCxnSpPr>
        <p:spPr>
          <a:xfrm flipH="1">
            <a:off x="5794900" y="2325375"/>
            <a:ext cx="1230900" cy="4872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17"/>
          <p:cNvCxnSpPr>
            <a:stCxn id="119" idx="2"/>
            <a:endCxn id="112" idx="0"/>
          </p:cNvCxnSpPr>
          <p:nvPr/>
        </p:nvCxnSpPr>
        <p:spPr>
          <a:xfrm flipH="1">
            <a:off x="6292900" y="2325375"/>
            <a:ext cx="732900" cy="487200"/>
          </a:xfrm>
          <a:prstGeom prst="straightConnector1">
            <a:avLst/>
          </a:prstGeom>
          <a:noFill/>
          <a:ln cap="flat" cmpd="sng" w="9525">
            <a:solidFill>
              <a:schemeClr val="dk1"/>
            </a:solidFill>
            <a:prstDash val="solid"/>
            <a:round/>
            <a:headEnd len="med" w="med" type="none"/>
            <a:tailEnd len="med" w="med" type="triangle"/>
          </a:ln>
        </p:spPr>
      </p:cxnSp>
      <p:cxnSp>
        <p:nvCxnSpPr>
          <p:cNvPr id="123" name="Google Shape;123;p17"/>
          <p:cNvCxnSpPr>
            <a:stCxn id="119" idx="2"/>
            <a:endCxn id="113" idx="0"/>
          </p:cNvCxnSpPr>
          <p:nvPr/>
        </p:nvCxnSpPr>
        <p:spPr>
          <a:xfrm flipH="1">
            <a:off x="6790900" y="2325375"/>
            <a:ext cx="234900" cy="487200"/>
          </a:xfrm>
          <a:prstGeom prst="straightConnector1">
            <a:avLst/>
          </a:prstGeom>
          <a:noFill/>
          <a:ln cap="flat" cmpd="sng" w="9525">
            <a:solidFill>
              <a:schemeClr val="dk1"/>
            </a:solidFill>
            <a:prstDash val="solid"/>
            <a:round/>
            <a:headEnd len="med" w="med" type="none"/>
            <a:tailEnd len="med" w="med" type="triangle"/>
          </a:ln>
        </p:spPr>
      </p:cxnSp>
      <p:cxnSp>
        <p:nvCxnSpPr>
          <p:cNvPr id="124" name="Google Shape;124;p17"/>
          <p:cNvCxnSpPr>
            <a:stCxn id="119" idx="2"/>
            <a:endCxn id="114" idx="0"/>
          </p:cNvCxnSpPr>
          <p:nvPr/>
        </p:nvCxnSpPr>
        <p:spPr>
          <a:xfrm>
            <a:off x="7025800" y="2325375"/>
            <a:ext cx="263100" cy="486300"/>
          </a:xfrm>
          <a:prstGeom prst="straightConnector1">
            <a:avLst/>
          </a:prstGeom>
          <a:noFill/>
          <a:ln cap="flat" cmpd="sng" w="9525">
            <a:solidFill>
              <a:schemeClr val="dk1"/>
            </a:solidFill>
            <a:prstDash val="solid"/>
            <a:round/>
            <a:headEnd len="med" w="med" type="none"/>
            <a:tailEnd len="med" w="med" type="triangle"/>
          </a:ln>
        </p:spPr>
      </p:cxnSp>
      <p:cxnSp>
        <p:nvCxnSpPr>
          <p:cNvPr id="125" name="Google Shape;125;p17"/>
          <p:cNvCxnSpPr>
            <a:stCxn id="119" idx="2"/>
            <a:endCxn id="115" idx="0"/>
          </p:cNvCxnSpPr>
          <p:nvPr/>
        </p:nvCxnSpPr>
        <p:spPr>
          <a:xfrm>
            <a:off x="7025800" y="2325375"/>
            <a:ext cx="761100" cy="486300"/>
          </a:xfrm>
          <a:prstGeom prst="straightConnector1">
            <a:avLst/>
          </a:prstGeom>
          <a:noFill/>
          <a:ln cap="flat" cmpd="sng" w="9525">
            <a:solidFill>
              <a:schemeClr val="dk1"/>
            </a:solidFill>
            <a:prstDash val="solid"/>
            <a:round/>
            <a:headEnd len="med" w="med" type="none"/>
            <a:tailEnd len="med" w="med" type="triangle"/>
          </a:ln>
        </p:spPr>
      </p:cxnSp>
      <p:cxnSp>
        <p:nvCxnSpPr>
          <p:cNvPr id="126" name="Google Shape;126;p17"/>
          <p:cNvCxnSpPr>
            <a:stCxn id="119" idx="2"/>
            <a:endCxn id="116" idx="0"/>
          </p:cNvCxnSpPr>
          <p:nvPr/>
        </p:nvCxnSpPr>
        <p:spPr>
          <a:xfrm>
            <a:off x="7025800" y="2325375"/>
            <a:ext cx="1259100" cy="486300"/>
          </a:xfrm>
          <a:prstGeom prst="straightConnector1">
            <a:avLst/>
          </a:prstGeom>
          <a:noFill/>
          <a:ln cap="flat" cmpd="sng" w="9525">
            <a:solidFill>
              <a:schemeClr val="dk1"/>
            </a:solidFill>
            <a:prstDash val="solid"/>
            <a:round/>
            <a:headEnd len="med" w="med" type="none"/>
            <a:tailEnd len="med" w="med" type="triangle"/>
          </a:ln>
        </p:spPr>
      </p:cxnSp>
      <p:cxnSp>
        <p:nvCxnSpPr>
          <p:cNvPr id="127" name="Google Shape;127;p17"/>
          <p:cNvCxnSpPr>
            <a:stCxn id="119" idx="2"/>
            <a:endCxn id="117" idx="0"/>
          </p:cNvCxnSpPr>
          <p:nvPr/>
        </p:nvCxnSpPr>
        <p:spPr>
          <a:xfrm>
            <a:off x="7025800" y="2325375"/>
            <a:ext cx="1796100" cy="486300"/>
          </a:xfrm>
          <a:prstGeom prst="straightConnector1">
            <a:avLst/>
          </a:prstGeom>
          <a:noFill/>
          <a:ln cap="flat" cmpd="sng" w="9525">
            <a:solidFill>
              <a:schemeClr val="dk1"/>
            </a:solidFill>
            <a:prstDash val="solid"/>
            <a:round/>
            <a:headEnd len="med" w="med" type="none"/>
            <a:tailEnd len="med" w="med" type="triangle"/>
          </a:ln>
        </p:spPr>
      </p:cxnSp>
      <p:sp>
        <p:nvSpPr>
          <p:cNvPr id="128" name="Google Shape;128;p17"/>
          <p:cNvSpPr/>
          <p:nvPr/>
        </p:nvSpPr>
        <p:spPr>
          <a:xfrm>
            <a:off x="5179213" y="1765125"/>
            <a:ext cx="854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4-bit</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 &amp; B</a:t>
            </a:r>
            <a:endParaRPr>
              <a:latin typeface="Roboto"/>
              <a:ea typeface="Roboto"/>
              <a:cs typeface="Roboto"/>
              <a:sym typeface="Roboto"/>
            </a:endParaRPr>
          </a:p>
        </p:txBody>
      </p:sp>
      <p:cxnSp>
        <p:nvCxnSpPr>
          <p:cNvPr id="129" name="Google Shape;129;p17"/>
          <p:cNvCxnSpPr>
            <a:endCxn id="110" idx="1"/>
          </p:cNvCxnSpPr>
          <p:nvPr/>
        </p:nvCxnSpPr>
        <p:spPr>
          <a:xfrm rot="5400000">
            <a:off x="5085376" y="2358007"/>
            <a:ext cx="598200" cy="555900"/>
          </a:xfrm>
          <a:prstGeom prst="bentConnector4">
            <a:avLst>
              <a:gd fmla="val 39757" name="adj1"/>
              <a:gd fmla="val 142836" name="adj2"/>
            </a:avLst>
          </a:prstGeom>
          <a:noFill/>
          <a:ln cap="flat" cmpd="sng" w="9525">
            <a:solidFill>
              <a:schemeClr val="dk1"/>
            </a:solidFill>
            <a:prstDash val="solid"/>
            <a:round/>
            <a:headEnd len="med" w="med" type="none"/>
            <a:tailEnd len="med" w="med" type="none"/>
          </a:ln>
        </p:spPr>
      </p:cxnSp>
      <p:sp>
        <p:nvSpPr>
          <p:cNvPr id="130" name="Google Shape;130;p17"/>
          <p:cNvSpPr/>
          <p:nvPr/>
        </p:nvSpPr>
        <p:spPr>
          <a:xfrm>
            <a:off x="5498050" y="3317750"/>
            <a:ext cx="3055500" cy="43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Wait # clock cycles to complete calculations</a:t>
            </a:r>
            <a:endParaRPr>
              <a:latin typeface="Roboto"/>
              <a:ea typeface="Roboto"/>
              <a:cs typeface="Roboto"/>
              <a:sym typeface="Roboto"/>
            </a:endParaRPr>
          </a:p>
        </p:txBody>
      </p:sp>
      <p:sp>
        <p:nvSpPr>
          <p:cNvPr id="131" name="Google Shape;131;p17"/>
          <p:cNvSpPr/>
          <p:nvPr/>
        </p:nvSpPr>
        <p:spPr>
          <a:xfrm>
            <a:off x="6743950" y="3074325"/>
            <a:ext cx="563700" cy="229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2" name="Google Shape;132;p17"/>
          <p:cNvSpPr/>
          <p:nvPr/>
        </p:nvSpPr>
        <p:spPr>
          <a:xfrm>
            <a:off x="6743950" y="3740400"/>
            <a:ext cx="563700" cy="449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3" name="Google Shape;133;p17"/>
          <p:cNvSpPr/>
          <p:nvPr/>
        </p:nvSpPr>
        <p:spPr>
          <a:xfrm>
            <a:off x="1047525" y="2564100"/>
            <a:ext cx="813300" cy="3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Clock</a:t>
            </a:r>
            <a:endParaRPr>
              <a:latin typeface="Roboto"/>
              <a:ea typeface="Roboto"/>
              <a:cs typeface="Roboto"/>
              <a:sym typeface="Roboto"/>
            </a:endParaRPr>
          </a:p>
        </p:txBody>
      </p:sp>
      <p:sp>
        <p:nvSpPr>
          <p:cNvPr id="134" name="Google Shape;134;p17"/>
          <p:cNvSpPr/>
          <p:nvPr/>
        </p:nvSpPr>
        <p:spPr>
          <a:xfrm>
            <a:off x="1861425" y="2617200"/>
            <a:ext cx="537000" cy="24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Snippets</a:t>
            </a:r>
            <a:endParaRPr/>
          </a:p>
        </p:txBody>
      </p:sp>
      <p:sp>
        <p:nvSpPr>
          <p:cNvPr id="140" name="Google Shape;140;p18"/>
          <p:cNvSpPr txBox="1"/>
          <p:nvPr>
            <p:ph idx="2" type="body"/>
          </p:nvPr>
        </p:nvSpPr>
        <p:spPr>
          <a:xfrm>
            <a:off x="5577250" y="1144125"/>
            <a:ext cx="3178800" cy="3424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ALU Operation and Result Generation</a:t>
            </a:r>
            <a:endParaRPr/>
          </a:p>
          <a:p>
            <a:pPr indent="0" lvl="0" marL="0" rtl="0" algn="l">
              <a:spcBef>
                <a:spcPts val="1200"/>
              </a:spcBef>
              <a:spcAft>
                <a:spcPts val="0"/>
              </a:spcAft>
              <a:buNone/>
            </a:pPr>
            <a:r>
              <a:rPr lang="en"/>
              <a:t>Multiplication:</a:t>
            </a:r>
            <a:endParaRPr/>
          </a:p>
          <a:p>
            <a:pPr indent="-297497" lvl="0" marL="457200" rtl="0" algn="l">
              <a:spcBef>
                <a:spcPts val="1200"/>
              </a:spcBef>
              <a:spcAft>
                <a:spcPts val="0"/>
              </a:spcAft>
              <a:buSzPct val="100000"/>
              <a:buChar char="●"/>
            </a:pPr>
            <a:r>
              <a:rPr lang="en"/>
              <a:t>The operands A and B are zero-extended to 8 bits before multiplication, ensuring the full product fits within the 8 bits.</a:t>
            </a:r>
            <a:endParaRPr/>
          </a:p>
          <a:p>
            <a:pPr indent="-297497" lvl="0" marL="457200" rtl="0" algn="l">
              <a:spcBef>
                <a:spcPts val="1000"/>
              </a:spcBef>
              <a:spcAft>
                <a:spcPts val="0"/>
              </a:spcAft>
              <a:buSzPct val="100000"/>
              <a:buChar char="●"/>
            </a:pPr>
            <a:r>
              <a:rPr lang="en"/>
              <a:t>The result is split into msbProd (most significant bits) and result (least significant bits). The first 4 bits of the product are stored in msbProd, and the next 4 bits in result.</a:t>
            </a:r>
            <a:endParaRPr/>
          </a:p>
          <a:p>
            <a:pPr indent="-297497" lvl="0" marL="457200" rtl="0" algn="l">
              <a:spcBef>
                <a:spcPts val="1000"/>
              </a:spcBef>
              <a:spcAft>
                <a:spcPts val="1200"/>
              </a:spcAft>
              <a:buSzPct val="100000"/>
              <a:buChar char="●"/>
            </a:pPr>
            <a:r>
              <a:rPr lang="en"/>
              <a:t>Overflow is detected by checking if any bits in msbProd are set (msbProd[0] | msbProd[1] | msbProd[2] | msbProd[3]), indicating that the significant upper bits of the product contain non-zero values.</a:t>
            </a:r>
            <a:endParaRPr/>
          </a:p>
        </p:txBody>
      </p:sp>
      <p:pic>
        <p:nvPicPr>
          <p:cNvPr id="141" name="Google Shape;141;p18"/>
          <p:cNvPicPr preferRelativeResize="0"/>
          <p:nvPr/>
        </p:nvPicPr>
        <p:blipFill>
          <a:blip r:embed="rId3">
            <a:alphaModFix/>
          </a:blip>
          <a:stretch>
            <a:fillRect/>
          </a:stretch>
        </p:blipFill>
        <p:spPr>
          <a:xfrm>
            <a:off x="167075" y="1549002"/>
            <a:ext cx="5300574" cy="29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Snippets</a:t>
            </a:r>
            <a:endParaRPr/>
          </a:p>
        </p:txBody>
      </p:sp>
      <p:sp>
        <p:nvSpPr>
          <p:cNvPr id="147" name="Google Shape;147;p19"/>
          <p:cNvSpPr txBox="1"/>
          <p:nvPr>
            <p:ph idx="2" type="body"/>
          </p:nvPr>
        </p:nvSpPr>
        <p:spPr>
          <a:xfrm>
            <a:off x="5577250" y="1489825"/>
            <a:ext cx="3178800" cy="30789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SzPct val="100000"/>
              <a:buChar char="●"/>
            </a:pPr>
            <a:r>
              <a:rPr lang="en"/>
              <a:t>7-Segment Decoder Logic: The module takes a 4-bit binary input (number) and converts it to a corresponding 7-segment display output (cathode).</a:t>
            </a:r>
            <a:endParaRPr/>
          </a:p>
          <a:p>
            <a:pPr indent="-304165" lvl="0" marL="457200" rtl="0" algn="l">
              <a:spcBef>
                <a:spcPts val="1000"/>
              </a:spcBef>
              <a:spcAft>
                <a:spcPts val="0"/>
              </a:spcAft>
              <a:buSzPct val="100000"/>
              <a:buChar char="●"/>
            </a:pPr>
            <a:r>
              <a:rPr lang="en"/>
              <a:t>Case Statement for Display Control: The case statement matches the 4-bit input to predefined 7-segment patterns for digits 0-9, controlling which segments to light up.</a:t>
            </a:r>
            <a:endParaRPr/>
          </a:p>
          <a:p>
            <a:pPr indent="-304165" lvl="0" marL="457200" rtl="0" algn="l">
              <a:spcBef>
                <a:spcPts val="1000"/>
              </a:spcBef>
              <a:spcAft>
                <a:spcPts val="1200"/>
              </a:spcAft>
              <a:buSzPct val="100000"/>
              <a:buChar char="●"/>
            </a:pPr>
            <a:r>
              <a:rPr lang="en"/>
              <a:t>Error Handling: If the input is out of the valid range (0-9), the default case sets all segments to 1111111, indicating an error or undefined value.</a:t>
            </a:r>
            <a:endParaRPr/>
          </a:p>
        </p:txBody>
      </p:sp>
      <p:pic>
        <p:nvPicPr>
          <p:cNvPr id="148" name="Google Shape;148;p19"/>
          <p:cNvPicPr preferRelativeResize="0"/>
          <p:nvPr/>
        </p:nvPicPr>
        <p:blipFill>
          <a:blip r:embed="rId3">
            <a:alphaModFix/>
          </a:blip>
          <a:stretch>
            <a:fillRect/>
          </a:stretch>
        </p:blipFill>
        <p:spPr>
          <a:xfrm>
            <a:off x="185025" y="1528550"/>
            <a:ext cx="5221700" cy="300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Successes</a:t>
            </a:r>
            <a:endParaRPr/>
          </a:p>
        </p:txBody>
      </p:sp>
      <p:sp>
        <p:nvSpPr>
          <p:cNvPr id="154" name="Google Shape;154;p20"/>
          <p:cNvSpPr txBox="1"/>
          <p:nvPr>
            <p:ph idx="1" type="body"/>
          </p:nvPr>
        </p:nvSpPr>
        <p:spPr>
          <a:xfrm>
            <a:off x="387900" y="1514250"/>
            <a:ext cx="4184100" cy="3078900"/>
          </a:xfrm>
          <a:prstGeom prst="rect">
            <a:avLst/>
          </a:prstGeom>
        </p:spPr>
        <p:txBody>
          <a:bodyPr anchorCtr="0" anchor="t" bIns="91425" lIns="91425" spcFirstLastPara="1" rIns="91425" wrap="square" tIns="91425">
            <a:noAutofit/>
          </a:bodyPr>
          <a:lstStyle/>
          <a:p>
            <a:pPr indent="-309880" lvl="0" marL="457200" rtl="0" algn="l">
              <a:lnSpc>
                <a:spcPct val="150000"/>
              </a:lnSpc>
              <a:spcBef>
                <a:spcPts val="1200"/>
              </a:spcBef>
              <a:spcAft>
                <a:spcPts val="0"/>
              </a:spcAft>
              <a:buSzPts val="1280"/>
              <a:buChar char="●"/>
            </a:pPr>
            <a:r>
              <a:rPr b="1" lang="en" sz="1280">
                <a:solidFill>
                  <a:schemeClr val="dk1"/>
                </a:solidFill>
              </a:rPr>
              <a:t>Successfully executed all intended arithmetic and logic operations with</a:t>
            </a:r>
            <a:r>
              <a:rPr b="1" lang="en" sz="1280"/>
              <a:t> minimal delay</a:t>
            </a:r>
            <a:r>
              <a:rPr b="1" lang="en" sz="1280">
                <a:solidFill>
                  <a:schemeClr val="dk1"/>
                </a:solidFill>
              </a:rPr>
              <a:t>.</a:t>
            </a:r>
            <a:endParaRPr b="1" sz="1280"/>
          </a:p>
          <a:p>
            <a:pPr indent="-309880" lvl="0" marL="457200" rtl="0" algn="l">
              <a:lnSpc>
                <a:spcPct val="150000"/>
              </a:lnSpc>
              <a:spcBef>
                <a:spcPts val="0"/>
              </a:spcBef>
              <a:spcAft>
                <a:spcPts val="0"/>
              </a:spcAft>
              <a:buSzPts val="1280"/>
              <a:buChar char="●"/>
            </a:pPr>
            <a:r>
              <a:rPr b="1" lang="en" sz="1280"/>
              <a:t>Tested all arithmetic and logic operations and successfully produces 8 bit results.</a:t>
            </a:r>
            <a:endParaRPr b="1" sz="1280"/>
          </a:p>
          <a:p>
            <a:pPr indent="-309880" lvl="0" marL="457200" rtl="0" algn="l">
              <a:lnSpc>
                <a:spcPct val="150000"/>
              </a:lnSpc>
              <a:spcBef>
                <a:spcPts val="0"/>
              </a:spcBef>
              <a:spcAft>
                <a:spcPts val="0"/>
              </a:spcAft>
              <a:buSzPts val="1280"/>
              <a:buChar char="●"/>
            </a:pPr>
            <a:r>
              <a:rPr b="1" lang="en" sz="1280"/>
              <a:t>8 bit binary results successfully converts to cathode for the 7 segment display</a:t>
            </a:r>
            <a:endParaRPr b="1" sz="1280"/>
          </a:p>
        </p:txBody>
      </p:sp>
      <p:pic>
        <p:nvPicPr>
          <p:cNvPr id="155" name="Google Shape;155;p20"/>
          <p:cNvPicPr preferRelativeResize="0"/>
          <p:nvPr/>
        </p:nvPicPr>
        <p:blipFill rotWithShape="1">
          <a:blip r:embed="rId3">
            <a:alphaModFix/>
          </a:blip>
          <a:srcRect b="16237" l="15451" r="24568" t="14192"/>
          <a:stretch/>
        </p:blipFill>
        <p:spPr>
          <a:xfrm>
            <a:off x="4703875" y="1211875"/>
            <a:ext cx="3738200" cy="3578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Failures/Lessons</a:t>
            </a:r>
            <a:endParaRPr/>
          </a:p>
        </p:txBody>
      </p:sp>
      <p:sp>
        <p:nvSpPr>
          <p:cNvPr id="161" name="Google Shape;161;p21"/>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t>Yet to Finish</a:t>
            </a:r>
            <a:r>
              <a:rPr b="1" lang="en" sz="1100">
                <a:solidFill>
                  <a:schemeClr val="dk1"/>
                </a:solidFill>
              </a:rPr>
              <a:t>:</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t>Test out the 7 segment display on the board</a:t>
            </a:r>
            <a:endParaRPr sz="1100">
              <a:solidFill>
                <a:schemeClr val="dk1"/>
              </a:solidFill>
            </a:endParaRPr>
          </a:p>
          <a:p>
            <a:pPr indent="-298450" lvl="0" marL="457200" rtl="0" algn="l">
              <a:spcBef>
                <a:spcPts val="0"/>
              </a:spcBef>
              <a:spcAft>
                <a:spcPts val="0"/>
              </a:spcAft>
              <a:buClr>
                <a:schemeClr val="dk1"/>
              </a:buClr>
              <a:buSzPts val="1100"/>
              <a:buChar char="●"/>
            </a:pPr>
            <a:r>
              <a:rPr lang="en" sz="1100"/>
              <a:t>Test speed at which results show up, especially multiplication.</a:t>
            </a:r>
            <a:endParaRPr sz="1100"/>
          </a:p>
          <a:p>
            <a:pPr indent="-298450" lvl="0" marL="457200" rtl="0" algn="l">
              <a:spcBef>
                <a:spcPts val="0"/>
              </a:spcBef>
              <a:spcAft>
                <a:spcPts val="0"/>
              </a:spcAft>
              <a:buClr>
                <a:schemeClr val="dk1"/>
              </a:buClr>
              <a:buSzPts val="1100"/>
              <a:buChar char="●"/>
            </a:pPr>
            <a:r>
              <a:rPr lang="en" sz="1100"/>
              <a:t>Possibly add a feature that allows user to toggle display in binary or decimal.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What We'd Do Differently:</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Utilize multiplexing or additional displays to handle larger operands</a:t>
            </a:r>
            <a:r>
              <a:rPr lang="en" sz="1100"/>
              <a:t> or have it display scientific notation</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Develop a more sophisticated input method, such as a keypad, for better usability.</a:t>
            </a:r>
            <a:endParaRPr sz="1100">
              <a:solidFill>
                <a:schemeClr val="dk1"/>
              </a:solidFill>
            </a:endParaRPr>
          </a:p>
          <a:p>
            <a:pPr indent="-298450" lvl="0" marL="457200" rtl="0" algn="l">
              <a:spcBef>
                <a:spcPts val="0"/>
              </a:spcBef>
              <a:spcAft>
                <a:spcPts val="0"/>
              </a:spcAft>
              <a:buClr>
                <a:schemeClr val="dk1"/>
              </a:buClr>
              <a:buSzPts val="1100"/>
              <a:buChar char="●"/>
            </a:pPr>
            <a:r>
              <a:rPr lang="en" sz="1100"/>
              <a:t>Could add Float data calculations</a:t>
            </a:r>
            <a:endParaRPr sz="1100"/>
          </a:p>
        </p:txBody>
      </p:sp>
      <p:pic>
        <p:nvPicPr>
          <p:cNvPr id="162" name="Google Shape;162;p21"/>
          <p:cNvPicPr preferRelativeResize="0"/>
          <p:nvPr/>
        </p:nvPicPr>
        <p:blipFill>
          <a:blip r:embed="rId3">
            <a:alphaModFix/>
          </a:blip>
          <a:stretch>
            <a:fillRect/>
          </a:stretch>
        </p:blipFill>
        <p:spPr>
          <a:xfrm>
            <a:off x="5229150" y="1027850"/>
            <a:ext cx="3429414" cy="369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