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F4F4F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1">
                <a:solidFill>
                  <a:srgbClr val="F4F4F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4F4F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1">
                <a:solidFill>
                  <a:srgbClr val="F4F4F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4F4F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4F4F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575" y="608520"/>
            <a:ext cx="3168650" cy="760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F4F4F4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3844" y="2242193"/>
            <a:ext cx="8197215" cy="494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1">
                <a:solidFill>
                  <a:srgbClr val="F4F4F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Relationship Id="rId26" Type="http://schemas.openxmlformats.org/officeDocument/2006/relationships/image" Target="../media/image28.png"/><Relationship Id="rId27" Type="http://schemas.openxmlformats.org/officeDocument/2006/relationships/image" Target="../media/image29.png"/><Relationship Id="rId28" Type="http://schemas.openxmlformats.org/officeDocument/2006/relationships/image" Target="../media/image30.png"/><Relationship Id="rId29" Type="http://schemas.openxmlformats.org/officeDocument/2006/relationships/image" Target="../media/image31.png"/><Relationship Id="rId30" Type="http://schemas.openxmlformats.org/officeDocument/2006/relationships/image" Target="../media/image32.png"/><Relationship Id="rId31" Type="http://schemas.openxmlformats.org/officeDocument/2006/relationships/image" Target="../media/image33.png"/><Relationship Id="rId32" Type="http://schemas.openxmlformats.org/officeDocument/2006/relationships/image" Target="../media/image34.png"/><Relationship Id="rId33" Type="http://schemas.openxmlformats.org/officeDocument/2006/relationships/image" Target="../media/image35.png"/><Relationship Id="rId34" Type="http://schemas.openxmlformats.org/officeDocument/2006/relationships/image" Target="../media/image36.png"/><Relationship Id="rId35" Type="http://schemas.openxmlformats.org/officeDocument/2006/relationships/image" Target="../media/image37.png"/><Relationship Id="rId36" Type="http://schemas.openxmlformats.org/officeDocument/2006/relationships/image" Target="../media/image38.png"/><Relationship Id="rId37" Type="http://schemas.openxmlformats.org/officeDocument/2006/relationships/image" Target="../media/image39.png"/><Relationship Id="rId38" Type="http://schemas.openxmlformats.org/officeDocument/2006/relationships/image" Target="../media/image40.png"/><Relationship Id="rId39" Type="http://schemas.openxmlformats.org/officeDocument/2006/relationships/image" Target="../media/image41.png"/><Relationship Id="rId40" Type="http://schemas.openxmlformats.org/officeDocument/2006/relationships/image" Target="../media/image42.png"/><Relationship Id="rId41" Type="http://schemas.openxmlformats.org/officeDocument/2006/relationships/image" Target="../media/image43.png"/><Relationship Id="rId42" Type="http://schemas.openxmlformats.org/officeDocument/2006/relationships/image" Target="../media/image44.png"/><Relationship Id="rId43" Type="http://schemas.openxmlformats.org/officeDocument/2006/relationships/image" Target="../media/image45.png"/><Relationship Id="rId44" Type="http://schemas.openxmlformats.org/officeDocument/2006/relationships/image" Target="../media/image46.png"/><Relationship Id="rId45" Type="http://schemas.openxmlformats.org/officeDocument/2006/relationships/image" Target="../media/image47.png"/><Relationship Id="rId46" Type="http://schemas.openxmlformats.org/officeDocument/2006/relationships/image" Target="../media/image48.png"/><Relationship Id="rId47" Type="http://schemas.openxmlformats.org/officeDocument/2006/relationships/image" Target="../media/image49.png"/><Relationship Id="rId48" Type="http://schemas.openxmlformats.org/officeDocument/2006/relationships/image" Target="../media/image50.png"/><Relationship Id="rId49" Type="http://schemas.openxmlformats.org/officeDocument/2006/relationships/image" Target="../media/image51.png"/><Relationship Id="rId50" Type="http://schemas.openxmlformats.org/officeDocument/2006/relationships/image" Target="../media/image52.png"/><Relationship Id="rId51" Type="http://schemas.openxmlformats.org/officeDocument/2006/relationships/image" Target="../media/image53.png"/><Relationship Id="rId52" Type="http://schemas.openxmlformats.org/officeDocument/2006/relationships/image" Target="../media/image54.png"/><Relationship Id="rId53" Type="http://schemas.openxmlformats.org/officeDocument/2006/relationships/image" Target="../media/image5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47.png"/><Relationship Id="rId4" Type="http://schemas.openxmlformats.org/officeDocument/2006/relationships/image" Target="../media/image57.png"/><Relationship Id="rId5" Type="http://schemas.openxmlformats.org/officeDocument/2006/relationships/image" Target="../media/image52.png"/><Relationship Id="rId6" Type="http://schemas.openxmlformats.org/officeDocument/2006/relationships/image" Target="../media/image58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g"/><Relationship Id="rId3" Type="http://schemas.openxmlformats.org/officeDocument/2006/relationships/image" Target="../media/image47.png"/><Relationship Id="rId4" Type="http://schemas.openxmlformats.org/officeDocument/2006/relationships/image" Target="../media/image57.png"/><Relationship Id="rId5" Type="http://schemas.openxmlformats.org/officeDocument/2006/relationships/image" Target="../media/image52.png"/><Relationship Id="rId6" Type="http://schemas.openxmlformats.org/officeDocument/2006/relationships/image" Target="../media/image49.png"/><Relationship Id="rId7" Type="http://schemas.openxmlformats.org/officeDocument/2006/relationships/image" Target="../media/image51.png"/><Relationship Id="rId8" Type="http://schemas.openxmlformats.org/officeDocument/2006/relationships/image" Target="../media/image50.png"/><Relationship Id="rId9" Type="http://schemas.openxmlformats.org/officeDocument/2006/relationships/image" Target="../media/image48.png"/><Relationship Id="rId10" Type="http://schemas.openxmlformats.org/officeDocument/2006/relationships/image" Target="../media/image53.png"/><Relationship Id="rId11" Type="http://schemas.openxmlformats.org/officeDocument/2006/relationships/image" Target="../media/image60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57.png"/><Relationship Id="rId7" Type="http://schemas.openxmlformats.org/officeDocument/2006/relationships/image" Target="../media/image52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5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jp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52.png"/><Relationship Id="rId7" Type="http://schemas.openxmlformats.org/officeDocument/2006/relationships/image" Target="../media/image49.png"/><Relationship Id="rId8" Type="http://schemas.openxmlformats.org/officeDocument/2006/relationships/image" Target="../media/image51.png"/><Relationship Id="rId9" Type="http://schemas.openxmlformats.org/officeDocument/2006/relationships/image" Target="../media/image53.png"/><Relationship Id="rId10" Type="http://schemas.openxmlformats.org/officeDocument/2006/relationships/image" Target="../media/image50.png"/><Relationship Id="rId11" Type="http://schemas.openxmlformats.org/officeDocument/2006/relationships/image" Target="../media/image54.png"/><Relationship Id="rId12" Type="http://schemas.openxmlformats.org/officeDocument/2006/relationships/image" Target="../media/image60.png"/><Relationship Id="rId13" Type="http://schemas.openxmlformats.org/officeDocument/2006/relationships/image" Target="../media/image5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343414" y="121157"/>
            <a:ext cx="9598660" cy="10028555"/>
          </a:xfrm>
          <a:custGeom>
            <a:avLst/>
            <a:gdLst/>
            <a:ahLst/>
            <a:cxnLst/>
            <a:rect l="l" t="t" r="r" b="b"/>
            <a:pathLst>
              <a:path w="9598660" h="10028555">
                <a:moveTo>
                  <a:pt x="3703993" y="6715519"/>
                </a:moveTo>
                <a:lnTo>
                  <a:pt x="3702139" y="6701371"/>
                </a:lnTo>
                <a:lnTo>
                  <a:pt x="3696601" y="6687972"/>
                </a:lnTo>
                <a:lnTo>
                  <a:pt x="3585311" y="6495212"/>
                </a:lnTo>
                <a:lnTo>
                  <a:pt x="3585311" y="6715519"/>
                </a:lnTo>
                <a:lnTo>
                  <a:pt x="3577196" y="6729666"/>
                </a:lnTo>
                <a:lnTo>
                  <a:pt x="2718663" y="8216582"/>
                </a:lnTo>
                <a:lnTo>
                  <a:pt x="985380" y="8216582"/>
                </a:lnTo>
                <a:lnTo>
                  <a:pt x="118719" y="6715519"/>
                </a:lnTo>
                <a:lnTo>
                  <a:pt x="985380" y="5214493"/>
                </a:lnTo>
                <a:lnTo>
                  <a:pt x="2718663" y="5214493"/>
                </a:lnTo>
                <a:lnTo>
                  <a:pt x="3585311" y="6715519"/>
                </a:lnTo>
                <a:lnTo>
                  <a:pt x="3585311" y="6495212"/>
                </a:lnTo>
                <a:lnTo>
                  <a:pt x="2845905" y="5214493"/>
                </a:lnTo>
                <a:lnTo>
                  <a:pt x="2798191" y="5131854"/>
                </a:lnTo>
                <a:lnTo>
                  <a:pt x="2764853" y="5106225"/>
                </a:lnTo>
                <a:lnTo>
                  <a:pt x="2750489" y="5104308"/>
                </a:lnTo>
                <a:lnTo>
                  <a:pt x="953566" y="5104308"/>
                </a:lnTo>
                <a:lnTo>
                  <a:pt x="914704" y="5120373"/>
                </a:lnTo>
                <a:lnTo>
                  <a:pt x="7378" y="6687972"/>
                </a:lnTo>
                <a:lnTo>
                  <a:pt x="0" y="6715519"/>
                </a:lnTo>
                <a:lnTo>
                  <a:pt x="1841" y="6729666"/>
                </a:lnTo>
                <a:lnTo>
                  <a:pt x="905865" y="8299221"/>
                </a:lnTo>
                <a:lnTo>
                  <a:pt x="939203" y="8324863"/>
                </a:lnTo>
                <a:lnTo>
                  <a:pt x="953566" y="8326768"/>
                </a:lnTo>
                <a:lnTo>
                  <a:pt x="2750489" y="8326768"/>
                </a:lnTo>
                <a:lnTo>
                  <a:pt x="2789390" y="8310715"/>
                </a:lnTo>
                <a:lnTo>
                  <a:pt x="2845930" y="8216582"/>
                </a:lnTo>
                <a:lnTo>
                  <a:pt x="3696639" y="6743065"/>
                </a:lnTo>
                <a:lnTo>
                  <a:pt x="3702164" y="6729666"/>
                </a:lnTo>
                <a:lnTo>
                  <a:pt x="3703993" y="6715519"/>
                </a:lnTo>
                <a:close/>
              </a:path>
              <a:path w="9598660" h="10028555">
                <a:moveTo>
                  <a:pt x="3704005" y="3312668"/>
                </a:moveTo>
                <a:lnTo>
                  <a:pt x="3702164" y="3298520"/>
                </a:lnTo>
                <a:lnTo>
                  <a:pt x="3696627" y="3285121"/>
                </a:lnTo>
                <a:lnTo>
                  <a:pt x="3585337" y="3092361"/>
                </a:lnTo>
                <a:lnTo>
                  <a:pt x="3585337" y="3312668"/>
                </a:lnTo>
                <a:lnTo>
                  <a:pt x="2718663" y="4813732"/>
                </a:lnTo>
                <a:lnTo>
                  <a:pt x="985380" y="4813732"/>
                </a:lnTo>
                <a:lnTo>
                  <a:pt x="118719" y="3312668"/>
                </a:lnTo>
                <a:lnTo>
                  <a:pt x="985380" y="1811655"/>
                </a:lnTo>
                <a:lnTo>
                  <a:pt x="2718663" y="1811655"/>
                </a:lnTo>
                <a:lnTo>
                  <a:pt x="3585337" y="3312668"/>
                </a:lnTo>
                <a:lnTo>
                  <a:pt x="3585337" y="3092361"/>
                </a:lnTo>
                <a:lnTo>
                  <a:pt x="2845930" y="1811655"/>
                </a:lnTo>
                <a:lnTo>
                  <a:pt x="2798191" y="1728965"/>
                </a:lnTo>
                <a:lnTo>
                  <a:pt x="2789351" y="1717471"/>
                </a:lnTo>
                <a:lnTo>
                  <a:pt x="2778023" y="1708797"/>
                </a:lnTo>
                <a:lnTo>
                  <a:pt x="2764853" y="1703324"/>
                </a:lnTo>
                <a:lnTo>
                  <a:pt x="2750489" y="1701419"/>
                </a:lnTo>
                <a:lnTo>
                  <a:pt x="953566" y="1701419"/>
                </a:lnTo>
                <a:lnTo>
                  <a:pt x="914704" y="1717471"/>
                </a:lnTo>
                <a:lnTo>
                  <a:pt x="7378" y="3285121"/>
                </a:lnTo>
                <a:lnTo>
                  <a:pt x="0" y="3312668"/>
                </a:lnTo>
                <a:lnTo>
                  <a:pt x="1841" y="3326815"/>
                </a:lnTo>
                <a:lnTo>
                  <a:pt x="905865" y="4896370"/>
                </a:lnTo>
                <a:lnTo>
                  <a:pt x="939203" y="4922012"/>
                </a:lnTo>
                <a:lnTo>
                  <a:pt x="953566" y="4923917"/>
                </a:lnTo>
                <a:lnTo>
                  <a:pt x="2750489" y="4923917"/>
                </a:lnTo>
                <a:lnTo>
                  <a:pt x="2789351" y="4907864"/>
                </a:lnTo>
                <a:lnTo>
                  <a:pt x="2845905" y="4813732"/>
                </a:lnTo>
                <a:lnTo>
                  <a:pt x="3696627" y="3340214"/>
                </a:lnTo>
                <a:lnTo>
                  <a:pt x="3702164" y="3326815"/>
                </a:lnTo>
                <a:lnTo>
                  <a:pt x="3704005" y="3312668"/>
                </a:lnTo>
                <a:close/>
              </a:path>
              <a:path w="9598660" h="10028555">
                <a:moveTo>
                  <a:pt x="6651066" y="8416938"/>
                </a:moveTo>
                <a:lnTo>
                  <a:pt x="6649225" y="8402841"/>
                </a:lnTo>
                <a:lnTo>
                  <a:pt x="6643700" y="8389442"/>
                </a:lnTo>
                <a:lnTo>
                  <a:pt x="6532359" y="8196605"/>
                </a:lnTo>
                <a:lnTo>
                  <a:pt x="6532359" y="8416938"/>
                </a:lnTo>
                <a:lnTo>
                  <a:pt x="5665686" y="9918001"/>
                </a:lnTo>
                <a:lnTo>
                  <a:pt x="3932402" y="9918001"/>
                </a:lnTo>
                <a:lnTo>
                  <a:pt x="3065742" y="8416938"/>
                </a:lnTo>
                <a:lnTo>
                  <a:pt x="3932402" y="6915925"/>
                </a:lnTo>
                <a:lnTo>
                  <a:pt x="5665686" y="6915925"/>
                </a:lnTo>
                <a:lnTo>
                  <a:pt x="6532359" y="8416938"/>
                </a:lnTo>
                <a:lnTo>
                  <a:pt x="6532359" y="8196605"/>
                </a:lnTo>
                <a:lnTo>
                  <a:pt x="5792965" y="6915925"/>
                </a:lnTo>
                <a:lnTo>
                  <a:pt x="5745251" y="6833286"/>
                </a:lnTo>
                <a:lnTo>
                  <a:pt x="5711926" y="6807644"/>
                </a:lnTo>
                <a:lnTo>
                  <a:pt x="5697550" y="6805739"/>
                </a:lnTo>
                <a:lnTo>
                  <a:pt x="3900640" y="6805739"/>
                </a:lnTo>
                <a:lnTo>
                  <a:pt x="3861765" y="6821792"/>
                </a:lnTo>
                <a:lnTo>
                  <a:pt x="2954451" y="8389442"/>
                </a:lnTo>
                <a:lnTo>
                  <a:pt x="2947073" y="8416938"/>
                </a:lnTo>
                <a:lnTo>
                  <a:pt x="2948914" y="8431136"/>
                </a:lnTo>
                <a:lnTo>
                  <a:pt x="3852926" y="10000691"/>
                </a:lnTo>
                <a:lnTo>
                  <a:pt x="3886263" y="10026332"/>
                </a:lnTo>
                <a:lnTo>
                  <a:pt x="3900640" y="10028237"/>
                </a:lnTo>
                <a:lnTo>
                  <a:pt x="5697550" y="10028237"/>
                </a:lnTo>
                <a:lnTo>
                  <a:pt x="5736425" y="10012185"/>
                </a:lnTo>
                <a:lnTo>
                  <a:pt x="5792990" y="9918001"/>
                </a:lnTo>
                <a:lnTo>
                  <a:pt x="6643700" y="8444535"/>
                </a:lnTo>
                <a:lnTo>
                  <a:pt x="6649225" y="8431136"/>
                </a:lnTo>
                <a:lnTo>
                  <a:pt x="6651066" y="8416938"/>
                </a:lnTo>
                <a:close/>
              </a:path>
              <a:path w="9598660" h="10028555">
                <a:moveTo>
                  <a:pt x="6651066" y="5014138"/>
                </a:moveTo>
                <a:lnTo>
                  <a:pt x="6649225" y="4999990"/>
                </a:lnTo>
                <a:lnTo>
                  <a:pt x="6643687" y="4986591"/>
                </a:lnTo>
                <a:lnTo>
                  <a:pt x="6532359" y="4793767"/>
                </a:lnTo>
                <a:lnTo>
                  <a:pt x="6532359" y="5014138"/>
                </a:lnTo>
                <a:lnTo>
                  <a:pt x="5665686" y="6515163"/>
                </a:lnTo>
                <a:lnTo>
                  <a:pt x="3932402" y="6515163"/>
                </a:lnTo>
                <a:lnTo>
                  <a:pt x="3065742" y="5014138"/>
                </a:lnTo>
                <a:lnTo>
                  <a:pt x="3932402" y="3513074"/>
                </a:lnTo>
                <a:lnTo>
                  <a:pt x="5665686" y="3513074"/>
                </a:lnTo>
                <a:lnTo>
                  <a:pt x="6532359" y="5014138"/>
                </a:lnTo>
                <a:lnTo>
                  <a:pt x="6532359" y="4793767"/>
                </a:lnTo>
                <a:lnTo>
                  <a:pt x="5792965" y="3513074"/>
                </a:lnTo>
                <a:lnTo>
                  <a:pt x="5745251" y="3430435"/>
                </a:lnTo>
                <a:lnTo>
                  <a:pt x="5711926" y="3404793"/>
                </a:lnTo>
                <a:lnTo>
                  <a:pt x="5697550" y="3402888"/>
                </a:lnTo>
                <a:lnTo>
                  <a:pt x="3900640" y="3402888"/>
                </a:lnTo>
                <a:lnTo>
                  <a:pt x="3861765" y="3418941"/>
                </a:lnTo>
                <a:lnTo>
                  <a:pt x="2954451" y="4986591"/>
                </a:lnTo>
                <a:lnTo>
                  <a:pt x="2947073" y="5014138"/>
                </a:lnTo>
                <a:lnTo>
                  <a:pt x="2948914" y="5028285"/>
                </a:lnTo>
                <a:lnTo>
                  <a:pt x="3852926" y="6597802"/>
                </a:lnTo>
                <a:lnTo>
                  <a:pt x="3886263" y="6623431"/>
                </a:lnTo>
                <a:lnTo>
                  <a:pt x="3900640" y="6625349"/>
                </a:lnTo>
                <a:lnTo>
                  <a:pt x="5697550" y="6625349"/>
                </a:lnTo>
                <a:lnTo>
                  <a:pt x="5736425" y="6609283"/>
                </a:lnTo>
                <a:lnTo>
                  <a:pt x="5792965" y="6515163"/>
                </a:lnTo>
                <a:lnTo>
                  <a:pt x="6643700" y="5041684"/>
                </a:lnTo>
                <a:lnTo>
                  <a:pt x="6649225" y="5028285"/>
                </a:lnTo>
                <a:lnTo>
                  <a:pt x="6651066" y="5014138"/>
                </a:lnTo>
                <a:close/>
              </a:path>
              <a:path w="9598660" h="10028555">
                <a:moveTo>
                  <a:pt x="6651066" y="1611249"/>
                </a:moveTo>
                <a:lnTo>
                  <a:pt x="6649225" y="1597101"/>
                </a:lnTo>
                <a:lnTo>
                  <a:pt x="6643700" y="1583702"/>
                </a:lnTo>
                <a:lnTo>
                  <a:pt x="6532359" y="1390865"/>
                </a:lnTo>
                <a:lnTo>
                  <a:pt x="6532359" y="1611249"/>
                </a:lnTo>
                <a:lnTo>
                  <a:pt x="5665686" y="3112262"/>
                </a:lnTo>
                <a:lnTo>
                  <a:pt x="3932402" y="3112262"/>
                </a:lnTo>
                <a:lnTo>
                  <a:pt x="3065792" y="1611249"/>
                </a:lnTo>
                <a:lnTo>
                  <a:pt x="3932402" y="110185"/>
                </a:lnTo>
                <a:lnTo>
                  <a:pt x="5665736" y="110185"/>
                </a:lnTo>
                <a:lnTo>
                  <a:pt x="6532359" y="1611249"/>
                </a:lnTo>
                <a:lnTo>
                  <a:pt x="6532359" y="1390865"/>
                </a:lnTo>
                <a:lnTo>
                  <a:pt x="5792965" y="110185"/>
                </a:lnTo>
                <a:lnTo>
                  <a:pt x="5745251" y="27546"/>
                </a:lnTo>
                <a:lnTo>
                  <a:pt x="5711926" y="1905"/>
                </a:lnTo>
                <a:lnTo>
                  <a:pt x="5697550" y="0"/>
                </a:lnTo>
                <a:lnTo>
                  <a:pt x="3900640" y="0"/>
                </a:lnTo>
                <a:lnTo>
                  <a:pt x="3861727" y="16052"/>
                </a:lnTo>
                <a:lnTo>
                  <a:pt x="2954451" y="1583702"/>
                </a:lnTo>
                <a:lnTo>
                  <a:pt x="2947073" y="1611249"/>
                </a:lnTo>
                <a:lnTo>
                  <a:pt x="2948914" y="1625396"/>
                </a:lnTo>
                <a:lnTo>
                  <a:pt x="3852926" y="3194951"/>
                </a:lnTo>
                <a:lnTo>
                  <a:pt x="3886263" y="3220593"/>
                </a:lnTo>
                <a:lnTo>
                  <a:pt x="3900640" y="3222498"/>
                </a:lnTo>
                <a:lnTo>
                  <a:pt x="5697550" y="3222498"/>
                </a:lnTo>
                <a:lnTo>
                  <a:pt x="5736425" y="3206445"/>
                </a:lnTo>
                <a:lnTo>
                  <a:pt x="5792990" y="3112262"/>
                </a:lnTo>
                <a:lnTo>
                  <a:pt x="6643700" y="1638795"/>
                </a:lnTo>
                <a:lnTo>
                  <a:pt x="6649225" y="1625396"/>
                </a:lnTo>
                <a:lnTo>
                  <a:pt x="6651066" y="1611249"/>
                </a:lnTo>
                <a:close/>
              </a:path>
              <a:path w="9598660" h="10028555">
                <a:moveTo>
                  <a:pt x="9598139" y="6715468"/>
                </a:moveTo>
                <a:lnTo>
                  <a:pt x="9596298" y="6701320"/>
                </a:lnTo>
                <a:lnTo>
                  <a:pt x="9590761" y="6687921"/>
                </a:lnTo>
                <a:lnTo>
                  <a:pt x="9479394" y="6495047"/>
                </a:lnTo>
                <a:lnTo>
                  <a:pt x="9479394" y="6715468"/>
                </a:lnTo>
                <a:lnTo>
                  <a:pt x="9471279" y="6729616"/>
                </a:lnTo>
                <a:lnTo>
                  <a:pt x="8612759" y="8216582"/>
                </a:lnTo>
                <a:lnTo>
                  <a:pt x="6879476" y="8216582"/>
                </a:lnTo>
                <a:lnTo>
                  <a:pt x="6020943" y="6729616"/>
                </a:lnTo>
                <a:lnTo>
                  <a:pt x="6012840" y="6715468"/>
                </a:lnTo>
                <a:lnTo>
                  <a:pt x="6879476" y="5214493"/>
                </a:lnTo>
                <a:lnTo>
                  <a:pt x="8612759" y="5214493"/>
                </a:lnTo>
                <a:lnTo>
                  <a:pt x="9479394" y="6715468"/>
                </a:lnTo>
                <a:lnTo>
                  <a:pt x="9479394" y="6495047"/>
                </a:lnTo>
                <a:lnTo>
                  <a:pt x="8740026" y="5214493"/>
                </a:lnTo>
                <a:lnTo>
                  <a:pt x="8692274" y="5131816"/>
                </a:lnTo>
                <a:lnTo>
                  <a:pt x="8658949" y="5106174"/>
                </a:lnTo>
                <a:lnTo>
                  <a:pt x="8644572" y="5104269"/>
                </a:lnTo>
                <a:lnTo>
                  <a:pt x="6847649" y="5104269"/>
                </a:lnTo>
                <a:lnTo>
                  <a:pt x="6808787" y="5120322"/>
                </a:lnTo>
                <a:lnTo>
                  <a:pt x="5901537" y="6687921"/>
                </a:lnTo>
                <a:lnTo>
                  <a:pt x="5894146" y="6715468"/>
                </a:lnTo>
                <a:lnTo>
                  <a:pt x="5895975" y="6729616"/>
                </a:lnTo>
                <a:lnTo>
                  <a:pt x="6799923" y="8299170"/>
                </a:lnTo>
                <a:lnTo>
                  <a:pt x="6833286" y="8324863"/>
                </a:lnTo>
                <a:lnTo>
                  <a:pt x="6847649" y="8326768"/>
                </a:lnTo>
                <a:lnTo>
                  <a:pt x="8644572" y="8326768"/>
                </a:lnTo>
                <a:lnTo>
                  <a:pt x="8683434" y="8310715"/>
                </a:lnTo>
                <a:lnTo>
                  <a:pt x="8739962" y="8216582"/>
                </a:lnTo>
                <a:lnTo>
                  <a:pt x="9590761" y="6743014"/>
                </a:lnTo>
                <a:lnTo>
                  <a:pt x="9596298" y="6729616"/>
                </a:lnTo>
                <a:lnTo>
                  <a:pt x="9598139" y="6715468"/>
                </a:lnTo>
                <a:close/>
              </a:path>
              <a:path w="9598660" h="10028555">
                <a:moveTo>
                  <a:pt x="9598139" y="3312668"/>
                </a:moveTo>
                <a:lnTo>
                  <a:pt x="9596298" y="3298520"/>
                </a:lnTo>
                <a:lnTo>
                  <a:pt x="9590761" y="3285121"/>
                </a:lnTo>
                <a:lnTo>
                  <a:pt x="9479420" y="3092285"/>
                </a:lnTo>
                <a:lnTo>
                  <a:pt x="9479420" y="3312668"/>
                </a:lnTo>
                <a:lnTo>
                  <a:pt x="8612759" y="4813732"/>
                </a:lnTo>
                <a:lnTo>
                  <a:pt x="6879476" y="4813732"/>
                </a:lnTo>
                <a:lnTo>
                  <a:pt x="6012802" y="3312668"/>
                </a:lnTo>
                <a:lnTo>
                  <a:pt x="6879476" y="1811655"/>
                </a:lnTo>
                <a:lnTo>
                  <a:pt x="8612759" y="1811655"/>
                </a:lnTo>
                <a:lnTo>
                  <a:pt x="9479420" y="3312668"/>
                </a:lnTo>
                <a:lnTo>
                  <a:pt x="9479420" y="3092285"/>
                </a:lnTo>
                <a:lnTo>
                  <a:pt x="8740013" y="1811655"/>
                </a:lnTo>
                <a:lnTo>
                  <a:pt x="8692274" y="1728965"/>
                </a:lnTo>
                <a:lnTo>
                  <a:pt x="8683434" y="1717471"/>
                </a:lnTo>
                <a:lnTo>
                  <a:pt x="8672119" y="1708797"/>
                </a:lnTo>
                <a:lnTo>
                  <a:pt x="8658949" y="1703324"/>
                </a:lnTo>
                <a:lnTo>
                  <a:pt x="8644572" y="1701419"/>
                </a:lnTo>
                <a:lnTo>
                  <a:pt x="6847649" y="1701419"/>
                </a:lnTo>
                <a:lnTo>
                  <a:pt x="6808787" y="1717471"/>
                </a:lnTo>
                <a:lnTo>
                  <a:pt x="5901512" y="3285121"/>
                </a:lnTo>
                <a:lnTo>
                  <a:pt x="5894133" y="3312668"/>
                </a:lnTo>
                <a:lnTo>
                  <a:pt x="5895987" y="3326815"/>
                </a:lnTo>
                <a:lnTo>
                  <a:pt x="6799948" y="4896370"/>
                </a:lnTo>
                <a:lnTo>
                  <a:pt x="6833286" y="4922012"/>
                </a:lnTo>
                <a:lnTo>
                  <a:pt x="6847649" y="4923917"/>
                </a:lnTo>
                <a:lnTo>
                  <a:pt x="8644572" y="4923917"/>
                </a:lnTo>
                <a:lnTo>
                  <a:pt x="8683434" y="4907864"/>
                </a:lnTo>
                <a:lnTo>
                  <a:pt x="8739988" y="4813732"/>
                </a:lnTo>
                <a:lnTo>
                  <a:pt x="9590761" y="3340214"/>
                </a:lnTo>
                <a:lnTo>
                  <a:pt x="9596298" y="3326815"/>
                </a:lnTo>
                <a:lnTo>
                  <a:pt x="9598139" y="3312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139081" y="9560114"/>
            <a:ext cx="444500" cy="534670"/>
          </a:xfrm>
          <a:custGeom>
            <a:avLst/>
            <a:gdLst/>
            <a:ahLst/>
            <a:cxnLst/>
            <a:rect l="l" t="t" r="r" b="b"/>
            <a:pathLst>
              <a:path w="444500" h="534670">
                <a:moveTo>
                  <a:pt x="393487" y="534196"/>
                </a:moveTo>
                <a:lnTo>
                  <a:pt x="50751" y="534196"/>
                </a:lnTo>
                <a:lnTo>
                  <a:pt x="30992" y="530211"/>
                </a:lnTo>
                <a:lnTo>
                  <a:pt x="14861" y="519344"/>
                </a:lnTo>
                <a:lnTo>
                  <a:pt x="3986" y="503227"/>
                </a:lnTo>
                <a:lnTo>
                  <a:pt x="0" y="483492"/>
                </a:lnTo>
                <a:lnTo>
                  <a:pt x="0" y="50704"/>
                </a:lnTo>
                <a:lnTo>
                  <a:pt x="3988" y="30969"/>
                </a:lnTo>
                <a:lnTo>
                  <a:pt x="14866" y="14852"/>
                </a:lnTo>
                <a:lnTo>
                  <a:pt x="30998" y="3985"/>
                </a:lnTo>
                <a:lnTo>
                  <a:pt x="50751" y="0"/>
                </a:lnTo>
                <a:lnTo>
                  <a:pt x="393487" y="0"/>
                </a:lnTo>
                <a:lnTo>
                  <a:pt x="413240" y="3985"/>
                </a:lnTo>
                <a:lnTo>
                  <a:pt x="429373" y="14852"/>
                </a:lnTo>
                <a:lnTo>
                  <a:pt x="440250" y="30969"/>
                </a:lnTo>
                <a:lnTo>
                  <a:pt x="444239" y="50704"/>
                </a:lnTo>
                <a:lnTo>
                  <a:pt x="444239" y="101394"/>
                </a:lnTo>
                <a:lnTo>
                  <a:pt x="101502" y="101394"/>
                </a:lnTo>
                <a:lnTo>
                  <a:pt x="101502" y="432775"/>
                </a:lnTo>
                <a:lnTo>
                  <a:pt x="444239" y="432775"/>
                </a:lnTo>
                <a:lnTo>
                  <a:pt x="444239" y="483492"/>
                </a:lnTo>
                <a:lnTo>
                  <a:pt x="440250" y="503227"/>
                </a:lnTo>
                <a:lnTo>
                  <a:pt x="429373" y="519344"/>
                </a:lnTo>
                <a:lnTo>
                  <a:pt x="413240" y="530211"/>
                </a:lnTo>
                <a:lnTo>
                  <a:pt x="393487" y="534196"/>
                </a:lnTo>
                <a:close/>
              </a:path>
              <a:path w="444500" h="534670">
                <a:moveTo>
                  <a:pt x="444239" y="432775"/>
                </a:moveTo>
                <a:lnTo>
                  <a:pt x="342736" y="432775"/>
                </a:lnTo>
                <a:lnTo>
                  <a:pt x="342736" y="101394"/>
                </a:lnTo>
                <a:lnTo>
                  <a:pt x="444239" y="101394"/>
                </a:lnTo>
                <a:lnTo>
                  <a:pt x="444239" y="432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727876" y="9172195"/>
            <a:ext cx="444500" cy="922655"/>
          </a:xfrm>
          <a:custGeom>
            <a:avLst/>
            <a:gdLst/>
            <a:ahLst/>
            <a:cxnLst/>
            <a:rect l="l" t="t" r="r" b="b"/>
            <a:pathLst>
              <a:path w="444500" h="922654">
                <a:moveTo>
                  <a:pt x="393487" y="922115"/>
                </a:moveTo>
                <a:lnTo>
                  <a:pt x="50751" y="922115"/>
                </a:lnTo>
                <a:lnTo>
                  <a:pt x="30998" y="918130"/>
                </a:lnTo>
                <a:lnTo>
                  <a:pt x="14866" y="907263"/>
                </a:lnTo>
                <a:lnTo>
                  <a:pt x="3988" y="891146"/>
                </a:lnTo>
                <a:lnTo>
                  <a:pt x="0" y="871411"/>
                </a:lnTo>
                <a:lnTo>
                  <a:pt x="0" y="50704"/>
                </a:lnTo>
                <a:lnTo>
                  <a:pt x="3988" y="30969"/>
                </a:lnTo>
                <a:lnTo>
                  <a:pt x="14866" y="14852"/>
                </a:lnTo>
                <a:lnTo>
                  <a:pt x="30998" y="3985"/>
                </a:lnTo>
                <a:lnTo>
                  <a:pt x="50751" y="0"/>
                </a:lnTo>
                <a:lnTo>
                  <a:pt x="393487" y="0"/>
                </a:lnTo>
                <a:lnTo>
                  <a:pt x="413240" y="3985"/>
                </a:lnTo>
                <a:lnTo>
                  <a:pt x="429373" y="14852"/>
                </a:lnTo>
                <a:lnTo>
                  <a:pt x="440250" y="30969"/>
                </a:lnTo>
                <a:lnTo>
                  <a:pt x="444239" y="50704"/>
                </a:lnTo>
                <a:lnTo>
                  <a:pt x="444239" y="101394"/>
                </a:lnTo>
                <a:lnTo>
                  <a:pt x="101502" y="101394"/>
                </a:lnTo>
                <a:lnTo>
                  <a:pt x="101502" y="820694"/>
                </a:lnTo>
                <a:lnTo>
                  <a:pt x="444239" y="820694"/>
                </a:lnTo>
                <a:lnTo>
                  <a:pt x="444239" y="871411"/>
                </a:lnTo>
                <a:lnTo>
                  <a:pt x="440250" y="891146"/>
                </a:lnTo>
                <a:lnTo>
                  <a:pt x="429373" y="907263"/>
                </a:lnTo>
                <a:lnTo>
                  <a:pt x="413240" y="918130"/>
                </a:lnTo>
                <a:lnTo>
                  <a:pt x="393487" y="922115"/>
                </a:lnTo>
                <a:close/>
              </a:path>
              <a:path w="444500" h="922654">
                <a:moveTo>
                  <a:pt x="444239" y="820694"/>
                </a:moveTo>
                <a:lnTo>
                  <a:pt x="342736" y="820694"/>
                </a:lnTo>
                <a:lnTo>
                  <a:pt x="342736" y="101394"/>
                </a:lnTo>
                <a:lnTo>
                  <a:pt x="444239" y="101394"/>
                </a:lnTo>
                <a:lnTo>
                  <a:pt x="444239" y="820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316683" y="9421158"/>
            <a:ext cx="444500" cy="673735"/>
          </a:xfrm>
          <a:custGeom>
            <a:avLst/>
            <a:gdLst/>
            <a:ahLst/>
            <a:cxnLst/>
            <a:rect l="l" t="t" r="r" b="b"/>
            <a:pathLst>
              <a:path w="444500" h="673734">
                <a:moveTo>
                  <a:pt x="393489" y="673152"/>
                </a:moveTo>
                <a:lnTo>
                  <a:pt x="50751" y="673152"/>
                </a:lnTo>
                <a:lnTo>
                  <a:pt x="30998" y="669167"/>
                </a:lnTo>
                <a:lnTo>
                  <a:pt x="14866" y="658299"/>
                </a:lnTo>
                <a:lnTo>
                  <a:pt x="3988" y="642182"/>
                </a:lnTo>
                <a:lnTo>
                  <a:pt x="0" y="622448"/>
                </a:lnTo>
                <a:lnTo>
                  <a:pt x="0" y="50704"/>
                </a:lnTo>
                <a:lnTo>
                  <a:pt x="3988" y="30969"/>
                </a:lnTo>
                <a:lnTo>
                  <a:pt x="14866" y="14852"/>
                </a:lnTo>
                <a:lnTo>
                  <a:pt x="30998" y="3985"/>
                </a:lnTo>
                <a:lnTo>
                  <a:pt x="50751" y="0"/>
                </a:lnTo>
                <a:lnTo>
                  <a:pt x="393487" y="0"/>
                </a:lnTo>
                <a:lnTo>
                  <a:pt x="413240" y="3985"/>
                </a:lnTo>
                <a:lnTo>
                  <a:pt x="429373" y="14852"/>
                </a:lnTo>
                <a:lnTo>
                  <a:pt x="440250" y="30969"/>
                </a:lnTo>
                <a:lnTo>
                  <a:pt x="444239" y="50704"/>
                </a:lnTo>
                <a:lnTo>
                  <a:pt x="444239" y="101408"/>
                </a:lnTo>
                <a:lnTo>
                  <a:pt x="101502" y="101408"/>
                </a:lnTo>
                <a:lnTo>
                  <a:pt x="101502" y="571744"/>
                </a:lnTo>
                <a:lnTo>
                  <a:pt x="444239" y="571744"/>
                </a:lnTo>
                <a:lnTo>
                  <a:pt x="444239" y="622448"/>
                </a:lnTo>
                <a:lnTo>
                  <a:pt x="440250" y="642182"/>
                </a:lnTo>
                <a:lnTo>
                  <a:pt x="429373" y="658299"/>
                </a:lnTo>
                <a:lnTo>
                  <a:pt x="413241" y="669167"/>
                </a:lnTo>
                <a:lnTo>
                  <a:pt x="393489" y="673152"/>
                </a:lnTo>
                <a:close/>
              </a:path>
              <a:path w="444500" h="673734">
                <a:moveTo>
                  <a:pt x="444239" y="571744"/>
                </a:moveTo>
                <a:lnTo>
                  <a:pt x="342736" y="571744"/>
                </a:lnTo>
                <a:lnTo>
                  <a:pt x="342736" y="101408"/>
                </a:lnTo>
                <a:lnTo>
                  <a:pt x="444239" y="101408"/>
                </a:lnTo>
                <a:lnTo>
                  <a:pt x="444239" y="571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139081" y="10185617"/>
            <a:ext cx="2799715" cy="101600"/>
          </a:xfrm>
          <a:custGeom>
            <a:avLst/>
            <a:gdLst/>
            <a:ahLst/>
            <a:cxnLst/>
            <a:rect l="l" t="t" r="r" b="b"/>
            <a:pathLst>
              <a:path w="2799715" h="101600">
                <a:moveTo>
                  <a:pt x="2748707" y="101408"/>
                </a:moveTo>
                <a:lnTo>
                  <a:pt x="50751" y="101408"/>
                </a:lnTo>
                <a:lnTo>
                  <a:pt x="30998" y="97423"/>
                </a:lnTo>
                <a:lnTo>
                  <a:pt x="14866" y="86555"/>
                </a:lnTo>
                <a:lnTo>
                  <a:pt x="3988" y="70438"/>
                </a:lnTo>
                <a:lnTo>
                  <a:pt x="0" y="50704"/>
                </a:lnTo>
                <a:lnTo>
                  <a:pt x="3988" y="30969"/>
                </a:lnTo>
                <a:lnTo>
                  <a:pt x="14866" y="14852"/>
                </a:lnTo>
                <a:lnTo>
                  <a:pt x="30998" y="3985"/>
                </a:lnTo>
                <a:lnTo>
                  <a:pt x="50751" y="0"/>
                </a:lnTo>
                <a:lnTo>
                  <a:pt x="2748693" y="0"/>
                </a:lnTo>
                <a:lnTo>
                  <a:pt x="2768454" y="3985"/>
                </a:lnTo>
                <a:lnTo>
                  <a:pt x="2784590" y="14852"/>
                </a:lnTo>
                <a:lnTo>
                  <a:pt x="2795469" y="30969"/>
                </a:lnTo>
                <a:lnTo>
                  <a:pt x="2799458" y="50704"/>
                </a:lnTo>
                <a:lnTo>
                  <a:pt x="2795469" y="70438"/>
                </a:lnTo>
                <a:lnTo>
                  <a:pt x="2784592" y="86555"/>
                </a:lnTo>
                <a:lnTo>
                  <a:pt x="2768460" y="97423"/>
                </a:lnTo>
                <a:lnTo>
                  <a:pt x="2748707" y="101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5971" y="6175631"/>
            <a:ext cx="4072026" cy="39115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20307" y="1241539"/>
            <a:ext cx="11647805" cy="329628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250" spc="-65"/>
              <a:t>Heart</a:t>
            </a:r>
            <a:r>
              <a:rPr dirty="0" sz="7250" spc="-980"/>
              <a:t> </a:t>
            </a:r>
            <a:r>
              <a:rPr dirty="0" sz="7250" spc="-40"/>
              <a:t>Disease</a:t>
            </a:r>
            <a:r>
              <a:rPr dirty="0" sz="7250" spc="-980"/>
              <a:t> </a:t>
            </a:r>
            <a:r>
              <a:rPr dirty="0" sz="7250" spc="-300"/>
              <a:t>Risk</a:t>
            </a:r>
            <a:r>
              <a:rPr dirty="0" sz="7250" spc="-975"/>
              <a:t> </a:t>
            </a:r>
            <a:r>
              <a:rPr dirty="0" sz="7250" spc="-25"/>
              <a:t>Analysis</a:t>
            </a:r>
            <a:endParaRPr sz="7250"/>
          </a:p>
          <a:p>
            <a:pPr algn="ctr" marR="788035">
              <a:lnSpc>
                <a:spcPct val="100000"/>
              </a:lnSpc>
              <a:spcBef>
                <a:spcPts val="8325"/>
              </a:spcBef>
            </a:pPr>
            <a:r>
              <a:rPr dirty="0" sz="7250" spc="-50"/>
              <a:t>Presented</a:t>
            </a:r>
            <a:r>
              <a:rPr dirty="0" sz="7250" spc="-944"/>
              <a:t> </a:t>
            </a:r>
            <a:r>
              <a:rPr dirty="0" sz="7250" spc="-20"/>
              <a:t>By:-</a:t>
            </a:r>
            <a:endParaRPr sz="7250"/>
          </a:p>
        </p:txBody>
      </p:sp>
      <p:sp>
        <p:nvSpPr>
          <p:cNvPr id="9" name="object 9" descr=""/>
          <p:cNvSpPr txBox="1"/>
          <p:nvPr/>
        </p:nvSpPr>
        <p:spPr>
          <a:xfrm>
            <a:off x="5130563" y="4921535"/>
            <a:ext cx="7231380" cy="2399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ts val="6480"/>
              </a:lnSpc>
              <a:spcBef>
                <a:spcPts val="120"/>
              </a:spcBef>
            </a:pPr>
            <a:r>
              <a:rPr dirty="0" sz="6050">
                <a:solidFill>
                  <a:srgbClr val="F4F4F4"/>
                </a:solidFill>
                <a:latin typeface="Lucida Sans Unicode"/>
                <a:cs typeface="Lucida Sans Unicode"/>
              </a:rPr>
              <a:t>Radhika</a:t>
            </a:r>
            <a:r>
              <a:rPr dirty="0" sz="6050" spc="-75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6050" spc="70">
                <a:solidFill>
                  <a:srgbClr val="F4F4F4"/>
                </a:solidFill>
                <a:latin typeface="Lucida Sans Unicode"/>
                <a:cs typeface="Lucida Sans Unicode"/>
              </a:rPr>
              <a:t>Gupta</a:t>
            </a:r>
            <a:endParaRPr sz="6050">
              <a:latin typeface="Lucida Sans Unicode"/>
              <a:cs typeface="Lucida Sans Unicode"/>
            </a:endParaRPr>
          </a:p>
          <a:p>
            <a:pPr algn="ctr">
              <a:lnSpc>
                <a:spcPts val="5700"/>
              </a:lnSpc>
            </a:pPr>
            <a:r>
              <a:rPr dirty="0" sz="6050">
                <a:solidFill>
                  <a:srgbClr val="F4F4F4"/>
                </a:solidFill>
                <a:latin typeface="Lucida Sans Unicode"/>
                <a:cs typeface="Lucida Sans Unicode"/>
              </a:rPr>
              <a:t>Moumita</a:t>
            </a:r>
            <a:r>
              <a:rPr dirty="0" sz="6050" spc="-7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6050" spc="-10">
                <a:solidFill>
                  <a:srgbClr val="F4F4F4"/>
                </a:solidFill>
                <a:latin typeface="Lucida Sans Unicode"/>
                <a:cs typeface="Lucida Sans Unicode"/>
              </a:rPr>
              <a:t>Majumder</a:t>
            </a:r>
            <a:endParaRPr sz="6050">
              <a:latin typeface="Lucida Sans Unicode"/>
              <a:cs typeface="Lucida Sans Unicode"/>
            </a:endParaRPr>
          </a:p>
          <a:p>
            <a:pPr algn="ctr">
              <a:lnSpc>
                <a:spcPts val="6480"/>
              </a:lnSpc>
            </a:pPr>
            <a:r>
              <a:rPr dirty="0" sz="6050" spc="265">
                <a:solidFill>
                  <a:srgbClr val="F4F4F4"/>
                </a:solidFill>
                <a:latin typeface="Trebuchet MS"/>
                <a:cs typeface="Trebuchet MS"/>
              </a:rPr>
              <a:t>SHABNAM</a:t>
            </a:r>
            <a:r>
              <a:rPr dirty="0" sz="6050" spc="-69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6050" spc="75">
                <a:solidFill>
                  <a:srgbClr val="F4F4F4"/>
                </a:solidFill>
                <a:latin typeface="Trebuchet MS"/>
                <a:cs typeface="Trebuchet MS"/>
              </a:rPr>
              <a:t>IKRAM</a:t>
            </a:r>
            <a:endParaRPr sz="6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0508" y="2540787"/>
            <a:ext cx="11312525" cy="4568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199"/>
              </a:lnSpc>
              <a:spcBef>
                <a:spcPts val="90"/>
              </a:spcBef>
            </a:pPr>
            <a:r>
              <a:rPr dirty="0" sz="2850" spc="85">
                <a:solidFill>
                  <a:srgbClr val="F4F4F4"/>
                </a:solidFill>
                <a:latin typeface="Tahoma"/>
                <a:cs typeface="Tahoma"/>
              </a:rPr>
              <a:t>Heart</a:t>
            </a:r>
            <a:r>
              <a:rPr dirty="0" sz="2850" spc="66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25">
                <a:solidFill>
                  <a:srgbClr val="F4F4F4"/>
                </a:solidFill>
                <a:latin typeface="Tahoma"/>
                <a:cs typeface="Tahoma"/>
              </a:rPr>
              <a:t>disease</a:t>
            </a:r>
            <a:r>
              <a:rPr dirty="0" sz="2850" spc="67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80">
                <a:solidFill>
                  <a:srgbClr val="F4F4F4"/>
                </a:solidFill>
                <a:latin typeface="Tahoma"/>
                <a:cs typeface="Tahoma"/>
              </a:rPr>
              <a:t>is</a:t>
            </a:r>
            <a:r>
              <a:rPr dirty="0" sz="2850" spc="6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75">
                <a:solidFill>
                  <a:srgbClr val="F4F4F4"/>
                </a:solidFill>
                <a:latin typeface="Tahoma"/>
                <a:cs typeface="Tahoma"/>
              </a:rPr>
              <a:t>a</a:t>
            </a:r>
            <a:r>
              <a:rPr dirty="0" sz="2850" spc="67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80">
                <a:solidFill>
                  <a:srgbClr val="F4F4F4"/>
                </a:solidFill>
                <a:latin typeface="Tahoma"/>
                <a:cs typeface="Tahoma"/>
              </a:rPr>
              <a:t>leading</a:t>
            </a:r>
            <a:r>
              <a:rPr dirty="0" sz="2850" spc="6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75">
                <a:solidFill>
                  <a:srgbClr val="F4F4F4"/>
                </a:solidFill>
                <a:latin typeface="Tahoma"/>
                <a:cs typeface="Tahoma"/>
              </a:rPr>
              <a:t>global</a:t>
            </a:r>
            <a:r>
              <a:rPr dirty="0" sz="2850" spc="6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65">
                <a:solidFill>
                  <a:srgbClr val="F4F4F4"/>
                </a:solidFill>
                <a:latin typeface="Tahoma"/>
                <a:cs typeface="Tahoma"/>
              </a:rPr>
              <a:t>health</a:t>
            </a:r>
            <a:r>
              <a:rPr dirty="0" sz="2850" spc="67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00">
                <a:solidFill>
                  <a:srgbClr val="F4F4F4"/>
                </a:solidFill>
                <a:latin typeface="Tahoma"/>
                <a:cs typeface="Tahoma"/>
              </a:rPr>
              <a:t>concern,</a:t>
            </a:r>
            <a:r>
              <a:rPr dirty="0" sz="2850" spc="6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50">
                <a:solidFill>
                  <a:srgbClr val="F4F4F4"/>
                </a:solidFill>
                <a:latin typeface="Tahoma"/>
                <a:cs typeface="Tahoma"/>
              </a:rPr>
              <a:t>making</a:t>
            </a:r>
            <a:r>
              <a:rPr dirty="0" sz="2850" spc="67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35">
                <a:solidFill>
                  <a:srgbClr val="F4F4F4"/>
                </a:solidFill>
                <a:latin typeface="Tahoma"/>
                <a:cs typeface="Tahoma"/>
              </a:rPr>
              <a:t>early </a:t>
            </a:r>
            <a:r>
              <a:rPr dirty="0" sz="2850" spc="120">
                <a:solidFill>
                  <a:srgbClr val="F4F4F4"/>
                </a:solidFill>
                <a:latin typeface="Tahoma"/>
                <a:cs typeface="Tahoma"/>
              </a:rPr>
              <a:t>detection</a:t>
            </a:r>
            <a:r>
              <a:rPr dirty="0" sz="2850" spc="26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00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850" spc="26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>
                <a:solidFill>
                  <a:srgbClr val="F4F4F4"/>
                </a:solidFill>
                <a:latin typeface="Tahoma"/>
                <a:cs typeface="Tahoma"/>
              </a:rPr>
              <a:t>risk</a:t>
            </a:r>
            <a:r>
              <a:rPr dirty="0" sz="2850" spc="26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90">
                <a:solidFill>
                  <a:srgbClr val="F4F4F4"/>
                </a:solidFill>
                <a:latin typeface="Tahoma"/>
                <a:cs typeface="Tahoma"/>
              </a:rPr>
              <a:t>factor</a:t>
            </a:r>
            <a:r>
              <a:rPr dirty="0" sz="2850" spc="26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75">
                <a:solidFill>
                  <a:srgbClr val="F4F4F4"/>
                </a:solidFill>
                <a:latin typeface="Tahoma"/>
                <a:cs typeface="Tahoma"/>
              </a:rPr>
              <a:t>analysis</a:t>
            </a:r>
            <a:r>
              <a:rPr dirty="0" sz="2850" spc="26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70">
                <a:solidFill>
                  <a:srgbClr val="F4F4F4"/>
                </a:solidFill>
                <a:latin typeface="Tahoma"/>
                <a:cs typeface="Tahoma"/>
              </a:rPr>
              <a:t>essential.</a:t>
            </a:r>
            <a:r>
              <a:rPr dirty="0" sz="2850" spc="26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85">
                <a:solidFill>
                  <a:srgbClr val="F4F4F4"/>
                </a:solidFill>
                <a:latin typeface="Tahoma"/>
                <a:cs typeface="Tahoma"/>
              </a:rPr>
              <a:t>This</a:t>
            </a:r>
            <a:r>
              <a:rPr dirty="0" sz="2850" spc="26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80">
                <a:solidFill>
                  <a:srgbClr val="F4F4F4"/>
                </a:solidFill>
                <a:latin typeface="Tahoma"/>
                <a:cs typeface="Tahoma"/>
              </a:rPr>
              <a:t>project</a:t>
            </a:r>
            <a:r>
              <a:rPr dirty="0" sz="2850" spc="26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95">
                <a:solidFill>
                  <a:srgbClr val="F4F4F4"/>
                </a:solidFill>
                <a:latin typeface="Tahoma"/>
                <a:cs typeface="Tahoma"/>
              </a:rPr>
              <a:t>analyzes </a:t>
            </a:r>
            <a:r>
              <a:rPr dirty="0" sz="2850" spc="75">
                <a:solidFill>
                  <a:srgbClr val="F4F4F4"/>
                </a:solidFill>
                <a:latin typeface="Tahoma"/>
                <a:cs typeface="Tahoma"/>
              </a:rPr>
              <a:t>patient</a:t>
            </a:r>
            <a:r>
              <a:rPr dirty="0" sz="2850" spc="-5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65">
                <a:solidFill>
                  <a:srgbClr val="F4F4F4"/>
                </a:solidFill>
                <a:latin typeface="Tahoma"/>
                <a:cs typeface="Tahoma"/>
              </a:rPr>
              <a:t>health</a:t>
            </a:r>
            <a:r>
              <a:rPr dirty="0" sz="2850" spc="-5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14">
                <a:solidFill>
                  <a:srgbClr val="F4F4F4"/>
                </a:solidFill>
                <a:latin typeface="Tahoma"/>
                <a:cs typeface="Tahoma"/>
              </a:rPr>
              <a:t>records</a:t>
            </a:r>
            <a:r>
              <a:rPr dirty="0" sz="2850" spc="-5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00">
                <a:solidFill>
                  <a:srgbClr val="F4F4F4"/>
                </a:solidFill>
                <a:latin typeface="Tahoma"/>
                <a:cs typeface="Tahoma"/>
              </a:rPr>
              <a:t>to</a:t>
            </a:r>
            <a:r>
              <a:rPr dirty="0" sz="2850" spc="-5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75">
                <a:solidFill>
                  <a:srgbClr val="F4F4F4"/>
                </a:solidFill>
                <a:latin typeface="Tahoma"/>
                <a:cs typeface="Tahoma"/>
              </a:rPr>
              <a:t>identify</a:t>
            </a:r>
            <a:r>
              <a:rPr dirty="0" sz="2850" spc="-5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80">
                <a:solidFill>
                  <a:srgbClr val="F4F4F4"/>
                </a:solidFill>
                <a:latin typeface="Tahoma"/>
                <a:cs typeface="Tahoma"/>
              </a:rPr>
              <a:t>patterns</a:t>
            </a:r>
            <a:r>
              <a:rPr dirty="0" sz="2850" spc="-5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00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850" spc="-5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05">
                <a:solidFill>
                  <a:srgbClr val="F4F4F4"/>
                </a:solidFill>
                <a:latin typeface="Tahoma"/>
                <a:cs typeface="Tahoma"/>
              </a:rPr>
              <a:t>associations</a:t>
            </a:r>
            <a:r>
              <a:rPr dirty="0" sz="2850" spc="-5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70">
                <a:solidFill>
                  <a:srgbClr val="F4F4F4"/>
                </a:solidFill>
                <a:latin typeface="Tahoma"/>
                <a:cs typeface="Tahoma"/>
              </a:rPr>
              <a:t>related </a:t>
            </a:r>
            <a:r>
              <a:rPr dirty="0" sz="2850" spc="100">
                <a:solidFill>
                  <a:srgbClr val="F4F4F4"/>
                </a:solidFill>
                <a:latin typeface="Tahoma"/>
                <a:cs typeface="Tahoma"/>
              </a:rPr>
              <a:t>to</a:t>
            </a:r>
            <a:r>
              <a:rPr dirty="0" sz="2850" spc="-8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60">
                <a:solidFill>
                  <a:srgbClr val="F4F4F4"/>
                </a:solidFill>
                <a:latin typeface="Tahoma"/>
                <a:cs typeface="Tahoma"/>
              </a:rPr>
              <a:t>heart</a:t>
            </a:r>
            <a:r>
              <a:rPr dirty="0" sz="2850" spc="-7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25">
                <a:solidFill>
                  <a:srgbClr val="F4F4F4"/>
                </a:solidFill>
                <a:latin typeface="Tahoma"/>
                <a:cs typeface="Tahoma"/>
              </a:rPr>
              <a:t>disease</a:t>
            </a:r>
            <a:r>
              <a:rPr dirty="0" sz="2850" spc="-7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95">
                <a:solidFill>
                  <a:srgbClr val="F4F4F4"/>
                </a:solidFill>
                <a:latin typeface="Tahoma"/>
                <a:cs typeface="Tahoma"/>
              </a:rPr>
              <a:t>presence.</a:t>
            </a:r>
            <a:endParaRPr sz="2850">
              <a:latin typeface="Tahoma"/>
              <a:cs typeface="Tahoma"/>
            </a:endParaRPr>
          </a:p>
          <a:p>
            <a:pPr algn="just" marL="12700" marR="5080">
              <a:lnSpc>
                <a:spcPct val="116199"/>
              </a:lnSpc>
              <a:spcBef>
                <a:spcPts val="5"/>
              </a:spcBef>
            </a:pPr>
            <a:r>
              <a:rPr dirty="0" sz="2850" spc="120">
                <a:solidFill>
                  <a:srgbClr val="F4F4F4"/>
                </a:solidFill>
                <a:latin typeface="Tahoma"/>
                <a:cs typeface="Tahoma"/>
              </a:rPr>
              <a:t>Using</a:t>
            </a:r>
            <a:r>
              <a:rPr dirty="0" sz="2850" spc="2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95">
                <a:solidFill>
                  <a:srgbClr val="F4F4F4"/>
                </a:solidFill>
                <a:latin typeface="Tahoma"/>
                <a:cs typeface="Tahoma"/>
              </a:rPr>
              <a:t>subgroup</a:t>
            </a:r>
            <a:r>
              <a:rPr dirty="0" sz="2850" spc="27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75">
                <a:solidFill>
                  <a:srgbClr val="F4F4F4"/>
                </a:solidFill>
                <a:latin typeface="Tahoma"/>
                <a:cs typeface="Tahoma"/>
              </a:rPr>
              <a:t>analysis</a:t>
            </a:r>
            <a:r>
              <a:rPr dirty="0" sz="2850" spc="2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00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850" spc="2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60">
                <a:solidFill>
                  <a:srgbClr val="F4F4F4"/>
                </a:solidFill>
                <a:latin typeface="Tahoma"/>
                <a:cs typeface="Tahoma"/>
              </a:rPr>
              <a:t>visual</a:t>
            </a:r>
            <a:r>
              <a:rPr dirty="0" sz="2850" spc="27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50">
                <a:solidFill>
                  <a:srgbClr val="F4F4F4"/>
                </a:solidFill>
                <a:latin typeface="Tahoma"/>
                <a:cs typeface="Tahoma"/>
              </a:rPr>
              <a:t>exploration,</a:t>
            </a:r>
            <a:r>
              <a:rPr dirty="0" sz="2850" spc="2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75">
                <a:solidFill>
                  <a:srgbClr val="F4F4F4"/>
                </a:solidFill>
                <a:latin typeface="Tahoma"/>
                <a:cs typeface="Tahoma"/>
              </a:rPr>
              <a:t>we</a:t>
            </a:r>
            <a:r>
              <a:rPr dirty="0" sz="2850" spc="2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75">
                <a:solidFill>
                  <a:srgbClr val="F4F4F4"/>
                </a:solidFill>
                <a:latin typeface="Tahoma"/>
                <a:cs typeface="Tahoma"/>
              </a:rPr>
              <a:t>examine</a:t>
            </a:r>
            <a:r>
              <a:rPr dirty="0" sz="2850" spc="2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00">
                <a:solidFill>
                  <a:srgbClr val="F4F4F4"/>
                </a:solidFill>
                <a:latin typeface="Tahoma"/>
                <a:cs typeface="Tahoma"/>
              </a:rPr>
              <a:t>how factors</a:t>
            </a:r>
            <a:r>
              <a:rPr dirty="0" sz="2850">
                <a:solidFill>
                  <a:srgbClr val="F4F4F4"/>
                </a:solidFill>
                <a:latin typeface="Tahoma"/>
                <a:cs typeface="Tahoma"/>
              </a:rPr>
              <a:t> like</a:t>
            </a:r>
            <a:r>
              <a:rPr dirty="0" sz="2850" spc="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60">
                <a:solidFill>
                  <a:srgbClr val="F4F4F4"/>
                </a:solidFill>
                <a:latin typeface="Tahoma"/>
                <a:cs typeface="Tahoma"/>
              </a:rPr>
              <a:t>age,</a:t>
            </a:r>
            <a:r>
              <a:rPr dirty="0" sz="285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70">
                <a:solidFill>
                  <a:srgbClr val="F4F4F4"/>
                </a:solidFill>
                <a:latin typeface="Tahoma"/>
                <a:cs typeface="Tahoma"/>
              </a:rPr>
              <a:t>gender,</a:t>
            </a:r>
            <a:r>
              <a:rPr dirty="0" sz="2850" spc="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45">
                <a:solidFill>
                  <a:srgbClr val="F4F4F4"/>
                </a:solidFill>
                <a:latin typeface="Tahoma"/>
                <a:cs typeface="Tahoma"/>
              </a:rPr>
              <a:t>chest</a:t>
            </a:r>
            <a:r>
              <a:rPr dirty="0" sz="285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60">
                <a:solidFill>
                  <a:srgbClr val="F4F4F4"/>
                </a:solidFill>
                <a:latin typeface="Tahoma"/>
                <a:cs typeface="Tahoma"/>
              </a:rPr>
              <a:t>pain</a:t>
            </a:r>
            <a:r>
              <a:rPr dirty="0" sz="2850" spc="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65">
                <a:solidFill>
                  <a:srgbClr val="F4F4F4"/>
                </a:solidFill>
                <a:latin typeface="Tahoma"/>
                <a:cs typeface="Tahoma"/>
              </a:rPr>
              <a:t>type,</a:t>
            </a:r>
            <a:r>
              <a:rPr dirty="0" sz="2850" spc="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80">
                <a:solidFill>
                  <a:srgbClr val="F4F4F4"/>
                </a:solidFill>
                <a:latin typeface="Tahoma"/>
                <a:cs typeface="Tahoma"/>
              </a:rPr>
              <a:t>cholesterol,</a:t>
            </a:r>
            <a:r>
              <a:rPr dirty="0" sz="285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00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850" spc="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05">
                <a:solidFill>
                  <a:srgbClr val="F4F4F4"/>
                </a:solidFill>
                <a:latin typeface="Tahoma"/>
                <a:cs typeface="Tahoma"/>
              </a:rPr>
              <a:t>exercise </a:t>
            </a:r>
            <a:r>
              <a:rPr dirty="0" sz="2850" spc="110">
                <a:solidFill>
                  <a:srgbClr val="F4F4F4"/>
                </a:solidFill>
                <a:latin typeface="Tahoma"/>
                <a:cs typeface="Tahoma"/>
              </a:rPr>
              <a:t>response</a:t>
            </a:r>
            <a:r>
              <a:rPr dirty="0" sz="2850" spc="5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95">
                <a:solidFill>
                  <a:srgbClr val="F4F4F4"/>
                </a:solidFill>
                <a:latin typeface="Tahoma"/>
                <a:cs typeface="Tahoma"/>
              </a:rPr>
              <a:t>impact</a:t>
            </a:r>
            <a:r>
              <a:rPr dirty="0" sz="2850" spc="5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25">
                <a:solidFill>
                  <a:srgbClr val="F4F4F4"/>
                </a:solidFill>
                <a:latin typeface="Tahoma"/>
                <a:cs typeface="Tahoma"/>
              </a:rPr>
              <a:t>disease</a:t>
            </a:r>
            <a:r>
              <a:rPr dirty="0" sz="2850" spc="5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>
                <a:solidFill>
                  <a:srgbClr val="F4F4F4"/>
                </a:solidFill>
                <a:latin typeface="Tahoma"/>
                <a:cs typeface="Tahoma"/>
              </a:rPr>
              <a:t>risk.</a:t>
            </a:r>
            <a:r>
              <a:rPr dirty="0" sz="2850" spc="5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14">
                <a:solidFill>
                  <a:srgbClr val="F4F4F4"/>
                </a:solidFill>
                <a:latin typeface="Tahoma"/>
                <a:cs typeface="Tahoma"/>
              </a:rPr>
              <a:t>The</a:t>
            </a:r>
            <a:r>
              <a:rPr dirty="0" sz="2850" spc="5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10">
                <a:solidFill>
                  <a:srgbClr val="F4F4F4"/>
                </a:solidFill>
                <a:latin typeface="Tahoma"/>
                <a:cs typeface="Tahoma"/>
              </a:rPr>
              <a:t>study</a:t>
            </a:r>
            <a:r>
              <a:rPr dirty="0" sz="2850" spc="5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00">
                <a:solidFill>
                  <a:srgbClr val="F4F4F4"/>
                </a:solidFill>
                <a:latin typeface="Tahoma"/>
                <a:cs typeface="Tahoma"/>
              </a:rPr>
              <a:t>employs</a:t>
            </a:r>
            <a:r>
              <a:rPr dirty="0" sz="2850" spc="5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75">
                <a:solidFill>
                  <a:srgbClr val="F4F4F4"/>
                </a:solidFill>
                <a:latin typeface="Tahoma"/>
                <a:cs typeface="Tahoma"/>
              </a:rPr>
              <a:t>SQL</a:t>
            </a:r>
            <a:r>
              <a:rPr dirty="0" sz="2850" spc="5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00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850" spc="55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90">
                <a:solidFill>
                  <a:srgbClr val="F4F4F4"/>
                </a:solidFill>
                <a:latin typeface="Tahoma"/>
                <a:cs typeface="Tahoma"/>
              </a:rPr>
              <a:t>Python </a:t>
            </a:r>
            <a:r>
              <a:rPr dirty="0" sz="2850" spc="95">
                <a:solidFill>
                  <a:srgbClr val="F4F4F4"/>
                </a:solidFill>
                <a:latin typeface="Tahoma"/>
                <a:cs typeface="Tahoma"/>
              </a:rPr>
              <a:t>tools</a:t>
            </a:r>
            <a:r>
              <a:rPr dirty="0" sz="2850" spc="254">
                <a:solidFill>
                  <a:srgbClr val="F4F4F4"/>
                </a:solidFill>
                <a:latin typeface="Tahoma"/>
                <a:cs typeface="Tahoma"/>
              </a:rPr>
              <a:t>  </a:t>
            </a:r>
            <a:r>
              <a:rPr dirty="0" sz="2850" spc="100">
                <a:solidFill>
                  <a:srgbClr val="F4F4F4"/>
                </a:solidFill>
                <a:latin typeface="Tahoma"/>
                <a:cs typeface="Tahoma"/>
              </a:rPr>
              <a:t>to</a:t>
            </a:r>
            <a:r>
              <a:rPr dirty="0" sz="2850" spc="260">
                <a:solidFill>
                  <a:srgbClr val="F4F4F4"/>
                </a:solidFill>
                <a:latin typeface="Tahoma"/>
                <a:cs typeface="Tahoma"/>
              </a:rPr>
              <a:t>  </a:t>
            </a:r>
            <a:r>
              <a:rPr dirty="0" sz="2850" spc="105">
                <a:solidFill>
                  <a:srgbClr val="F4F4F4"/>
                </a:solidFill>
                <a:latin typeface="Tahoma"/>
                <a:cs typeface="Tahoma"/>
              </a:rPr>
              <a:t>uncover</a:t>
            </a:r>
            <a:r>
              <a:rPr dirty="0" sz="2850" spc="254">
                <a:solidFill>
                  <a:srgbClr val="F4F4F4"/>
                </a:solidFill>
                <a:latin typeface="Tahoma"/>
                <a:cs typeface="Tahoma"/>
              </a:rPr>
              <a:t>  </a:t>
            </a:r>
            <a:r>
              <a:rPr dirty="0" sz="2850" spc="60">
                <a:solidFill>
                  <a:srgbClr val="F4F4F4"/>
                </a:solidFill>
                <a:latin typeface="Tahoma"/>
                <a:cs typeface="Tahoma"/>
              </a:rPr>
              <a:t>meaningful</a:t>
            </a:r>
            <a:r>
              <a:rPr dirty="0" sz="2850" spc="254">
                <a:solidFill>
                  <a:srgbClr val="F4F4F4"/>
                </a:solidFill>
                <a:latin typeface="Tahoma"/>
                <a:cs typeface="Tahoma"/>
              </a:rPr>
              <a:t>  </a:t>
            </a:r>
            <a:r>
              <a:rPr dirty="0" sz="2850" spc="75">
                <a:solidFill>
                  <a:srgbClr val="F4F4F4"/>
                </a:solidFill>
                <a:latin typeface="Tahoma"/>
                <a:cs typeface="Tahoma"/>
              </a:rPr>
              <a:t>insights</a:t>
            </a:r>
            <a:r>
              <a:rPr dirty="0" sz="2850" spc="260">
                <a:solidFill>
                  <a:srgbClr val="F4F4F4"/>
                </a:solidFill>
                <a:latin typeface="Tahoma"/>
                <a:cs typeface="Tahoma"/>
              </a:rPr>
              <a:t>  </a:t>
            </a:r>
            <a:r>
              <a:rPr dirty="0" sz="2850" spc="60">
                <a:solidFill>
                  <a:srgbClr val="F4F4F4"/>
                </a:solidFill>
                <a:latin typeface="Tahoma"/>
                <a:cs typeface="Tahoma"/>
              </a:rPr>
              <a:t>that</a:t>
            </a:r>
            <a:r>
              <a:rPr dirty="0" sz="2850" spc="254">
                <a:solidFill>
                  <a:srgbClr val="F4F4F4"/>
                </a:solidFill>
                <a:latin typeface="Tahoma"/>
                <a:cs typeface="Tahoma"/>
              </a:rPr>
              <a:t>  </a:t>
            </a:r>
            <a:r>
              <a:rPr dirty="0" sz="2850" spc="85">
                <a:solidFill>
                  <a:srgbClr val="F4F4F4"/>
                </a:solidFill>
                <a:latin typeface="Tahoma"/>
                <a:cs typeface="Tahoma"/>
              </a:rPr>
              <a:t>support</a:t>
            </a:r>
            <a:r>
              <a:rPr dirty="0" sz="2850" spc="254">
                <a:solidFill>
                  <a:srgbClr val="F4F4F4"/>
                </a:solidFill>
                <a:latin typeface="Tahoma"/>
                <a:cs typeface="Tahoma"/>
              </a:rPr>
              <a:t>  </a:t>
            </a:r>
            <a:r>
              <a:rPr dirty="0" sz="2850" spc="75">
                <a:solidFill>
                  <a:srgbClr val="F4F4F4"/>
                </a:solidFill>
                <a:latin typeface="Tahoma"/>
                <a:cs typeface="Tahoma"/>
              </a:rPr>
              <a:t>improved </a:t>
            </a:r>
            <a:r>
              <a:rPr dirty="0" sz="2850" spc="105">
                <a:solidFill>
                  <a:srgbClr val="F4F4F4"/>
                </a:solidFill>
                <a:latin typeface="Tahoma"/>
                <a:cs typeface="Tahoma"/>
              </a:rPr>
              <a:t>screening</a:t>
            </a:r>
            <a:r>
              <a:rPr dirty="0" sz="2850" spc="-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100">
                <a:solidFill>
                  <a:srgbClr val="F4F4F4"/>
                </a:solidFill>
                <a:latin typeface="Tahoma"/>
                <a:cs typeface="Tahoma"/>
              </a:rPr>
              <a:t>and</a:t>
            </a:r>
            <a:r>
              <a:rPr dirty="0" sz="2850" spc="-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80">
                <a:solidFill>
                  <a:srgbClr val="F4F4F4"/>
                </a:solidFill>
                <a:latin typeface="Tahoma"/>
                <a:cs typeface="Tahoma"/>
              </a:rPr>
              <a:t>prevention</a:t>
            </a:r>
            <a:r>
              <a:rPr dirty="0" sz="2850" spc="-70">
                <a:solidFill>
                  <a:srgbClr val="F4F4F4"/>
                </a:solidFill>
                <a:latin typeface="Tahoma"/>
                <a:cs typeface="Tahoma"/>
              </a:rPr>
              <a:t> </a:t>
            </a:r>
            <a:r>
              <a:rPr dirty="0" sz="2850" spc="60">
                <a:solidFill>
                  <a:srgbClr val="F4F4F4"/>
                </a:solidFill>
                <a:latin typeface="Tahoma"/>
                <a:cs typeface="Tahoma"/>
              </a:rPr>
              <a:t>strategies.</a:t>
            </a:r>
            <a:endParaRPr sz="285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0831" y="448189"/>
            <a:ext cx="6414214" cy="9144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10815" y="1132442"/>
            <a:ext cx="3462020" cy="7607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">
                <a:latin typeface="Trebuchet MS"/>
                <a:cs typeface="Trebuchet MS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7161" y="1892202"/>
            <a:ext cx="7648574" cy="54863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504211" y="2581802"/>
            <a:ext cx="4613275" cy="4091304"/>
            <a:chOff x="1504211" y="2581802"/>
            <a:chExt cx="4613275" cy="4091304"/>
          </a:xfrm>
        </p:grpSpPr>
        <p:sp>
          <p:nvSpPr>
            <p:cNvPr id="4" name="object 4" descr=""/>
            <p:cNvSpPr/>
            <p:nvPr/>
          </p:nvSpPr>
          <p:spPr>
            <a:xfrm>
              <a:off x="2438539" y="3577767"/>
              <a:ext cx="3229610" cy="2346960"/>
            </a:xfrm>
            <a:custGeom>
              <a:avLst/>
              <a:gdLst/>
              <a:ahLst/>
              <a:cxnLst/>
              <a:rect l="l" t="t" r="r" b="b"/>
              <a:pathLst>
                <a:path w="3229610" h="2346960">
                  <a:moveTo>
                    <a:pt x="3229254" y="1196238"/>
                  </a:moveTo>
                  <a:lnTo>
                    <a:pt x="3222269" y="1188605"/>
                  </a:lnTo>
                  <a:lnTo>
                    <a:pt x="2705633" y="1165110"/>
                  </a:lnTo>
                  <a:lnTo>
                    <a:pt x="2646794" y="1063244"/>
                  </a:lnTo>
                  <a:lnTo>
                    <a:pt x="2646794" y="1172438"/>
                  </a:lnTo>
                  <a:lnTo>
                    <a:pt x="2646705" y="1174115"/>
                  </a:lnTo>
                  <a:lnTo>
                    <a:pt x="2001177" y="2291829"/>
                  </a:lnTo>
                  <a:lnTo>
                    <a:pt x="709079" y="2291829"/>
                  </a:lnTo>
                  <a:lnTo>
                    <a:pt x="63017" y="1173200"/>
                  </a:lnTo>
                  <a:lnTo>
                    <a:pt x="709079" y="54584"/>
                  </a:lnTo>
                  <a:lnTo>
                    <a:pt x="2001177" y="54584"/>
                  </a:lnTo>
                  <a:lnTo>
                    <a:pt x="2646794" y="1172438"/>
                  </a:lnTo>
                  <a:lnTo>
                    <a:pt x="2646794" y="1063244"/>
                  </a:lnTo>
                  <a:lnTo>
                    <a:pt x="2064258" y="54584"/>
                  </a:lnTo>
                  <a:lnTo>
                    <a:pt x="2032736" y="0"/>
                  </a:lnTo>
                  <a:lnTo>
                    <a:pt x="677570" y="0"/>
                  </a:lnTo>
                  <a:lnTo>
                    <a:pt x="0" y="1173200"/>
                  </a:lnTo>
                  <a:lnTo>
                    <a:pt x="677570" y="2346414"/>
                  </a:lnTo>
                  <a:lnTo>
                    <a:pt x="2032736" y="2346414"/>
                  </a:lnTo>
                  <a:lnTo>
                    <a:pt x="2064258" y="2291829"/>
                  </a:lnTo>
                  <a:lnTo>
                    <a:pt x="2696311" y="1197444"/>
                  </a:lnTo>
                  <a:lnTo>
                    <a:pt x="3212439" y="1220863"/>
                  </a:lnTo>
                  <a:lnTo>
                    <a:pt x="3221177" y="1220863"/>
                  </a:lnTo>
                  <a:lnTo>
                    <a:pt x="3228441" y="1214043"/>
                  </a:lnTo>
                  <a:lnTo>
                    <a:pt x="3229254" y="1196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2882" y="4726729"/>
              <a:ext cx="110745" cy="11070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009501" y="4870794"/>
              <a:ext cx="867410" cy="46355"/>
            </a:xfrm>
            <a:custGeom>
              <a:avLst/>
              <a:gdLst/>
              <a:ahLst/>
              <a:cxnLst/>
              <a:rect l="l" t="t" r="r" b="b"/>
              <a:pathLst>
                <a:path w="867410" h="46354">
                  <a:moveTo>
                    <a:pt x="859753" y="46183"/>
                  </a:moveTo>
                  <a:lnTo>
                    <a:pt x="850798" y="46183"/>
                  </a:lnTo>
                  <a:lnTo>
                    <a:pt x="7208" y="32590"/>
                  </a:lnTo>
                  <a:lnTo>
                    <a:pt x="0" y="25166"/>
                  </a:lnTo>
                  <a:lnTo>
                    <a:pt x="327" y="7151"/>
                  </a:lnTo>
                  <a:lnTo>
                    <a:pt x="7590" y="0"/>
                  </a:lnTo>
                  <a:lnTo>
                    <a:pt x="16819" y="0"/>
                  </a:lnTo>
                  <a:lnTo>
                    <a:pt x="860135" y="13593"/>
                  </a:lnTo>
                  <a:lnTo>
                    <a:pt x="867344" y="21017"/>
                  </a:lnTo>
                  <a:lnTo>
                    <a:pt x="867016" y="39032"/>
                  </a:lnTo>
                  <a:lnTo>
                    <a:pt x="859753" y="461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1940" y="4845030"/>
              <a:ext cx="111093" cy="11105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959206" y="5011366"/>
              <a:ext cx="692150" cy="52705"/>
            </a:xfrm>
            <a:custGeom>
              <a:avLst/>
              <a:gdLst/>
              <a:ahLst/>
              <a:cxnLst/>
              <a:rect l="l" t="t" r="r" b="b"/>
              <a:pathLst>
                <a:path w="692150" h="52704">
                  <a:moveTo>
                    <a:pt x="683805" y="52407"/>
                  </a:moveTo>
                  <a:lnTo>
                    <a:pt x="674959" y="52407"/>
                  </a:lnTo>
                  <a:lnTo>
                    <a:pt x="7099" y="32481"/>
                  </a:lnTo>
                  <a:lnTo>
                    <a:pt x="0" y="24948"/>
                  </a:lnTo>
                  <a:lnTo>
                    <a:pt x="546" y="7042"/>
                  </a:lnTo>
                  <a:lnTo>
                    <a:pt x="7809" y="0"/>
                  </a:lnTo>
                  <a:lnTo>
                    <a:pt x="17147" y="0"/>
                  </a:lnTo>
                  <a:lnTo>
                    <a:pt x="684515" y="19925"/>
                  </a:lnTo>
                  <a:lnTo>
                    <a:pt x="691615" y="27459"/>
                  </a:lnTo>
                  <a:lnTo>
                    <a:pt x="691068" y="45364"/>
                  </a:lnTo>
                  <a:lnTo>
                    <a:pt x="683805" y="524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6007" y="4991931"/>
              <a:ext cx="110800" cy="11076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658767" y="4486775"/>
              <a:ext cx="422275" cy="323850"/>
            </a:xfrm>
            <a:custGeom>
              <a:avLst/>
              <a:gdLst/>
              <a:ahLst/>
              <a:cxnLst/>
              <a:rect l="l" t="t" r="r" b="b"/>
              <a:pathLst>
                <a:path w="422275" h="323850">
                  <a:moveTo>
                    <a:pt x="19631" y="323259"/>
                  </a:moveTo>
                  <a:lnTo>
                    <a:pt x="16245" y="323259"/>
                  </a:lnTo>
                  <a:lnTo>
                    <a:pt x="11276" y="323259"/>
                  </a:lnTo>
                  <a:lnTo>
                    <a:pt x="6307" y="320966"/>
                  </a:lnTo>
                  <a:lnTo>
                    <a:pt x="3085" y="316653"/>
                  </a:lnTo>
                  <a:lnTo>
                    <a:pt x="303" y="310768"/>
                  </a:lnTo>
                  <a:lnTo>
                    <a:pt x="0" y="304493"/>
                  </a:lnTo>
                  <a:lnTo>
                    <a:pt x="2071" y="298567"/>
                  </a:lnTo>
                  <a:lnTo>
                    <a:pt x="6416" y="293725"/>
                  </a:lnTo>
                  <a:lnTo>
                    <a:pt x="395992" y="3084"/>
                  </a:lnTo>
                  <a:lnTo>
                    <a:pt x="401879" y="303"/>
                  </a:lnTo>
                  <a:lnTo>
                    <a:pt x="408156" y="0"/>
                  </a:lnTo>
                  <a:lnTo>
                    <a:pt x="414084" y="2071"/>
                  </a:lnTo>
                  <a:lnTo>
                    <a:pt x="418928" y="6414"/>
                  </a:lnTo>
                  <a:lnTo>
                    <a:pt x="421709" y="12299"/>
                  </a:lnTo>
                  <a:lnTo>
                    <a:pt x="422013" y="18574"/>
                  </a:lnTo>
                  <a:lnTo>
                    <a:pt x="419941" y="24500"/>
                  </a:lnTo>
                  <a:lnTo>
                    <a:pt x="415596" y="29342"/>
                  </a:lnTo>
                  <a:lnTo>
                    <a:pt x="23072" y="322167"/>
                  </a:lnTo>
                  <a:lnTo>
                    <a:pt x="19631" y="3232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7448" y="4449824"/>
              <a:ext cx="109749" cy="10971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5596" y="4740855"/>
              <a:ext cx="211457" cy="17961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639840" y="5030030"/>
              <a:ext cx="367665" cy="200025"/>
            </a:xfrm>
            <a:custGeom>
              <a:avLst/>
              <a:gdLst/>
              <a:ahLst/>
              <a:cxnLst/>
              <a:rect l="l" t="t" r="r" b="b"/>
              <a:pathLst>
                <a:path w="367664" h="200025">
                  <a:moveTo>
                    <a:pt x="356706" y="199916"/>
                  </a:moveTo>
                  <a:lnTo>
                    <a:pt x="350700" y="199916"/>
                  </a:lnTo>
                  <a:lnTo>
                    <a:pt x="348242" y="199916"/>
                  </a:lnTo>
                  <a:lnTo>
                    <a:pt x="9015" y="31012"/>
                  </a:lnTo>
                  <a:lnTo>
                    <a:pt x="0" y="15313"/>
                  </a:lnTo>
                  <a:lnTo>
                    <a:pt x="1697" y="9012"/>
                  </a:lnTo>
                  <a:lnTo>
                    <a:pt x="5697" y="3893"/>
                  </a:lnTo>
                  <a:lnTo>
                    <a:pt x="11165" y="810"/>
                  </a:lnTo>
                  <a:lnTo>
                    <a:pt x="17402" y="0"/>
                  </a:lnTo>
                  <a:lnTo>
                    <a:pt x="23705" y="1697"/>
                  </a:lnTo>
                  <a:lnTo>
                    <a:pt x="358072" y="168854"/>
                  </a:lnTo>
                  <a:lnTo>
                    <a:pt x="363193" y="172852"/>
                  </a:lnTo>
                  <a:lnTo>
                    <a:pt x="366276" y="178318"/>
                  </a:lnTo>
                  <a:lnTo>
                    <a:pt x="367087" y="184553"/>
                  </a:lnTo>
                  <a:lnTo>
                    <a:pt x="365389" y="190854"/>
                  </a:lnTo>
                  <a:lnTo>
                    <a:pt x="362495" y="196586"/>
                  </a:lnTo>
                  <a:lnTo>
                    <a:pt x="356706" y="199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32742" y="5156992"/>
              <a:ext cx="110680" cy="110645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440864" y="3004458"/>
              <a:ext cx="642620" cy="633730"/>
            </a:xfrm>
            <a:custGeom>
              <a:avLst/>
              <a:gdLst/>
              <a:ahLst/>
              <a:cxnLst/>
              <a:rect l="l" t="t" r="r" b="b"/>
              <a:pathLst>
                <a:path w="642620" h="633729">
                  <a:moveTo>
                    <a:pt x="31509" y="633676"/>
                  </a:moveTo>
                  <a:lnTo>
                    <a:pt x="7317" y="633676"/>
                  </a:lnTo>
                  <a:lnTo>
                    <a:pt x="0" y="626361"/>
                  </a:lnTo>
                  <a:lnTo>
                    <a:pt x="0" y="608236"/>
                  </a:lnTo>
                  <a:lnTo>
                    <a:pt x="7317" y="600921"/>
                  </a:lnTo>
                  <a:lnTo>
                    <a:pt x="17966" y="600921"/>
                  </a:lnTo>
                  <a:lnTo>
                    <a:pt x="614289" y="4790"/>
                  </a:lnTo>
                  <a:lnTo>
                    <a:pt x="619704" y="1197"/>
                  </a:lnTo>
                  <a:lnTo>
                    <a:pt x="625866" y="0"/>
                  </a:lnTo>
                  <a:lnTo>
                    <a:pt x="632028" y="1197"/>
                  </a:lnTo>
                  <a:lnTo>
                    <a:pt x="637443" y="4790"/>
                  </a:lnTo>
                  <a:lnTo>
                    <a:pt x="641037" y="10203"/>
                  </a:lnTo>
                  <a:lnTo>
                    <a:pt x="642235" y="16363"/>
                  </a:lnTo>
                  <a:lnTo>
                    <a:pt x="641037" y="22523"/>
                  </a:lnTo>
                  <a:lnTo>
                    <a:pt x="637443" y="27936"/>
                  </a:lnTo>
                  <a:lnTo>
                    <a:pt x="31509" y="633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09282" y="2967377"/>
              <a:ext cx="110855" cy="11081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532893" y="3412633"/>
              <a:ext cx="393065" cy="393065"/>
            </a:xfrm>
            <a:custGeom>
              <a:avLst/>
              <a:gdLst/>
              <a:ahLst/>
              <a:cxnLst/>
              <a:rect l="l" t="t" r="r" b="b"/>
              <a:pathLst>
                <a:path w="393064" h="393064">
                  <a:moveTo>
                    <a:pt x="20573" y="392767"/>
                  </a:moveTo>
                  <a:lnTo>
                    <a:pt x="16368" y="392767"/>
                  </a:lnTo>
                  <a:lnTo>
                    <a:pt x="12163" y="392767"/>
                  </a:lnTo>
                  <a:lnTo>
                    <a:pt x="7959" y="391183"/>
                  </a:lnTo>
                  <a:lnTo>
                    <a:pt x="4791" y="387963"/>
                  </a:lnTo>
                  <a:lnTo>
                    <a:pt x="1197" y="382550"/>
                  </a:lnTo>
                  <a:lnTo>
                    <a:pt x="0" y="376389"/>
                  </a:lnTo>
                  <a:lnTo>
                    <a:pt x="1197" y="370229"/>
                  </a:lnTo>
                  <a:lnTo>
                    <a:pt x="4791" y="364816"/>
                  </a:lnTo>
                  <a:lnTo>
                    <a:pt x="364933" y="4790"/>
                  </a:lnTo>
                  <a:lnTo>
                    <a:pt x="370348" y="1197"/>
                  </a:lnTo>
                  <a:lnTo>
                    <a:pt x="376510" y="0"/>
                  </a:lnTo>
                  <a:lnTo>
                    <a:pt x="382673" y="1197"/>
                  </a:lnTo>
                  <a:lnTo>
                    <a:pt x="388087" y="4790"/>
                  </a:lnTo>
                  <a:lnTo>
                    <a:pt x="391681" y="10203"/>
                  </a:lnTo>
                  <a:lnTo>
                    <a:pt x="392879" y="16363"/>
                  </a:lnTo>
                  <a:lnTo>
                    <a:pt x="391681" y="22523"/>
                  </a:lnTo>
                  <a:lnTo>
                    <a:pt x="388087" y="27936"/>
                  </a:lnTo>
                  <a:lnTo>
                    <a:pt x="24723" y="391183"/>
                  </a:lnTo>
                  <a:lnTo>
                    <a:pt x="20573" y="392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1990" y="3375477"/>
              <a:ext cx="110875" cy="11085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4256813" y="3224459"/>
              <a:ext cx="397510" cy="388620"/>
            </a:xfrm>
            <a:custGeom>
              <a:avLst/>
              <a:gdLst/>
              <a:ahLst/>
              <a:cxnLst/>
              <a:rect l="l" t="t" r="r" b="b"/>
              <a:pathLst>
                <a:path w="397510" h="388620">
                  <a:moveTo>
                    <a:pt x="16348" y="388563"/>
                  </a:moveTo>
                  <a:lnTo>
                    <a:pt x="11816" y="388563"/>
                  </a:lnTo>
                  <a:lnTo>
                    <a:pt x="7228" y="386652"/>
                  </a:lnTo>
                  <a:lnTo>
                    <a:pt x="4006" y="382995"/>
                  </a:lnTo>
                  <a:lnTo>
                    <a:pt x="782" y="377345"/>
                  </a:lnTo>
                  <a:lnTo>
                    <a:pt x="0" y="371121"/>
                  </a:lnTo>
                  <a:lnTo>
                    <a:pt x="1603" y="365062"/>
                  </a:lnTo>
                  <a:lnTo>
                    <a:pt x="5535" y="359903"/>
                  </a:lnTo>
                  <a:lnTo>
                    <a:pt x="72048" y="301709"/>
                  </a:lnTo>
                  <a:lnTo>
                    <a:pt x="369063" y="4790"/>
                  </a:lnTo>
                  <a:lnTo>
                    <a:pt x="374478" y="1197"/>
                  </a:lnTo>
                  <a:lnTo>
                    <a:pt x="380640" y="0"/>
                  </a:lnTo>
                  <a:lnTo>
                    <a:pt x="386803" y="1197"/>
                  </a:lnTo>
                  <a:lnTo>
                    <a:pt x="392217" y="4790"/>
                  </a:lnTo>
                  <a:lnTo>
                    <a:pt x="395811" y="10203"/>
                  </a:lnTo>
                  <a:lnTo>
                    <a:pt x="397009" y="16363"/>
                  </a:lnTo>
                  <a:lnTo>
                    <a:pt x="395811" y="22523"/>
                  </a:lnTo>
                  <a:lnTo>
                    <a:pt x="392217" y="27936"/>
                  </a:lnTo>
                  <a:lnTo>
                    <a:pt x="94056" y="325947"/>
                  </a:lnTo>
                  <a:lnTo>
                    <a:pt x="23993" y="387198"/>
                  </a:lnTo>
                  <a:lnTo>
                    <a:pt x="20171" y="388508"/>
                  </a:lnTo>
                  <a:lnTo>
                    <a:pt x="16348" y="388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80040" y="3187357"/>
              <a:ext cx="110875" cy="11086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4633577" y="2932930"/>
              <a:ext cx="33020" cy="298450"/>
            </a:xfrm>
            <a:custGeom>
              <a:avLst/>
              <a:gdLst/>
              <a:ahLst/>
              <a:cxnLst/>
              <a:rect l="l" t="t" r="r" b="b"/>
              <a:pathLst>
                <a:path w="33020" h="298450">
                  <a:moveTo>
                    <a:pt x="25447" y="298338"/>
                  </a:moveTo>
                  <a:lnTo>
                    <a:pt x="16382" y="298338"/>
                  </a:lnTo>
                  <a:lnTo>
                    <a:pt x="7317" y="298338"/>
                  </a:lnTo>
                  <a:lnTo>
                    <a:pt x="0" y="291023"/>
                  </a:lnTo>
                  <a:lnTo>
                    <a:pt x="0" y="7315"/>
                  </a:lnTo>
                  <a:lnTo>
                    <a:pt x="7317" y="0"/>
                  </a:lnTo>
                  <a:lnTo>
                    <a:pt x="25447" y="0"/>
                  </a:lnTo>
                  <a:lnTo>
                    <a:pt x="32765" y="7315"/>
                  </a:lnTo>
                  <a:lnTo>
                    <a:pt x="32765" y="291023"/>
                  </a:lnTo>
                  <a:lnTo>
                    <a:pt x="25447" y="2983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94532" y="2896682"/>
              <a:ext cx="110855" cy="11081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0149" y="2734929"/>
              <a:ext cx="110855" cy="261708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20721" y="3412251"/>
              <a:ext cx="153490" cy="153441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3646094" y="2921848"/>
              <a:ext cx="33020" cy="699770"/>
            </a:xfrm>
            <a:custGeom>
              <a:avLst/>
              <a:gdLst/>
              <a:ahLst/>
              <a:cxnLst/>
              <a:rect l="l" t="t" r="r" b="b"/>
              <a:pathLst>
                <a:path w="33020" h="699770">
                  <a:moveTo>
                    <a:pt x="25447" y="699526"/>
                  </a:moveTo>
                  <a:lnTo>
                    <a:pt x="16382" y="699526"/>
                  </a:lnTo>
                  <a:lnTo>
                    <a:pt x="7317" y="699526"/>
                  </a:lnTo>
                  <a:lnTo>
                    <a:pt x="0" y="692211"/>
                  </a:lnTo>
                  <a:lnTo>
                    <a:pt x="0" y="7315"/>
                  </a:lnTo>
                  <a:lnTo>
                    <a:pt x="7317" y="0"/>
                  </a:lnTo>
                  <a:lnTo>
                    <a:pt x="25447" y="0"/>
                  </a:lnTo>
                  <a:lnTo>
                    <a:pt x="32765" y="7315"/>
                  </a:lnTo>
                  <a:lnTo>
                    <a:pt x="32765" y="692211"/>
                  </a:lnTo>
                  <a:lnTo>
                    <a:pt x="25447" y="699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07049" y="2885655"/>
              <a:ext cx="110854" cy="11081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3495539" y="3181264"/>
              <a:ext cx="33020" cy="431800"/>
            </a:xfrm>
            <a:custGeom>
              <a:avLst/>
              <a:gdLst/>
              <a:ahLst/>
              <a:cxnLst/>
              <a:rect l="l" t="t" r="r" b="b"/>
              <a:pathLst>
                <a:path w="33020" h="431800">
                  <a:moveTo>
                    <a:pt x="25447" y="431758"/>
                  </a:moveTo>
                  <a:lnTo>
                    <a:pt x="16382" y="431758"/>
                  </a:lnTo>
                  <a:lnTo>
                    <a:pt x="7317" y="431758"/>
                  </a:lnTo>
                  <a:lnTo>
                    <a:pt x="0" y="424443"/>
                  </a:lnTo>
                  <a:lnTo>
                    <a:pt x="0" y="7315"/>
                  </a:lnTo>
                  <a:lnTo>
                    <a:pt x="7317" y="0"/>
                  </a:lnTo>
                  <a:lnTo>
                    <a:pt x="25447" y="0"/>
                  </a:lnTo>
                  <a:lnTo>
                    <a:pt x="32765" y="7315"/>
                  </a:lnTo>
                  <a:lnTo>
                    <a:pt x="32765" y="424443"/>
                  </a:lnTo>
                  <a:lnTo>
                    <a:pt x="25447" y="4317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56494" y="3145015"/>
              <a:ext cx="110854" cy="110819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771584" y="2618883"/>
              <a:ext cx="240029" cy="986155"/>
            </a:xfrm>
            <a:custGeom>
              <a:avLst/>
              <a:gdLst/>
              <a:ahLst/>
              <a:cxnLst/>
              <a:rect l="l" t="t" r="r" b="b"/>
              <a:pathLst>
                <a:path w="240029" h="986154">
                  <a:moveTo>
                    <a:pt x="25447" y="985786"/>
                  </a:moveTo>
                  <a:lnTo>
                    <a:pt x="16382" y="985786"/>
                  </a:lnTo>
                  <a:lnTo>
                    <a:pt x="7317" y="985786"/>
                  </a:lnTo>
                  <a:lnTo>
                    <a:pt x="0" y="978471"/>
                  </a:lnTo>
                  <a:lnTo>
                    <a:pt x="0" y="216657"/>
                  </a:lnTo>
                  <a:lnTo>
                    <a:pt x="211934" y="4790"/>
                  </a:lnTo>
                  <a:lnTo>
                    <a:pt x="217349" y="1197"/>
                  </a:lnTo>
                  <a:lnTo>
                    <a:pt x="223511" y="0"/>
                  </a:lnTo>
                  <a:lnTo>
                    <a:pt x="229674" y="1197"/>
                  </a:lnTo>
                  <a:lnTo>
                    <a:pt x="235088" y="4790"/>
                  </a:lnTo>
                  <a:lnTo>
                    <a:pt x="238682" y="10203"/>
                  </a:lnTo>
                  <a:lnTo>
                    <a:pt x="239880" y="16363"/>
                  </a:lnTo>
                  <a:lnTo>
                    <a:pt x="238682" y="22523"/>
                  </a:lnTo>
                  <a:lnTo>
                    <a:pt x="235088" y="27936"/>
                  </a:lnTo>
                  <a:lnTo>
                    <a:pt x="32765" y="230195"/>
                  </a:lnTo>
                  <a:lnTo>
                    <a:pt x="32765" y="978471"/>
                  </a:lnTo>
                  <a:lnTo>
                    <a:pt x="25447" y="985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37703" y="2581802"/>
              <a:ext cx="110854" cy="11081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38146" y="2677937"/>
              <a:ext cx="235129" cy="235068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31277" y="3011104"/>
              <a:ext cx="177736" cy="177638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749437" y="4742724"/>
              <a:ext cx="716915" cy="33020"/>
            </a:xfrm>
            <a:custGeom>
              <a:avLst/>
              <a:gdLst/>
              <a:ahLst/>
              <a:cxnLst/>
              <a:rect l="l" t="t" r="r" b="b"/>
              <a:pathLst>
                <a:path w="716914" h="33020">
                  <a:moveTo>
                    <a:pt x="709144" y="32754"/>
                  </a:moveTo>
                  <a:lnTo>
                    <a:pt x="700024" y="32754"/>
                  </a:lnTo>
                  <a:lnTo>
                    <a:pt x="7317" y="32754"/>
                  </a:lnTo>
                  <a:lnTo>
                    <a:pt x="0" y="25439"/>
                  </a:lnTo>
                  <a:lnTo>
                    <a:pt x="0" y="7315"/>
                  </a:lnTo>
                  <a:lnTo>
                    <a:pt x="7317" y="0"/>
                  </a:lnTo>
                  <a:lnTo>
                    <a:pt x="709144" y="0"/>
                  </a:lnTo>
                  <a:lnTo>
                    <a:pt x="716461" y="7315"/>
                  </a:lnTo>
                  <a:lnTo>
                    <a:pt x="716461" y="25439"/>
                  </a:lnTo>
                  <a:lnTo>
                    <a:pt x="709144" y="32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13122" y="4703692"/>
              <a:ext cx="110854" cy="110819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902067" y="4884878"/>
              <a:ext cx="639445" cy="33020"/>
            </a:xfrm>
            <a:custGeom>
              <a:avLst/>
              <a:gdLst/>
              <a:ahLst/>
              <a:cxnLst/>
              <a:rect l="l" t="t" r="r" b="b"/>
              <a:pathLst>
                <a:path w="639444" h="33020">
                  <a:moveTo>
                    <a:pt x="631764" y="32754"/>
                  </a:moveTo>
                  <a:lnTo>
                    <a:pt x="622698" y="32754"/>
                  </a:lnTo>
                  <a:lnTo>
                    <a:pt x="7317" y="32754"/>
                  </a:lnTo>
                  <a:lnTo>
                    <a:pt x="0" y="25439"/>
                  </a:lnTo>
                  <a:lnTo>
                    <a:pt x="0" y="7315"/>
                  </a:lnTo>
                  <a:lnTo>
                    <a:pt x="7317" y="0"/>
                  </a:lnTo>
                  <a:lnTo>
                    <a:pt x="631764" y="0"/>
                  </a:lnTo>
                  <a:lnTo>
                    <a:pt x="639081" y="7315"/>
                  </a:lnTo>
                  <a:lnTo>
                    <a:pt x="639081" y="25439"/>
                  </a:lnTo>
                  <a:lnTo>
                    <a:pt x="631764" y="32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65807" y="4845846"/>
              <a:ext cx="110854" cy="110819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1866299" y="4608922"/>
              <a:ext cx="683260" cy="33020"/>
            </a:xfrm>
            <a:custGeom>
              <a:avLst/>
              <a:gdLst/>
              <a:ahLst/>
              <a:cxnLst/>
              <a:rect l="l" t="t" r="r" b="b"/>
              <a:pathLst>
                <a:path w="683260" h="33020">
                  <a:moveTo>
                    <a:pt x="675942" y="32754"/>
                  </a:moveTo>
                  <a:lnTo>
                    <a:pt x="666822" y="32754"/>
                  </a:lnTo>
                  <a:lnTo>
                    <a:pt x="7317" y="32754"/>
                  </a:lnTo>
                  <a:lnTo>
                    <a:pt x="0" y="25439"/>
                  </a:lnTo>
                  <a:lnTo>
                    <a:pt x="0" y="7315"/>
                  </a:lnTo>
                  <a:lnTo>
                    <a:pt x="7317" y="0"/>
                  </a:lnTo>
                  <a:lnTo>
                    <a:pt x="675942" y="0"/>
                  </a:lnTo>
                  <a:lnTo>
                    <a:pt x="683259" y="7315"/>
                  </a:lnTo>
                  <a:lnTo>
                    <a:pt x="683259" y="25439"/>
                  </a:lnTo>
                  <a:lnTo>
                    <a:pt x="675942" y="32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29984" y="4569890"/>
              <a:ext cx="110854" cy="110819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2514077" y="5570662"/>
              <a:ext cx="454025" cy="454025"/>
            </a:xfrm>
            <a:custGeom>
              <a:avLst/>
              <a:gdLst/>
              <a:ahLst/>
              <a:cxnLst/>
              <a:rect l="l" t="t" r="r" b="b"/>
              <a:pathLst>
                <a:path w="454025" h="454025">
                  <a:moveTo>
                    <a:pt x="20573" y="453580"/>
                  </a:moveTo>
                  <a:lnTo>
                    <a:pt x="16368" y="453580"/>
                  </a:lnTo>
                  <a:lnTo>
                    <a:pt x="12163" y="453580"/>
                  </a:lnTo>
                  <a:lnTo>
                    <a:pt x="7959" y="451997"/>
                  </a:lnTo>
                  <a:lnTo>
                    <a:pt x="4791" y="448776"/>
                  </a:lnTo>
                  <a:lnTo>
                    <a:pt x="1197" y="443363"/>
                  </a:lnTo>
                  <a:lnTo>
                    <a:pt x="0" y="437203"/>
                  </a:lnTo>
                  <a:lnTo>
                    <a:pt x="1197" y="431043"/>
                  </a:lnTo>
                  <a:lnTo>
                    <a:pt x="4791" y="425630"/>
                  </a:lnTo>
                  <a:lnTo>
                    <a:pt x="425767" y="4790"/>
                  </a:lnTo>
                  <a:lnTo>
                    <a:pt x="431182" y="1197"/>
                  </a:lnTo>
                  <a:lnTo>
                    <a:pt x="437344" y="0"/>
                  </a:lnTo>
                  <a:lnTo>
                    <a:pt x="443506" y="1197"/>
                  </a:lnTo>
                  <a:lnTo>
                    <a:pt x="448921" y="4790"/>
                  </a:lnTo>
                  <a:lnTo>
                    <a:pt x="452515" y="10203"/>
                  </a:lnTo>
                  <a:lnTo>
                    <a:pt x="453713" y="16363"/>
                  </a:lnTo>
                  <a:lnTo>
                    <a:pt x="452515" y="22523"/>
                  </a:lnTo>
                  <a:lnTo>
                    <a:pt x="448921" y="27936"/>
                  </a:lnTo>
                  <a:lnTo>
                    <a:pt x="24723" y="451997"/>
                  </a:lnTo>
                  <a:lnTo>
                    <a:pt x="20573" y="453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76984" y="5950545"/>
              <a:ext cx="110875" cy="110819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2507960" y="5704464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4" h="518795">
                  <a:moveTo>
                    <a:pt x="20573" y="518216"/>
                  </a:moveTo>
                  <a:lnTo>
                    <a:pt x="16368" y="518216"/>
                  </a:lnTo>
                  <a:lnTo>
                    <a:pt x="12163" y="518216"/>
                  </a:lnTo>
                  <a:lnTo>
                    <a:pt x="7959" y="516633"/>
                  </a:lnTo>
                  <a:lnTo>
                    <a:pt x="4791" y="513412"/>
                  </a:lnTo>
                  <a:lnTo>
                    <a:pt x="1197" y="507999"/>
                  </a:lnTo>
                  <a:lnTo>
                    <a:pt x="0" y="501839"/>
                  </a:lnTo>
                  <a:lnTo>
                    <a:pt x="1197" y="495679"/>
                  </a:lnTo>
                  <a:lnTo>
                    <a:pt x="4791" y="490266"/>
                  </a:lnTo>
                  <a:lnTo>
                    <a:pt x="490423" y="4790"/>
                  </a:lnTo>
                  <a:lnTo>
                    <a:pt x="495838" y="1197"/>
                  </a:lnTo>
                  <a:lnTo>
                    <a:pt x="502000" y="0"/>
                  </a:lnTo>
                  <a:lnTo>
                    <a:pt x="508163" y="1197"/>
                  </a:lnTo>
                  <a:lnTo>
                    <a:pt x="513577" y="4790"/>
                  </a:lnTo>
                  <a:lnTo>
                    <a:pt x="517171" y="10203"/>
                  </a:lnTo>
                  <a:lnTo>
                    <a:pt x="518369" y="16363"/>
                  </a:lnTo>
                  <a:lnTo>
                    <a:pt x="517171" y="22523"/>
                  </a:lnTo>
                  <a:lnTo>
                    <a:pt x="513577" y="27936"/>
                  </a:lnTo>
                  <a:lnTo>
                    <a:pt x="24723" y="516633"/>
                  </a:lnTo>
                  <a:lnTo>
                    <a:pt x="20573" y="518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70922" y="6148908"/>
              <a:ext cx="110875" cy="110860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05234" y="5813154"/>
              <a:ext cx="288045" cy="288007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3997444" y="5913533"/>
              <a:ext cx="33020" cy="520700"/>
            </a:xfrm>
            <a:custGeom>
              <a:avLst/>
              <a:gdLst/>
              <a:ahLst/>
              <a:cxnLst/>
              <a:rect l="l" t="t" r="r" b="b"/>
              <a:pathLst>
                <a:path w="33020" h="520700">
                  <a:moveTo>
                    <a:pt x="25447" y="520577"/>
                  </a:moveTo>
                  <a:lnTo>
                    <a:pt x="16382" y="520577"/>
                  </a:lnTo>
                  <a:lnTo>
                    <a:pt x="7317" y="520577"/>
                  </a:lnTo>
                  <a:lnTo>
                    <a:pt x="0" y="513262"/>
                  </a:lnTo>
                  <a:lnTo>
                    <a:pt x="0" y="7315"/>
                  </a:lnTo>
                  <a:lnTo>
                    <a:pt x="7317" y="0"/>
                  </a:lnTo>
                  <a:lnTo>
                    <a:pt x="25447" y="0"/>
                  </a:lnTo>
                  <a:lnTo>
                    <a:pt x="32765" y="7315"/>
                  </a:lnTo>
                  <a:lnTo>
                    <a:pt x="32765" y="513262"/>
                  </a:lnTo>
                  <a:lnTo>
                    <a:pt x="25447" y="5205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58399" y="6359539"/>
              <a:ext cx="110854" cy="110819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4081104" y="5913533"/>
              <a:ext cx="33020" cy="389890"/>
            </a:xfrm>
            <a:custGeom>
              <a:avLst/>
              <a:gdLst/>
              <a:ahLst/>
              <a:cxnLst/>
              <a:rect l="l" t="t" r="r" b="b"/>
              <a:pathLst>
                <a:path w="33020" h="389889">
                  <a:moveTo>
                    <a:pt x="25447" y="389887"/>
                  </a:moveTo>
                  <a:lnTo>
                    <a:pt x="16382" y="389887"/>
                  </a:lnTo>
                  <a:lnTo>
                    <a:pt x="7317" y="389887"/>
                  </a:lnTo>
                  <a:lnTo>
                    <a:pt x="0" y="382572"/>
                  </a:lnTo>
                  <a:lnTo>
                    <a:pt x="0" y="7315"/>
                  </a:lnTo>
                  <a:lnTo>
                    <a:pt x="7317" y="0"/>
                  </a:lnTo>
                  <a:lnTo>
                    <a:pt x="25447" y="0"/>
                  </a:lnTo>
                  <a:lnTo>
                    <a:pt x="32765" y="7315"/>
                  </a:lnTo>
                  <a:lnTo>
                    <a:pt x="32765" y="382572"/>
                  </a:lnTo>
                  <a:lnTo>
                    <a:pt x="25447" y="389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41968" y="6228979"/>
              <a:ext cx="111042" cy="111007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4181474" y="5905125"/>
              <a:ext cx="33020" cy="731520"/>
            </a:xfrm>
            <a:custGeom>
              <a:avLst/>
              <a:gdLst/>
              <a:ahLst/>
              <a:cxnLst/>
              <a:rect l="l" t="t" r="r" b="b"/>
              <a:pathLst>
                <a:path w="33020" h="731520">
                  <a:moveTo>
                    <a:pt x="25447" y="731298"/>
                  </a:moveTo>
                  <a:lnTo>
                    <a:pt x="16382" y="731298"/>
                  </a:lnTo>
                  <a:lnTo>
                    <a:pt x="7317" y="731298"/>
                  </a:lnTo>
                  <a:lnTo>
                    <a:pt x="0" y="723983"/>
                  </a:lnTo>
                  <a:lnTo>
                    <a:pt x="0" y="7315"/>
                  </a:lnTo>
                  <a:lnTo>
                    <a:pt x="7317" y="0"/>
                  </a:lnTo>
                  <a:lnTo>
                    <a:pt x="25447" y="0"/>
                  </a:lnTo>
                  <a:lnTo>
                    <a:pt x="32765" y="7315"/>
                  </a:lnTo>
                  <a:lnTo>
                    <a:pt x="32765" y="723983"/>
                  </a:lnTo>
                  <a:lnTo>
                    <a:pt x="25447" y="731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42479" y="6561865"/>
              <a:ext cx="110855" cy="110819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4633263" y="5553902"/>
              <a:ext cx="635000" cy="6350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622630" y="634604"/>
                  </a:moveTo>
                  <a:lnTo>
                    <a:pt x="618425" y="634604"/>
                  </a:lnTo>
                  <a:lnTo>
                    <a:pt x="614220" y="634604"/>
                  </a:lnTo>
                  <a:lnTo>
                    <a:pt x="610016" y="633021"/>
                  </a:lnTo>
                  <a:lnTo>
                    <a:pt x="4791" y="27936"/>
                  </a:lnTo>
                  <a:lnTo>
                    <a:pt x="1197" y="22523"/>
                  </a:lnTo>
                  <a:lnTo>
                    <a:pt x="0" y="16363"/>
                  </a:lnTo>
                  <a:lnTo>
                    <a:pt x="1197" y="10203"/>
                  </a:lnTo>
                  <a:lnTo>
                    <a:pt x="4791" y="4790"/>
                  </a:lnTo>
                  <a:lnTo>
                    <a:pt x="10206" y="1197"/>
                  </a:lnTo>
                  <a:lnTo>
                    <a:pt x="16368" y="0"/>
                  </a:lnTo>
                  <a:lnTo>
                    <a:pt x="22530" y="1197"/>
                  </a:lnTo>
                  <a:lnTo>
                    <a:pt x="27945" y="4790"/>
                  </a:lnTo>
                  <a:lnTo>
                    <a:pt x="630002" y="606653"/>
                  </a:lnTo>
                  <a:lnTo>
                    <a:pt x="633596" y="612066"/>
                  </a:lnTo>
                  <a:lnTo>
                    <a:pt x="634794" y="618226"/>
                  </a:lnTo>
                  <a:lnTo>
                    <a:pt x="633596" y="624387"/>
                  </a:lnTo>
                  <a:lnTo>
                    <a:pt x="630002" y="629800"/>
                  </a:lnTo>
                  <a:lnTo>
                    <a:pt x="626780" y="633021"/>
                  </a:lnTo>
                  <a:lnTo>
                    <a:pt x="622630" y="6346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94275" y="6114734"/>
              <a:ext cx="110895" cy="110839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4683448" y="5487029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36458" y="548459"/>
                  </a:moveTo>
                  <a:lnTo>
                    <a:pt x="532253" y="548460"/>
                  </a:lnTo>
                  <a:lnTo>
                    <a:pt x="528048" y="548460"/>
                  </a:lnTo>
                  <a:lnTo>
                    <a:pt x="523844" y="546877"/>
                  </a:lnTo>
                  <a:lnTo>
                    <a:pt x="4791" y="27936"/>
                  </a:lnTo>
                  <a:lnTo>
                    <a:pt x="1197" y="22523"/>
                  </a:lnTo>
                  <a:lnTo>
                    <a:pt x="0" y="16363"/>
                  </a:lnTo>
                  <a:lnTo>
                    <a:pt x="1197" y="10203"/>
                  </a:lnTo>
                  <a:lnTo>
                    <a:pt x="4791" y="4790"/>
                  </a:lnTo>
                  <a:lnTo>
                    <a:pt x="10206" y="1197"/>
                  </a:lnTo>
                  <a:lnTo>
                    <a:pt x="16368" y="0"/>
                  </a:lnTo>
                  <a:lnTo>
                    <a:pt x="22530" y="1197"/>
                  </a:lnTo>
                  <a:lnTo>
                    <a:pt x="27945" y="4790"/>
                  </a:lnTo>
                  <a:lnTo>
                    <a:pt x="543830" y="520509"/>
                  </a:lnTo>
                  <a:lnTo>
                    <a:pt x="547424" y="525922"/>
                  </a:lnTo>
                  <a:lnTo>
                    <a:pt x="548622" y="532082"/>
                  </a:lnTo>
                  <a:lnTo>
                    <a:pt x="547424" y="538242"/>
                  </a:lnTo>
                  <a:lnTo>
                    <a:pt x="543830" y="543655"/>
                  </a:lnTo>
                  <a:lnTo>
                    <a:pt x="540608" y="546876"/>
                  </a:lnTo>
                  <a:lnTo>
                    <a:pt x="536458" y="5484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58343" y="5961716"/>
              <a:ext cx="110895" cy="110839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4733633" y="5353226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386285" y="398335"/>
                  </a:moveTo>
                  <a:lnTo>
                    <a:pt x="382080" y="398335"/>
                  </a:lnTo>
                  <a:lnTo>
                    <a:pt x="377875" y="398335"/>
                  </a:lnTo>
                  <a:lnTo>
                    <a:pt x="373671" y="396752"/>
                  </a:lnTo>
                  <a:lnTo>
                    <a:pt x="4791" y="27936"/>
                  </a:lnTo>
                  <a:lnTo>
                    <a:pt x="1197" y="22523"/>
                  </a:lnTo>
                  <a:lnTo>
                    <a:pt x="0" y="16363"/>
                  </a:lnTo>
                  <a:lnTo>
                    <a:pt x="1197" y="10203"/>
                  </a:lnTo>
                  <a:lnTo>
                    <a:pt x="4791" y="4790"/>
                  </a:lnTo>
                  <a:lnTo>
                    <a:pt x="10206" y="1197"/>
                  </a:lnTo>
                  <a:lnTo>
                    <a:pt x="16368" y="0"/>
                  </a:lnTo>
                  <a:lnTo>
                    <a:pt x="22530" y="1197"/>
                  </a:lnTo>
                  <a:lnTo>
                    <a:pt x="27945" y="4790"/>
                  </a:lnTo>
                  <a:lnTo>
                    <a:pt x="393657" y="370384"/>
                  </a:lnTo>
                  <a:lnTo>
                    <a:pt x="397251" y="375797"/>
                  </a:lnTo>
                  <a:lnTo>
                    <a:pt x="398449" y="381957"/>
                  </a:lnTo>
                  <a:lnTo>
                    <a:pt x="397251" y="388118"/>
                  </a:lnTo>
                  <a:lnTo>
                    <a:pt x="393657" y="393531"/>
                  </a:lnTo>
                  <a:lnTo>
                    <a:pt x="390435" y="396752"/>
                  </a:lnTo>
                  <a:lnTo>
                    <a:pt x="386285" y="398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58300" y="5677789"/>
              <a:ext cx="110895" cy="110839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2202591" y="3609105"/>
              <a:ext cx="581660" cy="581025"/>
            </a:xfrm>
            <a:custGeom>
              <a:avLst/>
              <a:gdLst/>
              <a:ahLst/>
              <a:cxnLst/>
              <a:rect l="l" t="t" r="r" b="b"/>
              <a:pathLst>
                <a:path w="581660" h="581025">
                  <a:moveTo>
                    <a:pt x="569005" y="580996"/>
                  </a:moveTo>
                  <a:lnTo>
                    <a:pt x="564800" y="580996"/>
                  </a:lnTo>
                  <a:lnTo>
                    <a:pt x="560595" y="580996"/>
                  </a:lnTo>
                  <a:lnTo>
                    <a:pt x="556390" y="579412"/>
                  </a:lnTo>
                  <a:lnTo>
                    <a:pt x="4791" y="27936"/>
                  </a:lnTo>
                  <a:lnTo>
                    <a:pt x="1197" y="22523"/>
                  </a:lnTo>
                  <a:lnTo>
                    <a:pt x="0" y="16363"/>
                  </a:lnTo>
                  <a:lnTo>
                    <a:pt x="1197" y="10203"/>
                  </a:lnTo>
                  <a:lnTo>
                    <a:pt x="4791" y="4790"/>
                  </a:lnTo>
                  <a:lnTo>
                    <a:pt x="10206" y="1197"/>
                  </a:lnTo>
                  <a:lnTo>
                    <a:pt x="16368" y="0"/>
                  </a:lnTo>
                  <a:lnTo>
                    <a:pt x="22531" y="1197"/>
                  </a:lnTo>
                  <a:lnTo>
                    <a:pt x="27945" y="4790"/>
                  </a:lnTo>
                  <a:lnTo>
                    <a:pt x="576377" y="553045"/>
                  </a:lnTo>
                  <a:lnTo>
                    <a:pt x="579971" y="558458"/>
                  </a:lnTo>
                  <a:lnTo>
                    <a:pt x="581169" y="564618"/>
                  </a:lnTo>
                  <a:lnTo>
                    <a:pt x="579971" y="570779"/>
                  </a:lnTo>
                  <a:lnTo>
                    <a:pt x="576377" y="576192"/>
                  </a:lnTo>
                  <a:lnTo>
                    <a:pt x="573155" y="579412"/>
                  </a:lnTo>
                  <a:lnTo>
                    <a:pt x="569005" y="580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65498" y="3572025"/>
              <a:ext cx="110854" cy="110819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2286032" y="3550366"/>
              <a:ext cx="565150" cy="564515"/>
            </a:xfrm>
            <a:custGeom>
              <a:avLst/>
              <a:gdLst/>
              <a:ahLst/>
              <a:cxnLst/>
              <a:rect l="l" t="t" r="r" b="b"/>
              <a:pathLst>
                <a:path w="565150" h="564514">
                  <a:moveTo>
                    <a:pt x="552459" y="564455"/>
                  </a:moveTo>
                  <a:lnTo>
                    <a:pt x="548254" y="564455"/>
                  </a:lnTo>
                  <a:lnTo>
                    <a:pt x="544049" y="564455"/>
                  </a:lnTo>
                  <a:lnTo>
                    <a:pt x="539844" y="562871"/>
                  </a:lnTo>
                  <a:lnTo>
                    <a:pt x="4791" y="27936"/>
                  </a:lnTo>
                  <a:lnTo>
                    <a:pt x="1197" y="22523"/>
                  </a:lnTo>
                  <a:lnTo>
                    <a:pt x="0" y="16363"/>
                  </a:lnTo>
                  <a:lnTo>
                    <a:pt x="1197" y="10203"/>
                  </a:lnTo>
                  <a:lnTo>
                    <a:pt x="4791" y="4790"/>
                  </a:lnTo>
                  <a:lnTo>
                    <a:pt x="10206" y="1197"/>
                  </a:lnTo>
                  <a:lnTo>
                    <a:pt x="16368" y="0"/>
                  </a:lnTo>
                  <a:lnTo>
                    <a:pt x="22531" y="1197"/>
                  </a:lnTo>
                  <a:lnTo>
                    <a:pt x="27945" y="4790"/>
                  </a:lnTo>
                  <a:lnTo>
                    <a:pt x="559831" y="536504"/>
                  </a:lnTo>
                  <a:lnTo>
                    <a:pt x="563425" y="541917"/>
                  </a:lnTo>
                  <a:lnTo>
                    <a:pt x="564623" y="548077"/>
                  </a:lnTo>
                  <a:lnTo>
                    <a:pt x="563425" y="554238"/>
                  </a:lnTo>
                  <a:lnTo>
                    <a:pt x="559831" y="559651"/>
                  </a:lnTo>
                  <a:lnTo>
                    <a:pt x="556609" y="562871"/>
                  </a:lnTo>
                  <a:lnTo>
                    <a:pt x="552459" y="564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248939" y="3513285"/>
              <a:ext cx="110855" cy="110819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2534008" y="3664406"/>
              <a:ext cx="384175" cy="383540"/>
            </a:xfrm>
            <a:custGeom>
              <a:avLst/>
              <a:gdLst/>
              <a:ahLst/>
              <a:cxnLst/>
              <a:rect l="l" t="t" r="r" b="b"/>
              <a:pathLst>
                <a:path w="384175" h="383539">
                  <a:moveTo>
                    <a:pt x="371432" y="383486"/>
                  </a:moveTo>
                  <a:lnTo>
                    <a:pt x="367227" y="383486"/>
                  </a:lnTo>
                  <a:lnTo>
                    <a:pt x="363022" y="383486"/>
                  </a:lnTo>
                  <a:lnTo>
                    <a:pt x="358817" y="381903"/>
                  </a:lnTo>
                  <a:lnTo>
                    <a:pt x="4791" y="27936"/>
                  </a:lnTo>
                  <a:lnTo>
                    <a:pt x="1197" y="22523"/>
                  </a:lnTo>
                  <a:lnTo>
                    <a:pt x="0" y="16363"/>
                  </a:lnTo>
                  <a:lnTo>
                    <a:pt x="1197" y="10203"/>
                  </a:lnTo>
                  <a:lnTo>
                    <a:pt x="4791" y="4790"/>
                  </a:lnTo>
                  <a:lnTo>
                    <a:pt x="10206" y="1197"/>
                  </a:lnTo>
                  <a:lnTo>
                    <a:pt x="16368" y="0"/>
                  </a:lnTo>
                  <a:lnTo>
                    <a:pt x="22531" y="1197"/>
                  </a:lnTo>
                  <a:lnTo>
                    <a:pt x="27945" y="4790"/>
                  </a:lnTo>
                  <a:lnTo>
                    <a:pt x="378804" y="355536"/>
                  </a:lnTo>
                  <a:lnTo>
                    <a:pt x="382398" y="360949"/>
                  </a:lnTo>
                  <a:lnTo>
                    <a:pt x="383596" y="367109"/>
                  </a:lnTo>
                  <a:lnTo>
                    <a:pt x="382398" y="373269"/>
                  </a:lnTo>
                  <a:lnTo>
                    <a:pt x="378804" y="378682"/>
                  </a:lnTo>
                  <a:lnTo>
                    <a:pt x="375582" y="381903"/>
                  </a:lnTo>
                  <a:lnTo>
                    <a:pt x="371432" y="383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96895" y="3434816"/>
              <a:ext cx="177629" cy="303383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276506" y="3295976"/>
              <a:ext cx="158958" cy="250554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1909931" y="3579503"/>
              <a:ext cx="278130" cy="61594"/>
            </a:xfrm>
            <a:custGeom>
              <a:avLst/>
              <a:gdLst/>
              <a:ahLst/>
              <a:cxnLst/>
              <a:rect l="l" t="t" r="r" b="b"/>
              <a:pathLst>
                <a:path w="278130" h="61595">
                  <a:moveTo>
                    <a:pt x="268836" y="61196"/>
                  </a:moveTo>
                  <a:lnTo>
                    <a:pt x="260591" y="61196"/>
                  </a:lnTo>
                  <a:lnTo>
                    <a:pt x="259335" y="61196"/>
                  </a:lnTo>
                  <a:lnTo>
                    <a:pt x="6443" y="32536"/>
                  </a:lnTo>
                  <a:lnTo>
                    <a:pt x="0" y="24456"/>
                  </a:lnTo>
                  <a:lnTo>
                    <a:pt x="2075" y="6441"/>
                  </a:lnTo>
                  <a:lnTo>
                    <a:pt x="10157" y="0"/>
                  </a:lnTo>
                  <a:lnTo>
                    <a:pt x="271458" y="29588"/>
                  </a:lnTo>
                  <a:lnTo>
                    <a:pt x="277901" y="37667"/>
                  </a:lnTo>
                  <a:lnTo>
                    <a:pt x="275935" y="55027"/>
                  </a:lnTo>
                  <a:lnTo>
                    <a:pt x="268836" y="61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874927" y="3542000"/>
              <a:ext cx="110199" cy="110164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841329" y="4404514"/>
              <a:ext cx="249157" cy="239947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04211" y="4751297"/>
              <a:ext cx="246893" cy="180899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880319" y="4879897"/>
              <a:ext cx="225962" cy="212753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428229" y="5793279"/>
              <a:ext cx="109141" cy="239861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495108" y="6219126"/>
              <a:ext cx="196616" cy="125257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827201" y="6027477"/>
              <a:ext cx="233402" cy="233307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765795" y="6371877"/>
              <a:ext cx="255021" cy="110764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185966" y="6488558"/>
              <a:ext cx="233853" cy="181821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139646" y="5563660"/>
              <a:ext cx="225682" cy="177474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239463" y="5817746"/>
              <a:ext cx="186078" cy="205186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085304" y="6172177"/>
              <a:ext cx="206855" cy="197181"/>
            </a:xfrm>
            <a:prstGeom prst="rect">
              <a:avLst/>
            </a:prstGeom>
          </p:spPr>
        </p:pic>
      </p:grpSp>
      <p:grpSp>
        <p:nvGrpSpPr>
          <p:cNvPr id="76" name="object 76" descr=""/>
          <p:cNvGrpSpPr/>
          <p:nvPr/>
        </p:nvGrpSpPr>
        <p:grpSpPr>
          <a:xfrm>
            <a:off x="1908595" y="771078"/>
            <a:ext cx="1860550" cy="193675"/>
            <a:chOff x="1908595" y="771078"/>
            <a:chExt cx="1860550" cy="193675"/>
          </a:xfrm>
        </p:grpSpPr>
        <p:sp>
          <p:nvSpPr>
            <p:cNvPr id="77" name="object 77" descr=""/>
            <p:cNvSpPr/>
            <p:nvPr/>
          </p:nvSpPr>
          <p:spPr>
            <a:xfrm>
              <a:off x="1908595" y="844355"/>
              <a:ext cx="1768475" cy="46990"/>
            </a:xfrm>
            <a:custGeom>
              <a:avLst/>
              <a:gdLst/>
              <a:ahLst/>
              <a:cxnLst/>
              <a:rect l="l" t="t" r="r" b="b"/>
              <a:pathLst>
                <a:path w="1768475" h="46990">
                  <a:moveTo>
                    <a:pt x="1768019" y="46722"/>
                  </a:moveTo>
                  <a:lnTo>
                    <a:pt x="24253" y="46722"/>
                  </a:lnTo>
                  <a:lnTo>
                    <a:pt x="0" y="0"/>
                  </a:lnTo>
                  <a:lnTo>
                    <a:pt x="1768019" y="0"/>
                  </a:lnTo>
                  <a:lnTo>
                    <a:pt x="1768019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574999" y="771078"/>
              <a:ext cx="193561" cy="193276"/>
            </a:xfrm>
            <a:prstGeom prst="rect">
              <a:avLst/>
            </a:prstGeom>
          </p:spPr>
        </p:pic>
      </p:grpSp>
      <p:grpSp>
        <p:nvGrpSpPr>
          <p:cNvPr id="79" name="object 79" descr=""/>
          <p:cNvGrpSpPr/>
          <p:nvPr/>
        </p:nvGrpSpPr>
        <p:grpSpPr>
          <a:xfrm>
            <a:off x="1949772" y="1245313"/>
            <a:ext cx="1847850" cy="193675"/>
            <a:chOff x="1949772" y="1245313"/>
            <a:chExt cx="1847850" cy="193675"/>
          </a:xfrm>
        </p:grpSpPr>
        <p:sp>
          <p:nvSpPr>
            <p:cNvPr id="80" name="object 80" descr=""/>
            <p:cNvSpPr/>
            <p:nvPr/>
          </p:nvSpPr>
          <p:spPr>
            <a:xfrm>
              <a:off x="1949772" y="1318590"/>
              <a:ext cx="1755775" cy="46990"/>
            </a:xfrm>
            <a:custGeom>
              <a:avLst/>
              <a:gdLst/>
              <a:ahLst/>
              <a:cxnLst/>
              <a:rect l="l" t="t" r="r" b="b"/>
              <a:pathLst>
                <a:path w="1755775" h="46990">
                  <a:moveTo>
                    <a:pt x="1755385" y="46722"/>
                  </a:moveTo>
                  <a:lnTo>
                    <a:pt x="0" y="46722"/>
                  </a:lnTo>
                  <a:lnTo>
                    <a:pt x="29946" y="0"/>
                  </a:lnTo>
                  <a:lnTo>
                    <a:pt x="1755385" y="0"/>
                  </a:lnTo>
                  <a:lnTo>
                    <a:pt x="1755385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603542" y="1245313"/>
              <a:ext cx="193561" cy="193275"/>
            </a:xfrm>
            <a:prstGeom prst="rect">
              <a:avLst/>
            </a:prstGeom>
          </p:spPr>
        </p:pic>
      </p:grpSp>
      <p:grpSp>
        <p:nvGrpSpPr>
          <p:cNvPr id="82" name="object 82" descr=""/>
          <p:cNvGrpSpPr/>
          <p:nvPr/>
        </p:nvGrpSpPr>
        <p:grpSpPr>
          <a:xfrm>
            <a:off x="2061682" y="1065820"/>
            <a:ext cx="1866264" cy="193675"/>
            <a:chOff x="2061682" y="1065820"/>
            <a:chExt cx="1866264" cy="193675"/>
          </a:xfrm>
        </p:grpSpPr>
        <p:sp>
          <p:nvSpPr>
            <p:cNvPr id="83" name="object 83" descr=""/>
            <p:cNvSpPr/>
            <p:nvPr/>
          </p:nvSpPr>
          <p:spPr>
            <a:xfrm>
              <a:off x="2061682" y="1139175"/>
              <a:ext cx="1774189" cy="46990"/>
            </a:xfrm>
            <a:custGeom>
              <a:avLst/>
              <a:gdLst/>
              <a:ahLst/>
              <a:cxnLst/>
              <a:rect l="l" t="t" r="r" b="b"/>
              <a:pathLst>
                <a:path w="1774189" h="46990">
                  <a:moveTo>
                    <a:pt x="1774101" y="46722"/>
                  </a:moveTo>
                  <a:lnTo>
                    <a:pt x="2963" y="46722"/>
                  </a:lnTo>
                  <a:lnTo>
                    <a:pt x="14739" y="28345"/>
                  </a:lnTo>
                  <a:lnTo>
                    <a:pt x="0" y="0"/>
                  </a:lnTo>
                  <a:lnTo>
                    <a:pt x="1774101" y="0"/>
                  </a:lnTo>
                  <a:lnTo>
                    <a:pt x="1774101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734168" y="1065820"/>
              <a:ext cx="193561" cy="193275"/>
            </a:xfrm>
            <a:prstGeom prst="rect">
              <a:avLst/>
            </a:prstGeom>
          </p:spPr>
        </p:pic>
      </p:grpSp>
      <p:grpSp>
        <p:nvGrpSpPr>
          <p:cNvPr id="85" name="object 85" descr=""/>
          <p:cNvGrpSpPr/>
          <p:nvPr/>
        </p:nvGrpSpPr>
        <p:grpSpPr>
          <a:xfrm>
            <a:off x="1825540" y="1487882"/>
            <a:ext cx="2504440" cy="193675"/>
            <a:chOff x="1825540" y="1487882"/>
            <a:chExt cx="2504440" cy="193675"/>
          </a:xfrm>
        </p:grpSpPr>
        <p:sp>
          <p:nvSpPr>
            <p:cNvPr id="86" name="object 86" descr=""/>
            <p:cNvSpPr/>
            <p:nvPr/>
          </p:nvSpPr>
          <p:spPr>
            <a:xfrm>
              <a:off x="1825540" y="1561158"/>
              <a:ext cx="2412365" cy="46990"/>
            </a:xfrm>
            <a:custGeom>
              <a:avLst/>
              <a:gdLst/>
              <a:ahLst/>
              <a:cxnLst/>
              <a:rect l="l" t="t" r="r" b="b"/>
              <a:pathLst>
                <a:path w="2412365" h="46990">
                  <a:moveTo>
                    <a:pt x="2412338" y="46722"/>
                  </a:moveTo>
                  <a:lnTo>
                    <a:pt x="0" y="46722"/>
                  </a:lnTo>
                  <a:lnTo>
                    <a:pt x="0" y="0"/>
                  </a:lnTo>
                  <a:lnTo>
                    <a:pt x="2412338" y="0"/>
                  </a:lnTo>
                  <a:lnTo>
                    <a:pt x="2412338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136263" y="1487882"/>
              <a:ext cx="193561" cy="193275"/>
            </a:xfrm>
            <a:prstGeom prst="rect">
              <a:avLst/>
            </a:prstGeom>
          </p:spPr>
        </p:pic>
      </p:grpSp>
      <p:grpSp>
        <p:nvGrpSpPr>
          <p:cNvPr id="88" name="object 88" descr=""/>
          <p:cNvGrpSpPr/>
          <p:nvPr/>
        </p:nvGrpSpPr>
        <p:grpSpPr>
          <a:xfrm>
            <a:off x="1822109" y="-311"/>
            <a:ext cx="5850255" cy="798195"/>
            <a:chOff x="1822109" y="-311"/>
            <a:chExt cx="5850255" cy="798195"/>
          </a:xfrm>
        </p:grpSpPr>
        <p:sp>
          <p:nvSpPr>
            <p:cNvPr id="89" name="object 89" descr=""/>
            <p:cNvSpPr/>
            <p:nvPr/>
          </p:nvSpPr>
          <p:spPr>
            <a:xfrm>
              <a:off x="1822109" y="677789"/>
              <a:ext cx="4044950" cy="46990"/>
            </a:xfrm>
            <a:custGeom>
              <a:avLst/>
              <a:gdLst/>
              <a:ahLst/>
              <a:cxnLst/>
              <a:rect l="l" t="t" r="r" b="b"/>
              <a:pathLst>
                <a:path w="4044950" h="46990">
                  <a:moveTo>
                    <a:pt x="4044350" y="46722"/>
                  </a:moveTo>
                  <a:lnTo>
                    <a:pt x="24253" y="46722"/>
                  </a:lnTo>
                  <a:lnTo>
                    <a:pt x="0" y="0"/>
                  </a:lnTo>
                  <a:lnTo>
                    <a:pt x="4044350" y="0"/>
                  </a:lnTo>
                  <a:lnTo>
                    <a:pt x="4044350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64844" y="604434"/>
              <a:ext cx="193560" cy="193275"/>
            </a:xfrm>
            <a:prstGeom prst="rect">
              <a:avLst/>
            </a:prstGeom>
          </p:spPr>
        </p:pic>
        <p:sp>
          <p:nvSpPr>
            <p:cNvPr id="91" name="object 91" descr=""/>
            <p:cNvSpPr/>
            <p:nvPr/>
          </p:nvSpPr>
          <p:spPr>
            <a:xfrm>
              <a:off x="5902514" y="77311"/>
              <a:ext cx="660400" cy="659765"/>
            </a:xfrm>
            <a:custGeom>
              <a:avLst/>
              <a:gdLst/>
              <a:ahLst/>
              <a:cxnLst/>
              <a:rect l="l" t="t" r="r" b="b"/>
              <a:pathLst>
                <a:path w="660400" h="659765">
                  <a:moveTo>
                    <a:pt x="660188" y="27531"/>
                  </a:moveTo>
                  <a:lnTo>
                    <a:pt x="27572" y="659216"/>
                  </a:lnTo>
                  <a:lnTo>
                    <a:pt x="0" y="631684"/>
                  </a:lnTo>
                  <a:lnTo>
                    <a:pt x="632616" y="0"/>
                  </a:lnTo>
                  <a:lnTo>
                    <a:pt x="660188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465392" y="13471"/>
              <a:ext cx="161274" cy="161037"/>
            </a:xfrm>
            <a:prstGeom prst="rect">
              <a:avLst/>
            </a:prstGeom>
          </p:spPr>
        </p:pic>
        <p:sp>
          <p:nvSpPr>
            <p:cNvPr id="93" name="object 93" descr=""/>
            <p:cNvSpPr/>
            <p:nvPr/>
          </p:nvSpPr>
          <p:spPr>
            <a:xfrm>
              <a:off x="6570361" y="36287"/>
              <a:ext cx="1056005" cy="23495"/>
            </a:xfrm>
            <a:custGeom>
              <a:avLst/>
              <a:gdLst/>
              <a:ahLst/>
              <a:cxnLst/>
              <a:rect l="l" t="t" r="r" b="b"/>
              <a:pathLst>
                <a:path w="1056004" h="23494">
                  <a:moveTo>
                    <a:pt x="1055929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55929" y="0"/>
                  </a:lnTo>
                  <a:lnTo>
                    <a:pt x="1055929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575521" y="-311"/>
              <a:ext cx="96702" cy="96560"/>
            </a:xfrm>
            <a:prstGeom prst="rect">
              <a:avLst/>
            </a:prstGeom>
          </p:spPr>
        </p:pic>
        <p:sp>
          <p:nvSpPr>
            <p:cNvPr id="95" name="object 95" descr=""/>
            <p:cNvSpPr/>
            <p:nvPr/>
          </p:nvSpPr>
          <p:spPr>
            <a:xfrm>
              <a:off x="6361046" y="266474"/>
              <a:ext cx="1045210" cy="23495"/>
            </a:xfrm>
            <a:custGeom>
              <a:avLst/>
              <a:gdLst/>
              <a:ahLst/>
              <a:cxnLst/>
              <a:rect l="l" t="t" r="r" b="b"/>
              <a:pathLst>
                <a:path w="1045209" h="23495">
                  <a:moveTo>
                    <a:pt x="1045089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45089" y="0"/>
                  </a:lnTo>
                  <a:lnTo>
                    <a:pt x="1045089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355445" y="229874"/>
              <a:ext cx="96702" cy="96560"/>
            </a:xfrm>
            <a:prstGeom prst="rect">
              <a:avLst/>
            </a:prstGeom>
          </p:spPr>
        </p:pic>
        <p:sp>
          <p:nvSpPr>
            <p:cNvPr id="97" name="object 97" descr=""/>
            <p:cNvSpPr/>
            <p:nvPr/>
          </p:nvSpPr>
          <p:spPr>
            <a:xfrm>
              <a:off x="6157971" y="484357"/>
              <a:ext cx="1379220" cy="23495"/>
            </a:xfrm>
            <a:custGeom>
              <a:avLst/>
              <a:gdLst/>
              <a:ahLst/>
              <a:cxnLst/>
              <a:rect l="l" t="t" r="r" b="b"/>
              <a:pathLst>
                <a:path w="1379220" h="23495">
                  <a:moveTo>
                    <a:pt x="1379103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379103" y="0"/>
                  </a:lnTo>
                  <a:lnTo>
                    <a:pt x="1379103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486305" y="447758"/>
              <a:ext cx="96702" cy="96560"/>
            </a:xfrm>
            <a:prstGeom prst="rect">
              <a:avLst/>
            </a:prstGeom>
          </p:spPr>
        </p:pic>
      </p:grpSp>
      <p:grpSp>
        <p:nvGrpSpPr>
          <p:cNvPr id="99" name="object 99" descr=""/>
          <p:cNvGrpSpPr/>
          <p:nvPr/>
        </p:nvGrpSpPr>
        <p:grpSpPr>
          <a:xfrm>
            <a:off x="3731352" y="131913"/>
            <a:ext cx="2343150" cy="2079625"/>
            <a:chOff x="3731352" y="131913"/>
            <a:chExt cx="2343150" cy="2079625"/>
          </a:xfrm>
        </p:grpSpPr>
        <p:sp>
          <p:nvSpPr>
            <p:cNvPr id="100" name="object 100" descr=""/>
            <p:cNvSpPr/>
            <p:nvPr/>
          </p:nvSpPr>
          <p:spPr>
            <a:xfrm>
              <a:off x="4284692" y="908324"/>
              <a:ext cx="704850" cy="703580"/>
            </a:xfrm>
            <a:custGeom>
              <a:avLst/>
              <a:gdLst/>
              <a:ahLst/>
              <a:cxnLst/>
              <a:rect l="l" t="t" r="r" b="b"/>
              <a:pathLst>
                <a:path w="704850" h="703580">
                  <a:moveTo>
                    <a:pt x="704304" y="27531"/>
                  </a:moveTo>
                  <a:lnTo>
                    <a:pt x="27572" y="703266"/>
                  </a:lnTo>
                  <a:lnTo>
                    <a:pt x="0" y="675734"/>
                  </a:lnTo>
                  <a:lnTo>
                    <a:pt x="676731" y="0"/>
                  </a:lnTo>
                  <a:lnTo>
                    <a:pt x="704304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891791" y="844433"/>
              <a:ext cx="161274" cy="161037"/>
            </a:xfrm>
            <a:prstGeom prst="rect">
              <a:avLst/>
            </a:prstGeom>
          </p:spPr>
        </p:pic>
        <p:sp>
          <p:nvSpPr>
            <p:cNvPr id="102" name="object 102" descr=""/>
            <p:cNvSpPr/>
            <p:nvPr/>
          </p:nvSpPr>
          <p:spPr>
            <a:xfrm>
              <a:off x="3756948" y="1324287"/>
              <a:ext cx="824230" cy="822960"/>
            </a:xfrm>
            <a:custGeom>
              <a:avLst/>
              <a:gdLst/>
              <a:ahLst/>
              <a:cxnLst/>
              <a:rect l="l" t="t" r="r" b="b"/>
              <a:pathLst>
                <a:path w="824229" h="822960">
                  <a:moveTo>
                    <a:pt x="824077" y="795332"/>
                  </a:moveTo>
                  <a:lnTo>
                    <a:pt x="796505" y="822863"/>
                  </a:lnTo>
                  <a:lnTo>
                    <a:pt x="0" y="27531"/>
                  </a:lnTo>
                  <a:lnTo>
                    <a:pt x="27572" y="0"/>
                  </a:lnTo>
                  <a:lnTo>
                    <a:pt x="824077" y="79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483847" y="2050033"/>
              <a:ext cx="161274" cy="161037"/>
            </a:xfrm>
            <a:prstGeom prst="rect">
              <a:avLst/>
            </a:prstGeom>
          </p:spPr>
        </p:pic>
        <p:sp>
          <p:nvSpPr>
            <p:cNvPr id="104" name="object 104" descr=""/>
            <p:cNvSpPr/>
            <p:nvPr/>
          </p:nvSpPr>
          <p:spPr>
            <a:xfrm>
              <a:off x="3731352" y="195806"/>
              <a:ext cx="699770" cy="698500"/>
            </a:xfrm>
            <a:custGeom>
              <a:avLst/>
              <a:gdLst/>
              <a:ahLst/>
              <a:cxnLst/>
              <a:rect l="l" t="t" r="r" b="b"/>
              <a:pathLst>
                <a:path w="699770" h="698500">
                  <a:moveTo>
                    <a:pt x="699506" y="27531"/>
                  </a:moveTo>
                  <a:lnTo>
                    <a:pt x="27572" y="698476"/>
                  </a:lnTo>
                  <a:lnTo>
                    <a:pt x="0" y="670944"/>
                  </a:lnTo>
                  <a:lnTo>
                    <a:pt x="671934" y="0"/>
                  </a:lnTo>
                  <a:lnTo>
                    <a:pt x="699506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333568" y="131913"/>
              <a:ext cx="161274" cy="161037"/>
            </a:xfrm>
            <a:prstGeom prst="rect">
              <a:avLst/>
            </a:prstGeom>
          </p:spPr>
        </p:pic>
        <p:sp>
          <p:nvSpPr>
            <p:cNvPr id="106" name="object 106" descr=""/>
            <p:cNvSpPr/>
            <p:nvPr/>
          </p:nvSpPr>
          <p:spPr>
            <a:xfrm>
              <a:off x="3884331" y="403818"/>
              <a:ext cx="782955" cy="781685"/>
            </a:xfrm>
            <a:custGeom>
              <a:avLst/>
              <a:gdLst/>
              <a:ahLst/>
              <a:cxnLst/>
              <a:rect l="l" t="t" r="r" b="b"/>
              <a:pathLst>
                <a:path w="782954" h="781685">
                  <a:moveTo>
                    <a:pt x="782498" y="27531"/>
                  </a:moveTo>
                  <a:lnTo>
                    <a:pt x="27572" y="781346"/>
                  </a:lnTo>
                  <a:lnTo>
                    <a:pt x="0" y="753814"/>
                  </a:lnTo>
                  <a:lnTo>
                    <a:pt x="754926" y="0"/>
                  </a:lnTo>
                  <a:lnTo>
                    <a:pt x="782498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569553" y="339906"/>
              <a:ext cx="161274" cy="161037"/>
            </a:xfrm>
            <a:prstGeom prst="rect">
              <a:avLst/>
            </a:prstGeom>
          </p:spPr>
        </p:pic>
        <p:sp>
          <p:nvSpPr>
            <p:cNvPr id="108" name="object 108" descr=""/>
            <p:cNvSpPr/>
            <p:nvPr/>
          </p:nvSpPr>
          <p:spPr>
            <a:xfrm>
              <a:off x="5017817" y="893492"/>
              <a:ext cx="1010919" cy="23495"/>
            </a:xfrm>
            <a:custGeom>
              <a:avLst/>
              <a:gdLst/>
              <a:ahLst/>
              <a:cxnLst/>
              <a:rect l="l" t="t" r="r" b="b"/>
              <a:pathLst>
                <a:path w="1010920" h="23494">
                  <a:moveTo>
                    <a:pt x="1010463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10463" y="0"/>
                  </a:lnTo>
                  <a:lnTo>
                    <a:pt x="1010463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977512" y="856970"/>
              <a:ext cx="96702" cy="96560"/>
            </a:xfrm>
            <a:prstGeom prst="rect">
              <a:avLst/>
            </a:prstGeom>
          </p:spPr>
        </p:pic>
        <p:sp>
          <p:nvSpPr>
            <p:cNvPr id="110" name="object 110" descr=""/>
            <p:cNvSpPr/>
            <p:nvPr/>
          </p:nvSpPr>
          <p:spPr>
            <a:xfrm>
              <a:off x="4799612" y="1072984"/>
              <a:ext cx="499109" cy="23495"/>
            </a:xfrm>
            <a:custGeom>
              <a:avLst/>
              <a:gdLst/>
              <a:ahLst/>
              <a:cxnLst/>
              <a:rect l="l" t="t" r="r" b="b"/>
              <a:pathLst>
                <a:path w="499110" h="23494">
                  <a:moveTo>
                    <a:pt x="498642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498642" y="0"/>
                  </a:lnTo>
                  <a:lnTo>
                    <a:pt x="498642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247485" y="1036385"/>
              <a:ext cx="96702" cy="96560"/>
            </a:xfrm>
            <a:prstGeom prst="rect">
              <a:avLst/>
            </a:prstGeom>
          </p:spPr>
        </p:pic>
        <p:sp>
          <p:nvSpPr>
            <p:cNvPr id="112" name="object 112" descr=""/>
            <p:cNvSpPr/>
            <p:nvPr/>
          </p:nvSpPr>
          <p:spPr>
            <a:xfrm>
              <a:off x="4607065" y="1278019"/>
              <a:ext cx="795020" cy="23495"/>
            </a:xfrm>
            <a:custGeom>
              <a:avLst/>
              <a:gdLst/>
              <a:ahLst/>
              <a:cxnLst/>
              <a:rect l="l" t="t" r="r" b="b"/>
              <a:pathLst>
                <a:path w="795020" h="23494">
                  <a:moveTo>
                    <a:pt x="794676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94676" y="0"/>
                  </a:lnTo>
                  <a:lnTo>
                    <a:pt x="794676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350972" y="1241497"/>
              <a:ext cx="96702" cy="96560"/>
            </a:xfrm>
            <a:prstGeom prst="rect">
              <a:avLst/>
            </a:prstGeom>
          </p:spPr>
        </p:pic>
        <p:sp>
          <p:nvSpPr>
            <p:cNvPr id="114" name="object 114" descr=""/>
            <p:cNvSpPr/>
            <p:nvPr/>
          </p:nvSpPr>
          <p:spPr>
            <a:xfrm>
              <a:off x="4425435" y="176689"/>
              <a:ext cx="746125" cy="23495"/>
            </a:xfrm>
            <a:custGeom>
              <a:avLst/>
              <a:gdLst/>
              <a:ahLst/>
              <a:cxnLst/>
              <a:rect l="l" t="t" r="r" b="b"/>
              <a:pathLst>
                <a:path w="746125" h="23494">
                  <a:moveTo>
                    <a:pt x="745545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45545" y="0"/>
                  </a:lnTo>
                  <a:lnTo>
                    <a:pt x="745545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120212" y="140167"/>
              <a:ext cx="96702" cy="96560"/>
            </a:xfrm>
            <a:prstGeom prst="rect">
              <a:avLst/>
            </a:prstGeom>
          </p:spPr>
        </p:pic>
        <p:sp>
          <p:nvSpPr>
            <p:cNvPr id="116" name="object 116" descr=""/>
            <p:cNvSpPr/>
            <p:nvPr/>
          </p:nvSpPr>
          <p:spPr>
            <a:xfrm>
              <a:off x="4680527" y="382891"/>
              <a:ext cx="776605" cy="23495"/>
            </a:xfrm>
            <a:custGeom>
              <a:avLst/>
              <a:gdLst/>
              <a:ahLst/>
              <a:cxnLst/>
              <a:rect l="l" t="t" r="r" b="b"/>
              <a:pathLst>
                <a:path w="776604" h="23495">
                  <a:moveTo>
                    <a:pt x="776427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76427" y="0"/>
                  </a:lnTo>
                  <a:lnTo>
                    <a:pt x="776427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406264" y="346292"/>
              <a:ext cx="96702" cy="96560"/>
            </a:xfrm>
            <a:prstGeom prst="rect">
              <a:avLst/>
            </a:prstGeom>
          </p:spPr>
        </p:pic>
        <p:sp>
          <p:nvSpPr>
            <p:cNvPr id="118" name="object 118" descr=""/>
            <p:cNvSpPr/>
            <p:nvPr/>
          </p:nvSpPr>
          <p:spPr>
            <a:xfrm>
              <a:off x="4303699" y="1850605"/>
              <a:ext cx="699135" cy="23495"/>
            </a:xfrm>
            <a:custGeom>
              <a:avLst/>
              <a:gdLst/>
              <a:ahLst/>
              <a:cxnLst/>
              <a:rect l="l" t="t" r="r" b="b"/>
              <a:pathLst>
                <a:path w="699135" h="23494">
                  <a:moveTo>
                    <a:pt x="698676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698676" y="0"/>
                  </a:lnTo>
                  <a:lnTo>
                    <a:pt x="698676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951607" y="1814005"/>
              <a:ext cx="96702" cy="96560"/>
            </a:xfrm>
            <a:prstGeom prst="rect">
              <a:avLst/>
            </a:prstGeom>
          </p:spPr>
        </p:pic>
      </p:grpSp>
      <p:sp>
        <p:nvSpPr>
          <p:cNvPr id="120" name="object 120" descr=""/>
          <p:cNvSpPr/>
          <p:nvPr/>
        </p:nvSpPr>
        <p:spPr>
          <a:xfrm>
            <a:off x="359795" y="329160"/>
            <a:ext cx="1807210" cy="1603375"/>
          </a:xfrm>
          <a:custGeom>
            <a:avLst/>
            <a:gdLst/>
            <a:ahLst/>
            <a:cxnLst/>
            <a:rect l="l" t="t" r="r" b="b"/>
            <a:pathLst>
              <a:path w="1807210" h="1603375">
                <a:moveTo>
                  <a:pt x="1319522" y="1603131"/>
                </a:moveTo>
                <a:lnTo>
                  <a:pt x="416210" y="1562326"/>
                </a:lnTo>
                <a:lnTo>
                  <a:pt x="0" y="760722"/>
                </a:lnTo>
                <a:lnTo>
                  <a:pt x="487022" y="0"/>
                </a:lnTo>
                <a:lnTo>
                  <a:pt x="1390333" y="40882"/>
                </a:lnTo>
                <a:lnTo>
                  <a:pt x="1410560" y="79818"/>
                </a:lnTo>
                <a:lnTo>
                  <a:pt x="528510" y="79818"/>
                </a:lnTo>
                <a:lnTo>
                  <a:pt x="89917" y="764771"/>
                </a:lnTo>
                <a:lnTo>
                  <a:pt x="464718" y="1486558"/>
                </a:lnTo>
                <a:lnTo>
                  <a:pt x="1278033" y="1523313"/>
                </a:lnTo>
                <a:lnTo>
                  <a:pt x="1370637" y="1523313"/>
                </a:lnTo>
                <a:lnTo>
                  <a:pt x="1319522" y="1603131"/>
                </a:lnTo>
                <a:close/>
              </a:path>
              <a:path w="1807210" h="1603375">
                <a:moveTo>
                  <a:pt x="1370637" y="1523313"/>
                </a:moveTo>
                <a:lnTo>
                  <a:pt x="1278033" y="1523313"/>
                </a:lnTo>
                <a:lnTo>
                  <a:pt x="1716626" y="838360"/>
                </a:lnTo>
                <a:lnTo>
                  <a:pt x="1341826" y="116651"/>
                </a:lnTo>
                <a:lnTo>
                  <a:pt x="528510" y="79818"/>
                </a:lnTo>
                <a:lnTo>
                  <a:pt x="1410560" y="79818"/>
                </a:lnTo>
                <a:lnTo>
                  <a:pt x="1806622" y="842408"/>
                </a:lnTo>
                <a:lnTo>
                  <a:pt x="1370637" y="1523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5"/>
              <a:t>Key</a:t>
            </a:r>
            <a:r>
              <a:rPr dirty="0" spc="-615"/>
              <a:t> </a:t>
            </a:r>
            <a:r>
              <a:rPr dirty="0" spc="-225"/>
              <a:t>Insight:</a:t>
            </a:r>
          </a:p>
        </p:txBody>
      </p:sp>
      <p:pic>
        <p:nvPicPr>
          <p:cNvPr id="122" name="object 122" descr="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6924" y="2328598"/>
            <a:ext cx="104775" cy="104774"/>
          </a:xfrm>
          <a:prstGeom prst="rect">
            <a:avLst/>
          </a:prstGeom>
        </p:spPr>
      </p:pic>
      <p:pic>
        <p:nvPicPr>
          <p:cNvPr id="123" name="object 123" descr="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6924" y="4300272"/>
            <a:ext cx="104775" cy="104774"/>
          </a:xfrm>
          <a:prstGeom prst="rect">
            <a:avLst/>
          </a:prstGeom>
        </p:spPr>
      </p:pic>
      <p:pic>
        <p:nvPicPr>
          <p:cNvPr id="124" name="object 124" descr="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96924" y="5862372"/>
            <a:ext cx="104775" cy="104774"/>
          </a:xfrm>
          <a:prstGeom prst="rect">
            <a:avLst/>
          </a:prstGeom>
        </p:spPr>
      </p:pic>
      <p:sp>
        <p:nvSpPr>
          <p:cNvPr id="125" name="object 125" descr=""/>
          <p:cNvSpPr txBox="1"/>
          <p:nvPr/>
        </p:nvSpPr>
        <p:spPr>
          <a:xfrm>
            <a:off x="847204" y="2117682"/>
            <a:ext cx="7998459" cy="4787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dirty="0" sz="2300" spc="-80">
                <a:solidFill>
                  <a:srgbClr val="F4F4F4"/>
                </a:solidFill>
                <a:latin typeface="Lucida Sans Unicode"/>
                <a:cs typeface="Lucida Sans Unicode"/>
              </a:rPr>
              <a:t>Age:</a:t>
            </a:r>
            <a:r>
              <a:rPr dirty="0" sz="2300" spc="-26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60">
                <a:solidFill>
                  <a:srgbClr val="F4F4F4"/>
                </a:solidFill>
                <a:latin typeface="Lucida Sans Unicode"/>
                <a:cs typeface="Lucida Sans Unicode"/>
              </a:rPr>
              <a:t>Most</a:t>
            </a:r>
            <a:r>
              <a:rPr dirty="0" sz="2300" spc="-254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heart</a:t>
            </a:r>
            <a:r>
              <a:rPr dirty="0" sz="2300" spc="-254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disease</a:t>
            </a:r>
            <a:r>
              <a:rPr dirty="0" sz="2300" spc="-254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5">
                <a:solidFill>
                  <a:srgbClr val="F4F4F4"/>
                </a:solidFill>
                <a:latin typeface="Lucida Sans Unicode"/>
                <a:cs typeface="Lucida Sans Unicode"/>
              </a:rPr>
              <a:t>cases</a:t>
            </a:r>
            <a:r>
              <a:rPr dirty="0" sz="2300" spc="-254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occur</a:t>
            </a:r>
            <a:r>
              <a:rPr dirty="0" sz="2300" spc="-254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between</a:t>
            </a:r>
            <a:r>
              <a:rPr dirty="0" sz="2300" spc="-254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0">
                <a:solidFill>
                  <a:srgbClr val="F4F4F4"/>
                </a:solidFill>
                <a:latin typeface="Lucida Sans Unicode"/>
                <a:cs typeface="Lucida Sans Unicode"/>
              </a:rPr>
              <a:t>ages</a:t>
            </a:r>
            <a:r>
              <a:rPr dirty="0" sz="2300" spc="-254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40–60, </a:t>
            </a:r>
            <a:r>
              <a:rPr dirty="0" sz="2300" spc="-65">
                <a:solidFill>
                  <a:srgbClr val="F4F4F4"/>
                </a:solidFill>
                <a:latin typeface="Lucida Sans Unicode"/>
                <a:cs typeface="Lucida Sans Unicode"/>
              </a:rPr>
              <a:t>with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290">
                <a:solidFill>
                  <a:srgbClr val="F4F4F4"/>
                </a:solidFill>
                <a:latin typeface="Lucida Sans Unicode"/>
                <a:cs typeface="Lucida Sans Unicode"/>
              </a:rPr>
              <a:t>a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peak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F4F4F4"/>
                </a:solidFill>
                <a:latin typeface="Lucida Sans Unicode"/>
                <a:cs typeface="Lucida Sans Unicode"/>
              </a:rPr>
              <a:t>at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65">
                <a:solidFill>
                  <a:srgbClr val="F4F4F4"/>
                </a:solidFill>
                <a:latin typeface="Lucida Sans Unicode"/>
                <a:cs typeface="Lucida Sans Unicode"/>
              </a:rPr>
              <a:t>50–55,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80">
                <a:solidFill>
                  <a:srgbClr val="F4F4F4"/>
                </a:solidFill>
                <a:latin typeface="Lucida Sans Unicode"/>
                <a:cs typeface="Lucida Sans Unicode"/>
              </a:rPr>
              <a:t>highlighting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increased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55">
                <a:solidFill>
                  <a:srgbClr val="F4F4F4"/>
                </a:solidFill>
                <a:latin typeface="Lucida Sans Unicode"/>
                <a:cs typeface="Lucida Sans Unicode"/>
              </a:rPr>
              <a:t>risk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75">
                <a:solidFill>
                  <a:srgbClr val="F4F4F4"/>
                </a:solidFill>
                <a:latin typeface="Lucida Sans Unicode"/>
                <a:cs typeface="Lucida Sans Unicode"/>
              </a:rPr>
              <a:t>in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middle </a:t>
            </a:r>
            <a:r>
              <a:rPr dirty="0" sz="2300" spc="-20">
                <a:solidFill>
                  <a:srgbClr val="F4F4F4"/>
                </a:solidFill>
                <a:latin typeface="Lucida Sans Unicode"/>
                <a:cs typeface="Lucida Sans Unicode"/>
              </a:rPr>
              <a:t>age.</a:t>
            </a:r>
            <a:endParaRPr sz="2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315"/>
              </a:spcBef>
            </a:pPr>
            <a:endParaRPr sz="2300">
              <a:latin typeface="Lucida Sans Unicode"/>
              <a:cs typeface="Lucida Sans Unicode"/>
            </a:endParaRPr>
          </a:p>
          <a:p>
            <a:pPr marL="12700" marR="402590">
              <a:lnSpc>
                <a:spcPct val="116799"/>
              </a:lnSpc>
              <a:spcBef>
                <a:spcPts val="5"/>
              </a:spcBef>
            </a:pPr>
            <a:r>
              <a:rPr dirty="0" sz="2300" spc="-55">
                <a:solidFill>
                  <a:srgbClr val="F4F4F4"/>
                </a:solidFill>
                <a:latin typeface="Lucida Sans Unicode"/>
                <a:cs typeface="Lucida Sans Unicode"/>
              </a:rPr>
              <a:t>Gender: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Males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0">
                <a:solidFill>
                  <a:srgbClr val="F4F4F4"/>
                </a:solidFill>
                <a:latin typeface="Lucida Sans Unicode"/>
                <a:cs typeface="Lucida Sans Unicode"/>
              </a:rPr>
              <a:t>have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290">
                <a:solidFill>
                  <a:srgbClr val="F4F4F4"/>
                </a:solidFill>
                <a:latin typeface="Lucida Sans Unicode"/>
                <a:cs typeface="Lucida Sans Unicode"/>
              </a:rPr>
              <a:t>a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55">
                <a:solidFill>
                  <a:srgbClr val="F4F4F4"/>
                </a:solidFill>
                <a:latin typeface="Lucida Sans Unicode"/>
                <a:cs typeface="Lucida Sans Unicode"/>
              </a:rPr>
              <a:t>higher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incidence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70">
                <a:solidFill>
                  <a:srgbClr val="F4F4F4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heart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disease, </a:t>
            </a:r>
            <a:r>
              <a:rPr dirty="0" sz="2300" spc="-40">
                <a:solidFill>
                  <a:srgbClr val="F4F4F4"/>
                </a:solidFill>
                <a:latin typeface="Lucida Sans Unicode"/>
                <a:cs typeface="Lucida Sans Unicode"/>
              </a:rPr>
              <a:t>indicating</a:t>
            </a:r>
            <a:r>
              <a:rPr dirty="0" sz="2300" spc="-254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greater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70">
                <a:solidFill>
                  <a:srgbClr val="F4F4F4"/>
                </a:solidFill>
                <a:latin typeface="Lucida Sans Unicode"/>
                <a:cs typeface="Lucida Sans Unicode"/>
              </a:rPr>
              <a:t>vulnerability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60">
                <a:solidFill>
                  <a:srgbClr val="F4F4F4"/>
                </a:solidFill>
                <a:latin typeface="Lucida Sans Unicode"/>
                <a:cs typeface="Lucida Sans Unicode"/>
              </a:rPr>
              <a:t>or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0">
                <a:solidFill>
                  <a:srgbClr val="F4F4F4"/>
                </a:solidFill>
                <a:latin typeface="Lucida Sans Unicode"/>
                <a:cs typeface="Lucida Sans Unicode"/>
              </a:rPr>
              <a:t>detection</a:t>
            </a:r>
            <a:r>
              <a:rPr dirty="0" sz="2300" spc="-254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rates.</a:t>
            </a:r>
            <a:endParaRPr sz="23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315"/>
              </a:spcBef>
            </a:pPr>
            <a:endParaRPr sz="2300">
              <a:latin typeface="Lucida Sans Unicode"/>
              <a:cs typeface="Lucida Sans Unicode"/>
            </a:endParaRPr>
          </a:p>
          <a:p>
            <a:pPr marL="12700" marR="57150">
              <a:lnSpc>
                <a:spcPct val="116799"/>
              </a:lnSpc>
            </a:pPr>
            <a:r>
              <a:rPr dirty="0" sz="2300" spc="-85">
                <a:solidFill>
                  <a:srgbClr val="F4F4F4"/>
                </a:solidFill>
                <a:latin typeface="Lucida Sans Unicode"/>
                <a:cs typeface="Lucida Sans Unicode"/>
              </a:rPr>
              <a:t>Cholesterol:</a:t>
            </a:r>
            <a:r>
              <a:rPr dirty="0" sz="2300" spc="-22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60">
                <a:solidFill>
                  <a:srgbClr val="F4F4F4"/>
                </a:solidFill>
                <a:latin typeface="Lucida Sans Unicode"/>
                <a:cs typeface="Lucida Sans Unicode"/>
              </a:rPr>
              <a:t>Cholesterol</a:t>
            </a:r>
            <a:r>
              <a:rPr dirty="0" sz="2300" spc="-22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alone</a:t>
            </a:r>
            <a:r>
              <a:rPr dirty="0" sz="2300" spc="-22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F4F4F4"/>
                </a:solidFill>
                <a:latin typeface="Lucida Sans Unicode"/>
                <a:cs typeface="Lucida Sans Unicode"/>
              </a:rPr>
              <a:t>shows</a:t>
            </a:r>
            <a:r>
              <a:rPr dirty="0" sz="2300" spc="-22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weak</a:t>
            </a:r>
            <a:r>
              <a:rPr dirty="0" sz="2300" spc="-22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55">
                <a:solidFill>
                  <a:srgbClr val="F4F4F4"/>
                </a:solidFill>
                <a:latin typeface="Lucida Sans Unicode"/>
                <a:cs typeface="Lucida Sans Unicode"/>
              </a:rPr>
              <a:t>correlation</a:t>
            </a:r>
            <a:r>
              <a:rPr dirty="0" sz="2300" spc="-22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4F4F4"/>
                </a:solidFill>
                <a:latin typeface="Lucida Sans Unicode"/>
                <a:cs typeface="Lucida Sans Unicode"/>
              </a:rPr>
              <a:t>with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heart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disease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5">
                <a:solidFill>
                  <a:srgbClr val="F4F4F4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50">
                <a:solidFill>
                  <a:srgbClr val="F4F4F4"/>
                </a:solidFill>
                <a:latin typeface="Lucida Sans Unicode"/>
                <a:cs typeface="Lucida Sans Unicode"/>
              </a:rPr>
              <a:t>should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75">
                <a:solidFill>
                  <a:srgbClr val="F4F4F4"/>
                </a:solidFill>
                <a:latin typeface="Lucida Sans Unicode"/>
                <a:cs typeface="Lucida Sans Unicode"/>
              </a:rPr>
              <a:t>be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assessed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5">
                <a:solidFill>
                  <a:srgbClr val="F4F4F4"/>
                </a:solidFill>
                <a:latin typeface="Lucida Sans Unicode"/>
                <a:cs typeface="Lucida Sans Unicode"/>
              </a:rPr>
              <a:t>alongside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other factors.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9223456"/>
            <a:ext cx="18261330" cy="9525"/>
          </a:xfrm>
          <a:custGeom>
            <a:avLst/>
            <a:gdLst/>
            <a:ahLst/>
            <a:cxnLst/>
            <a:rect l="l" t="t" r="r" b="b"/>
            <a:pathLst>
              <a:path w="18261330" h="9525">
                <a:moveTo>
                  <a:pt x="18261085" y="9524"/>
                </a:moveTo>
                <a:lnTo>
                  <a:pt x="0" y="9524"/>
                </a:lnTo>
                <a:lnTo>
                  <a:pt x="0" y="0"/>
                </a:lnTo>
                <a:lnTo>
                  <a:pt x="18261085" y="0"/>
                </a:lnTo>
                <a:lnTo>
                  <a:pt x="18261085" y="952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3192" y="1717049"/>
            <a:ext cx="6572249" cy="5514975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864718" y="771078"/>
            <a:ext cx="1860550" cy="193675"/>
            <a:chOff x="1864718" y="771078"/>
            <a:chExt cx="1860550" cy="193675"/>
          </a:xfrm>
        </p:grpSpPr>
        <p:sp>
          <p:nvSpPr>
            <p:cNvPr id="5" name="object 5" descr=""/>
            <p:cNvSpPr/>
            <p:nvPr/>
          </p:nvSpPr>
          <p:spPr>
            <a:xfrm>
              <a:off x="1864718" y="844355"/>
              <a:ext cx="1768475" cy="46990"/>
            </a:xfrm>
            <a:custGeom>
              <a:avLst/>
              <a:gdLst/>
              <a:ahLst/>
              <a:cxnLst/>
              <a:rect l="l" t="t" r="r" b="b"/>
              <a:pathLst>
                <a:path w="1768475" h="46990">
                  <a:moveTo>
                    <a:pt x="1768019" y="46722"/>
                  </a:moveTo>
                  <a:lnTo>
                    <a:pt x="24253" y="46722"/>
                  </a:lnTo>
                  <a:lnTo>
                    <a:pt x="0" y="0"/>
                  </a:lnTo>
                  <a:lnTo>
                    <a:pt x="1768019" y="0"/>
                  </a:lnTo>
                  <a:lnTo>
                    <a:pt x="1768019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1121" y="771078"/>
              <a:ext cx="193561" cy="193276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905894" y="1245313"/>
            <a:ext cx="1847850" cy="193675"/>
            <a:chOff x="1905894" y="1245313"/>
            <a:chExt cx="1847850" cy="193675"/>
          </a:xfrm>
        </p:grpSpPr>
        <p:sp>
          <p:nvSpPr>
            <p:cNvPr id="8" name="object 8" descr=""/>
            <p:cNvSpPr/>
            <p:nvPr/>
          </p:nvSpPr>
          <p:spPr>
            <a:xfrm>
              <a:off x="1905894" y="1318590"/>
              <a:ext cx="1755775" cy="46990"/>
            </a:xfrm>
            <a:custGeom>
              <a:avLst/>
              <a:gdLst/>
              <a:ahLst/>
              <a:cxnLst/>
              <a:rect l="l" t="t" r="r" b="b"/>
              <a:pathLst>
                <a:path w="1755775" h="46990">
                  <a:moveTo>
                    <a:pt x="1755385" y="46722"/>
                  </a:moveTo>
                  <a:lnTo>
                    <a:pt x="0" y="46722"/>
                  </a:lnTo>
                  <a:lnTo>
                    <a:pt x="29946" y="0"/>
                  </a:lnTo>
                  <a:lnTo>
                    <a:pt x="1755385" y="0"/>
                  </a:lnTo>
                  <a:lnTo>
                    <a:pt x="1755385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9664" y="1245313"/>
              <a:ext cx="193561" cy="193275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2017804" y="1065820"/>
            <a:ext cx="1866264" cy="193675"/>
            <a:chOff x="2017804" y="1065820"/>
            <a:chExt cx="1866264" cy="193675"/>
          </a:xfrm>
        </p:grpSpPr>
        <p:sp>
          <p:nvSpPr>
            <p:cNvPr id="11" name="object 11" descr=""/>
            <p:cNvSpPr/>
            <p:nvPr/>
          </p:nvSpPr>
          <p:spPr>
            <a:xfrm>
              <a:off x="2017804" y="1139175"/>
              <a:ext cx="1774189" cy="46990"/>
            </a:xfrm>
            <a:custGeom>
              <a:avLst/>
              <a:gdLst/>
              <a:ahLst/>
              <a:cxnLst/>
              <a:rect l="l" t="t" r="r" b="b"/>
              <a:pathLst>
                <a:path w="1774189" h="46990">
                  <a:moveTo>
                    <a:pt x="1774101" y="46722"/>
                  </a:moveTo>
                  <a:lnTo>
                    <a:pt x="2963" y="46722"/>
                  </a:lnTo>
                  <a:lnTo>
                    <a:pt x="14739" y="28345"/>
                  </a:lnTo>
                  <a:lnTo>
                    <a:pt x="0" y="0"/>
                  </a:lnTo>
                  <a:lnTo>
                    <a:pt x="1774101" y="0"/>
                  </a:lnTo>
                  <a:lnTo>
                    <a:pt x="1774101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0291" y="1065820"/>
              <a:ext cx="193561" cy="193275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1781663" y="1487882"/>
            <a:ext cx="2504440" cy="193675"/>
            <a:chOff x="1781663" y="1487882"/>
            <a:chExt cx="2504440" cy="193675"/>
          </a:xfrm>
        </p:grpSpPr>
        <p:sp>
          <p:nvSpPr>
            <p:cNvPr id="14" name="object 14" descr=""/>
            <p:cNvSpPr/>
            <p:nvPr/>
          </p:nvSpPr>
          <p:spPr>
            <a:xfrm>
              <a:off x="1781663" y="1561158"/>
              <a:ext cx="2412365" cy="46990"/>
            </a:xfrm>
            <a:custGeom>
              <a:avLst/>
              <a:gdLst/>
              <a:ahLst/>
              <a:cxnLst/>
              <a:rect l="l" t="t" r="r" b="b"/>
              <a:pathLst>
                <a:path w="2412365" h="46990">
                  <a:moveTo>
                    <a:pt x="2412338" y="46722"/>
                  </a:moveTo>
                  <a:lnTo>
                    <a:pt x="0" y="46722"/>
                  </a:lnTo>
                  <a:lnTo>
                    <a:pt x="0" y="0"/>
                  </a:lnTo>
                  <a:lnTo>
                    <a:pt x="2412338" y="0"/>
                  </a:lnTo>
                  <a:lnTo>
                    <a:pt x="2412338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2386" y="1487882"/>
              <a:ext cx="193561" cy="193275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1778231" y="-311"/>
            <a:ext cx="5850255" cy="798195"/>
            <a:chOff x="1778231" y="-311"/>
            <a:chExt cx="5850255" cy="798195"/>
          </a:xfrm>
        </p:grpSpPr>
        <p:sp>
          <p:nvSpPr>
            <p:cNvPr id="17" name="object 17" descr=""/>
            <p:cNvSpPr/>
            <p:nvPr/>
          </p:nvSpPr>
          <p:spPr>
            <a:xfrm>
              <a:off x="1778231" y="677789"/>
              <a:ext cx="4044950" cy="46990"/>
            </a:xfrm>
            <a:custGeom>
              <a:avLst/>
              <a:gdLst/>
              <a:ahLst/>
              <a:cxnLst/>
              <a:rect l="l" t="t" r="r" b="b"/>
              <a:pathLst>
                <a:path w="4044950" h="46990">
                  <a:moveTo>
                    <a:pt x="4044350" y="46722"/>
                  </a:moveTo>
                  <a:lnTo>
                    <a:pt x="24253" y="46722"/>
                  </a:lnTo>
                  <a:lnTo>
                    <a:pt x="0" y="0"/>
                  </a:lnTo>
                  <a:lnTo>
                    <a:pt x="4044350" y="0"/>
                  </a:lnTo>
                  <a:lnTo>
                    <a:pt x="4044350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0967" y="604434"/>
              <a:ext cx="193560" cy="193275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858636" y="77311"/>
              <a:ext cx="660400" cy="659765"/>
            </a:xfrm>
            <a:custGeom>
              <a:avLst/>
              <a:gdLst/>
              <a:ahLst/>
              <a:cxnLst/>
              <a:rect l="l" t="t" r="r" b="b"/>
              <a:pathLst>
                <a:path w="660400" h="659765">
                  <a:moveTo>
                    <a:pt x="660188" y="27531"/>
                  </a:moveTo>
                  <a:lnTo>
                    <a:pt x="27572" y="659216"/>
                  </a:lnTo>
                  <a:lnTo>
                    <a:pt x="0" y="631684"/>
                  </a:lnTo>
                  <a:lnTo>
                    <a:pt x="632616" y="0"/>
                  </a:lnTo>
                  <a:lnTo>
                    <a:pt x="660188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1514" y="13471"/>
              <a:ext cx="161274" cy="16103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526483" y="36287"/>
              <a:ext cx="1056005" cy="23495"/>
            </a:xfrm>
            <a:custGeom>
              <a:avLst/>
              <a:gdLst/>
              <a:ahLst/>
              <a:cxnLst/>
              <a:rect l="l" t="t" r="r" b="b"/>
              <a:pathLst>
                <a:path w="1056004" h="23494">
                  <a:moveTo>
                    <a:pt x="1055929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55929" y="0"/>
                  </a:lnTo>
                  <a:lnTo>
                    <a:pt x="1055929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1644" y="-311"/>
              <a:ext cx="96702" cy="9656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6317169" y="266474"/>
              <a:ext cx="1045210" cy="23495"/>
            </a:xfrm>
            <a:custGeom>
              <a:avLst/>
              <a:gdLst/>
              <a:ahLst/>
              <a:cxnLst/>
              <a:rect l="l" t="t" r="r" b="b"/>
              <a:pathLst>
                <a:path w="1045209" h="23495">
                  <a:moveTo>
                    <a:pt x="1045089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45089" y="0"/>
                  </a:lnTo>
                  <a:lnTo>
                    <a:pt x="1045089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1568" y="229874"/>
              <a:ext cx="96702" cy="9656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114093" y="484357"/>
              <a:ext cx="1379220" cy="23495"/>
            </a:xfrm>
            <a:custGeom>
              <a:avLst/>
              <a:gdLst/>
              <a:ahLst/>
              <a:cxnLst/>
              <a:rect l="l" t="t" r="r" b="b"/>
              <a:pathLst>
                <a:path w="1379220" h="23495">
                  <a:moveTo>
                    <a:pt x="1379103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379103" y="0"/>
                  </a:lnTo>
                  <a:lnTo>
                    <a:pt x="1379103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42427" y="447758"/>
              <a:ext cx="96702" cy="96560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3687474" y="131913"/>
            <a:ext cx="2343150" cy="2079625"/>
            <a:chOff x="3687474" y="131913"/>
            <a:chExt cx="2343150" cy="2079625"/>
          </a:xfrm>
        </p:grpSpPr>
        <p:sp>
          <p:nvSpPr>
            <p:cNvPr id="28" name="object 28" descr=""/>
            <p:cNvSpPr/>
            <p:nvPr/>
          </p:nvSpPr>
          <p:spPr>
            <a:xfrm>
              <a:off x="4240815" y="908324"/>
              <a:ext cx="704850" cy="703580"/>
            </a:xfrm>
            <a:custGeom>
              <a:avLst/>
              <a:gdLst/>
              <a:ahLst/>
              <a:cxnLst/>
              <a:rect l="l" t="t" r="r" b="b"/>
              <a:pathLst>
                <a:path w="704850" h="703580">
                  <a:moveTo>
                    <a:pt x="704304" y="27531"/>
                  </a:moveTo>
                  <a:lnTo>
                    <a:pt x="27572" y="703266"/>
                  </a:lnTo>
                  <a:lnTo>
                    <a:pt x="0" y="675734"/>
                  </a:lnTo>
                  <a:lnTo>
                    <a:pt x="676731" y="0"/>
                  </a:lnTo>
                  <a:lnTo>
                    <a:pt x="704304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7914" y="844433"/>
              <a:ext cx="161274" cy="161037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3713071" y="1324287"/>
              <a:ext cx="824230" cy="822960"/>
            </a:xfrm>
            <a:custGeom>
              <a:avLst/>
              <a:gdLst/>
              <a:ahLst/>
              <a:cxnLst/>
              <a:rect l="l" t="t" r="r" b="b"/>
              <a:pathLst>
                <a:path w="824229" h="822960">
                  <a:moveTo>
                    <a:pt x="824077" y="795332"/>
                  </a:moveTo>
                  <a:lnTo>
                    <a:pt x="796505" y="822863"/>
                  </a:lnTo>
                  <a:lnTo>
                    <a:pt x="0" y="27531"/>
                  </a:lnTo>
                  <a:lnTo>
                    <a:pt x="27572" y="0"/>
                  </a:lnTo>
                  <a:lnTo>
                    <a:pt x="824077" y="79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9969" y="2050033"/>
              <a:ext cx="161274" cy="161037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3687474" y="195806"/>
              <a:ext cx="699770" cy="698500"/>
            </a:xfrm>
            <a:custGeom>
              <a:avLst/>
              <a:gdLst/>
              <a:ahLst/>
              <a:cxnLst/>
              <a:rect l="l" t="t" r="r" b="b"/>
              <a:pathLst>
                <a:path w="699770" h="698500">
                  <a:moveTo>
                    <a:pt x="699506" y="27531"/>
                  </a:moveTo>
                  <a:lnTo>
                    <a:pt x="27572" y="698476"/>
                  </a:lnTo>
                  <a:lnTo>
                    <a:pt x="0" y="670944"/>
                  </a:lnTo>
                  <a:lnTo>
                    <a:pt x="671934" y="0"/>
                  </a:lnTo>
                  <a:lnTo>
                    <a:pt x="699506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9690" y="131913"/>
              <a:ext cx="161274" cy="161037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840453" y="403818"/>
              <a:ext cx="782955" cy="781685"/>
            </a:xfrm>
            <a:custGeom>
              <a:avLst/>
              <a:gdLst/>
              <a:ahLst/>
              <a:cxnLst/>
              <a:rect l="l" t="t" r="r" b="b"/>
              <a:pathLst>
                <a:path w="782954" h="781685">
                  <a:moveTo>
                    <a:pt x="782498" y="27531"/>
                  </a:moveTo>
                  <a:lnTo>
                    <a:pt x="27572" y="781346"/>
                  </a:lnTo>
                  <a:lnTo>
                    <a:pt x="0" y="753814"/>
                  </a:lnTo>
                  <a:lnTo>
                    <a:pt x="754926" y="0"/>
                  </a:lnTo>
                  <a:lnTo>
                    <a:pt x="782498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5676" y="339906"/>
              <a:ext cx="161274" cy="161037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4973939" y="893492"/>
              <a:ext cx="1010919" cy="23495"/>
            </a:xfrm>
            <a:custGeom>
              <a:avLst/>
              <a:gdLst/>
              <a:ahLst/>
              <a:cxnLst/>
              <a:rect l="l" t="t" r="r" b="b"/>
              <a:pathLst>
                <a:path w="1010920" h="23494">
                  <a:moveTo>
                    <a:pt x="1010463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10463" y="0"/>
                  </a:lnTo>
                  <a:lnTo>
                    <a:pt x="1010463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33634" y="856970"/>
              <a:ext cx="96702" cy="96560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4755735" y="1072984"/>
              <a:ext cx="499109" cy="23495"/>
            </a:xfrm>
            <a:custGeom>
              <a:avLst/>
              <a:gdLst/>
              <a:ahLst/>
              <a:cxnLst/>
              <a:rect l="l" t="t" r="r" b="b"/>
              <a:pathLst>
                <a:path w="499110" h="23494">
                  <a:moveTo>
                    <a:pt x="498642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498642" y="0"/>
                  </a:lnTo>
                  <a:lnTo>
                    <a:pt x="498642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3608" y="1036385"/>
              <a:ext cx="96702" cy="96560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4563187" y="1278019"/>
              <a:ext cx="795020" cy="23495"/>
            </a:xfrm>
            <a:custGeom>
              <a:avLst/>
              <a:gdLst/>
              <a:ahLst/>
              <a:cxnLst/>
              <a:rect l="l" t="t" r="r" b="b"/>
              <a:pathLst>
                <a:path w="795020" h="23494">
                  <a:moveTo>
                    <a:pt x="794676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94676" y="0"/>
                  </a:lnTo>
                  <a:lnTo>
                    <a:pt x="794676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7095" y="1241497"/>
              <a:ext cx="96702" cy="96560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4381558" y="176689"/>
              <a:ext cx="746125" cy="23495"/>
            </a:xfrm>
            <a:custGeom>
              <a:avLst/>
              <a:gdLst/>
              <a:ahLst/>
              <a:cxnLst/>
              <a:rect l="l" t="t" r="r" b="b"/>
              <a:pathLst>
                <a:path w="746125" h="23494">
                  <a:moveTo>
                    <a:pt x="745545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45545" y="0"/>
                  </a:lnTo>
                  <a:lnTo>
                    <a:pt x="745545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76335" y="140167"/>
              <a:ext cx="96702" cy="96560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4636650" y="382891"/>
              <a:ext cx="776605" cy="23495"/>
            </a:xfrm>
            <a:custGeom>
              <a:avLst/>
              <a:gdLst/>
              <a:ahLst/>
              <a:cxnLst/>
              <a:rect l="l" t="t" r="r" b="b"/>
              <a:pathLst>
                <a:path w="776604" h="23495">
                  <a:moveTo>
                    <a:pt x="776427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76427" y="0"/>
                  </a:lnTo>
                  <a:lnTo>
                    <a:pt x="776427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2387" y="346292"/>
              <a:ext cx="96702" cy="96560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4259822" y="1850605"/>
              <a:ext cx="699135" cy="23495"/>
            </a:xfrm>
            <a:custGeom>
              <a:avLst/>
              <a:gdLst/>
              <a:ahLst/>
              <a:cxnLst/>
              <a:rect l="l" t="t" r="r" b="b"/>
              <a:pathLst>
                <a:path w="699135" h="23494">
                  <a:moveTo>
                    <a:pt x="698676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698676" y="0"/>
                  </a:lnTo>
                  <a:lnTo>
                    <a:pt x="698676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07729" y="1814005"/>
              <a:ext cx="96702" cy="96560"/>
            </a:xfrm>
            <a:prstGeom prst="rect">
              <a:avLst/>
            </a:prstGeom>
          </p:spPr>
        </p:pic>
      </p:grpSp>
      <p:sp>
        <p:nvSpPr>
          <p:cNvPr id="48" name="object 48" descr=""/>
          <p:cNvSpPr/>
          <p:nvPr/>
        </p:nvSpPr>
        <p:spPr>
          <a:xfrm>
            <a:off x="315917" y="329160"/>
            <a:ext cx="1807210" cy="1603375"/>
          </a:xfrm>
          <a:custGeom>
            <a:avLst/>
            <a:gdLst/>
            <a:ahLst/>
            <a:cxnLst/>
            <a:rect l="l" t="t" r="r" b="b"/>
            <a:pathLst>
              <a:path w="1807210" h="1603375">
                <a:moveTo>
                  <a:pt x="1319522" y="1603131"/>
                </a:moveTo>
                <a:lnTo>
                  <a:pt x="416210" y="1562326"/>
                </a:lnTo>
                <a:lnTo>
                  <a:pt x="0" y="760722"/>
                </a:lnTo>
                <a:lnTo>
                  <a:pt x="487022" y="0"/>
                </a:lnTo>
                <a:lnTo>
                  <a:pt x="1390333" y="40882"/>
                </a:lnTo>
                <a:lnTo>
                  <a:pt x="1410560" y="79818"/>
                </a:lnTo>
                <a:lnTo>
                  <a:pt x="528510" y="79818"/>
                </a:lnTo>
                <a:lnTo>
                  <a:pt x="89917" y="764771"/>
                </a:lnTo>
                <a:lnTo>
                  <a:pt x="464718" y="1486558"/>
                </a:lnTo>
                <a:lnTo>
                  <a:pt x="1278033" y="1523313"/>
                </a:lnTo>
                <a:lnTo>
                  <a:pt x="1370637" y="1523313"/>
                </a:lnTo>
                <a:lnTo>
                  <a:pt x="1319522" y="1603131"/>
                </a:lnTo>
                <a:close/>
              </a:path>
              <a:path w="1807210" h="1603375">
                <a:moveTo>
                  <a:pt x="1370637" y="1523313"/>
                </a:moveTo>
                <a:lnTo>
                  <a:pt x="1278033" y="1523313"/>
                </a:lnTo>
                <a:lnTo>
                  <a:pt x="1716626" y="838360"/>
                </a:lnTo>
                <a:lnTo>
                  <a:pt x="1341826" y="116651"/>
                </a:lnTo>
                <a:lnTo>
                  <a:pt x="528510" y="79818"/>
                </a:lnTo>
                <a:lnTo>
                  <a:pt x="1410560" y="79818"/>
                </a:lnTo>
                <a:lnTo>
                  <a:pt x="1806622" y="842408"/>
                </a:lnTo>
                <a:lnTo>
                  <a:pt x="1370637" y="1523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6331102" y="4261446"/>
            <a:ext cx="985519" cy="3658870"/>
          </a:xfrm>
          <a:custGeom>
            <a:avLst/>
            <a:gdLst/>
            <a:ahLst/>
            <a:cxnLst/>
            <a:rect l="l" t="t" r="r" b="b"/>
            <a:pathLst>
              <a:path w="985520" h="3658870">
                <a:moveTo>
                  <a:pt x="984935" y="0"/>
                </a:moveTo>
                <a:lnTo>
                  <a:pt x="0" y="0"/>
                </a:lnTo>
                <a:lnTo>
                  <a:pt x="0" y="175260"/>
                </a:lnTo>
                <a:lnTo>
                  <a:pt x="0" y="3658870"/>
                </a:lnTo>
                <a:lnTo>
                  <a:pt x="175107" y="3658870"/>
                </a:lnTo>
                <a:lnTo>
                  <a:pt x="175107" y="175260"/>
                </a:lnTo>
                <a:lnTo>
                  <a:pt x="809828" y="175260"/>
                </a:lnTo>
                <a:lnTo>
                  <a:pt x="809828" y="3658451"/>
                </a:lnTo>
                <a:lnTo>
                  <a:pt x="984935" y="3658451"/>
                </a:lnTo>
                <a:lnTo>
                  <a:pt x="984935" y="175260"/>
                </a:lnTo>
                <a:lnTo>
                  <a:pt x="984935" y="175094"/>
                </a:lnTo>
                <a:lnTo>
                  <a:pt x="984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5080686" y="5188546"/>
            <a:ext cx="985519" cy="2731770"/>
          </a:xfrm>
          <a:custGeom>
            <a:avLst/>
            <a:gdLst/>
            <a:ahLst/>
            <a:cxnLst/>
            <a:rect l="l" t="t" r="r" b="b"/>
            <a:pathLst>
              <a:path w="985520" h="2731770">
                <a:moveTo>
                  <a:pt x="984935" y="175361"/>
                </a:moveTo>
                <a:lnTo>
                  <a:pt x="808951" y="175361"/>
                </a:lnTo>
                <a:lnTo>
                  <a:pt x="808951" y="2731351"/>
                </a:lnTo>
                <a:lnTo>
                  <a:pt x="984935" y="2731351"/>
                </a:lnTo>
                <a:lnTo>
                  <a:pt x="984935" y="175361"/>
                </a:lnTo>
                <a:close/>
              </a:path>
              <a:path w="985520" h="2731770">
                <a:moveTo>
                  <a:pt x="984935" y="0"/>
                </a:moveTo>
                <a:lnTo>
                  <a:pt x="0" y="0"/>
                </a:lnTo>
                <a:lnTo>
                  <a:pt x="0" y="175260"/>
                </a:lnTo>
                <a:lnTo>
                  <a:pt x="0" y="2731770"/>
                </a:lnTo>
                <a:lnTo>
                  <a:pt x="174231" y="2731770"/>
                </a:lnTo>
                <a:lnTo>
                  <a:pt x="174231" y="175260"/>
                </a:lnTo>
                <a:lnTo>
                  <a:pt x="984935" y="175260"/>
                </a:lnTo>
                <a:lnTo>
                  <a:pt x="9849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3515322" y="5907366"/>
            <a:ext cx="4114800" cy="2468880"/>
          </a:xfrm>
          <a:custGeom>
            <a:avLst/>
            <a:gdLst/>
            <a:ahLst/>
            <a:cxnLst/>
            <a:rect l="l" t="t" r="r" b="b"/>
            <a:pathLst>
              <a:path w="4114800" h="2468879">
                <a:moveTo>
                  <a:pt x="1299870" y="175310"/>
                </a:moveTo>
                <a:lnTo>
                  <a:pt x="1123899" y="175310"/>
                </a:lnTo>
                <a:lnTo>
                  <a:pt x="1123899" y="2012530"/>
                </a:lnTo>
                <a:lnTo>
                  <a:pt x="1299870" y="2012530"/>
                </a:lnTo>
                <a:lnTo>
                  <a:pt x="1299870" y="175310"/>
                </a:lnTo>
                <a:close/>
              </a:path>
              <a:path w="4114800" h="2468879">
                <a:moveTo>
                  <a:pt x="4114787" y="2012950"/>
                </a:moveTo>
                <a:lnTo>
                  <a:pt x="3939692" y="2012950"/>
                </a:lnTo>
                <a:lnTo>
                  <a:pt x="3939692" y="2188210"/>
                </a:lnTo>
                <a:lnTo>
                  <a:pt x="3939692" y="2293620"/>
                </a:lnTo>
                <a:lnTo>
                  <a:pt x="175094" y="2293620"/>
                </a:lnTo>
                <a:lnTo>
                  <a:pt x="175094" y="2188210"/>
                </a:lnTo>
                <a:lnTo>
                  <a:pt x="3939692" y="2188210"/>
                </a:lnTo>
                <a:lnTo>
                  <a:pt x="3939692" y="2012950"/>
                </a:lnTo>
                <a:lnTo>
                  <a:pt x="489178" y="2012950"/>
                </a:lnTo>
                <a:lnTo>
                  <a:pt x="489178" y="175260"/>
                </a:lnTo>
                <a:lnTo>
                  <a:pt x="1299870" y="175260"/>
                </a:lnTo>
                <a:lnTo>
                  <a:pt x="1299870" y="0"/>
                </a:lnTo>
                <a:lnTo>
                  <a:pt x="314947" y="0"/>
                </a:lnTo>
                <a:lnTo>
                  <a:pt x="314947" y="175260"/>
                </a:lnTo>
                <a:lnTo>
                  <a:pt x="314947" y="2012950"/>
                </a:lnTo>
                <a:lnTo>
                  <a:pt x="0" y="2012950"/>
                </a:lnTo>
                <a:lnTo>
                  <a:pt x="0" y="2188210"/>
                </a:lnTo>
                <a:lnTo>
                  <a:pt x="0" y="2293620"/>
                </a:lnTo>
                <a:lnTo>
                  <a:pt x="0" y="2468880"/>
                </a:lnTo>
                <a:lnTo>
                  <a:pt x="4114787" y="2468880"/>
                </a:lnTo>
                <a:lnTo>
                  <a:pt x="4114787" y="2293772"/>
                </a:lnTo>
                <a:lnTo>
                  <a:pt x="4114787" y="2293620"/>
                </a:lnTo>
                <a:lnTo>
                  <a:pt x="4114787" y="2188210"/>
                </a:lnTo>
                <a:lnTo>
                  <a:pt x="4114787" y="2187625"/>
                </a:lnTo>
                <a:lnTo>
                  <a:pt x="4114787" y="2012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30">
                <a:latin typeface="Trebuchet MS"/>
                <a:cs typeface="Trebuchet MS"/>
              </a:rPr>
              <a:t>Key</a:t>
            </a:r>
            <a:r>
              <a:rPr dirty="0" spc="-560">
                <a:latin typeface="Trebuchet MS"/>
                <a:cs typeface="Trebuchet MS"/>
              </a:rPr>
              <a:t> </a:t>
            </a:r>
            <a:r>
              <a:rPr dirty="0" spc="-30">
                <a:latin typeface="Trebuchet MS"/>
                <a:cs typeface="Trebuchet MS"/>
              </a:rPr>
              <a:t>Insight:</a:t>
            </a:r>
          </a:p>
        </p:txBody>
      </p:sp>
      <p:sp>
        <p:nvSpPr>
          <p:cNvPr id="53" name="object 53" descr=""/>
          <p:cNvSpPr txBox="1"/>
          <p:nvPr/>
        </p:nvSpPr>
        <p:spPr>
          <a:xfrm>
            <a:off x="760575" y="2177168"/>
            <a:ext cx="7747634" cy="248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66065">
              <a:lnSpc>
                <a:spcPct val="116799"/>
              </a:lnSpc>
              <a:spcBef>
                <a:spcPts val="95"/>
              </a:spcBef>
            </a:pP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Visual</a:t>
            </a:r>
            <a:r>
              <a:rPr dirty="0" sz="2300" spc="-12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85" i="1">
                <a:solidFill>
                  <a:srgbClr val="F4F4F4"/>
                </a:solidFill>
                <a:latin typeface="Trebuchet MS"/>
                <a:cs typeface="Trebuchet MS"/>
              </a:rPr>
              <a:t>analysis</a:t>
            </a:r>
            <a:r>
              <a:rPr dirty="0" sz="2300" spc="-12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60" i="1">
                <a:solidFill>
                  <a:srgbClr val="F4F4F4"/>
                </a:solidFill>
                <a:latin typeface="Trebuchet MS"/>
                <a:cs typeface="Trebuchet MS"/>
              </a:rPr>
              <a:t>shows</a:t>
            </a:r>
            <a:r>
              <a:rPr dirty="0" sz="2300" spc="-12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that</a:t>
            </a:r>
            <a:r>
              <a:rPr dirty="0" sz="2300" spc="-12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50" i="1">
                <a:solidFill>
                  <a:srgbClr val="F4F4F4"/>
                </a:solidFill>
                <a:latin typeface="Trebuchet MS"/>
                <a:cs typeface="Trebuchet MS"/>
              </a:rPr>
              <a:t>males</a:t>
            </a:r>
            <a:r>
              <a:rPr dirty="0" sz="2300" spc="-12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55" i="1">
                <a:solidFill>
                  <a:srgbClr val="F4F4F4"/>
                </a:solidFill>
                <a:latin typeface="Trebuchet MS"/>
                <a:cs typeface="Trebuchet MS"/>
              </a:rPr>
              <a:t>have</a:t>
            </a:r>
            <a:r>
              <a:rPr dirty="0" sz="2300" spc="-12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360" i="1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300" spc="-114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higher</a:t>
            </a:r>
            <a:r>
              <a:rPr dirty="0" sz="2300" spc="-12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rate</a:t>
            </a:r>
            <a:r>
              <a:rPr dirty="0" sz="2300" spc="-12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25" i="1">
                <a:solidFill>
                  <a:srgbClr val="F4F4F4"/>
                </a:solidFill>
                <a:latin typeface="Trebuchet MS"/>
                <a:cs typeface="Trebuchet MS"/>
              </a:rPr>
              <a:t>of</a:t>
            </a:r>
            <a:r>
              <a:rPr dirty="0" sz="2300" spc="-2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heart</a:t>
            </a:r>
            <a:r>
              <a:rPr dirty="0" sz="2300" spc="-16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25" i="1">
                <a:solidFill>
                  <a:srgbClr val="F4F4F4"/>
                </a:solidFill>
                <a:latin typeface="Trebuchet MS"/>
                <a:cs typeface="Trebuchet MS"/>
              </a:rPr>
              <a:t>disease</a:t>
            </a:r>
            <a:r>
              <a:rPr dirty="0" sz="2300" spc="-15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90" i="1">
                <a:solidFill>
                  <a:srgbClr val="F4F4F4"/>
                </a:solidFill>
                <a:latin typeface="Trebuchet MS"/>
                <a:cs typeface="Trebuchet MS"/>
              </a:rPr>
              <a:t>than</a:t>
            </a:r>
            <a:r>
              <a:rPr dirty="0" sz="2300" spc="-15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80" i="1">
                <a:solidFill>
                  <a:srgbClr val="F4F4F4"/>
                </a:solidFill>
                <a:latin typeface="Trebuchet MS"/>
                <a:cs typeface="Trebuchet MS"/>
              </a:rPr>
              <a:t>females</a:t>
            </a:r>
            <a:r>
              <a:rPr dirty="0" sz="2300" spc="-15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dirty="0" sz="2300" spc="-15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25" i="1">
                <a:solidFill>
                  <a:srgbClr val="F4F4F4"/>
                </a:solidFill>
                <a:latin typeface="Trebuchet MS"/>
                <a:cs typeface="Trebuchet MS"/>
              </a:rPr>
              <a:t>this</a:t>
            </a:r>
            <a:r>
              <a:rPr dirty="0" sz="2300" spc="-16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dataset.</a:t>
            </a:r>
            <a:endParaRPr sz="2300">
              <a:latin typeface="Trebuchet MS"/>
              <a:cs typeface="Trebuchet MS"/>
            </a:endParaRPr>
          </a:p>
          <a:p>
            <a:pPr marL="12700" marR="5080" indent="75565">
              <a:lnSpc>
                <a:spcPct val="116799"/>
              </a:lnSpc>
            </a:pPr>
            <a:r>
              <a:rPr dirty="0" sz="2300" spc="-150" i="1">
                <a:solidFill>
                  <a:srgbClr val="F4F4F4"/>
                </a:solidFill>
                <a:latin typeface="Trebuchet MS"/>
                <a:cs typeface="Trebuchet MS"/>
              </a:rPr>
              <a:t>It</a:t>
            </a:r>
            <a:r>
              <a:rPr dirty="0" sz="2300" spc="-17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80" i="1">
                <a:solidFill>
                  <a:srgbClr val="F4F4F4"/>
                </a:solidFill>
                <a:latin typeface="Trebuchet MS"/>
                <a:cs typeface="Trebuchet MS"/>
              </a:rPr>
              <a:t>aligns</a:t>
            </a:r>
            <a:r>
              <a:rPr dirty="0" sz="2300" spc="-17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50" i="1">
                <a:solidFill>
                  <a:srgbClr val="F4F4F4"/>
                </a:solidFill>
                <a:latin typeface="Trebuchet MS"/>
                <a:cs typeface="Trebuchet MS"/>
              </a:rPr>
              <a:t>with</a:t>
            </a:r>
            <a:r>
              <a:rPr dirty="0" sz="2300" spc="-17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80" i="1">
                <a:solidFill>
                  <a:srgbClr val="F4F4F4"/>
                </a:solidFill>
                <a:latin typeface="Trebuchet MS"/>
                <a:cs typeface="Trebuchet MS"/>
              </a:rPr>
              <a:t>broader</a:t>
            </a:r>
            <a:r>
              <a:rPr dirty="0" sz="2300" spc="-17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60" i="1">
                <a:solidFill>
                  <a:srgbClr val="F4F4F4"/>
                </a:solidFill>
                <a:latin typeface="Trebuchet MS"/>
                <a:cs typeface="Trebuchet MS"/>
              </a:rPr>
              <a:t>epidemiological</a:t>
            </a:r>
            <a:r>
              <a:rPr dirty="0" sz="2300" spc="-17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45" i="1">
                <a:solidFill>
                  <a:srgbClr val="F4F4F4"/>
                </a:solidFill>
                <a:latin typeface="Trebuchet MS"/>
                <a:cs typeface="Trebuchet MS"/>
              </a:rPr>
              <a:t>data</a:t>
            </a:r>
            <a:r>
              <a:rPr dirty="0" sz="2300" spc="-17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20" i="1">
                <a:solidFill>
                  <a:srgbClr val="F4F4F4"/>
                </a:solidFill>
                <a:latin typeface="Trebuchet MS"/>
                <a:cs typeface="Trebuchet MS"/>
              </a:rPr>
              <a:t>suggesting</a:t>
            </a:r>
            <a:r>
              <a:rPr dirty="0" sz="2300" spc="12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229" i="1">
                <a:solidFill>
                  <a:srgbClr val="F4F4F4"/>
                </a:solidFill>
                <a:latin typeface="Trebuchet MS"/>
                <a:cs typeface="Trebuchet MS"/>
              </a:rPr>
              <a:t>men</a:t>
            </a:r>
            <a:r>
              <a:rPr dirty="0" sz="2300" spc="-14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85" i="1">
                <a:solidFill>
                  <a:srgbClr val="F4F4F4"/>
                </a:solidFill>
                <a:latin typeface="Trebuchet MS"/>
                <a:cs typeface="Trebuchet MS"/>
              </a:rPr>
              <a:t>are</a:t>
            </a:r>
            <a:r>
              <a:rPr dirty="0" sz="2300" spc="-14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70" i="1">
                <a:solidFill>
                  <a:srgbClr val="F4F4F4"/>
                </a:solidFill>
                <a:latin typeface="Trebuchet MS"/>
                <a:cs typeface="Trebuchet MS"/>
              </a:rPr>
              <a:t>at</a:t>
            </a:r>
            <a:r>
              <a:rPr dirty="0" sz="2300" spc="-14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greater</a:t>
            </a:r>
            <a:r>
              <a:rPr dirty="0" sz="2300" spc="-14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85" i="1">
                <a:solidFill>
                  <a:srgbClr val="F4F4F4"/>
                </a:solidFill>
                <a:latin typeface="Trebuchet MS"/>
                <a:cs typeface="Trebuchet MS"/>
              </a:rPr>
              <a:t>cardiovascular</a:t>
            </a:r>
            <a:r>
              <a:rPr dirty="0" sz="2300" spc="-14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45" i="1">
                <a:solidFill>
                  <a:srgbClr val="F4F4F4"/>
                </a:solidFill>
                <a:latin typeface="Trebuchet MS"/>
                <a:cs typeface="Trebuchet MS"/>
              </a:rPr>
              <a:t>risk,</a:t>
            </a:r>
            <a:r>
              <a:rPr dirty="0" sz="2300" spc="-14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45" i="1">
                <a:solidFill>
                  <a:srgbClr val="F4F4F4"/>
                </a:solidFill>
                <a:latin typeface="Trebuchet MS"/>
                <a:cs typeface="Trebuchet MS"/>
              </a:rPr>
              <a:t>especially</a:t>
            </a:r>
            <a:r>
              <a:rPr dirty="0" sz="2300" spc="-14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before </a:t>
            </a:r>
            <a:r>
              <a:rPr dirty="0" sz="2300" spc="185" i="1">
                <a:solidFill>
                  <a:srgbClr val="F4F4F4"/>
                </a:solidFill>
                <a:latin typeface="Trebuchet MS"/>
                <a:cs typeface="Trebuchet MS"/>
              </a:rPr>
              <a:t>menopause</a:t>
            </a:r>
            <a:r>
              <a:rPr dirty="0" sz="2300" spc="-114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dirty="0" sz="2300" spc="-114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75" i="1">
                <a:solidFill>
                  <a:srgbClr val="F4F4F4"/>
                </a:solidFill>
                <a:latin typeface="Trebuchet MS"/>
                <a:cs typeface="Trebuchet MS"/>
              </a:rPr>
              <a:t>women.</a:t>
            </a:r>
            <a:r>
              <a:rPr dirty="0" sz="2300" spc="-114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This</a:t>
            </a:r>
            <a:r>
              <a:rPr dirty="0" sz="2300" spc="-114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difference</a:t>
            </a:r>
            <a:r>
              <a:rPr dirty="0" sz="2300" spc="-114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is</a:t>
            </a:r>
            <a:r>
              <a:rPr dirty="0" sz="2300" spc="-114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important</a:t>
            </a:r>
            <a:r>
              <a:rPr dirty="0" sz="2300" spc="-11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25" i="1">
                <a:solidFill>
                  <a:srgbClr val="F4F4F4"/>
                </a:solidFill>
                <a:latin typeface="Trebuchet MS"/>
                <a:cs typeface="Trebuchet MS"/>
              </a:rPr>
              <a:t>for </a:t>
            </a:r>
            <a:r>
              <a:rPr dirty="0" sz="2300" spc="135" i="1">
                <a:solidFill>
                  <a:srgbClr val="F4F4F4"/>
                </a:solidFill>
                <a:latin typeface="Trebuchet MS"/>
                <a:cs typeface="Trebuchet MS"/>
              </a:rPr>
              <a:t>gender-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specific</a:t>
            </a:r>
            <a:r>
              <a:rPr dirty="0" sz="2300" spc="-4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95" i="1">
                <a:solidFill>
                  <a:srgbClr val="F4F4F4"/>
                </a:solidFill>
                <a:latin typeface="Trebuchet MS"/>
                <a:cs typeface="Trebuchet MS"/>
              </a:rPr>
              <a:t>screening</a:t>
            </a:r>
            <a:r>
              <a:rPr dirty="0" sz="2300" spc="-4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220" i="1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2300" spc="-4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preventive</a:t>
            </a:r>
            <a:r>
              <a:rPr dirty="0" sz="2300" spc="-4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strategies.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4957" y="1391330"/>
            <a:ext cx="6657974" cy="55244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810472" y="771078"/>
            <a:ext cx="1860550" cy="193675"/>
            <a:chOff x="1810472" y="771078"/>
            <a:chExt cx="1860550" cy="193675"/>
          </a:xfrm>
        </p:grpSpPr>
        <p:sp>
          <p:nvSpPr>
            <p:cNvPr id="4" name="object 4" descr=""/>
            <p:cNvSpPr/>
            <p:nvPr/>
          </p:nvSpPr>
          <p:spPr>
            <a:xfrm>
              <a:off x="1810472" y="844355"/>
              <a:ext cx="1768475" cy="46990"/>
            </a:xfrm>
            <a:custGeom>
              <a:avLst/>
              <a:gdLst/>
              <a:ahLst/>
              <a:cxnLst/>
              <a:rect l="l" t="t" r="r" b="b"/>
              <a:pathLst>
                <a:path w="1768475" h="46990">
                  <a:moveTo>
                    <a:pt x="1768019" y="46722"/>
                  </a:moveTo>
                  <a:lnTo>
                    <a:pt x="24253" y="46722"/>
                  </a:lnTo>
                  <a:lnTo>
                    <a:pt x="0" y="0"/>
                  </a:lnTo>
                  <a:lnTo>
                    <a:pt x="1768019" y="0"/>
                  </a:lnTo>
                  <a:lnTo>
                    <a:pt x="1768019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6875" y="771078"/>
              <a:ext cx="193561" cy="193276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851648" y="1245313"/>
            <a:ext cx="1847850" cy="193675"/>
            <a:chOff x="1851648" y="1245313"/>
            <a:chExt cx="1847850" cy="193675"/>
          </a:xfrm>
        </p:grpSpPr>
        <p:sp>
          <p:nvSpPr>
            <p:cNvPr id="7" name="object 7" descr=""/>
            <p:cNvSpPr/>
            <p:nvPr/>
          </p:nvSpPr>
          <p:spPr>
            <a:xfrm>
              <a:off x="1851648" y="1318590"/>
              <a:ext cx="1755775" cy="46990"/>
            </a:xfrm>
            <a:custGeom>
              <a:avLst/>
              <a:gdLst/>
              <a:ahLst/>
              <a:cxnLst/>
              <a:rect l="l" t="t" r="r" b="b"/>
              <a:pathLst>
                <a:path w="1755775" h="46990">
                  <a:moveTo>
                    <a:pt x="1755385" y="46722"/>
                  </a:moveTo>
                  <a:lnTo>
                    <a:pt x="0" y="46722"/>
                  </a:lnTo>
                  <a:lnTo>
                    <a:pt x="29946" y="0"/>
                  </a:lnTo>
                  <a:lnTo>
                    <a:pt x="1755385" y="0"/>
                  </a:lnTo>
                  <a:lnTo>
                    <a:pt x="1755385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5418" y="1245313"/>
              <a:ext cx="193561" cy="193275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1963558" y="1065820"/>
            <a:ext cx="1866264" cy="193675"/>
            <a:chOff x="1963558" y="1065820"/>
            <a:chExt cx="1866264" cy="193675"/>
          </a:xfrm>
        </p:grpSpPr>
        <p:sp>
          <p:nvSpPr>
            <p:cNvPr id="10" name="object 10" descr=""/>
            <p:cNvSpPr/>
            <p:nvPr/>
          </p:nvSpPr>
          <p:spPr>
            <a:xfrm>
              <a:off x="1963558" y="1139175"/>
              <a:ext cx="1774189" cy="46990"/>
            </a:xfrm>
            <a:custGeom>
              <a:avLst/>
              <a:gdLst/>
              <a:ahLst/>
              <a:cxnLst/>
              <a:rect l="l" t="t" r="r" b="b"/>
              <a:pathLst>
                <a:path w="1774189" h="46990">
                  <a:moveTo>
                    <a:pt x="1774101" y="46722"/>
                  </a:moveTo>
                  <a:lnTo>
                    <a:pt x="2963" y="46722"/>
                  </a:lnTo>
                  <a:lnTo>
                    <a:pt x="14739" y="28345"/>
                  </a:lnTo>
                  <a:lnTo>
                    <a:pt x="0" y="0"/>
                  </a:lnTo>
                  <a:lnTo>
                    <a:pt x="1774101" y="0"/>
                  </a:lnTo>
                  <a:lnTo>
                    <a:pt x="1774101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6044" y="1065820"/>
              <a:ext cx="193561" cy="193275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1727417" y="1487882"/>
            <a:ext cx="2504440" cy="193675"/>
            <a:chOff x="1727417" y="1487882"/>
            <a:chExt cx="2504440" cy="193675"/>
          </a:xfrm>
        </p:grpSpPr>
        <p:sp>
          <p:nvSpPr>
            <p:cNvPr id="13" name="object 13" descr=""/>
            <p:cNvSpPr/>
            <p:nvPr/>
          </p:nvSpPr>
          <p:spPr>
            <a:xfrm>
              <a:off x="1727417" y="1561158"/>
              <a:ext cx="2412365" cy="46990"/>
            </a:xfrm>
            <a:custGeom>
              <a:avLst/>
              <a:gdLst/>
              <a:ahLst/>
              <a:cxnLst/>
              <a:rect l="l" t="t" r="r" b="b"/>
              <a:pathLst>
                <a:path w="2412365" h="46990">
                  <a:moveTo>
                    <a:pt x="2412338" y="46722"/>
                  </a:moveTo>
                  <a:lnTo>
                    <a:pt x="0" y="46722"/>
                  </a:lnTo>
                  <a:lnTo>
                    <a:pt x="0" y="0"/>
                  </a:lnTo>
                  <a:lnTo>
                    <a:pt x="2412338" y="0"/>
                  </a:lnTo>
                  <a:lnTo>
                    <a:pt x="2412338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139" y="1487882"/>
              <a:ext cx="193561" cy="193275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723985" y="-311"/>
            <a:ext cx="5850255" cy="798195"/>
            <a:chOff x="1723985" y="-311"/>
            <a:chExt cx="5850255" cy="798195"/>
          </a:xfrm>
        </p:grpSpPr>
        <p:sp>
          <p:nvSpPr>
            <p:cNvPr id="16" name="object 16" descr=""/>
            <p:cNvSpPr/>
            <p:nvPr/>
          </p:nvSpPr>
          <p:spPr>
            <a:xfrm>
              <a:off x="1723985" y="677789"/>
              <a:ext cx="4044950" cy="46990"/>
            </a:xfrm>
            <a:custGeom>
              <a:avLst/>
              <a:gdLst/>
              <a:ahLst/>
              <a:cxnLst/>
              <a:rect l="l" t="t" r="r" b="b"/>
              <a:pathLst>
                <a:path w="4044950" h="46990">
                  <a:moveTo>
                    <a:pt x="4044350" y="46722"/>
                  </a:moveTo>
                  <a:lnTo>
                    <a:pt x="24253" y="46722"/>
                  </a:lnTo>
                  <a:lnTo>
                    <a:pt x="0" y="0"/>
                  </a:lnTo>
                  <a:lnTo>
                    <a:pt x="4044350" y="0"/>
                  </a:lnTo>
                  <a:lnTo>
                    <a:pt x="4044350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6720" y="604434"/>
              <a:ext cx="193560" cy="19327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804390" y="77311"/>
              <a:ext cx="660400" cy="659765"/>
            </a:xfrm>
            <a:custGeom>
              <a:avLst/>
              <a:gdLst/>
              <a:ahLst/>
              <a:cxnLst/>
              <a:rect l="l" t="t" r="r" b="b"/>
              <a:pathLst>
                <a:path w="660400" h="659765">
                  <a:moveTo>
                    <a:pt x="660188" y="27531"/>
                  </a:moveTo>
                  <a:lnTo>
                    <a:pt x="27572" y="659216"/>
                  </a:lnTo>
                  <a:lnTo>
                    <a:pt x="0" y="631684"/>
                  </a:lnTo>
                  <a:lnTo>
                    <a:pt x="632616" y="0"/>
                  </a:lnTo>
                  <a:lnTo>
                    <a:pt x="660188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7268" y="13471"/>
              <a:ext cx="161274" cy="161037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472237" y="36287"/>
              <a:ext cx="1056005" cy="23495"/>
            </a:xfrm>
            <a:custGeom>
              <a:avLst/>
              <a:gdLst/>
              <a:ahLst/>
              <a:cxnLst/>
              <a:rect l="l" t="t" r="r" b="b"/>
              <a:pathLst>
                <a:path w="1056004" h="23494">
                  <a:moveTo>
                    <a:pt x="1055929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55929" y="0"/>
                  </a:lnTo>
                  <a:lnTo>
                    <a:pt x="1055929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7398" y="-311"/>
              <a:ext cx="96702" cy="9656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262922" y="266474"/>
              <a:ext cx="1045210" cy="23495"/>
            </a:xfrm>
            <a:custGeom>
              <a:avLst/>
              <a:gdLst/>
              <a:ahLst/>
              <a:cxnLst/>
              <a:rect l="l" t="t" r="r" b="b"/>
              <a:pathLst>
                <a:path w="1045209" h="23495">
                  <a:moveTo>
                    <a:pt x="1045089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45089" y="0"/>
                  </a:lnTo>
                  <a:lnTo>
                    <a:pt x="1045089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7321" y="229874"/>
              <a:ext cx="96702" cy="9656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059847" y="484357"/>
              <a:ext cx="1379220" cy="23495"/>
            </a:xfrm>
            <a:custGeom>
              <a:avLst/>
              <a:gdLst/>
              <a:ahLst/>
              <a:cxnLst/>
              <a:rect l="l" t="t" r="r" b="b"/>
              <a:pathLst>
                <a:path w="1379220" h="23495">
                  <a:moveTo>
                    <a:pt x="1379103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379103" y="0"/>
                  </a:lnTo>
                  <a:lnTo>
                    <a:pt x="1379103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8181" y="447758"/>
              <a:ext cx="96702" cy="96560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3633228" y="131913"/>
            <a:ext cx="2343150" cy="2079625"/>
            <a:chOff x="3633228" y="131913"/>
            <a:chExt cx="2343150" cy="2079625"/>
          </a:xfrm>
        </p:grpSpPr>
        <p:sp>
          <p:nvSpPr>
            <p:cNvPr id="27" name="object 27" descr=""/>
            <p:cNvSpPr/>
            <p:nvPr/>
          </p:nvSpPr>
          <p:spPr>
            <a:xfrm>
              <a:off x="4186568" y="908324"/>
              <a:ext cx="704850" cy="703580"/>
            </a:xfrm>
            <a:custGeom>
              <a:avLst/>
              <a:gdLst/>
              <a:ahLst/>
              <a:cxnLst/>
              <a:rect l="l" t="t" r="r" b="b"/>
              <a:pathLst>
                <a:path w="704850" h="703580">
                  <a:moveTo>
                    <a:pt x="704304" y="27531"/>
                  </a:moveTo>
                  <a:lnTo>
                    <a:pt x="27572" y="703266"/>
                  </a:lnTo>
                  <a:lnTo>
                    <a:pt x="0" y="675734"/>
                  </a:lnTo>
                  <a:lnTo>
                    <a:pt x="676731" y="0"/>
                  </a:lnTo>
                  <a:lnTo>
                    <a:pt x="704304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93667" y="844433"/>
              <a:ext cx="161274" cy="161037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658824" y="1324287"/>
              <a:ext cx="824230" cy="822960"/>
            </a:xfrm>
            <a:custGeom>
              <a:avLst/>
              <a:gdLst/>
              <a:ahLst/>
              <a:cxnLst/>
              <a:rect l="l" t="t" r="r" b="b"/>
              <a:pathLst>
                <a:path w="824229" h="822960">
                  <a:moveTo>
                    <a:pt x="824077" y="795332"/>
                  </a:moveTo>
                  <a:lnTo>
                    <a:pt x="796505" y="822863"/>
                  </a:lnTo>
                  <a:lnTo>
                    <a:pt x="0" y="27531"/>
                  </a:lnTo>
                  <a:lnTo>
                    <a:pt x="27572" y="0"/>
                  </a:lnTo>
                  <a:lnTo>
                    <a:pt x="824077" y="79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5723" y="2050033"/>
              <a:ext cx="161274" cy="161037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3633228" y="195806"/>
              <a:ext cx="699770" cy="698500"/>
            </a:xfrm>
            <a:custGeom>
              <a:avLst/>
              <a:gdLst/>
              <a:ahLst/>
              <a:cxnLst/>
              <a:rect l="l" t="t" r="r" b="b"/>
              <a:pathLst>
                <a:path w="699770" h="698500">
                  <a:moveTo>
                    <a:pt x="699506" y="27531"/>
                  </a:moveTo>
                  <a:lnTo>
                    <a:pt x="27572" y="698476"/>
                  </a:lnTo>
                  <a:lnTo>
                    <a:pt x="0" y="670944"/>
                  </a:lnTo>
                  <a:lnTo>
                    <a:pt x="671934" y="0"/>
                  </a:lnTo>
                  <a:lnTo>
                    <a:pt x="699506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5444" y="131913"/>
              <a:ext cx="161274" cy="161037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786207" y="403818"/>
              <a:ext cx="782955" cy="781685"/>
            </a:xfrm>
            <a:custGeom>
              <a:avLst/>
              <a:gdLst/>
              <a:ahLst/>
              <a:cxnLst/>
              <a:rect l="l" t="t" r="r" b="b"/>
              <a:pathLst>
                <a:path w="782954" h="781685">
                  <a:moveTo>
                    <a:pt x="782498" y="27531"/>
                  </a:moveTo>
                  <a:lnTo>
                    <a:pt x="27572" y="781346"/>
                  </a:lnTo>
                  <a:lnTo>
                    <a:pt x="0" y="753814"/>
                  </a:lnTo>
                  <a:lnTo>
                    <a:pt x="754926" y="0"/>
                  </a:lnTo>
                  <a:lnTo>
                    <a:pt x="782498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1430" y="339906"/>
              <a:ext cx="161274" cy="161037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4919693" y="893492"/>
              <a:ext cx="1010919" cy="23495"/>
            </a:xfrm>
            <a:custGeom>
              <a:avLst/>
              <a:gdLst/>
              <a:ahLst/>
              <a:cxnLst/>
              <a:rect l="l" t="t" r="r" b="b"/>
              <a:pathLst>
                <a:path w="1010920" h="23494">
                  <a:moveTo>
                    <a:pt x="1010463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10463" y="0"/>
                  </a:lnTo>
                  <a:lnTo>
                    <a:pt x="1010463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9388" y="856970"/>
              <a:ext cx="96702" cy="96560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4701488" y="1072984"/>
              <a:ext cx="499109" cy="23495"/>
            </a:xfrm>
            <a:custGeom>
              <a:avLst/>
              <a:gdLst/>
              <a:ahLst/>
              <a:cxnLst/>
              <a:rect l="l" t="t" r="r" b="b"/>
              <a:pathLst>
                <a:path w="499110" h="23494">
                  <a:moveTo>
                    <a:pt x="498642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498642" y="0"/>
                  </a:lnTo>
                  <a:lnTo>
                    <a:pt x="498642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9361" y="1036385"/>
              <a:ext cx="96702" cy="9656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508941" y="1278019"/>
              <a:ext cx="795020" cy="23495"/>
            </a:xfrm>
            <a:custGeom>
              <a:avLst/>
              <a:gdLst/>
              <a:ahLst/>
              <a:cxnLst/>
              <a:rect l="l" t="t" r="r" b="b"/>
              <a:pathLst>
                <a:path w="795020" h="23494">
                  <a:moveTo>
                    <a:pt x="794676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94676" y="0"/>
                  </a:lnTo>
                  <a:lnTo>
                    <a:pt x="794676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2848" y="1241497"/>
              <a:ext cx="96702" cy="96560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4327311" y="176689"/>
              <a:ext cx="746125" cy="23495"/>
            </a:xfrm>
            <a:custGeom>
              <a:avLst/>
              <a:gdLst/>
              <a:ahLst/>
              <a:cxnLst/>
              <a:rect l="l" t="t" r="r" b="b"/>
              <a:pathLst>
                <a:path w="746125" h="23494">
                  <a:moveTo>
                    <a:pt x="745545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45545" y="0"/>
                  </a:lnTo>
                  <a:lnTo>
                    <a:pt x="745545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2088" y="140167"/>
              <a:ext cx="96702" cy="96560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4582404" y="382891"/>
              <a:ext cx="776605" cy="23495"/>
            </a:xfrm>
            <a:custGeom>
              <a:avLst/>
              <a:gdLst/>
              <a:ahLst/>
              <a:cxnLst/>
              <a:rect l="l" t="t" r="r" b="b"/>
              <a:pathLst>
                <a:path w="776604" h="23495">
                  <a:moveTo>
                    <a:pt x="776427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76427" y="0"/>
                  </a:lnTo>
                  <a:lnTo>
                    <a:pt x="776427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8141" y="346292"/>
              <a:ext cx="96702" cy="9656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205575" y="1850605"/>
              <a:ext cx="699135" cy="23495"/>
            </a:xfrm>
            <a:custGeom>
              <a:avLst/>
              <a:gdLst/>
              <a:ahLst/>
              <a:cxnLst/>
              <a:rect l="l" t="t" r="r" b="b"/>
              <a:pathLst>
                <a:path w="699135" h="23494">
                  <a:moveTo>
                    <a:pt x="698676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698676" y="0"/>
                  </a:lnTo>
                  <a:lnTo>
                    <a:pt x="698676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3483" y="1814005"/>
              <a:ext cx="96702" cy="96560"/>
            </a:xfrm>
            <a:prstGeom prst="rect">
              <a:avLst/>
            </a:prstGeom>
          </p:spPr>
        </p:pic>
      </p:grpSp>
      <p:sp>
        <p:nvSpPr>
          <p:cNvPr id="47" name="object 47" descr=""/>
          <p:cNvSpPr/>
          <p:nvPr/>
        </p:nvSpPr>
        <p:spPr>
          <a:xfrm>
            <a:off x="261671" y="329160"/>
            <a:ext cx="1807210" cy="1603375"/>
          </a:xfrm>
          <a:custGeom>
            <a:avLst/>
            <a:gdLst/>
            <a:ahLst/>
            <a:cxnLst/>
            <a:rect l="l" t="t" r="r" b="b"/>
            <a:pathLst>
              <a:path w="1807210" h="1603375">
                <a:moveTo>
                  <a:pt x="1319522" y="1603131"/>
                </a:moveTo>
                <a:lnTo>
                  <a:pt x="416210" y="1562326"/>
                </a:lnTo>
                <a:lnTo>
                  <a:pt x="0" y="760722"/>
                </a:lnTo>
                <a:lnTo>
                  <a:pt x="487022" y="0"/>
                </a:lnTo>
                <a:lnTo>
                  <a:pt x="1390333" y="40882"/>
                </a:lnTo>
                <a:lnTo>
                  <a:pt x="1410560" y="79818"/>
                </a:lnTo>
                <a:lnTo>
                  <a:pt x="528510" y="79818"/>
                </a:lnTo>
                <a:lnTo>
                  <a:pt x="89917" y="764771"/>
                </a:lnTo>
                <a:lnTo>
                  <a:pt x="464718" y="1486558"/>
                </a:lnTo>
                <a:lnTo>
                  <a:pt x="1278033" y="1523313"/>
                </a:lnTo>
                <a:lnTo>
                  <a:pt x="1370637" y="1523313"/>
                </a:lnTo>
                <a:lnTo>
                  <a:pt x="1319522" y="1603131"/>
                </a:lnTo>
                <a:close/>
              </a:path>
              <a:path w="1807210" h="1603375">
                <a:moveTo>
                  <a:pt x="1370637" y="1523313"/>
                </a:moveTo>
                <a:lnTo>
                  <a:pt x="1278033" y="1523313"/>
                </a:lnTo>
                <a:lnTo>
                  <a:pt x="1716626" y="838360"/>
                </a:lnTo>
                <a:lnTo>
                  <a:pt x="1341826" y="116651"/>
                </a:lnTo>
                <a:lnTo>
                  <a:pt x="528510" y="79818"/>
                </a:lnTo>
                <a:lnTo>
                  <a:pt x="1410560" y="79818"/>
                </a:lnTo>
                <a:lnTo>
                  <a:pt x="1806622" y="842408"/>
                </a:lnTo>
                <a:lnTo>
                  <a:pt x="1370637" y="1523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1816911" y="5671492"/>
            <a:ext cx="236854" cy="1508125"/>
          </a:xfrm>
          <a:custGeom>
            <a:avLst/>
            <a:gdLst/>
            <a:ahLst/>
            <a:cxnLst/>
            <a:rect l="l" t="t" r="r" b="b"/>
            <a:pathLst>
              <a:path w="236855" h="1508125">
                <a:moveTo>
                  <a:pt x="236292" y="1507973"/>
                </a:moveTo>
                <a:lnTo>
                  <a:pt x="187146" y="1490924"/>
                </a:lnTo>
                <a:lnTo>
                  <a:pt x="138880" y="1471597"/>
                </a:lnTo>
                <a:lnTo>
                  <a:pt x="91558" y="1450041"/>
                </a:lnTo>
                <a:lnTo>
                  <a:pt x="45244" y="1426308"/>
                </a:lnTo>
                <a:lnTo>
                  <a:pt x="0" y="1400448"/>
                </a:lnTo>
                <a:lnTo>
                  <a:pt x="0" y="2884"/>
                </a:lnTo>
                <a:lnTo>
                  <a:pt x="7343" y="0"/>
                </a:lnTo>
                <a:lnTo>
                  <a:pt x="11539" y="4458"/>
                </a:lnTo>
                <a:lnTo>
                  <a:pt x="235506" y="236555"/>
                </a:lnTo>
                <a:lnTo>
                  <a:pt x="236292" y="238391"/>
                </a:lnTo>
                <a:lnTo>
                  <a:pt x="236292" y="1507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2251731" y="6103952"/>
            <a:ext cx="236854" cy="1130300"/>
          </a:xfrm>
          <a:custGeom>
            <a:avLst/>
            <a:gdLst/>
            <a:ahLst/>
            <a:cxnLst/>
            <a:rect l="l" t="t" r="r" b="b"/>
            <a:pathLst>
              <a:path w="236855" h="1130300">
                <a:moveTo>
                  <a:pt x="150535" y="1129799"/>
                </a:moveTo>
                <a:lnTo>
                  <a:pt x="112520" y="1129164"/>
                </a:lnTo>
                <a:lnTo>
                  <a:pt x="74775" y="1127275"/>
                </a:lnTo>
                <a:lnTo>
                  <a:pt x="37277" y="1124157"/>
                </a:lnTo>
                <a:lnTo>
                  <a:pt x="0" y="1119834"/>
                </a:lnTo>
                <a:lnTo>
                  <a:pt x="0" y="21242"/>
                </a:lnTo>
                <a:lnTo>
                  <a:pt x="7343" y="18358"/>
                </a:lnTo>
                <a:lnTo>
                  <a:pt x="110147" y="124834"/>
                </a:lnTo>
                <a:lnTo>
                  <a:pt x="114606" y="124834"/>
                </a:lnTo>
                <a:lnTo>
                  <a:pt x="224491" y="4458"/>
                </a:lnTo>
                <a:lnTo>
                  <a:pt x="228687" y="0"/>
                </a:lnTo>
                <a:lnTo>
                  <a:pt x="236293" y="2884"/>
                </a:lnTo>
                <a:lnTo>
                  <a:pt x="236292" y="1126652"/>
                </a:lnTo>
                <a:lnTo>
                  <a:pt x="193610" y="1129013"/>
                </a:lnTo>
                <a:lnTo>
                  <a:pt x="150535" y="1129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2686552" y="5748595"/>
            <a:ext cx="236854" cy="1449705"/>
          </a:xfrm>
          <a:custGeom>
            <a:avLst/>
            <a:gdLst/>
            <a:ahLst/>
            <a:cxnLst/>
            <a:rect l="l" t="t" r="r" b="b"/>
            <a:pathLst>
              <a:path w="236855" h="1449704">
                <a:moveTo>
                  <a:pt x="0" y="1449490"/>
                </a:moveTo>
                <a:lnTo>
                  <a:pt x="0" y="130865"/>
                </a:lnTo>
                <a:lnTo>
                  <a:pt x="786" y="129292"/>
                </a:lnTo>
                <a:lnTo>
                  <a:pt x="119064" y="0"/>
                </a:lnTo>
                <a:lnTo>
                  <a:pt x="123260" y="0"/>
                </a:lnTo>
                <a:lnTo>
                  <a:pt x="126145" y="2622"/>
                </a:lnTo>
                <a:lnTo>
                  <a:pt x="235768" y="112245"/>
                </a:lnTo>
                <a:lnTo>
                  <a:pt x="236292" y="114081"/>
                </a:lnTo>
                <a:lnTo>
                  <a:pt x="236292" y="1359536"/>
                </a:lnTo>
                <a:lnTo>
                  <a:pt x="190821" y="1381781"/>
                </a:lnTo>
                <a:lnTo>
                  <a:pt x="144431" y="1401925"/>
                </a:lnTo>
                <a:lnTo>
                  <a:pt x="97148" y="1419941"/>
                </a:lnTo>
                <a:lnTo>
                  <a:pt x="48995" y="1435804"/>
                </a:lnTo>
                <a:lnTo>
                  <a:pt x="0" y="1449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28651" y="4540351"/>
            <a:ext cx="3933825" cy="3924300"/>
          </a:xfrm>
          <a:custGeom>
            <a:avLst/>
            <a:gdLst/>
            <a:ahLst/>
            <a:cxnLst/>
            <a:rect l="l" t="t" r="r" b="b"/>
            <a:pathLst>
              <a:path w="3933825" h="3924300">
                <a:moveTo>
                  <a:pt x="3329267" y="1755051"/>
                </a:moveTo>
                <a:lnTo>
                  <a:pt x="3328479" y="1753476"/>
                </a:lnTo>
                <a:lnTo>
                  <a:pt x="3104261" y="1531086"/>
                </a:lnTo>
                <a:lnTo>
                  <a:pt x="3100057" y="1526895"/>
                </a:lnTo>
                <a:lnTo>
                  <a:pt x="3092983" y="1530032"/>
                </a:lnTo>
                <a:lnTo>
                  <a:pt x="3092983" y="2436660"/>
                </a:lnTo>
                <a:lnTo>
                  <a:pt x="3135071" y="2400465"/>
                </a:lnTo>
                <a:lnTo>
                  <a:pt x="3175584" y="2361920"/>
                </a:lnTo>
                <a:lnTo>
                  <a:pt x="3209950" y="2326144"/>
                </a:lnTo>
                <a:lnTo>
                  <a:pt x="3242526" y="2289086"/>
                </a:lnTo>
                <a:lnTo>
                  <a:pt x="3273285" y="2250808"/>
                </a:lnTo>
                <a:lnTo>
                  <a:pt x="3302216" y="2211413"/>
                </a:lnTo>
                <a:lnTo>
                  <a:pt x="3329267" y="2170988"/>
                </a:lnTo>
                <a:lnTo>
                  <a:pt x="3329267" y="1755051"/>
                </a:lnTo>
                <a:close/>
              </a:path>
              <a:path w="3933825" h="3924300">
                <a:moveTo>
                  <a:pt x="3383826" y="1489392"/>
                </a:moveTo>
                <a:lnTo>
                  <a:pt x="3381464" y="1486763"/>
                </a:lnTo>
                <a:lnTo>
                  <a:pt x="3325076" y="1430375"/>
                </a:lnTo>
                <a:lnTo>
                  <a:pt x="3328098" y="1420558"/>
                </a:lnTo>
                <a:lnTo>
                  <a:pt x="3330422" y="1410385"/>
                </a:lnTo>
                <a:lnTo>
                  <a:pt x="3331895" y="1399921"/>
                </a:lnTo>
                <a:lnTo>
                  <a:pt x="3332416" y="1389202"/>
                </a:lnTo>
                <a:lnTo>
                  <a:pt x="3322891" y="1341907"/>
                </a:lnTo>
                <a:lnTo>
                  <a:pt x="3296882" y="1303312"/>
                </a:lnTo>
                <a:lnTo>
                  <a:pt x="3258286" y="1277315"/>
                </a:lnTo>
                <a:lnTo>
                  <a:pt x="3210991" y="1267777"/>
                </a:lnTo>
                <a:lnTo>
                  <a:pt x="3200285" y="1268260"/>
                </a:lnTo>
                <a:lnTo>
                  <a:pt x="3189821" y="1269682"/>
                </a:lnTo>
                <a:lnTo>
                  <a:pt x="3179648" y="1271981"/>
                </a:lnTo>
                <a:lnTo>
                  <a:pt x="3169818" y="1275130"/>
                </a:lnTo>
                <a:lnTo>
                  <a:pt x="2895498" y="1000810"/>
                </a:lnTo>
                <a:lnTo>
                  <a:pt x="2896806" y="993990"/>
                </a:lnTo>
                <a:lnTo>
                  <a:pt x="2897340" y="979830"/>
                </a:lnTo>
                <a:lnTo>
                  <a:pt x="2887802" y="932522"/>
                </a:lnTo>
                <a:lnTo>
                  <a:pt x="2861830" y="893940"/>
                </a:lnTo>
                <a:lnTo>
                  <a:pt x="2823311" y="867930"/>
                </a:lnTo>
                <a:lnTo>
                  <a:pt x="2776169" y="858405"/>
                </a:lnTo>
                <a:lnTo>
                  <a:pt x="2728874" y="867930"/>
                </a:lnTo>
                <a:lnTo>
                  <a:pt x="2690279" y="893940"/>
                </a:lnTo>
                <a:lnTo>
                  <a:pt x="2664282" y="932522"/>
                </a:lnTo>
                <a:lnTo>
                  <a:pt x="2654744" y="979830"/>
                </a:lnTo>
                <a:lnTo>
                  <a:pt x="2654744" y="988212"/>
                </a:lnTo>
                <a:lnTo>
                  <a:pt x="2657373" y="1004481"/>
                </a:lnTo>
                <a:lnTo>
                  <a:pt x="2391968" y="1294269"/>
                </a:lnTo>
                <a:lnTo>
                  <a:pt x="2380069" y="1289519"/>
                </a:lnTo>
                <a:lnTo>
                  <a:pt x="2367610" y="1285976"/>
                </a:lnTo>
                <a:lnTo>
                  <a:pt x="2354605" y="1283754"/>
                </a:lnTo>
                <a:lnTo>
                  <a:pt x="2341092" y="1282992"/>
                </a:lnTo>
                <a:lnTo>
                  <a:pt x="2323363" y="1284287"/>
                </a:lnTo>
                <a:lnTo>
                  <a:pt x="2306472" y="1288072"/>
                </a:lnTo>
                <a:lnTo>
                  <a:pt x="2290559" y="1294168"/>
                </a:lnTo>
                <a:lnTo>
                  <a:pt x="2275789" y="1302397"/>
                </a:lnTo>
                <a:lnTo>
                  <a:pt x="2019820" y="1037259"/>
                </a:lnTo>
                <a:lnTo>
                  <a:pt x="2023160" y="1027201"/>
                </a:lnTo>
                <a:lnTo>
                  <a:pt x="2025624" y="1016736"/>
                </a:lnTo>
                <a:lnTo>
                  <a:pt x="2027161" y="1005979"/>
                </a:lnTo>
                <a:lnTo>
                  <a:pt x="2027694" y="995032"/>
                </a:lnTo>
                <a:lnTo>
                  <a:pt x="2018157" y="947737"/>
                </a:lnTo>
                <a:lnTo>
                  <a:pt x="1992160" y="909142"/>
                </a:lnTo>
                <a:lnTo>
                  <a:pt x="1953564" y="883145"/>
                </a:lnTo>
                <a:lnTo>
                  <a:pt x="1906270" y="873607"/>
                </a:lnTo>
                <a:lnTo>
                  <a:pt x="1896338" y="874039"/>
                </a:lnTo>
                <a:lnTo>
                  <a:pt x="1886635" y="875284"/>
                </a:lnTo>
                <a:lnTo>
                  <a:pt x="1877174" y="877265"/>
                </a:lnTo>
                <a:lnTo>
                  <a:pt x="1867979" y="879906"/>
                </a:lnTo>
                <a:lnTo>
                  <a:pt x="1810283" y="819848"/>
                </a:lnTo>
                <a:lnTo>
                  <a:pt x="1810283" y="815657"/>
                </a:lnTo>
                <a:lnTo>
                  <a:pt x="1877161" y="750874"/>
                </a:lnTo>
                <a:lnTo>
                  <a:pt x="1875586" y="744575"/>
                </a:lnTo>
                <a:lnTo>
                  <a:pt x="1603629" y="667473"/>
                </a:lnTo>
                <a:lnTo>
                  <a:pt x="1598904" y="671931"/>
                </a:lnTo>
                <a:lnTo>
                  <a:pt x="1668145" y="945997"/>
                </a:lnTo>
                <a:lnTo>
                  <a:pt x="1674431" y="947826"/>
                </a:lnTo>
                <a:lnTo>
                  <a:pt x="1732394" y="891451"/>
                </a:lnTo>
                <a:lnTo>
                  <a:pt x="1736585" y="891451"/>
                </a:lnTo>
                <a:lnTo>
                  <a:pt x="1793494" y="950455"/>
                </a:lnTo>
                <a:lnTo>
                  <a:pt x="1789861" y="961072"/>
                </a:lnTo>
                <a:lnTo>
                  <a:pt x="1787232" y="972058"/>
                </a:lnTo>
                <a:lnTo>
                  <a:pt x="1785645" y="983386"/>
                </a:lnTo>
                <a:lnTo>
                  <a:pt x="1785112" y="995032"/>
                </a:lnTo>
                <a:lnTo>
                  <a:pt x="1794637" y="1042174"/>
                </a:lnTo>
                <a:lnTo>
                  <a:pt x="1820608" y="1080693"/>
                </a:lnTo>
                <a:lnTo>
                  <a:pt x="1859127" y="1106665"/>
                </a:lnTo>
                <a:lnTo>
                  <a:pt x="1906270" y="1116203"/>
                </a:lnTo>
                <a:lnTo>
                  <a:pt x="1916785" y="1115720"/>
                </a:lnTo>
                <a:lnTo>
                  <a:pt x="1927047" y="1114336"/>
                </a:lnTo>
                <a:lnTo>
                  <a:pt x="1937029" y="1112100"/>
                </a:lnTo>
                <a:lnTo>
                  <a:pt x="1946656" y="1109116"/>
                </a:lnTo>
                <a:lnTo>
                  <a:pt x="2220455" y="1392885"/>
                </a:lnTo>
                <a:lnTo>
                  <a:pt x="2229459" y="1451559"/>
                </a:lnTo>
                <a:lnTo>
                  <a:pt x="2255431" y="1490078"/>
                </a:lnTo>
                <a:lnTo>
                  <a:pt x="2293950" y="1516049"/>
                </a:lnTo>
                <a:lnTo>
                  <a:pt x="2341092" y="1525574"/>
                </a:lnTo>
                <a:lnTo>
                  <a:pt x="2388387" y="1516049"/>
                </a:lnTo>
                <a:lnTo>
                  <a:pt x="2426982" y="1490078"/>
                </a:lnTo>
                <a:lnTo>
                  <a:pt x="2452979" y="1451559"/>
                </a:lnTo>
                <a:lnTo>
                  <a:pt x="2462517" y="1404416"/>
                </a:lnTo>
                <a:lnTo>
                  <a:pt x="2462238" y="1396492"/>
                </a:lnTo>
                <a:lnTo>
                  <a:pt x="2460193" y="1381328"/>
                </a:lnTo>
                <a:lnTo>
                  <a:pt x="2458580" y="1374000"/>
                </a:lnTo>
                <a:lnTo>
                  <a:pt x="2720568" y="1087615"/>
                </a:lnTo>
                <a:lnTo>
                  <a:pt x="2733395" y="1093241"/>
                </a:lnTo>
                <a:lnTo>
                  <a:pt x="2746997" y="1097445"/>
                </a:lnTo>
                <a:lnTo>
                  <a:pt x="2761284" y="1100074"/>
                </a:lnTo>
                <a:lnTo>
                  <a:pt x="2776169" y="1100988"/>
                </a:lnTo>
                <a:lnTo>
                  <a:pt x="2791879" y="1099972"/>
                </a:lnTo>
                <a:lnTo>
                  <a:pt x="2807055" y="1097026"/>
                </a:lnTo>
                <a:lnTo>
                  <a:pt x="2821533" y="1092250"/>
                </a:lnTo>
                <a:lnTo>
                  <a:pt x="2835186" y="1085773"/>
                </a:lnTo>
                <a:lnTo>
                  <a:pt x="3097174" y="1347774"/>
                </a:lnTo>
                <a:lnTo>
                  <a:pt x="3094037" y="1357706"/>
                </a:lnTo>
                <a:lnTo>
                  <a:pt x="3091738" y="1367904"/>
                </a:lnTo>
                <a:lnTo>
                  <a:pt x="3090316" y="1378381"/>
                </a:lnTo>
                <a:lnTo>
                  <a:pt x="3089833" y="1389202"/>
                </a:lnTo>
                <a:lnTo>
                  <a:pt x="3099358" y="1436357"/>
                </a:lnTo>
                <a:lnTo>
                  <a:pt x="3125330" y="1474863"/>
                </a:lnTo>
                <a:lnTo>
                  <a:pt x="3163849" y="1500847"/>
                </a:lnTo>
                <a:lnTo>
                  <a:pt x="3210991" y="1510372"/>
                </a:lnTo>
                <a:lnTo>
                  <a:pt x="3221710" y="1509890"/>
                </a:lnTo>
                <a:lnTo>
                  <a:pt x="3232175" y="1508467"/>
                </a:lnTo>
                <a:lnTo>
                  <a:pt x="3242335" y="1506169"/>
                </a:lnTo>
                <a:lnTo>
                  <a:pt x="3252165" y="1503032"/>
                </a:lnTo>
                <a:lnTo>
                  <a:pt x="3311169" y="1562036"/>
                </a:lnTo>
                <a:lnTo>
                  <a:pt x="3315373" y="1562036"/>
                </a:lnTo>
                <a:lnTo>
                  <a:pt x="3383826" y="1493583"/>
                </a:lnTo>
                <a:lnTo>
                  <a:pt x="3383826" y="1489392"/>
                </a:lnTo>
                <a:close/>
              </a:path>
              <a:path w="3933825" h="3924300">
                <a:moveTo>
                  <a:pt x="3933799" y="1536700"/>
                </a:moveTo>
                <a:lnTo>
                  <a:pt x="3932504" y="1485900"/>
                </a:lnTo>
                <a:lnTo>
                  <a:pt x="3929900" y="1435100"/>
                </a:lnTo>
                <a:lnTo>
                  <a:pt x="3920807" y="1346200"/>
                </a:lnTo>
                <a:lnTo>
                  <a:pt x="3914305" y="1308100"/>
                </a:lnTo>
                <a:lnTo>
                  <a:pt x="3906507" y="1257300"/>
                </a:lnTo>
                <a:lnTo>
                  <a:pt x="3897401" y="1219200"/>
                </a:lnTo>
                <a:lnTo>
                  <a:pt x="3887000" y="1168400"/>
                </a:lnTo>
                <a:lnTo>
                  <a:pt x="3875303" y="1130300"/>
                </a:lnTo>
                <a:lnTo>
                  <a:pt x="3862298" y="1079500"/>
                </a:lnTo>
                <a:lnTo>
                  <a:pt x="3847998" y="1041400"/>
                </a:lnTo>
                <a:lnTo>
                  <a:pt x="3832390" y="1003300"/>
                </a:lnTo>
                <a:lnTo>
                  <a:pt x="3815486" y="952500"/>
                </a:lnTo>
                <a:lnTo>
                  <a:pt x="3797287" y="914400"/>
                </a:lnTo>
                <a:lnTo>
                  <a:pt x="3777780" y="876300"/>
                </a:lnTo>
                <a:lnTo>
                  <a:pt x="3756977" y="825500"/>
                </a:lnTo>
                <a:lnTo>
                  <a:pt x="3734879" y="787400"/>
                </a:lnTo>
                <a:lnTo>
                  <a:pt x="3711473" y="749300"/>
                </a:lnTo>
                <a:lnTo>
                  <a:pt x="3690340" y="716711"/>
                </a:lnTo>
                <a:lnTo>
                  <a:pt x="3690340" y="1536700"/>
                </a:lnTo>
                <a:lnTo>
                  <a:pt x="3690340" y="1574800"/>
                </a:lnTo>
                <a:lnTo>
                  <a:pt x="3688816" y="1625600"/>
                </a:lnTo>
                <a:lnTo>
                  <a:pt x="3685768" y="1663700"/>
                </a:lnTo>
                <a:lnTo>
                  <a:pt x="3681209" y="1714500"/>
                </a:lnTo>
                <a:lnTo>
                  <a:pt x="3675126" y="1752600"/>
                </a:lnTo>
                <a:lnTo>
                  <a:pt x="3667518" y="1803400"/>
                </a:lnTo>
                <a:lnTo>
                  <a:pt x="3658387" y="1841500"/>
                </a:lnTo>
                <a:lnTo>
                  <a:pt x="3647732" y="1892300"/>
                </a:lnTo>
                <a:lnTo>
                  <a:pt x="3635565" y="1930400"/>
                </a:lnTo>
                <a:lnTo>
                  <a:pt x="3621875" y="1981200"/>
                </a:lnTo>
                <a:lnTo>
                  <a:pt x="3606660" y="2019300"/>
                </a:lnTo>
                <a:lnTo>
                  <a:pt x="3589921" y="2057400"/>
                </a:lnTo>
                <a:lnTo>
                  <a:pt x="3571659" y="2108200"/>
                </a:lnTo>
                <a:lnTo>
                  <a:pt x="3551885" y="2146300"/>
                </a:lnTo>
                <a:lnTo>
                  <a:pt x="3530587" y="2184400"/>
                </a:lnTo>
                <a:lnTo>
                  <a:pt x="3507765" y="2222500"/>
                </a:lnTo>
                <a:lnTo>
                  <a:pt x="3483419" y="2260600"/>
                </a:lnTo>
                <a:lnTo>
                  <a:pt x="3457549" y="2298700"/>
                </a:lnTo>
                <a:lnTo>
                  <a:pt x="3430168" y="2336800"/>
                </a:lnTo>
                <a:lnTo>
                  <a:pt x="3401263" y="2374900"/>
                </a:lnTo>
                <a:lnTo>
                  <a:pt x="3370834" y="2413000"/>
                </a:lnTo>
                <a:lnTo>
                  <a:pt x="3338880" y="2451100"/>
                </a:lnTo>
                <a:lnTo>
                  <a:pt x="3305403" y="2489200"/>
                </a:lnTo>
                <a:lnTo>
                  <a:pt x="3270681" y="2514600"/>
                </a:lnTo>
                <a:lnTo>
                  <a:pt x="3235058" y="2552700"/>
                </a:lnTo>
                <a:lnTo>
                  <a:pt x="3198545" y="2578100"/>
                </a:lnTo>
                <a:lnTo>
                  <a:pt x="3161220" y="2616200"/>
                </a:lnTo>
                <a:lnTo>
                  <a:pt x="3123107" y="2641600"/>
                </a:lnTo>
                <a:lnTo>
                  <a:pt x="3084258" y="2667000"/>
                </a:lnTo>
                <a:lnTo>
                  <a:pt x="3044698" y="2692400"/>
                </a:lnTo>
                <a:lnTo>
                  <a:pt x="3004489" y="2705100"/>
                </a:lnTo>
                <a:lnTo>
                  <a:pt x="2922257" y="2755900"/>
                </a:lnTo>
                <a:lnTo>
                  <a:pt x="2837904" y="2781300"/>
                </a:lnTo>
                <a:lnTo>
                  <a:pt x="2795041" y="2806700"/>
                </a:lnTo>
                <a:lnTo>
                  <a:pt x="2664206" y="2844800"/>
                </a:lnTo>
                <a:lnTo>
                  <a:pt x="2619984" y="2844800"/>
                </a:lnTo>
                <a:lnTo>
                  <a:pt x="2575534" y="2857500"/>
                </a:lnTo>
                <a:lnTo>
                  <a:pt x="2530881" y="2857500"/>
                </a:lnTo>
                <a:lnTo>
                  <a:pt x="2486088" y="2870200"/>
                </a:lnTo>
                <a:lnTo>
                  <a:pt x="2261387" y="2870200"/>
                </a:lnTo>
                <a:lnTo>
                  <a:pt x="2216594" y="2857500"/>
                </a:lnTo>
                <a:lnTo>
                  <a:pt x="2171954" y="2857500"/>
                </a:lnTo>
                <a:lnTo>
                  <a:pt x="2127491" y="2844800"/>
                </a:lnTo>
                <a:lnTo>
                  <a:pt x="2083269" y="2844800"/>
                </a:lnTo>
                <a:lnTo>
                  <a:pt x="1952434" y="2806700"/>
                </a:lnTo>
                <a:lnTo>
                  <a:pt x="1909572" y="2781300"/>
                </a:lnTo>
                <a:lnTo>
                  <a:pt x="1825218" y="2755900"/>
                </a:lnTo>
                <a:lnTo>
                  <a:pt x="1783829" y="2730500"/>
                </a:lnTo>
                <a:lnTo>
                  <a:pt x="1742998" y="2705100"/>
                </a:lnTo>
                <a:lnTo>
                  <a:pt x="1702777" y="2692400"/>
                </a:lnTo>
                <a:lnTo>
                  <a:pt x="1663230" y="2667000"/>
                </a:lnTo>
                <a:lnTo>
                  <a:pt x="1624368" y="2641600"/>
                </a:lnTo>
                <a:lnTo>
                  <a:pt x="1586255" y="2616200"/>
                </a:lnTo>
                <a:lnTo>
                  <a:pt x="1548930" y="2578100"/>
                </a:lnTo>
                <a:lnTo>
                  <a:pt x="1512430" y="2552700"/>
                </a:lnTo>
                <a:lnTo>
                  <a:pt x="1476794" y="2514600"/>
                </a:lnTo>
                <a:lnTo>
                  <a:pt x="1442072" y="2489200"/>
                </a:lnTo>
                <a:lnTo>
                  <a:pt x="1408582" y="2451100"/>
                </a:lnTo>
                <a:lnTo>
                  <a:pt x="1376616" y="2413000"/>
                </a:lnTo>
                <a:lnTo>
                  <a:pt x="1346174" y="2374900"/>
                </a:lnTo>
                <a:lnTo>
                  <a:pt x="1317256" y="2336800"/>
                </a:lnTo>
                <a:lnTo>
                  <a:pt x="1289850" y="2298700"/>
                </a:lnTo>
                <a:lnTo>
                  <a:pt x="1263967" y="2260600"/>
                </a:lnTo>
                <a:lnTo>
                  <a:pt x="1239621" y="2222500"/>
                </a:lnTo>
                <a:lnTo>
                  <a:pt x="1216787" y="2184400"/>
                </a:lnTo>
                <a:lnTo>
                  <a:pt x="1195476" y="2146300"/>
                </a:lnTo>
                <a:lnTo>
                  <a:pt x="1175677" y="2108200"/>
                </a:lnTo>
                <a:lnTo>
                  <a:pt x="1157414" y="2057400"/>
                </a:lnTo>
                <a:lnTo>
                  <a:pt x="1140663" y="2019300"/>
                </a:lnTo>
                <a:lnTo>
                  <a:pt x="1125448" y="1981200"/>
                </a:lnTo>
                <a:lnTo>
                  <a:pt x="1111745" y="1930400"/>
                </a:lnTo>
                <a:lnTo>
                  <a:pt x="1099566" y="1892300"/>
                </a:lnTo>
                <a:lnTo>
                  <a:pt x="1088910" y="1841500"/>
                </a:lnTo>
                <a:lnTo>
                  <a:pt x="1079779" y="1803400"/>
                </a:lnTo>
                <a:lnTo>
                  <a:pt x="1072172" y="1752600"/>
                </a:lnTo>
                <a:lnTo>
                  <a:pt x="1066076" y="1714500"/>
                </a:lnTo>
                <a:lnTo>
                  <a:pt x="1061516" y="1663700"/>
                </a:lnTo>
                <a:lnTo>
                  <a:pt x="1058468" y="1625600"/>
                </a:lnTo>
                <a:lnTo>
                  <a:pt x="1056944" y="1574800"/>
                </a:lnTo>
                <a:lnTo>
                  <a:pt x="1056944" y="1536700"/>
                </a:lnTo>
                <a:lnTo>
                  <a:pt x="1058468" y="1485900"/>
                </a:lnTo>
                <a:lnTo>
                  <a:pt x="1061516" y="1435100"/>
                </a:lnTo>
                <a:lnTo>
                  <a:pt x="1072172" y="1346200"/>
                </a:lnTo>
                <a:lnTo>
                  <a:pt x="1079779" y="1308100"/>
                </a:lnTo>
                <a:lnTo>
                  <a:pt x="1088910" y="1257300"/>
                </a:lnTo>
                <a:lnTo>
                  <a:pt x="1099566" y="1219200"/>
                </a:lnTo>
                <a:lnTo>
                  <a:pt x="1111745" y="1181100"/>
                </a:lnTo>
                <a:lnTo>
                  <a:pt x="1125448" y="1130300"/>
                </a:lnTo>
                <a:lnTo>
                  <a:pt x="1140663" y="1092200"/>
                </a:lnTo>
                <a:lnTo>
                  <a:pt x="1157414" y="1041400"/>
                </a:lnTo>
                <a:lnTo>
                  <a:pt x="1175677" y="1003300"/>
                </a:lnTo>
                <a:lnTo>
                  <a:pt x="1195476" y="965200"/>
                </a:lnTo>
                <a:lnTo>
                  <a:pt x="1216787" y="927100"/>
                </a:lnTo>
                <a:lnTo>
                  <a:pt x="1239621" y="889000"/>
                </a:lnTo>
                <a:lnTo>
                  <a:pt x="1263967" y="838200"/>
                </a:lnTo>
                <a:lnTo>
                  <a:pt x="1289850" y="800100"/>
                </a:lnTo>
                <a:lnTo>
                  <a:pt x="1317256" y="762000"/>
                </a:lnTo>
                <a:lnTo>
                  <a:pt x="1346174" y="723900"/>
                </a:lnTo>
                <a:lnTo>
                  <a:pt x="1376616" y="698500"/>
                </a:lnTo>
                <a:lnTo>
                  <a:pt x="1408582" y="660400"/>
                </a:lnTo>
                <a:lnTo>
                  <a:pt x="1442072" y="622300"/>
                </a:lnTo>
                <a:lnTo>
                  <a:pt x="1476794" y="584200"/>
                </a:lnTo>
                <a:lnTo>
                  <a:pt x="1512430" y="558800"/>
                </a:lnTo>
                <a:lnTo>
                  <a:pt x="1548930" y="520700"/>
                </a:lnTo>
                <a:lnTo>
                  <a:pt x="1586255" y="495300"/>
                </a:lnTo>
                <a:lnTo>
                  <a:pt x="1624368" y="469900"/>
                </a:lnTo>
                <a:lnTo>
                  <a:pt x="1663230" y="444500"/>
                </a:lnTo>
                <a:lnTo>
                  <a:pt x="1702777" y="419100"/>
                </a:lnTo>
                <a:lnTo>
                  <a:pt x="1742998" y="393700"/>
                </a:lnTo>
                <a:lnTo>
                  <a:pt x="1783829" y="381000"/>
                </a:lnTo>
                <a:lnTo>
                  <a:pt x="1825218" y="355600"/>
                </a:lnTo>
                <a:lnTo>
                  <a:pt x="1867154" y="342900"/>
                </a:lnTo>
                <a:lnTo>
                  <a:pt x="1909572" y="317500"/>
                </a:lnTo>
                <a:lnTo>
                  <a:pt x="2127491" y="254000"/>
                </a:lnTo>
                <a:lnTo>
                  <a:pt x="2171954" y="254000"/>
                </a:lnTo>
                <a:lnTo>
                  <a:pt x="2216594" y="241300"/>
                </a:lnTo>
                <a:lnTo>
                  <a:pt x="2530881" y="241300"/>
                </a:lnTo>
                <a:lnTo>
                  <a:pt x="2575534" y="254000"/>
                </a:lnTo>
                <a:lnTo>
                  <a:pt x="2619984" y="254000"/>
                </a:lnTo>
                <a:lnTo>
                  <a:pt x="2837904" y="317500"/>
                </a:lnTo>
                <a:lnTo>
                  <a:pt x="2880322" y="342900"/>
                </a:lnTo>
                <a:lnTo>
                  <a:pt x="2922257" y="355600"/>
                </a:lnTo>
                <a:lnTo>
                  <a:pt x="2963659" y="381000"/>
                </a:lnTo>
                <a:lnTo>
                  <a:pt x="3004489" y="393700"/>
                </a:lnTo>
                <a:lnTo>
                  <a:pt x="3044698" y="419100"/>
                </a:lnTo>
                <a:lnTo>
                  <a:pt x="3084258" y="444500"/>
                </a:lnTo>
                <a:lnTo>
                  <a:pt x="3123107" y="469900"/>
                </a:lnTo>
                <a:lnTo>
                  <a:pt x="3161220" y="495300"/>
                </a:lnTo>
                <a:lnTo>
                  <a:pt x="3198545" y="520700"/>
                </a:lnTo>
                <a:lnTo>
                  <a:pt x="3235058" y="558800"/>
                </a:lnTo>
                <a:lnTo>
                  <a:pt x="3270681" y="584200"/>
                </a:lnTo>
                <a:lnTo>
                  <a:pt x="3305403" y="622300"/>
                </a:lnTo>
                <a:lnTo>
                  <a:pt x="3338880" y="660400"/>
                </a:lnTo>
                <a:lnTo>
                  <a:pt x="3370834" y="698500"/>
                </a:lnTo>
                <a:lnTo>
                  <a:pt x="3401263" y="723900"/>
                </a:lnTo>
                <a:lnTo>
                  <a:pt x="3430168" y="762000"/>
                </a:lnTo>
                <a:lnTo>
                  <a:pt x="3457549" y="800100"/>
                </a:lnTo>
                <a:lnTo>
                  <a:pt x="3483419" y="838200"/>
                </a:lnTo>
                <a:lnTo>
                  <a:pt x="3507765" y="889000"/>
                </a:lnTo>
                <a:lnTo>
                  <a:pt x="3530587" y="927100"/>
                </a:lnTo>
                <a:lnTo>
                  <a:pt x="3551885" y="965200"/>
                </a:lnTo>
                <a:lnTo>
                  <a:pt x="3571659" y="1003300"/>
                </a:lnTo>
                <a:lnTo>
                  <a:pt x="3589921" y="1041400"/>
                </a:lnTo>
                <a:lnTo>
                  <a:pt x="3606660" y="1092200"/>
                </a:lnTo>
                <a:lnTo>
                  <a:pt x="3621875" y="1130300"/>
                </a:lnTo>
                <a:lnTo>
                  <a:pt x="3635565" y="1181100"/>
                </a:lnTo>
                <a:lnTo>
                  <a:pt x="3647732" y="1219200"/>
                </a:lnTo>
                <a:lnTo>
                  <a:pt x="3658387" y="1257300"/>
                </a:lnTo>
                <a:lnTo>
                  <a:pt x="3667518" y="1308100"/>
                </a:lnTo>
                <a:lnTo>
                  <a:pt x="3675126" y="1346200"/>
                </a:lnTo>
                <a:lnTo>
                  <a:pt x="3685768" y="1435100"/>
                </a:lnTo>
                <a:lnTo>
                  <a:pt x="3688816" y="1485900"/>
                </a:lnTo>
                <a:lnTo>
                  <a:pt x="3690340" y="1536700"/>
                </a:lnTo>
                <a:lnTo>
                  <a:pt x="3690340" y="716711"/>
                </a:lnTo>
                <a:lnTo>
                  <a:pt x="3660775" y="673100"/>
                </a:lnTo>
                <a:lnTo>
                  <a:pt x="3633470" y="635000"/>
                </a:lnTo>
                <a:lnTo>
                  <a:pt x="3604857" y="596900"/>
                </a:lnTo>
                <a:lnTo>
                  <a:pt x="3574961" y="558800"/>
                </a:lnTo>
                <a:lnTo>
                  <a:pt x="3543757" y="520700"/>
                </a:lnTo>
                <a:lnTo>
                  <a:pt x="3511245" y="482600"/>
                </a:lnTo>
                <a:lnTo>
                  <a:pt x="3477450" y="444500"/>
                </a:lnTo>
                <a:lnTo>
                  <a:pt x="3442589" y="419100"/>
                </a:lnTo>
                <a:lnTo>
                  <a:pt x="3406952" y="381000"/>
                </a:lnTo>
                <a:lnTo>
                  <a:pt x="3370554" y="355600"/>
                </a:lnTo>
                <a:lnTo>
                  <a:pt x="3333432" y="317500"/>
                </a:lnTo>
                <a:lnTo>
                  <a:pt x="3295624" y="292100"/>
                </a:lnTo>
                <a:lnTo>
                  <a:pt x="3257156" y="266700"/>
                </a:lnTo>
                <a:lnTo>
                  <a:pt x="3218053" y="241300"/>
                </a:lnTo>
                <a:lnTo>
                  <a:pt x="3178352" y="215900"/>
                </a:lnTo>
                <a:lnTo>
                  <a:pt x="3097276" y="165100"/>
                </a:lnTo>
                <a:lnTo>
                  <a:pt x="3055963" y="152400"/>
                </a:lnTo>
                <a:lnTo>
                  <a:pt x="3014167" y="127000"/>
                </a:lnTo>
                <a:lnTo>
                  <a:pt x="2971927" y="114300"/>
                </a:lnTo>
                <a:lnTo>
                  <a:pt x="2929267" y="88900"/>
                </a:lnTo>
                <a:lnTo>
                  <a:pt x="2710853" y="25400"/>
                </a:lnTo>
                <a:lnTo>
                  <a:pt x="2666352" y="25400"/>
                </a:lnTo>
                <a:lnTo>
                  <a:pt x="2621648" y="12700"/>
                </a:lnTo>
                <a:lnTo>
                  <a:pt x="2576779" y="12700"/>
                </a:lnTo>
                <a:lnTo>
                  <a:pt x="2531783" y="0"/>
                </a:lnTo>
                <a:lnTo>
                  <a:pt x="2215438" y="0"/>
                </a:lnTo>
                <a:lnTo>
                  <a:pt x="2170430" y="12700"/>
                </a:lnTo>
                <a:lnTo>
                  <a:pt x="2125561" y="12700"/>
                </a:lnTo>
                <a:lnTo>
                  <a:pt x="2080869" y="25400"/>
                </a:lnTo>
                <a:lnTo>
                  <a:pt x="2036368" y="25400"/>
                </a:lnTo>
                <a:lnTo>
                  <a:pt x="1817941" y="88900"/>
                </a:lnTo>
                <a:lnTo>
                  <a:pt x="1775294" y="114300"/>
                </a:lnTo>
                <a:lnTo>
                  <a:pt x="1733054" y="127000"/>
                </a:lnTo>
                <a:lnTo>
                  <a:pt x="1691259" y="152400"/>
                </a:lnTo>
                <a:lnTo>
                  <a:pt x="1649945" y="165100"/>
                </a:lnTo>
                <a:lnTo>
                  <a:pt x="1568869" y="215900"/>
                </a:lnTo>
                <a:lnTo>
                  <a:pt x="1490065" y="266700"/>
                </a:lnTo>
                <a:lnTo>
                  <a:pt x="1451597" y="292100"/>
                </a:lnTo>
                <a:lnTo>
                  <a:pt x="1413789" y="317500"/>
                </a:lnTo>
                <a:lnTo>
                  <a:pt x="1376667" y="355600"/>
                </a:lnTo>
                <a:lnTo>
                  <a:pt x="1340269" y="381000"/>
                </a:lnTo>
                <a:lnTo>
                  <a:pt x="1304632" y="419100"/>
                </a:lnTo>
                <a:lnTo>
                  <a:pt x="1269771" y="444500"/>
                </a:lnTo>
                <a:lnTo>
                  <a:pt x="1236167" y="482600"/>
                </a:lnTo>
                <a:lnTo>
                  <a:pt x="1203845" y="520700"/>
                </a:lnTo>
                <a:lnTo>
                  <a:pt x="1172819" y="558800"/>
                </a:lnTo>
                <a:lnTo>
                  <a:pt x="1143063" y="596900"/>
                </a:lnTo>
                <a:lnTo>
                  <a:pt x="1114602" y="635000"/>
                </a:lnTo>
                <a:lnTo>
                  <a:pt x="1087424" y="673100"/>
                </a:lnTo>
                <a:lnTo>
                  <a:pt x="1061529" y="711200"/>
                </a:lnTo>
                <a:lnTo>
                  <a:pt x="1036929" y="749300"/>
                </a:lnTo>
                <a:lnTo>
                  <a:pt x="1013612" y="787400"/>
                </a:lnTo>
                <a:lnTo>
                  <a:pt x="991577" y="825500"/>
                </a:lnTo>
                <a:lnTo>
                  <a:pt x="970826" y="863600"/>
                </a:lnTo>
                <a:lnTo>
                  <a:pt x="951357" y="914400"/>
                </a:lnTo>
                <a:lnTo>
                  <a:pt x="933170" y="952500"/>
                </a:lnTo>
                <a:lnTo>
                  <a:pt x="916279" y="990600"/>
                </a:lnTo>
                <a:lnTo>
                  <a:pt x="900671" y="1041400"/>
                </a:lnTo>
                <a:lnTo>
                  <a:pt x="886345" y="1079500"/>
                </a:lnTo>
                <a:lnTo>
                  <a:pt x="873315" y="1117600"/>
                </a:lnTo>
                <a:lnTo>
                  <a:pt x="861555" y="1168400"/>
                </a:lnTo>
                <a:lnTo>
                  <a:pt x="851090" y="1206500"/>
                </a:lnTo>
                <a:lnTo>
                  <a:pt x="841908" y="1257300"/>
                </a:lnTo>
                <a:lnTo>
                  <a:pt x="834009" y="1295400"/>
                </a:lnTo>
                <a:lnTo>
                  <a:pt x="827392" y="1346200"/>
                </a:lnTo>
                <a:lnTo>
                  <a:pt x="822058" y="1384300"/>
                </a:lnTo>
                <a:lnTo>
                  <a:pt x="818019" y="1435100"/>
                </a:lnTo>
                <a:lnTo>
                  <a:pt x="815263" y="1473200"/>
                </a:lnTo>
                <a:lnTo>
                  <a:pt x="813790" y="1524000"/>
                </a:lnTo>
                <a:lnTo>
                  <a:pt x="813600" y="1574800"/>
                </a:lnTo>
                <a:lnTo>
                  <a:pt x="814692" y="1612900"/>
                </a:lnTo>
                <a:lnTo>
                  <a:pt x="817079" y="1663700"/>
                </a:lnTo>
                <a:lnTo>
                  <a:pt x="820750" y="1701800"/>
                </a:lnTo>
                <a:lnTo>
                  <a:pt x="825690" y="1752600"/>
                </a:lnTo>
                <a:lnTo>
                  <a:pt x="831926" y="1790700"/>
                </a:lnTo>
                <a:lnTo>
                  <a:pt x="839457" y="1841500"/>
                </a:lnTo>
                <a:lnTo>
                  <a:pt x="848258" y="1879600"/>
                </a:lnTo>
                <a:lnTo>
                  <a:pt x="858354" y="1930400"/>
                </a:lnTo>
                <a:lnTo>
                  <a:pt x="869721" y="1968500"/>
                </a:lnTo>
                <a:lnTo>
                  <a:pt x="882383" y="2019300"/>
                </a:lnTo>
                <a:lnTo>
                  <a:pt x="896327" y="2057400"/>
                </a:lnTo>
                <a:lnTo>
                  <a:pt x="911555" y="2095500"/>
                </a:lnTo>
                <a:lnTo>
                  <a:pt x="928077" y="2146300"/>
                </a:lnTo>
                <a:lnTo>
                  <a:pt x="945870" y="2184400"/>
                </a:lnTo>
                <a:lnTo>
                  <a:pt x="964958" y="2222500"/>
                </a:lnTo>
                <a:lnTo>
                  <a:pt x="985316" y="2273300"/>
                </a:lnTo>
                <a:lnTo>
                  <a:pt x="1006970" y="2311400"/>
                </a:lnTo>
                <a:lnTo>
                  <a:pt x="1029906" y="2349500"/>
                </a:lnTo>
                <a:lnTo>
                  <a:pt x="1054138" y="2387600"/>
                </a:lnTo>
                <a:lnTo>
                  <a:pt x="1079639" y="2425700"/>
                </a:lnTo>
                <a:lnTo>
                  <a:pt x="1106424" y="2463800"/>
                </a:lnTo>
                <a:lnTo>
                  <a:pt x="1134503" y="2501900"/>
                </a:lnTo>
                <a:lnTo>
                  <a:pt x="1163866" y="2540000"/>
                </a:lnTo>
                <a:lnTo>
                  <a:pt x="1194511" y="2578100"/>
                </a:lnTo>
                <a:lnTo>
                  <a:pt x="870877" y="2895600"/>
                </a:lnTo>
                <a:lnTo>
                  <a:pt x="773468" y="2870200"/>
                </a:lnTo>
                <a:lnTo>
                  <a:pt x="723506" y="2882900"/>
                </a:lnTo>
                <a:lnTo>
                  <a:pt x="674217" y="2882900"/>
                </a:lnTo>
                <a:lnTo>
                  <a:pt x="626694" y="2908300"/>
                </a:lnTo>
                <a:lnTo>
                  <a:pt x="582079" y="2933700"/>
                </a:lnTo>
                <a:lnTo>
                  <a:pt x="541489" y="2959100"/>
                </a:lnTo>
                <a:lnTo>
                  <a:pt x="87515" y="3416300"/>
                </a:lnTo>
                <a:lnTo>
                  <a:pt x="56007" y="3454400"/>
                </a:lnTo>
                <a:lnTo>
                  <a:pt x="31508" y="3492500"/>
                </a:lnTo>
                <a:lnTo>
                  <a:pt x="13995" y="3543300"/>
                </a:lnTo>
                <a:lnTo>
                  <a:pt x="3492" y="3581400"/>
                </a:lnTo>
                <a:lnTo>
                  <a:pt x="0" y="3632200"/>
                </a:lnTo>
                <a:lnTo>
                  <a:pt x="3492" y="3670300"/>
                </a:lnTo>
                <a:lnTo>
                  <a:pt x="13995" y="3721100"/>
                </a:lnTo>
                <a:lnTo>
                  <a:pt x="31508" y="3759200"/>
                </a:lnTo>
                <a:lnTo>
                  <a:pt x="56007" y="3797300"/>
                </a:lnTo>
                <a:lnTo>
                  <a:pt x="87515" y="3835400"/>
                </a:lnTo>
                <a:lnTo>
                  <a:pt x="124561" y="3873500"/>
                </a:lnTo>
                <a:lnTo>
                  <a:pt x="165100" y="3898900"/>
                </a:lnTo>
                <a:lnTo>
                  <a:pt x="208241" y="3911600"/>
                </a:lnTo>
                <a:lnTo>
                  <a:pt x="253136" y="3924300"/>
                </a:lnTo>
                <a:lnTo>
                  <a:pt x="344665" y="3924300"/>
                </a:lnTo>
                <a:lnTo>
                  <a:pt x="389559" y="3911600"/>
                </a:lnTo>
                <a:lnTo>
                  <a:pt x="432701" y="3898900"/>
                </a:lnTo>
                <a:lnTo>
                  <a:pt x="473227" y="3873500"/>
                </a:lnTo>
                <a:lnTo>
                  <a:pt x="510273" y="3835400"/>
                </a:lnTo>
                <a:lnTo>
                  <a:pt x="964247" y="3390900"/>
                </a:lnTo>
                <a:lnTo>
                  <a:pt x="1023937" y="3302000"/>
                </a:lnTo>
                <a:lnTo>
                  <a:pt x="1041247" y="3251200"/>
                </a:lnTo>
                <a:lnTo>
                  <a:pt x="1050251" y="3200400"/>
                </a:lnTo>
                <a:lnTo>
                  <a:pt x="1050925" y="3149600"/>
                </a:lnTo>
                <a:lnTo>
                  <a:pt x="1043330" y="3098800"/>
                </a:lnTo>
                <a:lnTo>
                  <a:pt x="1027442" y="3060700"/>
                </a:lnTo>
                <a:lnTo>
                  <a:pt x="1189266" y="2895600"/>
                </a:lnTo>
                <a:lnTo>
                  <a:pt x="1351076" y="2730500"/>
                </a:lnTo>
                <a:lnTo>
                  <a:pt x="1387475" y="2768600"/>
                </a:lnTo>
                <a:lnTo>
                  <a:pt x="1424571" y="2794000"/>
                </a:lnTo>
                <a:lnTo>
                  <a:pt x="1462354" y="2819400"/>
                </a:lnTo>
                <a:lnTo>
                  <a:pt x="1500784" y="2844800"/>
                </a:lnTo>
                <a:lnTo>
                  <a:pt x="1579435" y="2895600"/>
                </a:lnTo>
                <a:lnTo>
                  <a:pt x="1660309" y="2946400"/>
                </a:lnTo>
                <a:lnTo>
                  <a:pt x="1701507" y="2959100"/>
                </a:lnTo>
                <a:lnTo>
                  <a:pt x="1743163" y="2984500"/>
                </a:lnTo>
                <a:lnTo>
                  <a:pt x="1827745" y="3009900"/>
                </a:lnTo>
                <a:lnTo>
                  <a:pt x="1870608" y="3035300"/>
                </a:lnTo>
                <a:lnTo>
                  <a:pt x="2001139" y="3073400"/>
                </a:lnTo>
                <a:lnTo>
                  <a:pt x="2045195" y="3073400"/>
                </a:lnTo>
                <a:lnTo>
                  <a:pt x="2133943" y="3098800"/>
                </a:lnTo>
                <a:lnTo>
                  <a:pt x="2178570" y="3098800"/>
                </a:lnTo>
                <a:lnTo>
                  <a:pt x="2223325" y="3111500"/>
                </a:lnTo>
                <a:lnTo>
                  <a:pt x="2537790" y="3111500"/>
                </a:lnTo>
                <a:lnTo>
                  <a:pt x="2582519" y="3098800"/>
                </a:lnTo>
                <a:lnTo>
                  <a:pt x="2627096" y="3098800"/>
                </a:lnTo>
                <a:lnTo>
                  <a:pt x="2975089" y="2997200"/>
                </a:lnTo>
                <a:lnTo>
                  <a:pt x="3017050" y="2971800"/>
                </a:lnTo>
                <a:lnTo>
                  <a:pt x="3058566" y="2959100"/>
                </a:lnTo>
                <a:lnTo>
                  <a:pt x="3140164" y="2908300"/>
                </a:lnTo>
                <a:lnTo>
                  <a:pt x="3180169" y="2895600"/>
                </a:lnTo>
                <a:lnTo>
                  <a:pt x="3219615" y="2870200"/>
                </a:lnTo>
                <a:lnTo>
                  <a:pt x="3258477" y="2844800"/>
                </a:lnTo>
                <a:lnTo>
                  <a:pt x="3296704" y="2806700"/>
                </a:lnTo>
                <a:lnTo>
                  <a:pt x="3334283" y="2781300"/>
                </a:lnTo>
                <a:lnTo>
                  <a:pt x="3371177" y="2755900"/>
                </a:lnTo>
                <a:lnTo>
                  <a:pt x="3407346" y="2717800"/>
                </a:lnTo>
                <a:lnTo>
                  <a:pt x="3442779" y="2692400"/>
                </a:lnTo>
                <a:lnTo>
                  <a:pt x="3477450" y="2654300"/>
                </a:lnTo>
                <a:lnTo>
                  <a:pt x="3511245" y="2628900"/>
                </a:lnTo>
                <a:lnTo>
                  <a:pt x="3543757" y="2590800"/>
                </a:lnTo>
                <a:lnTo>
                  <a:pt x="3574961" y="2552700"/>
                </a:lnTo>
                <a:lnTo>
                  <a:pt x="3604857" y="2514600"/>
                </a:lnTo>
                <a:lnTo>
                  <a:pt x="3633470" y="2476500"/>
                </a:lnTo>
                <a:lnTo>
                  <a:pt x="3660775" y="2438400"/>
                </a:lnTo>
                <a:lnTo>
                  <a:pt x="3686772" y="2400300"/>
                </a:lnTo>
                <a:lnTo>
                  <a:pt x="3711473" y="2362200"/>
                </a:lnTo>
                <a:lnTo>
                  <a:pt x="3734879" y="2324100"/>
                </a:lnTo>
                <a:lnTo>
                  <a:pt x="3756977" y="2273300"/>
                </a:lnTo>
                <a:lnTo>
                  <a:pt x="3777780" y="2235200"/>
                </a:lnTo>
                <a:lnTo>
                  <a:pt x="3797287" y="2197100"/>
                </a:lnTo>
                <a:lnTo>
                  <a:pt x="3815486" y="2146300"/>
                </a:lnTo>
                <a:lnTo>
                  <a:pt x="3832390" y="2108200"/>
                </a:lnTo>
                <a:lnTo>
                  <a:pt x="3847998" y="2070100"/>
                </a:lnTo>
                <a:lnTo>
                  <a:pt x="3862298" y="2019300"/>
                </a:lnTo>
                <a:lnTo>
                  <a:pt x="3875303" y="1981200"/>
                </a:lnTo>
                <a:lnTo>
                  <a:pt x="3887000" y="1930400"/>
                </a:lnTo>
                <a:lnTo>
                  <a:pt x="3897401" y="1892300"/>
                </a:lnTo>
                <a:lnTo>
                  <a:pt x="3906507" y="1841500"/>
                </a:lnTo>
                <a:lnTo>
                  <a:pt x="3914305" y="1803400"/>
                </a:lnTo>
                <a:lnTo>
                  <a:pt x="3920807" y="1752600"/>
                </a:lnTo>
                <a:lnTo>
                  <a:pt x="3926001" y="1714500"/>
                </a:lnTo>
                <a:lnTo>
                  <a:pt x="3929900" y="1663700"/>
                </a:lnTo>
                <a:lnTo>
                  <a:pt x="3932504" y="1625600"/>
                </a:lnTo>
                <a:lnTo>
                  <a:pt x="3933799" y="1574800"/>
                </a:lnTo>
                <a:lnTo>
                  <a:pt x="3933799" y="153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5"/>
              <a:t>Key</a:t>
            </a:r>
            <a:r>
              <a:rPr dirty="0" spc="-615"/>
              <a:t> </a:t>
            </a:r>
            <a:r>
              <a:rPr dirty="0" spc="-225"/>
              <a:t>Insight:</a:t>
            </a:r>
          </a:p>
        </p:txBody>
      </p:sp>
      <p:pic>
        <p:nvPicPr>
          <p:cNvPr id="53" name="object 5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1875" y="2248474"/>
            <a:ext cx="104775" cy="104774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1875" y="3886773"/>
            <a:ext cx="104775" cy="104774"/>
          </a:xfrm>
          <a:prstGeom prst="rect">
            <a:avLst/>
          </a:prstGeom>
        </p:spPr>
      </p:pic>
      <p:sp>
        <p:nvSpPr>
          <p:cNvPr id="55" name="object 55" descr=""/>
          <p:cNvSpPr txBox="1"/>
          <p:nvPr/>
        </p:nvSpPr>
        <p:spPr>
          <a:xfrm>
            <a:off x="1264061" y="2047350"/>
            <a:ext cx="7381240" cy="289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37210">
              <a:lnSpc>
                <a:spcPct val="116799"/>
              </a:lnSpc>
              <a:spcBef>
                <a:spcPts val="95"/>
              </a:spcBef>
            </a:pPr>
            <a:r>
              <a:rPr dirty="0" sz="2300" spc="-35">
                <a:solidFill>
                  <a:srgbClr val="F4F4F4"/>
                </a:solidFill>
                <a:latin typeface="Lucida Sans Unicode"/>
                <a:cs typeface="Lucida Sans Unicode"/>
              </a:rPr>
              <a:t>Patients</a:t>
            </a:r>
            <a:r>
              <a:rPr dirty="0" sz="2300" spc="-27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65">
                <a:solidFill>
                  <a:srgbClr val="F4F4F4"/>
                </a:solidFill>
                <a:latin typeface="Lucida Sans Unicode"/>
                <a:cs typeface="Lucida Sans Unicode"/>
              </a:rPr>
              <a:t>with</a:t>
            </a:r>
            <a:r>
              <a:rPr dirty="0" sz="2300" spc="-27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heart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disease</a:t>
            </a:r>
            <a:r>
              <a:rPr dirty="0" sz="2300" spc="-27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tend</a:t>
            </a:r>
            <a:r>
              <a:rPr dirty="0" sz="2300" spc="-27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0">
                <a:solidFill>
                  <a:srgbClr val="F4F4F4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0">
                <a:solidFill>
                  <a:srgbClr val="F4F4F4"/>
                </a:solidFill>
                <a:latin typeface="Lucida Sans Unicode"/>
                <a:cs typeface="Lucida Sans Unicode"/>
              </a:rPr>
              <a:t>have</a:t>
            </a:r>
            <a:r>
              <a:rPr dirty="0" sz="2300" spc="-27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lower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maximum</a:t>
            </a:r>
            <a:r>
              <a:rPr dirty="0" sz="2300" spc="-229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heart</a:t>
            </a:r>
            <a:r>
              <a:rPr dirty="0" sz="2300" spc="-229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70">
                <a:solidFill>
                  <a:srgbClr val="F4F4F4"/>
                </a:solidFill>
                <a:latin typeface="Lucida Sans Unicode"/>
                <a:cs typeface="Lucida Sans Unicode"/>
              </a:rPr>
              <a:t>rates,</a:t>
            </a:r>
            <a:r>
              <a:rPr dirty="0" sz="2300" spc="-229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40">
                <a:solidFill>
                  <a:srgbClr val="F4F4F4"/>
                </a:solidFill>
                <a:latin typeface="Lucida Sans Unicode"/>
                <a:cs typeface="Lucida Sans Unicode"/>
              </a:rPr>
              <a:t>indicating</a:t>
            </a:r>
            <a:r>
              <a:rPr dirty="0" sz="2300" spc="-229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reduced</a:t>
            </a:r>
            <a:r>
              <a:rPr dirty="0" sz="2300" spc="-229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45">
                <a:solidFill>
                  <a:srgbClr val="F4F4F4"/>
                </a:solidFill>
                <a:latin typeface="Lucida Sans Unicode"/>
                <a:cs typeface="Lucida Sans Unicode"/>
              </a:rPr>
              <a:t>cardiac </a:t>
            </a:r>
            <a:r>
              <a:rPr dirty="0" sz="2300" spc="-60">
                <a:solidFill>
                  <a:srgbClr val="F4F4F4"/>
                </a:solidFill>
                <a:latin typeface="Lucida Sans Unicode"/>
                <a:cs typeface="Lucida Sans Unicode"/>
              </a:rPr>
              <a:t>function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85">
                <a:solidFill>
                  <a:srgbClr val="F4F4F4"/>
                </a:solidFill>
                <a:latin typeface="Lucida Sans Unicode"/>
                <a:cs typeface="Lucida Sans Unicode"/>
              </a:rPr>
              <a:t>and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60">
                <a:solidFill>
                  <a:srgbClr val="F4F4F4"/>
                </a:solidFill>
                <a:latin typeface="Lucida Sans Unicode"/>
                <a:cs typeface="Lucida Sans Unicode"/>
              </a:rPr>
              <a:t>exercise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capacity.</a:t>
            </a:r>
            <a:endParaRPr sz="2300">
              <a:latin typeface="Lucida Sans Unicode"/>
              <a:cs typeface="Lucida Sans Unicode"/>
            </a:endParaRPr>
          </a:p>
          <a:p>
            <a:pPr marL="12700" marR="5080">
              <a:lnSpc>
                <a:spcPct val="116799"/>
              </a:lnSpc>
              <a:spcBef>
                <a:spcPts val="3225"/>
              </a:spcBef>
            </a:pP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This</a:t>
            </a:r>
            <a:r>
              <a:rPr dirty="0" sz="2300" spc="-7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metric</a:t>
            </a:r>
            <a:r>
              <a:rPr dirty="0" sz="2300" spc="-6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75" i="1">
                <a:solidFill>
                  <a:srgbClr val="F4F4F4"/>
                </a:solidFill>
                <a:latin typeface="Trebuchet MS"/>
                <a:cs typeface="Trebuchet MS"/>
              </a:rPr>
              <a:t>helps</a:t>
            </a:r>
            <a:r>
              <a:rPr dirty="0" sz="2300" spc="-7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dirty="0" sz="2300" spc="-6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65" i="1">
                <a:solidFill>
                  <a:srgbClr val="F4F4F4"/>
                </a:solidFill>
                <a:latin typeface="Trebuchet MS"/>
                <a:cs typeface="Trebuchet MS"/>
              </a:rPr>
              <a:t>evaluating</a:t>
            </a:r>
            <a:r>
              <a:rPr dirty="0" sz="2300" spc="-6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exercise</a:t>
            </a:r>
            <a:r>
              <a:rPr dirty="0" sz="2300" spc="-7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tolerance</a:t>
            </a:r>
            <a:r>
              <a:rPr dirty="0" sz="2300" spc="-6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95" i="1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2300" spc="19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85" i="1">
                <a:solidFill>
                  <a:srgbClr val="F4F4F4"/>
                </a:solidFill>
                <a:latin typeface="Trebuchet MS"/>
                <a:cs typeface="Trebuchet MS"/>
              </a:rPr>
              <a:t>cardiovascular</a:t>
            </a:r>
            <a:r>
              <a:rPr dirty="0" sz="2300" spc="-18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45" i="1">
                <a:solidFill>
                  <a:srgbClr val="F4F4F4"/>
                </a:solidFill>
                <a:latin typeface="Trebuchet MS"/>
                <a:cs typeface="Trebuchet MS"/>
              </a:rPr>
              <a:t>efficiency,</a:t>
            </a:r>
            <a:r>
              <a:rPr dirty="0" sz="2300" spc="-18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45" i="1">
                <a:solidFill>
                  <a:srgbClr val="F4F4F4"/>
                </a:solidFill>
                <a:latin typeface="Trebuchet MS"/>
                <a:cs typeface="Trebuchet MS"/>
              </a:rPr>
              <a:t>especially</a:t>
            </a:r>
            <a:r>
              <a:rPr dirty="0" sz="2300" spc="-18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25" i="1">
                <a:solidFill>
                  <a:srgbClr val="F4F4F4"/>
                </a:solidFill>
                <a:latin typeface="Trebuchet MS"/>
                <a:cs typeface="Trebuchet MS"/>
              </a:rPr>
              <a:t>when</a:t>
            </a:r>
            <a:r>
              <a:rPr dirty="0" sz="2300" spc="-18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75" i="1">
                <a:solidFill>
                  <a:srgbClr val="F4F4F4"/>
                </a:solidFill>
                <a:latin typeface="Trebuchet MS"/>
                <a:cs typeface="Trebuchet MS"/>
              </a:rPr>
              <a:t>analyzed </a:t>
            </a:r>
            <a:r>
              <a:rPr dirty="0" sz="2300" spc="135" i="1">
                <a:solidFill>
                  <a:srgbClr val="F4F4F4"/>
                </a:solidFill>
                <a:latin typeface="Trebuchet MS"/>
                <a:cs typeface="Trebuchet MS"/>
              </a:rPr>
              <a:t>along</a:t>
            </a:r>
            <a:r>
              <a:rPr dirty="0" sz="2300" spc="-17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50" i="1">
                <a:solidFill>
                  <a:srgbClr val="F4F4F4"/>
                </a:solidFill>
                <a:latin typeface="Trebuchet MS"/>
                <a:cs typeface="Trebuchet MS"/>
              </a:rPr>
              <a:t>with</a:t>
            </a:r>
            <a:r>
              <a:rPr dirty="0" sz="2300" spc="-17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60" i="1">
                <a:solidFill>
                  <a:srgbClr val="F4F4F4"/>
                </a:solidFill>
                <a:latin typeface="Trebuchet MS"/>
                <a:cs typeface="Trebuchet MS"/>
              </a:rPr>
              <a:t>age.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5571" y="1560269"/>
            <a:ext cx="7105649" cy="545782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974887" y="771078"/>
            <a:ext cx="1860550" cy="193675"/>
            <a:chOff x="1974887" y="771078"/>
            <a:chExt cx="1860550" cy="193675"/>
          </a:xfrm>
        </p:grpSpPr>
        <p:sp>
          <p:nvSpPr>
            <p:cNvPr id="4" name="object 4" descr=""/>
            <p:cNvSpPr/>
            <p:nvPr/>
          </p:nvSpPr>
          <p:spPr>
            <a:xfrm>
              <a:off x="1974887" y="844355"/>
              <a:ext cx="1768475" cy="46990"/>
            </a:xfrm>
            <a:custGeom>
              <a:avLst/>
              <a:gdLst/>
              <a:ahLst/>
              <a:cxnLst/>
              <a:rect l="l" t="t" r="r" b="b"/>
              <a:pathLst>
                <a:path w="1768475" h="46990">
                  <a:moveTo>
                    <a:pt x="1768019" y="46722"/>
                  </a:moveTo>
                  <a:lnTo>
                    <a:pt x="24253" y="46722"/>
                  </a:lnTo>
                  <a:lnTo>
                    <a:pt x="0" y="0"/>
                  </a:lnTo>
                  <a:lnTo>
                    <a:pt x="1768019" y="0"/>
                  </a:lnTo>
                  <a:lnTo>
                    <a:pt x="1768019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1291" y="771078"/>
              <a:ext cx="193561" cy="193276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2016064" y="1245313"/>
            <a:ext cx="1847850" cy="193675"/>
            <a:chOff x="2016064" y="1245313"/>
            <a:chExt cx="1847850" cy="193675"/>
          </a:xfrm>
        </p:grpSpPr>
        <p:sp>
          <p:nvSpPr>
            <p:cNvPr id="7" name="object 7" descr=""/>
            <p:cNvSpPr/>
            <p:nvPr/>
          </p:nvSpPr>
          <p:spPr>
            <a:xfrm>
              <a:off x="2016064" y="1318590"/>
              <a:ext cx="1755775" cy="46990"/>
            </a:xfrm>
            <a:custGeom>
              <a:avLst/>
              <a:gdLst/>
              <a:ahLst/>
              <a:cxnLst/>
              <a:rect l="l" t="t" r="r" b="b"/>
              <a:pathLst>
                <a:path w="1755775" h="46990">
                  <a:moveTo>
                    <a:pt x="1755385" y="46722"/>
                  </a:moveTo>
                  <a:lnTo>
                    <a:pt x="0" y="46722"/>
                  </a:lnTo>
                  <a:lnTo>
                    <a:pt x="29946" y="0"/>
                  </a:lnTo>
                  <a:lnTo>
                    <a:pt x="1755385" y="0"/>
                  </a:lnTo>
                  <a:lnTo>
                    <a:pt x="1755385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834" y="1245313"/>
              <a:ext cx="193561" cy="193275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2127974" y="1065820"/>
            <a:ext cx="1866264" cy="193675"/>
            <a:chOff x="2127974" y="1065820"/>
            <a:chExt cx="1866264" cy="193675"/>
          </a:xfrm>
        </p:grpSpPr>
        <p:sp>
          <p:nvSpPr>
            <p:cNvPr id="10" name="object 10" descr=""/>
            <p:cNvSpPr/>
            <p:nvPr/>
          </p:nvSpPr>
          <p:spPr>
            <a:xfrm>
              <a:off x="2127974" y="1139175"/>
              <a:ext cx="1774189" cy="46990"/>
            </a:xfrm>
            <a:custGeom>
              <a:avLst/>
              <a:gdLst/>
              <a:ahLst/>
              <a:cxnLst/>
              <a:rect l="l" t="t" r="r" b="b"/>
              <a:pathLst>
                <a:path w="1774189" h="46990">
                  <a:moveTo>
                    <a:pt x="1774101" y="46722"/>
                  </a:moveTo>
                  <a:lnTo>
                    <a:pt x="2963" y="46722"/>
                  </a:lnTo>
                  <a:lnTo>
                    <a:pt x="14739" y="28345"/>
                  </a:lnTo>
                  <a:lnTo>
                    <a:pt x="0" y="0"/>
                  </a:lnTo>
                  <a:lnTo>
                    <a:pt x="1774101" y="0"/>
                  </a:lnTo>
                  <a:lnTo>
                    <a:pt x="1774101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0460" y="1065820"/>
              <a:ext cx="193561" cy="193275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1891832" y="1487882"/>
            <a:ext cx="2504440" cy="193675"/>
            <a:chOff x="1891832" y="1487882"/>
            <a:chExt cx="2504440" cy="193675"/>
          </a:xfrm>
        </p:grpSpPr>
        <p:sp>
          <p:nvSpPr>
            <p:cNvPr id="13" name="object 13" descr=""/>
            <p:cNvSpPr/>
            <p:nvPr/>
          </p:nvSpPr>
          <p:spPr>
            <a:xfrm>
              <a:off x="1891832" y="1561158"/>
              <a:ext cx="2412365" cy="46990"/>
            </a:xfrm>
            <a:custGeom>
              <a:avLst/>
              <a:gdLst/>
              <a:ahLst/>
              <a:cxnLst/>
              <a:rect l="l" t="t" r="r" b="b"/>
              <a:pathLst>
                <a:path w="2412365" h="46990">
                  <a:moveTo>
                    <a:pt x="2412338" y="46722"/>
                  </a:moveTo>
                  <a:lnTo>
                    <a:pt x="0" y="46722"/>
                  </a:lnTo>
                  <a:lnTo>
                    <a:pt x="0" y="0"/>
                  </a:lnTo>
                  <a:lnTo>
                    <a:pt x="2412338" y="0"/>
                  </a:lnTo>
                  <a:lnTo>
                    <a:pt x="2412338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2555" y="1487882"/>
              <a:ext cx="193561" cy="193275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888401" y="-311"/>
            <a:ext cx="5850255" cy="798195"/>
            <a:chOff x="1888401" y="-311"/>
            <a:chExt cx="5850255" cy="798195"/>
          </a:xfrm>
        </p:grpSpPr>
        <p:sp>
          <p:nvSpPr>
            <p:cNvPr id="16" name="object 16" descr=""/>
            <p:cNvSpPr/>
            <p:nvPr/>
          </p:nvSpPr>
          <p:spPr>
            <a:xfrm>
              <a:off x="1888401" y="677789"/>
              <a:ext cx="4044950" cy="46990"/>
            </a:xfrm>
            <a:custGeom>
              <a:avLst/>
              <a:gdLst/>
              <a:ahLst/>
              <a:cxnLst/>
              <a:rect l="l" t="t" r="r" b="b"/>
              <a:pathLst>
                <a:path w="4044950" h="46990">
                  <a:moveTo>
                    <a:pt x="4044350" y="46722"/>
                  </a:moveTo>
                  <a:lnTo>
                    <a:pt x="24253" y="46722"/>
                  </a:lnTo>
                  <a:lnTo>
                    <a:pt x="0" y="0"/>
                  </a:lnTo>
                  <a:lnTo>
                    <a:pt x="4044350" y="0"/>
                  </a:lnTo>
                  <a:lnTo>
                    <a:pt x="4044350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136" y="604434"/>
              <a:ext cx="193560" cy="19327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968806" y="77311"/>
              <a:ext cx="660400" cy="659765"/>
            </a:xfrm>
            <a:custGeom>
              <a:avLst/>
              <a:gdLst/>
              <a:ahLst/>
              <a:cxnLst/>
              <a:rect l="l" t="t" r="r" b="b"/>
              <a:pathLst>
                <a:path w="660400" h="659765">
                  <a:moveTo>
                    <a:pt x="660188" y="27531"/>
                  </a:moveTo>
                  <a:lnTo>
                    <a:pt x="27572" y="659216"/>
                  </a:lnTo>
                  <a:lnTo>
                    <a:pt x="0" y="631684"/>
                  </a:lnTo>
                  <a:lnTo>
                    <a:pt x="632616" y="0"/>
                  </a:lnTo>
                  <a:lnTo>
                    <a:pt x="660188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31684" y="13471"/>
              <a:ext cx="161274" cy="161037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636653" y="36287"/>
              <a:ext cx="1056005" cy="23495"/>
            </a:xfrm>
            <a:custGeom>
              <a:avLst/>
              <a:gdLst/>
              <a:ahLst/>
              <a:cxnLst/>
              <a:rect l="l" t="t" r="r" b="b"/>
              <a:pathLst>
                <a:path w="1056004" h="23494">
                  <a:moveTo>
                    <a:pt x="1055929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55929" y="0"/>
                  </a:lnTo>
                  <a:lnTo>
                    <a:pt x="1055929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1813" y="-311"/>
              <a:ext cx="96702" cy="9656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427338" y="266474"/>
              <a:ext cx="1045210" cy="23495"/>
            </a:xfrm>
            <a:custGeom>
              <a:avLst/>
              <a:gdLst/>
              <a:ahLst/>
              <a:cxnLst/>
              <a:rect l="l" t="t" r="r" b="b"/>
              <a:pathLst>
                <a:path w="1045209" h="23495">
                  <a:moveTo>
                    <a:pt x="1045089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45089" y="0"/>
                  </a:lnTo>
                  <a:lnTo>
                    <a:pt x="1045089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21737" y="229874"/>
              <a:ext cx="96702" cy="9656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224263" y="484357"/>
              <a:ext cx="1379220" cy="23495"/>
            </a:xfrm>
            <a:custGeom>
              <a:avLst/>
              <a:gdLst/>
              <a:ahLst/>
              <a:cxnLst/>
              <a:rect l="l" t="t" r="r" b="b"/>
              <a:pathLst>
                <a:path w="1379220" h="23495">
                  <a:moveTo>
                    <a:pt x="1379103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379103" y="0"/>
                  </a:lnTo>
                  <a:lnTo>
                    <a:pt x="1379103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52597" y="447758"/>
              <a:ext cx="96702" cy="96560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3797644" y="131913"/>
            <a:ext cx="2343150" cy="2079625"/>
            <a:chOff x="3797644" y="131913"/>
            <a:chExt cx="2343150" cy="2079625"/>
          </a:xfrm>
        </p:grpSpPr>
        <p:sp>
          <p:nvSpPr>
            <p:cNvPr id="27" name="object 27" descr=""/>
            <p:cNvSpPr/>
            <p:nvPr/>
          </p:nvSpPr>
          <p:spPr>
            <a:xfrm>
              <a:off x="4350984" y="908324"/>
              <a:ext cx="704850" cy="703580"/>
            </a:xfrm>
            <a:custGeom>
              <a:avLst/>
              <a:gdLst/>
              <a:ahLst/>
              <a:cxnLst/>
              <a:rect l="l" t="t" r="r" b="b"/>
              <a:pathLst>
                <a:path w="704850" h="703580">
                  <a:moveTo>
                    <a:pt x="704304" y="27531"/>
                  </a:moveTo>
                  <a:lnTo>
                    <a:pt x="27572" y="703266"/>
                  </a:lnTo>
                  <a:lnTo>
                    <a:pt x="0" y="675734"/>
                  </a:lnTo>
                  <a:lnTo>
                    <a:pt x="676731" y="0"/>
                  </a:lnTo>
                  <a:lnTo>
                    <a:pt x="704304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8083" y="844433"/>
              <a:ext cx="161274" cy="161037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823240" y="1324287"/>
              <a:ext cx="824230" cy="822960"/>
            </a:xfrm>
            <a:custGeom>
              <a:avLst/>
              <a:gdLst/>
              <a:ahLst/>
              <a:cxnLst/>
              <a:rect l="l" t="t" r="r" b="b"/>
              <a:pathLst>
                <a:path w="824229" h="822960">
                  <a:moveTo>
                    <a:pt x="824077" y="795332"/>
                  </a:moveTo>
                  <a:lnTo>
                    <a:pt x="796505" y="822863"/>
                  </a:lnTo>
                  <a:lnTo>
                    <a:pt x="0" y="27531"/>
                  </a:lnTo>
                  <a:lnTo>
                    <a:pt x="27572" y="0"/>
                  </a:lnTo>
                  <a:lnTo>
                    <a:pt x="824077" y="79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0139" y="2050033"/>
              <a:ext cx="161274" cy="161037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3797644" y="195806"/>
              <a:ext cx="699770" cy="698500"/>
            </a:xfrm>
            <a:custGeom>
              <a:avLst/>
              <a:gdLst/>
              <a:ahLst/>
              <a:cxnLst/>
              <a:rect l="l" t="t" r="r" b="b"/>
              <a:pathLst>
                <a:path w="699770" h="698500">
                  <a:moveTo>
                    <a:pt x="699506" y="27531"/>
                  </a:moveTo>
                  <a:lnTo>
                    <a:pt x="27572" y="698476"/>
                  </a:lnTo>
                  <a:lnTo>
                    <a:pt x="0" y="670944"/>
                  </a:lnTo>
                  <a:lnTo>
                    <a:pt x="671934" y="0"/>
                  </a:lnTo>
                  <a:lnTo>
                    <a:pt x="699506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9860" y="131913"/>
              <a:ext cx="161274" cy="161037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950623" y="403818"/>
              <a:ext cx="782955" cy="781685"/>
            </a:xfrm>
            <a:custGeom>
              <a:avLst/>
              <a:gdLst/>
              <a:ahLst/>
              <a:cxnLst/>
              <a:rect l="l" t="t" r="r" b="b"/>
              <a:pathLst>
                <a:path w="782954" h="781685">
                  <a:moveTo>
                    <a:pt x="782498" y="27531"/>
                  </a:moveTo>
                  <a:lnTo>
                    <a:pt x="27572" y="781346"/>
                  </a:lnTo>
                  <a:lnTo>
                    <a:pt x="0" y="753814"/>
                  </a:lnTo>
                  <a:lnTo>
                    <a:pt x="754926" y="0"/>
                  </a:lnTo>
                  <a:lnTo>
                    <a:pt x="782498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5846" y="339906"/>
              <a:ext cx="161274" cy="161037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5084109" y="893492"/>
              <a:ext cx="1010919" cy="23495"/>
            </a:xfrm>
            <a:custGeom>
              <a:avLst/>
              <a:gdLst/>
              <a:ahLst/>
              <a:cxnLst/>
              <a:rect l="l" t="t" r="r" b="b"/>
              <a:pathLst>
                <a:path w="1010920" h="23494">
                  <a:moveTo>
                    <a:pt x="1010463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10463" y="0"/>
                  </a:lnTo>
                  <a:lnTo>
                    <a:pt x="1010463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43803" y="856970"/>
              <a:ext cx="96702" cy="96560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4865904" y="1072984"/>
              <a:ext cx="499109" cy="23495"/>
            </a:xfrm>
            <a:custGeom>
              <a:avLst/>
              <a:gdLst/>
              <a:ahLst/>
              <a:cxnLst/>
              <a:rect l="l" t="t" r="r" b="b"/>
              <a:pathLst>
                <a:path w="499110" h="23494">
                  <a:moveTo>
                    <a:pt x="498642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498642" y="0"/>
                  </a:lnTo>
                  <a:lnTo>
                    <a:pt x="498642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13777" y="1036385"/>
              <a:ext cx="96702" cy="9656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673357" y="1278019"/>
              <a:ext cx="795020" cy="23495"/>
            </a:xfrm>
            <a:custGeom>
              <a:avLst/>
              <a:gdLst/>
              <a:ahLst/>
              <a:cxnLst/>
              <a:rect l="l" t="t" r="r" b="b"/>
              <a:pathLst>
                <a:path w="795020" h="23494">
                  <a:moveTo>
                    <a:pt x="794676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94676" y="0"/>
                  </a:lnTo>
                  <a:lnTo>
                    <a:pt x="794676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7264" y="1241497"/>
              <a:ext cx="96702" cy="96560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4491727" y="176689"/>
              <a:ext cx="746125" cy="23495"/>
            </a:xfrm>
            <a:custGeom>
              <a:avLst/>
              <a:gdLst/>
              <a:ahLst/>
              <a:cxnLst/>
              <a:rect l="l" t="t" r="r" b="b"/>
              <a:pathLst>
                <a:path w="746125" h="23494">
                  <a:moveTo>
                    <a:pt x="745545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45545" y="0"/>
                  </a:lnTo>
                  <a:lnTo>
                    <a:pt x="745545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86504" y="140167"/>
              <a:ext cx="96702" cy="96560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4746819" y="382891"/>
              <a:ext cx="776605" cy="23495"/>
            </a:xfrm>
            <a:custGeom>
              <a:avLst/>
              <a:gdLst/>
              <a:ahLst/>
              <a:cxnLst/>
              <a:rect l="l" t="t" r="r" b="b"/>
              <a:pathLst>
                <a:path w="776604" h="23495">
                  <a:moveTo>
                    <a:pt x="776427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76427" y="0"/>
                  </a:lnTo>
                  <a:lnTo>
                    <a:pt x="776427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2557" y="346292"/>
              <a:ext cx="96702" cy="9656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369991" y="1850605"/>
              <a:ext cx="699135" cy="23495"/>
            </a:xfrm>
            <a:custGeom>
              <a:avLst/>
              <a:gdLst/>
              <a:ahLst/>
              <a:cxnLst/>
              <a:rect l="l" t="t" r="r" b="b"/>
              <a:pathLst>
                <a:path w="699135" h="23494">
                  <a:moveTo>
                    <a:pt x="698676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698676" y="0"/>
                  </a:lnTo>
                  <a:lnTo>
                    <a:pt x="698676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17899" y="1814005"/>
              <a:ext cx="96702" cy="96560"/>
            </a:xfrm>
            <a:prstGeom prst="rect">
              <a:avLst/>
            </a:prstGeom>
          </p:spPr>
        </p:pic>
      </p:grpSp>
      <p:sp>
        <p:nvSpPr>
          <p:cNvPr id="47" name="object 47" descr=""/>
          <p:cNvSpPr/>
          <p:nvPr/>
        </p:nvSpPr>
        <p:spPr>
          <a:xfrm>
            <a:off x="426087" y="329160"/>
            <a:ext cx="1807210" cy="1603375"/>
          </a:xfrm>
          <a:custGeom>
            <a:avLst/>
            <a:gdLst/>
            <a:ahLst/>
            <a:cxnLst/>
            <a:rect l="l" t="t" r="r" b="b"/>
            <a:pathLst>
              <a:path w="1807210" h="1603375">
                <a:moveTo>
                  <a:pt x="1319522" y="1603131"/>
                </a:moveTo>
                <a:lnTo>
                  <a:pt x="416210" y="1562326"/>
                </a:lnTo>
                <a:lnTo>
                  <a:pt x="0" y="760722"/>
                </a:lnTo>
                <a:lnTo>
                  <a:pt x="487022" y="0"/>
                </a:lnTo>
                <a:lnTo>
                  <a:pt x="1390333" y="40882"/>
                </a:lnTo>
                <a:lnTo>
                  <a:pt x="1410560" y="79818"/>
                </a:lnTo>
                <a:lnTo>
                  <a:pt x="528510" y="79818"/>
                </a:lnTo>
                <a:lnTo>
                  <a:pt x="89917" y="764771"/>
                </a:lnTo>
                <a:lnTo>
                  <a:pt x="464718" y="1486558"/>
                </a:lnTo>
                <a:lnTo>
                  <a:pt x="1278033" y="1523313"/>
                </a:lnTo>
                <a:lnTo>
                  <a:pt x="1370637" y="1523313"/>
                </a:lnTo>
                <a:lnTo>
                  <a:pt x="1319522" y="1603131"/>
                </a:lnTo>
                <a:close/>
              </a:path>
              <a:path w="1807210" h="1603375">
                <a:moveTo>
                  <a:pt x="1370637" y="1523313"/>
                </a:moveTo>
                <a:lnTo>
                  <a:pt x="1278033" y="1523313"/>
                </a:lnTo>
                <a:lnTo>
                  <a:pt x="1716626" y="838360"/>
                </a:lnTo>
                <a:lnTo>
                  <a:pt x="1341826" y="116651"/>
                </a:lnTo>
                <a:lnTo>
                  <a:pt x="528510" y="79818"/>
                </a:lnTo>
                <a:lnTo>
                  <a:pt x="1410560" y="79818"/>
                </a:lnTo>
                <a:lnTo>
                  <a:pt x="1806622" y="842408"/>
                </a:lnTo>
                <a:lnTo>
                  <a:pt x="1370637" y="1523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8" name="object 48" descr=""/>
          <p:cNvGrpSpPr/>
          <p:nvPr/>
        </p:nvGrpSpPr>
        <p:grpSpPr>
          <a:xfrm>
            <a:off x="-776589" y="4737504"/>
            <a:ext cx="9506585" cy="5092700"/>
            <a:chOff x="-776589" y="4737504"/>
            <a:chExt cx="9506585" cy="5092700"/>
          </a:xfrm>
        </p:grpSpPr>
        <p:pic>
          <p:nvPicPr>
            <p:cNvPr id="49" name="object 4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776589" y="4737504"/>
              <a:ext cx="9506253" cy="5091529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3277054" y="8297083"/>
              <a:ext cx="2332355" cy="1532255"/>
            </a:xfrm>
            <a:custGeom>
              <a:avLst/>
              <a:gdLst/>
              <a:ahLst/>
              <a:cxnLst/>
              <a:rect l="l" t="t" r="r" b="b"/>
              <a:pathLst>
                <a:path w="2332354" h="1532254">
                  <a:moveTo>
                    <a:pt x="2286736" y="97249"/>
                  </a:moveTo>
                  <a:lnTo>
                    <a:pt x="2306565" y="50094"/>
                  </a:lnTo>
                  <a:lnTo>
                    <a:pt x="2323964" y="13393"/>
                  </a:lnTo>
                  <a:lnTo>
                    <a:pt x="2331787" y="0"/>
                  </a:lnTo>
                  <a:lnTo>
                    <a:pt x="2330957" y="3324"/>
                  </a:lnTo>
                  <a:lnTo>
                    <a:pt x="2327896" y="11431"/>
                  </a:lnTo>
                  <a:lnTo>
                    <a:pt x="2323114" y="23042"/>
                  </a:lnTo>
                  <a:lnTo>
                    <a:pt x="2317197" y="36711"/>
                  </a:lnTo>
                  <a:lnTo>
                    <a:pt x="2317123" y="36882"/>
                  </a:lnTo>
                  <a:lnTo>
                    <a:pt x="2317604" y="36882"/>
                  </a:lnTo>
                  <a:lnTo>
                    <a:pt x="2315222" y="41818"/>
                  </a:lnTo>
                  <a:lnTo>
                    <a:pt x="2311446" y="50094"/>
                  </a:lnTo>
                  <a:lnTo>
                    <a:pt x="2306422" y="60743"/>
                  </a:lnTo>
                  <a:lnTo>
                    <a:pt x="2306199" y="60743"/>
                  </a:lnTo>
                  <a:lnTo>
                    <a:pt x="2290175" y="93054"/>
                  </a:lnTo>
                  <a:lnTo>
                    <a:pt x="2286736" y="97249"/>
                  </a:lnTo>
                  <a:close/>
                </a:path>
                <a:path w="2332354" h="1532254">
                  <a:moveTo>
                    <a:pt x="2317762" y="36882"/>
                  </a:moveTo>
                  <a:lnTo>
                    <a:pt x="2317687" y="36711"/>
                  </a:lnTo>
                  <a:lnTo>
                    <a:pt x="2318131" y="35790"/>
                  </a:lnTo>
                  <a:lnTo>
                    <a:pt x="2317820" y="36711"/>
                  </a:lnTo>
                  <a:lnTo>
                    <a:pt x="2317762" y="36882"/>
                  </a:lnTo>
                  <a:close/>
                </a:path>
                <a:path w="2332354" h="1532254">
                  <a:moveTo>
                    <a:pt x="2155225" y="340058"/>
                  </a:moveTo>
                  <a:lnTo>
                    <a:pt x="2158028" y="335308"/>
                  </a:lnTo>
                  <a:lnTo>
                    <a:pt x="2170875" y="314340"/>
                  </a:lnTo>
                  <a:lnTo>
                    <a:pt x="2189819" y="282782"/>
                  </a:lnTo>
                  <a:lnTo>
                    <a:pt x="2217701" y="234150"/>
                  </a:lnTo>
                  <a:lnTo>
                    <a:pt x="2242515" y="188866"/>
                  </a:lnTo>
                  <a:lnTo>
                    <a:pt x="2266424" y="143076"/>
                  </a:lnTo>
                  <a:lnTo>
                    <a:pt x="2289407" y="96809"/>
                  </a:lnTo>
                  <a:lnTo>
                    <a:pt x="2306422" y="60743"/>
                  </a:lnTo>
                  <a:lnTo>
                    <a:pt x="2306973" y="60743"/>
                  </a:lnTo>
                  <a:lnTo>
                    <a:pt x="2284661" y="107481"/>
                  </a:lnTo>
                  <a:lnTo>
                    <a:pt x="2261450" y="153661"/>
                  </a:lnTo>
                  <a:lnTo>
                    <a:pt x="2237317" y="199354"/>
                  </a:lnTo>
                  <a:lnTo>
                    <a:pt x="2212290" y="244514"/>
                  </a:lnTo>
                  <a:lnTo>
                    <a:pt x="2178409" y="302809"/>
                  </a:lnTo>
                  <a:lnTo>
                    <a:pt x="2160884" y="331224"/>
                  </a:lnTo>
                  <a:lnTo>
                    <a:pt x="2155225" y="340058"/>
                  </a:lnTo>
                  <a:close/>
                </a:path>
                <a:path w="2332354" h="1532254">
                  <a:moveTo>
                    <a:pt x="2055188" y="488105"/>
                  </a:moveTo>
                  <a:lnTo>
                    <a:pt x="2083881" y="448053"/>
                  </a:lnTo>
                  <a:lnTo>
                    <a:pt x="2077838" y="456774"/>
                  </a:lnTo>
                  <a:lnTo>
                    <a:pt x="2055188" y="488105"/>
                  </a:lnTo>
                  <a:close/>
                </a:path>
                <a:path w="2332354" h="1532254">
                  <a:moveTo>
                    <a:pt x="2032952" y="517899"/>
                  </a:moveTo>
                  <a:lnTo>
                    <a:pt x="2050433" y="494567"/>
                  </a:lnTo>
                  <a:lnTo>
                    <a:pt x="2048492" y="497367"/>
                  </a:lnTo>
                  <a:lnTo>
                    <a:pt x="2032952" y="517899"/>
                  </a:lnTo>
                  <a:close/>
                </a:path>
                <a:path w="2332354" h="1532254">
                  <a:moveTo>
                    <a:pt x="1999020" y="561785"/>
                  </a:moveTo>
                  <a:lnTo>
                    <a:pt x="2020584" y="534239"/>
                  </a:lnTo>
                  <a:lnTo>
                    <a:pt x="2013924" y="543039"/>
                  </a:lnTo>
                  <a:lnTo>
                    <a:pt x="1999020" y="561785"/>
                  </a:lnTo>
                  <a:close/>
                </a:path>
                <a:path w="2332354" h="1532254">
                  <a:moveTo>
                    <a:pt x="1979992" y="585719"/>
                  </a:moveTo>
                  <a:lnTo>
                    <a:pt x="1999020" y="561785"/>
                  </a:lnTo>
                  <a:lnTo>
                    <a:pt x="1986352" y="577967"/>
                  </a:lnTo>
                  <a:lnTo>
                    <a:pt x="1979992" y="585719"/>
                  </a:lnTo>
                  <a:close/>
                </a:path>
                <a:path w="2332354" h="1532254">
                  <a:moveTo>
                    <a:pt x="1965145" y="603815"/>
                  </a:moveTo>
                  <a:lnTo>
                    <a:pt x="1979992" y="585719"/>
                  </a:lnTo>
                  <a:lnTo>
                    <a:pt x="1974146" y="593072"/>
                  </a:lnTo>
                  <a:lnTo>
                    <a:pt x="1965145" y="603815"/>
                  </a:lnTo>
                  <a:close/>
                </a:path>
                <a:path w="2332354" h="1532254">
                  <a:moveTo>
                    <a:pt x="1933977" y="641015"/>
                  </a:moveTo>
                  <a:lnTo>
                    <a:pt x="1965145" y="603815"/>
                  </a:lnTo>
                  <a:lnTo>
                    <a:pt x="1947235" y="625645"/>
                  </a:lnTo>
                  <a:lnTo>
                    <a:pt x="1933977" y="641015"/>
                  </a:lnTo>
                  <a:close/>
                </a:path>
                <a:path w="2332354" h="1532254">
                  <a:moveTo>
                    <a:pt x="1923833" y="652775"/>
                  </a:moveTo>
                  <a:lnTo>
                    <a:pt x="1933977" y="641015"/>
                  </a:lnTo>
                  <a:lnTo>
                    <a:pt x="1929172" y="646750"/>
                  </a:lnTo>
                  <a:lnTo>
                    <a:pt x="1923833" y="652775"/>
                  </a:lnTo>
                  <a:close/>
                </a:path>
                <a:path w="2332354" h="1532254">
                  <a:moveTo>
                    <a:pt x="1883505" y="698289"/>
                  </a:moveTo>
                  <a:lnTo>
                    <a:pt x="1923833" y="652775"/>
                  </a:lnTo>
                  <a:lnTo>
                    <a:pt x="1904108" y="675643"/>
                  </a:lnTo>
                  <a:lnTo>
                    <a:pt x="1883505" y="698289"/>
                  </a:lnTo>
                  <a:close/>
                </a:path>
                <a:path w="2332354" h="1532254">
                  <a:moveTo>
                    <a:pt x="1856841" y="727444"/>
                  </a:moveTo>
                  <a:lnTo>
                    <a:pt x="1871908" y="711035"/>
                  </a:lnTo>
                  <a:lnTo>
                    <a:pt x="1872706" y="711035"/>
                  </a:lnTo>
                  <a:lnTo>
                    <a:pt x="1856841" y="727444"/>
                  </a:lnTo>
                  <a:close/>
                </a:path>
                <a:path w="2332354" h="1532254">
                  <a:moveTo>
                    <a:pt x="1850388" y="734286"/>
                  </a:moveTo>
                  <a:lnTo>
                    <a:pt x="1856841" y="727444"/>
                  </a:lnTo>
                  <a:lnTo>
                    <a:pt x="1872706" y="711035"/>
                  </a:lnTo>
                  <a:lnTo>
                    <a:pt x="1871908" y="711035"/>
                  </a:lnTo>
                  <a:lnTo>
                    <a:pt x="1856978" y="727444"/>
                  </a:lnTo>
                  <a:lnTo>
                    <a:pt x="1850388" y="734286"/>
                  </a:lnTo>
                  <a:close/>
                </a:path>
                <a:path w="2332354" h="1532254">
                  <a:moveTo>
                    <a:pt x="1856978" y="727444"/>
                  </a:moveTo>
                  <a:lnTo>
                    <a:pt x="1871908" y="711035"/>
                  </a:lnTo>
                  <a:lnTo>
                    <a:pt x="1872782" y="711035"/>
                  </a:lnTo>
                  <a:lnTo>
                    <a:pt x="1856978" y="727444"/>
                  </a:lnTo>
                  <a:close/>
                </a:path>
                <a:path w="2332354" h="1532254">
                  <a:moveTo>
                    <a:pt x="1570691" y="988099"/>
                  </a:moveTo>
                  <a:lnTo>
                    <a:pt x="1609916" y="956459"/>
                  </a:lnTo>
                  <a:lnTo>
                    <a:pt x="1648100" y="924692"/>
                  </a:lnTo>
                  <a:lnTo>
                    <a:pt x="1685093" y="892774"/>
                  </a:lnTo>
                  <a:lnTo>
                    <a:pt x="1720842" y="860798"/>
                  </a:lnTo>
                  <a:lnTo>
                    <a:pt x="1755292" y="828858"/>
                  </a:lnTo>
                  <a:lnTo>
                    <a:pt x="1788389" y="797050"/>
                  </a:lnTo>
                  <a:lnTo>
                    <a:pt x="1820077" y="765468"/>
                  </a:lnTo>
                  <a:lnTo>
                    <a:pt x="1856841" y="727444"/>
                  </a:lnTo>
                  <a:lnTo>
                    <a:pt x="1850388" y="734286"/>
                  </a:lnTo>
                  <a:lnTo>
                    <a:pt x="1805848" y="780531"/>
                  </a:lnTo>
                  <a:lnTo>
                    <a:pt x="1773868" y="812094"/>
                  </a:lnTo>
                  <a:lnTo>
                    <a:pt x="1740493" y="843741"/>
                  </a:lnTo>
                  <a:lnTo>
                    <a:pt x="1705785" y="875393"/>
                  </a:lnTo>
                  <a:lnTo>
                    <a:pt x="1669809" y="906972"/>
                  </a:lnTo>
                  <a:lnTo>
                    <a:pt x="1632626" y="938398"/>
                  </a:lnTo>
                  <a:lnTo>
                    <a:pt x="1594301" y="969593"/>
                  </a:lnTo>
                  <a:lnTo>
                    <a:pt x="1570691" y="988099"/>
                  </a:lnTo>
                  <a:close/>
                </a:path>
                <a:path w="2332354" h="1532254">
                  <a:moveTo>
                    <a:pt x="1533617" y="1016534"/>
                  </a:moveTo>
                  <a:lnTo>
                    <a:pt x="1586695" y="975555"/>
                  </a:lnTo>
                  <a:lnTo>
                    <a:pt x="1586242" y="975555"/>
                  </a:lnTo>
                  <a:lnTo>
                    <a:pt x="1570691" y="988099"/>
                  </a:lnTo>
                  <a:lnTo>
                    <a:pt x="1554896" y="1000479"/>
                  </a:lnTo>
                  <a:lnTo>
                    <a:pt x="1533617" y="1016534"/>
                  </a:lnTo>
                  <a:close/>
                </a:path>
                <a:path w="2332354" h="1532254">
                  <a:moveTo>
                    <a:pt x="1504236" y="1038422"/>
                  </a:moveTo>
                  <a:lnTo>
                    <a:pt x="1526747" y="1021717"/>
                  </a:lnTo>
                  <a:lnTo>
                    <a:pt x="1514475" y="1030976"/>
                  </a:lnTo>
                  <a:lnTo>
                    <a:pt x="1504236" y="1038422"/>
                  </a:lnTo>
                  <a:close/>
                </a:path>
                <a:path w="2332354" h="1532254">
                  <a:moveTo>
                    <a:pt x="1473129" y="1061046"/>
                  </a:moveTo>
                  <a:lnTo>
                    <a:pt x="1476928" y="1058232"/>
                  </a:lnTo>
                  <a:lnTo>
                    <a:pt x="1504236" y="1038422"/>
                  </a:lnTo>
                  <a:lnTo>
                    <a:pt x="1488770" y="1049900"/>
                  </a:lnTo>
                  <a:lnTo>
                    <a:pt x="1473129" y="1061046"/>
                  </a:lnTo>
                  <a:close/>
                </a:path>
                <a:path w="2332354" h="1532254">
                  <a:moveTo>
                    <a:pt x="1208392" y="1227002"/>
                  </a:moveTo>
                  <a:lnTo>
                    <a:pt x="1254146" y="1201395"/>
                  </a:lnTo>
                  <a:lnTo>
                    <a:pt x="1299338" y="1174881"/>
                  </a:lnTo>
                  <a:lnTo>
                    <a:pt x="1343892" y="1147507"/>
                  </a:lnTo>
                  <a:lnTo>
                    <a:pt x="1387747" y="1119350"/>
                  </a:lnTo>
                  <a:lnTo>
                    <a:pt x="1430837" y="1090490"/>
                  </a:lnTo>
                  <a:lnTo>
                    <a:pt x="1468493" y="1064273"/>
                  </a:lnTo>
                  <a:lnTo>
                    <a:pt x="1446371" y="1080113"/>
                  </a:lnTo>
                  <a:lnTo>
                    <a:pt x="1403054" y="1109702"/>
                  </a:lnTo>
                  <a:lnTo>
                    <a:pt x="1358875" y="1138572"/>
                  </a:lnTo>
                  <a:lnTo>
                    <a:pt x="1313886" y="1166629"/>
                  </a:lnTo>
                  <a:lnTo>
                    <a:pt x="1268143" y="1193778"/>
                  </a:lnTo>
                  <a:lnTo>
                    <a:pt x="1221700" y="1219925"/>
                  </a:lnTo>
                  <a:lnTo>
                    <a:pt x="1208392" y="1227002"/>
                  </a:lnTo>
                  <a:close/>
                </a:path>
                <a:path w="2332354" h="1532254">
                  <a:moveTo>
                    <a:pt x="1171554" y="1246512"/>
                  </a:moveTo>
                  <a:lnTo>
                    <a:pt x="1206974" y="1227756"/>
                  </a:lnTo>
                  <a:lnTo>
                    <a:pt x="1174651" y="1244954"/>
                  </a:lnTo>
                  <a:lnTo>
                    <a:pt x="1171554" y="1246512"/>
                  </a:lnTo>
                  <a:close/>
                </a:path>
                <a:path w="2332354" h="1532254">
                  <a:moveTo>
                    <a:pt x="743529" y="1419943"/>
                  </a:moveTo>
                  <a:lnTo>
                    <a:pt x="790795" y="1404862"/>
                  </a:lnTo>
                  <a:lnTo>
                    <a:pt x="838486" y="1388745"/>
                  </a:lnTo>
                  <a:lnTo>
                    <a:pt x="886479" y="1371533"/>
                  </a:lnTo>
                  <a:lnTo>
                    <a:pt x="934663" y="1353220"/>
                  </a:lnTo>
                  <a:lnTo>
                    <a:pt x="982930" y="1333800"/>
                  </a:lnTo>
                  <a:lnTo>
                    <a:pt x="1031171" y="1313269"/>
                  </a:lnTo>
                  <a:lnTo>
                    <a:pt x="1079277" y="1291621"/>
                  </a:lnTo>
                  <a:lnTo>
                    <a:pt x="1127140" y="1268851"/>
                  </a:lnTo>
                  <a:lnTo>
                    <a:pt x="1171554" y="1246512"/>
                  </a:lnTo>
                  <a:lnTo>
                    <a:pt x="1162104" y="1251527"/>
                  </a:lnTo>
                  <a:lnTo>
                    <a:pt x="1115380" y="1274987"/>
                  </a:lnTo>
                  <a:lnTo>
                    <a:pt x="1065360" y="1298618"/>
                  </a:lnTo>
                  <a:lnTo>
                    <a:pt x="1015119" y="1320930"/>
                  </a:lnTo>
                  <a:lnTo>
                    <a:pt x="964781" y="1341945"/>
                  </a:lnTo>
                  <a:lnTo>
                    <a:pt x="914468" y="1361684"/>
                  </a:lnTo>
                  <a:lnTo>
                    <a:pt x="864306" y="1380168"/>
                  </a:lnTo>
                  <a:lnTo>
                    <a:pt x="814417" y="1397418"/>
                  </a:lnTo>
                  <a:lnTo>
                    <a:pt x="764925" y="1413456"/>
                  </a:lnTo>
                  <a:lnTo>
                    <a:pt x="743529" y="1419943"/>
                  </a:lnTo>
                  <a:close/>
                </a:path>
                <a:path w="2332354" h="1532254">
                  <a:moveTo>
                    <a:pt x="703241" y="1431902"/>
                  </a:moveTo>
                  <a:lnTo>
                    <a:pt x="755316" y="1416369"/>
                  </a:lnTo>
                  <a:lnTo>
                    <a:pt x="754729" y="1416369"/>
                  </a:lnTo>
                  <a:lnTo>
                    <a:pt x="743529" y="1419943"/>
                  </a:lnTo>
                  <a:lnTo>
                    <a:pt x="715955" y="1428303"/>
                  </a:lnTo>
                  <a:lnTo>
                    <a:pt x="703241" y="1431902"/>
                  </a:lnTo>
                  <a:close/>
                </a:path>
                <a:path w="2332354" h="1532254">
                  <a:moveTo>
                    <a:pt x="675849" y="1439655"/>
                  </a:moveTo>
                  <a:lnTo>
                    <a:pt x="703241" y="1431902"/>
                  </a:lnTo>
                  <a:lnTo>
                    <a:pt x="696748" y="1433829"/>
                  </a:lnTo>
                  <a:lnTo>
                    <a:pt x="675849" y="1439655"/>
                  </a:lnTo>
                  <a:close/>
                </a:path>
                <a:path w="2332354" h="1532254">
                  <a:moveTo>
                    <a:pt x="615112" y="1455818"/>
                  </a:moveTo>
                  <a:lnTo>
                    <a:pt x="664928" y="1442699"/>
                  </a:lnTo>
                  <a:lnTo>
                    <a:pt x="650611" y="1446690"/>
                  </a:lnTo>
                  <a:lnTo>
                    <a:pt x="615112" y="1455818"/>
                  </a:lnTo>
                  <a:close/>
                </a:path>
                <a:path w="2332354" h="1532254">
                  <a:moveTo>
                    <a:pt x="592587" y="1461753"/>
                  </a:moveTo>
                  <a:lnTo>
                    <a:pt x="615112" y="1455818"/>
                  </a:lnTo>
                  <a:lnTo>
                    <a:pt x="627064" y="1452803"/>
                  </a:lnTo>
                  <a:lnTo>
                    <a:pt x="592587" y="1461753"/>
                  </a:lnTo>
                  <a:close/>
                </a:path>
                <a:path w="2332354" h="1532254">
                  <a:moveTo>
                    <a:pt x="414917" y="1497840"/>
                  </a:moveTo>
                  <a:lnTo>
                    <a:pt x="483249" y="1485427"/>
                  </a:lnTo>
                  <a:lnTo>
                    <a:pt x="527758" y="1476213"/>
                  </a:lnTo>
                  <a:lnTo>
                    <a:pt x="573407" y="1465915"/>
                  </a:lnTo>
                  <a:lnTo>
                    <a:pt x="615112" y="1455818"/>
                  </a:lnTo>
                  <a:lnTo>
                    <a:pt x="605028" y="1458476"/>
                  </a:lnTo>
                  <a:lnTo>
                    <a:pt x="605210" y="1458476"/>
                  </a:lnTo>
                  <a:lnTo>
                    <a:pt x="560653" y="1469193"/>
                  </a:lnTo>
                  <a:lnTo>
                    <a:pt x="517050" y="1478845"/>
                  </a:lnTo>
                  <a:lnTo>
                    <a:pt x="474508" y="1487438"/>
                  </a:lnTo>
                  <a:lnTo>
                    <a:pt x="433138" y="1494977"/>
                  </a:lnTo>
                  <a:lnTo>
                    <a:pt x="414917" y="1497840"/>
                  </a:lnTo>
                  <a:close/>
                </a:path>
                <a:path w="2332354" h="1532254">
                  <a:moveTo>
                    <a:pt x="363391" y="1505945"/>
                  </a:moveTo>
                  <a:lnTo>
                    <a:pt x="414917" y="1497840"/>
                  </a:lnTo>
                  <a:lnTo>
                    <a:pt x="398144" y="1500689"/>
                  </a:lnTo>
                  <a:lnTo>
                    <a:pt x="363391" y="1505945"/>
                  </a:lnTo>
                  <a:close/>
                </a:path>
                <a:path w="2332354" h="1532254">
                  <a:moveTo>
                    <a:pt x="358599" y="1506688"/>
                  </a:moveTo>
                  <a:lnTo>
                    <a:pt x="358424" y="1506688"/>
                  </a:lnTo>
                  <a:lnTo>
                    <a:pt x="360332" y="1506404"/>
                  </a:lnTo>
                  <a:lnTo>
                    <a:pt x="358599" y="1506688"/>
                  </a:lnTo>
                  <a:close/>
                </a:path>
                <a:path w="2332354" h="1532254">
                  <a:moveTo>
                    <a:pt x="277202" y="1516861"/>
                  </a:moveTo>
                  <a:lnTo>
                    <a:pt x="353763" y="1507295"/>
                  </a:lnTo>
                  <a:lnTo>
                    <a:pt x="289332" y="1515614"/>
                  </a:lnTo>
                  <a:lnTo>
                    <a:pt x="277202" y="1516861"/>
                  </a:lnTo>
                  <a:close/>
                </a:path>
                <a:path w="2332354" h="1532254">
                  <a:moveTo>
                    <a:pt x="257519" y="1518885"/>
                  </a:moveTo>
                  <a:lnTo>
                    <a:pt x="277202" y="1516861"/>
                  </a:lnTo>
                  <a:lnTo>
                    <a:pt x="271883" y="1517527"/>
                  </a:lnTo>
                  <a:lnTo>
                    <a:pt x="257519" y="1518885"/>
                  </a:lnTo>
                  <a:close/>
                </a:path>
                <a:path w="2332354" h="1532254">
                  <a:moveTo>
                    <a:pt x="209430" y="1523434"/>
                  </a:moveTo>
                  <a:lnTo>
                    <a:pt x="257519" y="1518885"/>
                  </a:lnTo>
                  <a:lnTo>
                    <a:pt x="225946" y="1522132"/>
                  </a:lnTo>
                  <a:lnTo>
                    <a:pt x="209430" y="1523434"/>
                  </a:lnTo>
                  <a:close/>
                </a:path>
                <a:path w="2332354" h="1532254">
                  <a:moveTo>
                    <a:pt x="177999" y="1525912"/>
                  </a:moveTo>
                  <a:lnTo>
                    <a:pt x="209430" y="1523434"/>
                  </a:lnTo>
                  <a:lnTo>
                    <a:pt x="195746" y="1524728"/>
                  </a:lnTo>
                  <a:lnTo>
                    <a:pt x="177999" y="1525912"/>
                  </a:lnTo>
                  <a:close/>
                </a:path>
                <a:path w="2332354" h="1532254">
                  <a:moveTo>
                    <a:pt x="155450" y="1527415"/>
                  </a:moveTo>
                  <a:lnTo>
                    <a:pt x="177999" y="1525912"/>
                  </a:lnTo>
                  <a:lnTo>
                    <a:pt x="169050" y="1526617"/>
                  </a:lnTo>
                  <a:lnTo>
                    <a:pt x="155450" y="1527415"/>
                  </a:lnTo>
                  <a:close/>
                </a:path>
                <a:path w="2332354" h="1532254">
                  <a:moveTo>
                    <a:pt x="119256" y="1529539"/>
                  </a:moveTo>
                  <a:lnTo>
                    <a:pt x="155450" y="1527415"/>
                  </a:lnTo>
                  <a:lnTo>
                    <a:pt x="136912" y="1528651"/>
                  </a:lnTo>
                  <a:lnTo>
                    <a:pt x="140859" y="1528651"/>
                  </a:lnTo>
                  <a:lnTo>
                    <a:pt x="129343" y="1529074"/>
                  </a:lnTo>
                  <a:lnTo>
                    <a:pt x="130570" y="1529074"/>
                  </a:lnTo>
                  <a:lnTo>
                    <a:pt x="119256" y="1529539"/>
                  </a:lnTo>
                  <a:close/>
                </a:path>
                <a:path w="2332354" h="1532254">
                  <a:moveTo>
                    <a:pt x="42598" y="1531872"/>
                  </a:moveTo>
                  <a:lnTo>
                    <a:pt x="12677" y="1531872"/>
                  </a:lnTo>
                  <a:lnTo>
                    <a:pt x="0" y="1531629"/>
                  </a:lnTo>
                  <a:lnTo>
                    <a:pt x="43385" y="1531629"/>
                  </a:lnTo>
                  <a:lnTo>
                    <a:pt x="77161" y="1530990"/>
                  </a:lnTo>
                  <a:lnTo>
                    <a:pt x="140859" y="1528651"/>
                  </a:lnTo>
                  <a:lnTo>
                    <a:pt x="136912" y="1528651"/>
                  </a:lnTo>
                  <a:lnTo>
                    <a:pt x="130570" y="1529074"/>
                  </a:lnTo>
                  <a:lnTo>
                    <a:pt x="127180" y="1529074"/>
                  </a:lnTo>
                  <a:lnTo>
                    <a:pt x="119256" y="1529539"/>
                  </a:lnTo>
                  <a:lnTo>
                    <a:pt x="77543" y="1531253"/>
                  </a:lnTo>
                  <a:lnTo>
                    <a:pt x="42598" y="1531872"/>
                  </a:lnTo>
                  <a:close/>
                </a:path>
                <a:path w="2332354" h="1532254">
                  <a:moveTo>
                    <a:pt x="130570" y="1529074"/>
                  </a:moveTo>
                  <a:lnTo>
                    <a:pt x="136912" y="1528651"/>
                  </a:lnTo>
                  <a:lnTo>
                    <a:pt x="140859" y="1528651"/>
                  </a:lnTo>
                  <a:lnTo>
                    <a:pt x="130570" y="1529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8369" y="8330513"/>
              <a:ext cx="4536497" cy="1499100"/>
            </a:xfrm>
            <a:prstGeom prst="rect">
              <a:avLst/>
            </a:prstGeom>
          </p:spPr>
        </p:pic>
      </p:grp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30">
                <a:latin typeface="Trebuchet MS"/>
                <a:cs typeface="Trebuchet MS"/>
              </a:rPr>
              <a:t>Key</a:t>
            </a:r>
            <a:r>
              <a:rPr dirty="0" spc="-560">
                <a:latin typeface="Trebuchet MS"/>
                <a:cs typeface="Trebuchet MS"/>
              </a:rPr>
              <a:t> </a:t>
            </a:r>
            <a:r>
              <a:rPr dirty="0" spc="-30">
                <a:latin typeface="Trebuchet MS"/>
                <a:cs typeface="Trebuchet MS"/>
              </a:rPr>
              <a:t>Insight:</a:t>
            </a:r>
          </a:p>
        </p:txBody>
      </p:sp>
      <p:pic>
        <p:nvPicPr>
          <p:cNvPr id="53" name="object 5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3383" y="2738282"/>
            <a:ext cx="104775" cy="104774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3383" y="3967007"/>
            <a:ext cx="104775" cy="104774"/>
          </a:xfrm>
          <a:prstGeom prst="rect">
            <a:avLst/>
          </a:prstGeom>
        </p:spPr>
      </p:pic>
      <p:sp>
        <p:nvSpPr>
          <p:cNvPr id="55" name="object 55" descr=""/>
          <p:cNvSpPr txBox="1"/>
          <p:nvPr/>
        </p:nvSpPr>
        <p:spPr>
          <a:xfrm>
            <a:off x="1155568" y="2537158"/>
            <a:ext cx="7232650" cy="1663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dirty="0" sz="2300" spc="55" i="1">
                <a:solidFill>
                  <a:srgbClr val="F4F4F4"/>
                </a:solidFill>
                <a:latin typeface="Trebuchet MS"/>
                <a:cs typeface="Trebuchet MS"/>
              </a:rPr>
              <a:t>Fasting</a:t>
            </a:r>
            <a:r>
              <a:rPr dirty="0" sz="2300" spc="-18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95" i="1">
                <a:solidFill>
                  <a:srgbClr val="F4F4F4"/>
                </a:solidFill>
                <a:latin typeface="Trebuchet MS"/>
                <a:cs typeface="Trebuchet MS"/>
              </a:rPr>
              <a:t>blood</a:t>
            </a:r>
            <a:r>
              <a:rPr dirty="0" sz="2300" spc="-18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55" i="1">
                <a:solidFill>
                  <a:srgbClr val="F4F4F4"/>
                </a:solidFill>
                <a:latin typeface="Trebuchet MS"/>
                <a:cs typeface="Trebuchet MS"/>
              </a:rPr>
              <a:t>sugar</a:t>
            </a:r>
            <a:r>
              <a:rPr dirty="0" sz="2300" spc="-18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85" i="1">
                <a:solidFill>
                  <a:srgbClr val="F4F4F4"/>
                </a:solidFill>
                <a:latin typeface="Trebuchet MS"/>
                <a:cs typeface="Trebuchet MS"/>
              </a:rPr>
              <a:t>&gt;120</a:t>
            </a:r>
            <a:r>
              <a:rPr dirty="0" sz="2300" spc="-18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05" i="1">
                <a:solidFill>
                  <a:srgbClr val="F4F4F4"/>
                </a:solidFill>
                <a:latin typeface="Trebuchet MS"/>
                <a:cs typeface="Trebuchet MS"/>
              </a:rPr>
              <a:t>mg/dL</a:t>
            </a:r>
            <a:r>
              <a:rPr dirty="0" sz="2300" spc="-18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60" i="1">
                <a:solidFill>
                  <a:srgbClr val="F4F4F4"/>
                </a:solidFill>
                <a:latin typeface="Trebuchet MS"/>
                <a:cs typeface="Trebuchet MS"/>
              </a:rPr>
              <a:t>shows</a:t>
            </a:r>
            <a:r>
              <a:rPr dirty="0" sz="2300" spc="-18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85" i="1">
                <a:solidFill>
                  <a:srgbClr val="F4F4F4"/>
                </a:solidFill>
                <a:latin typeface="Trebuchet MS"/>
                <a:cs typeface="Trebuchet MS"/>
              </a:rPr>
              <a:t>no</a:t>
            </a:r>
            <a:r>
              <a:rPr dirty="0" sz="2300" spc="-18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significant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 difference</a:t>
            </a:r>
            <a:r>
              <a:rPr dirty="0" sz="2300" spc="-13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dirty="0" sz="2300" spc="-13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heart</a:t>
            </a:r>
            <a:r>
              <a:rPr dirty="0" sz="2300" spc="-13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25" i="1">
                <a:solidFill>
                  <a:srgbClr val="F4F4F4"/>
                </a:solidFill>
                <a:latin typeface="Trebuchet MS"/>
                <a:cs typeface="Trebuchet MS"/>
              </a:rPr>
              <a:t>disease</a:t>
            </a:r>
            <a:r>
              <a:rPr dirty="0" sz="2300" spc="-13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rates.</a:t>
            </a:r>
            <a:endParaRPr sz="2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300" spc="-150" i="1">
                <a:solidFill>
                  <a:srgbClr val="F4F4F4"/>
                </a:solidFill>
                <a:latin typeface="Trebuchet MS"/>
                <a:cs typeface="Trebuchet MS"/>
              </a:rPr>
              <a:t>It</a:t>
            </a:r>
            <a:r>
              <a:rPr dirty="0" sz="2300" spc="-16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is</a:t>
            </a:r>
            <a:r>
              <a:rPr dirty="0" sz="2300" spc="-16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50" i="1">
                <a:solidFill>
                  <a:srgbClr val="F4F4F4"/>
                </a:solidFill>
                <a:latin typeface="Trebuchet MS"/>
                <a:cs typeface="Trebuchet MS"/>
              </a:rPr>
              <a:t>not</a:t>
            </a:r>
            <a:r>
              <a:rPr dirty="0" sz="2300" spc="-16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360" i="1">
                <a:solidFill>
                  <a:srgbClr val="F4F4F4"/>
                </a:solidFill>
                <a:latin typeface="Trebuchet MS"/>
                <a:cs typeface="Trebuchet MS"/>
              </a:rPr>
              <a:t>a</a:t>
            </a:r>
            <a:r>
              <a:rPr dirty="0" sz="2300" spc="-16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75" i="1">
                <a:solidFill>
                  <a:srgbClr val="F4F4F4"/>
                </a:solidFill>
                <a:latin typeface="Trebuchet MS"/>
                <a:cs typeface="Trebuchet MS"/>
              </a:rPr>
              <a:t>strong</a:t>
            </a:r>
            <a:r>
              <a:rPr dirty="0" sz="2300" spc="-16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100" i="1">
                <a:solidFill>
                  <a:srgbClr val="F4F4F4"/>
                </a:solidFill>
                <a:latin typeface="Trebuchet MS"/>
                <a:cs typeface="Trebuchet MS"/>
              </a:rPr>
              <a:t>standalone</a:t>
            </a:r>
            <a:r>
              <a:rPr dirty="0" sz="2300" spc="-16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i="1">
                <a:solidFill>
                  <a:srgbClr val="F4F4F4"/>
                </a:solidFill>
                <a:latin typeface="Trebuchet MS"/>
                <a:cs typeface="Trebuchet MS"/>
              </a:rPr>
              <a:t>predictor</a:t>
            </a:r>
            <a:r>
              <a:rPr dirty="0" sz="2300" spc="-16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in</a:t>
            </a:r>
            <a:r>
              <a:rPr dirty="0" sz="2300" spc="-165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25" i="1">
                <a:solidFill>
                  <a:srgbClr val="F4F4F4"/>
                </a:solidFill>
                <a:latin typeface="Trebuchet MS"/>
                <a:cs typeface="Trebuchet MS"/>
              </a:rPr>
              <a:t>this</a:t>
            </a:r>
            <a:r>
              <a:rPr dirty="0" sz="2300" spc="-160" i="1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300" spc="-10" i="1">
                <a:solidFill>
                  <a:srgbClr val="F4F4F4"/>
                </a:solidFill>
                <a:latin typeface="Trebuchet MS"/>
                <a:cs typeface="Trebuchet MS"/>
              </a:rPr>
              <a:t>dataset.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9964" y="1589244"/>
            <a:ext cx="6553199" cy="56006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828554" y="771078"/>
            <a:ext cx="1860550" cy="193675"/>
            <a:chOff x="1828554" y="771078"/>
            <a:chExt cx="1860550" cy="193675"/>
          </a:xfrm>
        </p:grpSpPr>
        <p:sp>
          <p:nvSpPr>
            <p:cNvPr id="4" name="object 4" descr=""/>
            <p:cNvSpPr/>
            <p:nvPr/>
          </p:nvSpPr>
          <p:spPr>
            <a:xfrm>
              <a:off x="1828554" y="844355"/>
              <a:ext cx="1768475" cy="46990"/>
            </a:xfrm>
            <a:custGeom>
              <a:avLst/>
              <a:gdLst/>
              <a:ahLst/>
              <a:cxnLst/>
              <a:rect l="l" t="t" r="r" b="b"/>
              <a:pathLst>
                <a:path w="1768475" h="46990">
                  <a:moveTo>
                    <a:pt x="1768019" y="46722"/>
                  </a:moveTo>
                  <a:lnTo>
                    <a:pt x="24253" y="46722"/>
                  </a:lnTo>
                  <a:lnTo>
                    <a:pt x="0" y="0"/>
                  </a:lnTo>
                  <a:lnTo>
                    <a:pt x="1768019" y="0"/>
                  </a:lnTo>
                  <a:lnTo>
                    <a:pt x="1768019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4957" y="771078"/>
              <a:ext cx="193561" cy="193276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869730" y="1245313"/>
            <a:ext cx="1847850" cy="193675"/>
            <a:chOff x="1869730" y="1245313"/>
            <a:chExt cx="1847850" cy="193675"/>
          </a:xfrm>
        </p:grpSpPr>
        <p:sp>
          <p:nvSpPr>
            <p:cNvPr id="7" name="object 7" descr=""/>
            <p:cNvSpPr/>
            <p:nvPr/>
          </p:nvSpPr>
          <p:spPr>
            <a:xfrm>
              <a:off x="1869730" y="1318590"/>
              <a:ext cx="1755775" cy="46990"/>
            </a:xfrm>
            <a:custGeom>
              <a:avLst/>
              <a:gdLst/>
              <a:ahLst/>
              <a:cxnLst/>
              <a:rect l="l" t="t" r="r" b="b"/>
              <a:pathLst>
                <a:path w="1755775" h="46990">
                  <a:moveTo>
                    <a:pt x="1755385" y="46722"/>
                  </a:moveTo>
                  <a:lnTo>
                    <a:pt x="0" y="46722"/>
                  </a:lnTo>
                  <a:lnTo>
                    <a:pt x="29946" y="0"/>
                  </a:lnTo>
                  <a:lnTo>
                    <a:pt x="1755385" y="0"/>
                  </a:lnTo>
                  <a:lnTo>
                    <a:pt x="1755385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3500" y="1245313"/>
              <a:ext cx="193561" cy="193275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1981640" y="1065820"/>
            <a:ext cx="1866264" cy="193675"/>
            <a:chOff x="1981640" y="1065820"/>
            <a:chExt cx="1866264" cy="193675"/>
          </a:xfrm>
        </p:grpSpPr>
        <p:sp>
          <p:nvSpPr>
            <p:cNvPr id="10" name="object 10" descr=""/>
            <p:cNvSpPr/>
            <p:nvPr/>
          </p:nvSpPr>
          <p:spPr>
            <a:xfrm>
              <a:off x="1981640" y="1139175"/>
              <a:ext cx="1774189" cy="46990"/>
            </a:xfrm>
            <a:custGeom>
              <a:avLst/>
              <a:gdLst/>
              <a:ahLst/>
              <a:cxnLst/>
              <a:rect l="l" t="t" r="r" b="b"/>
              <a:pathLst>
                <a:path w="1774189" h="46990">
                  <a:moveTo>
                    <a:pt x="1774101" y="46722"/>
                  </a:moveTo>
                  <a:lnTo>
                    <a:pt x="2963" y="46722"/>
                  </a:lnTo>
                  <a:lnTo>
                    <a:pt x="14739" y="28345"/>
                  </a:lnTo>
                  <a:lnTo>
                    <a:pt x="0" y="0"/>
                  </a:lnTo>
                  <a:lnTo>
                    <a:pt x="1774101" y="0"/>
                  </a:lnTo>
                  <a:lnTo>
                    <a:pt x="1774101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54126" y="1065820"/>
              <a:ext cx="193561" cy="193275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1745499" y="1487882"/>
            <a:ext cx="2504440" cy="193675"/>
            <a:chOff x="1745499" y="1487882"/>
            <a:chExt cx="2504440" cy="193675"/>
          </a:xfrm>
        </p:grpSpPr>
        <p:sp>
          <p:nvSpPr>
            <p:cNvPr id="13" name="object 13" descr=""/>
            <p:cNvSpPr/>
            <p:nvPr/>
          </p:nvSpPr>
          <p:spPr>
            <a:xfrm>
              <a:off x="1745499" y="1561158"/>
              <a:ext cx="2412365" cy="46990"/>
            </a:xfrm>
            <a:custGeom>
              <a:avLst/>
              <a:gdLst/>
              <a:ahLst/>
              <a:cxnLst/>
              <a:rect l="l" t="t" r="r" b="b"/>
              <a:pathLst>
                <a:path w="2412365" h="46990">
                  <a:moveTo>
                    <a:pt x="2412338" y="46722"/>
                  </a:moveTo>
                  <a:lnTo>
                    <a:pt x="0" y="46722"/>
                  </a:lnTo>
                  <a:lnTo>
                    <a:pt x="0" y="0"/>
                  </a:lnTo>
                  <a:lnTo>
                    <a:pt x="2412338" y="0"/>
                  </a:lnTo>
                  <a:lnTo>
                    <a:pt x="2412338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6221" y="1487882"/>
              <a:ext cx="193561" cy="193275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742067" y="-311"/>
            <a:ext cx="5850255" cy="798195"/>
            <a:chOff x="1742067" y="-311"/>
            <a:chExt cx="5850255" cy="798195"/>
          </a:xfrm>
        </p:grpSpPr>
        <p:sp>
          <p:nvSpPr>
            <p:cNvPr id="16" name="object 16" descr=""/>
            <p:cNvSpPr/>
            <p:nvPr/>
          </p:nvSpPr>
          <p:spPr>
            <a:xfrm>
              <a:off x="1742067" y="677789"/>
              <a:ext cx="4044950" cy="46990"/>
            </a:xfrm>
            <a:custGeom>
              <a:avLst/>
              <a:gdLst/>
              <a:ahLst/>
              <a:cxnLst/>
              <a:rect l="l" t="t" r="r" b="b"/>
              <a:pathLst>
                <a:path w="4044950" h="46990">
                  <a:moveTo>
                    <a:pt x="4044350" y="46722"/>
                  </a:moveTo>
                  <a:lnTo>
                    <a:pt x="24253" y="46722"/>
                  </a:lnTo>
                  <a:lnTo>
                    <a:pt x="0" y="0"/>
                  </a:lnTo>
                  <a:lnTo>
                    <a:pt x="4044350" y="0"/>
                  </a:lnTo>
                  <a:lnTo>
                    <a:pt x="4044350" y="467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803" y="604434"/>
              <a:ext cx="193560" cy="19327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822472" y="77311"/>
              <a:ext cx="660400" cy="659765"/>
            </a:xfrm>
            <a:custGeom>
              <a:avLst/>
              <a:gdLst/>
              <a:ahLst/>
              <a:cxnLst/>
              <a:rect l="l" t="t" r="r" b="b"/>
              <a:pathLst>
                <a:path w="660400" h="659765">
                  <a:moveTo>
                    <a:pt x="660188" y="27531"/>
                  </a:moveTo>
                  <a:lnTo>
                    <a:pt x="27572" y="659216"/>
                  </a:lnTo>
                  <a:lnTo>
                    <a:pt x="0" y="631684"/>
                  </a:lnTo>
                  <a:lnTo>
                    <a:pt x="632616" y="0"/>
                  </a:lnTo>
                  <a:lnTo>
                    <a:pt x="660188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5350" y="13471"/>
              <a:ext cx="161274" cy="161037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490319" y="36287"/>
              <a:ext cx="1056005" cy="23495"/>
            </a:xfrm>
            <a:custGeom>
              <a:avLst/>
              <a:gdLst/>
              <a:ahLst/>
              <a:cxnLst/>
              <a:rect l="l" t="t" r="r" b="b"/>
              <a:pathLst>
                <a:path w="1056004" h="23494">
                  <a:moveTo>
                    <a:pt x="1055929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55929" y="0"/>
                  </a:lnTo>
                  <a:lnTo>
                    <a:pt x="1055929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5480" y="-311"/>
              <a:ext cx="96702" cy="9656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281004" y="266474"/>
              <a:ext cx="1045210" cy="23495"/>
            </a:xfrm>
            <a:custGeom>
              <a:avLst/>
              <a:gdLst/>
              <a:ahLst/>
              <a:cxnLst/>
              <a:rect l="l" t="t" r="r" b="b"/>
              <a:pathLst>
                <a:path w="1045209" h="23495">
                  <a:moveTo>
                    <a:pt x="1045089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45089" y="0"/>
                  </a:lnTo>
                  <a:lnTo>
                    <a:pt x="1045089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75403" y="229874"/>
              <a:ext cx="96702" cy="9656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077929" y="484357"/>
              <a:ext cx="1379220" cy="23495"/>
            </a:xfrm>
            <a:custGeom>
              <a:avLst/>
              <a:gdLst/>
              <a:ahLst/>
              <a:cxnLst/>
              <a:rect l="l" t="t" r="r" b="b"/>
              <a:pathLst>
                <a:path w="1379220" h="23495">
                  <a:moveTo>
                    <a:pt x="1379103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379103" y="0"/>
                  </a:lnTo>
                  <a:lnTo>
                    <a:pt x="1379103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6263" y="447758"/>
              <a:ext cx="96702" cy="96560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3651310" y="131913"/>
            <a:ext cx="2343150" cy="2079625"/>
            <a:chOff x="3651310" y="131913"/>
            <a:chExt cx="2343150" cy="2079625"/>
          </a:xfrm>
        </p:grpSpPr>
        <p:sp>
          <p:nvSpPr>
            <p:cNvPr id="27" name="object 27" descr=""/>
            <p:cNvSpPr/>
            <p:nvPr/>
          </p:nvSpPr>
          <p:spPr>
            <a:xfrm>
              <a:off x="4204650" y="908324"/>
              <a:ext cx="704850" cy="703580"/>
            </a:xfrm>
            <a:custGeom>
              <a:avLst/>
              <a:gdLst/>
              <a:ahLst/>
              <a:cxnLst/>
              <a:rect l="l" t="t" r="r" b="b"/>
              <a:pathLst>
                <a:path w="704850" h="703580">
                  <a:moveTo>
                    <a:pt x="704304" y="27531"/>
                  </a:moveTo>
                  <a:lnTo>
                    <a:pt x="27572" y="703266"/>
                  </a:lnTo>
                  <a:lnTo>
                    <a:pt x="0" y="675734"/>
                  </a:lnTo>
                  <a:lnTo>
                    <a:pt x="676731" y="0"/>
                  </a:lnTo>
                  <a:lnTo>
                    <a:pt x="704304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1750" y="844433"/>
              <a:ext cx="161274" cy="161037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3676906" y="1324287"/>
              <a:ext cx="824230" cy="822960"/>
            </a:xfrm>
            <a:custGeom>
              <a:avLst/>
              <a:gdLst/>
              <a:ahLst/>
              <a:cxnLst/>
              <a:rect l="l" t="t" r="r" b="b"/>
              <a:pathLst>
                <a:path w="824229" h="822960">
                  <a:moveTo>
                    <a:pt x="824077" y="795332"/>
                  </a:moveTo>
                  <a:lnTo>
                    <a:pt x="796505" y="822863"/>
                  </a:lnTo>
                  <a:lnTo>
                    <a:pt x="0" y="27531"/>
                  </a:lnTo>
                  <a:lnTo>
                    <a:pt x="27572" y="0"/>
                  </a:lnTo>
                  <a:lnTo>
                    <a:pt x="824077" y="795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3805" y="2050033"/>
              <a:ext cx="161274" cy="161037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3651310" y="195806"/>
              <a:ext cx="699770" cy="698500"/>
            </a:xfrm>
            <a:custGeom>
              <a:avLst/>
              <a:gdLst/>
              <a:ahLst/>
              <a:cxnLst/>
              <a:rect l="l" t="t" r="r" b="b"/>
              <a:pathLst>
                <a:path w="699770" h="698500">
                  <a:moveTo>
                    <a:pt x="699506" y="27531"/>
                  </a:moveTo>
                  <a:lnTo>
                    <a:pt x="27572" y="698476"/>
                  </a:lnTo>
                  <a:lnTo>
                    <a:pt x="0" y="670944"/>
                  </a:lnTo>
                  <a:lnTo>
                    <a:pt x="671934" y="0"/>
                  </a:lnTo>
                  <a:lnTo>
                    <a:pt x="699506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53526" y="131913"/>
              <a:ext cx="161274" cy="161037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804289" y="403818"/>
              <a:ext cx="782955" cy="781685"/>
            </a:xfrm>
            <a:custGeom>
              <a:avLst/>
              <a:gdLst/>
              <a:ahLst/>
              <a:cxnLst/>
              <a:rect l="l" t="t" r="r" b="b"/>
              <a:pathLst>
                <a:path w="782954" h="781685">
                  <a:moveTo>
                    <a:pt x="782498" y="27531"/>
                  </a:moveTo>
                  <a:lnTo>
                    <a:pt x="27572" y="781346"/>
                  </a:lnTo>
                  <a:lnTo>
                    <a:pt x="0" y="753814"/>
                  </a:lnTo>
                  <a:lnTo>
                    <a:pt x="754926" y="0"/>
                  </a:lnTo>
                  <a:lnTo>
                    <a:pt x="782498" y="27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9512" y="339906"/>
              <a:ext cx="161274" cy="161037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4937775" y="893492"/>
              <a:ext cx="1010919" cy="23495"/>
            </a:xfrm>
            <a:custGeom>
              <a:avLst/>
              <a:gdLst/>
              <a:ahLst/>
              <a:cxnLst/>
              <a:rect l="l" t="t" r="r" b="b"/>
              <a:pathLst>
                <a:path w="1010920" h="23494">
                  <a:moveTo>
                    <a:pt x="1010463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1010463" y="0"/>
                  </a:lnTo>
                  <a:lnTo>
                    <a:pt x="1010463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97470" y="856970"/>
              <a:ext cx="96702" cy="96560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4719570" y="1072984"/>
              <a:ext cx="499109" cy="23495"/>
            </a:xfrm>
            <a:custGeom>
              <a:avLst/>
              <a:gdLst/>
              <a:ahLst/>
              <a:cxnLst/>
              <a:rect l="l" t="t" r="r" b="b"/>
              <a:pathLst>
                <a:path w="499110" h="23494">
                  <a:moveTo>
                    <a:pt x="498642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498642" y="0"/>
                  </a:lnTo>
                  <a:lnTo>
                    <a:pt x="498642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67444" y="1036385"/>
              <a:ext cx="96702" cy="9656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4527023" y="1278019"/>
              <a:ext cx="795020" cy="23495"/>
            </a:xfrm>
            <a:custGeom>
              <a:avLst/>
              <a:gdLst/>
              <a:ahLst/>
              <a:cxnLst/>
              <a:rect l="l" t="t" r="r" b="b"/>
              <a:pathLst>
                <a:path w="795020" h="23494">
                  <a:moveTo>
                    <a:pt x="794676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94676" y="0"/>
                  </a:lnTo>
                  <a:lnTo>
                    <a:pt x="794676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0931" y="1241497"/>
              <a:ext cx="96702" cy="96560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4345394" y="176689"/>
              <a:ext cx="746125" cy="23495"/>
            </a:xfrm>
            <a:custGeom>
              <a:avLst/>
              <a:gdLst/>
              <a:ahLst/>
              <a:cxnLst/>
              <a:rect l="l" t="t" r="r" b="b"/>
              <a:pathLst>
                <a:path w="746125" h="23494">
                  <a:moveTo>
                    <a:pt x="745545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45545" y="0"/>
                  </a:lnTo>
                  <a:lnTo>
                    <a:pt x="745545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0170" y="140167"/>
              <a:ext cx="96702" cy="96560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4600486" y="382891"/>
              <a:ext cx="776605" cy="23495"/>
            </a:xfrm>
            <a:custGeom>
              <a:avLst/>
              <a:gdLst/>
              <a:ahLst/>
              <a:cxnLst/>
              <a:rect l="l" t="t" r="r" b="b"/>
              <a:pathLst>
                <a:path w="776604" h="23495">
                  <a:moveTo>
                    <a:pt x="776427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776427" y="0"/>
                  </a:lnTo>
                  <a:lnTo>
                    <a:pt x="776427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6223" y="346292"/>
              <a:ext cx="96702" cy="9656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223658" y="1850605"/>
              <a:ext cx="699135" cy="23495"/>
            </a:xfrm>
            <a:custGeom>
              <a:avLst/>
              <a:gdLst/>
              <a:ahLst/>
              <a:cxnLst/>
              <a:rect l="l" t="t" r="r" b="b"/>
              <a:pathLst>
                <a:path w="699135" h="23494">
                  <a:moveTo>
                    <a:pt x="698676" y="23361"/>
                  </a:moveTo>
                  <a:lnTo>
                    <a:pt x="0" y="23361"/>
                  </a:lnTo>
                  <a:lnTo>
                    <a:pt x="0" y="0"/>
                  </a:lnTo>
                  <a:lnTo>
                    <a:pt x="698676" y="0"/>
                  </a:lnTo>
                  <a:lnTo>
                    <a:pt x="698676" y="23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1565" y="1814005"/>
              <a:ext cx="96702" cy="96560"/>
            </a:xfrm>
            <a:prstGeom prst="rect">
              <a:avLst/>
            </a:prstGeom>
          </p:spPr>
        </p:pic>
      </p:grpSp>
      <p:sp>
        <p:nvSpPr>
          <p:cNvPr id="47" name="object 47" descr=""/>
          <p:cNvSpPr/>
          <p:nvPr/>
        </p:nvSpPr>
        <p:spPr>
          <a:xfrm>
            <a:off x="279753" y="329160"/>
            <a:ext cx="1807210" cy="1603375"/>
          </a:xfrm>
          <a:custGeom>
            <a:avLst/>
            <a:gdLst/>
            <a:ahLst/>
            <a:cxnLst/>
            <a:rect l="l" t="t" r="r" b="b"/>
            <a:pathLst>
              <a:path w="1807210" h="1603375">
                <a:moveTo>
                  <a:pt x="1319522" y="1603131"/>
                </a:moveTo>
                <a:lnTo>
                  <a:pt x="416210" y="1562326"/>
                </a:lnTo>
                <a:lnTo>
                  <a:pt x="0" y="760722"/>
                </a:lnTo>
                <a:lnTo>
                  <a:pt x="487022" y="0"/>
                </a:lnTo>
                <a:lnTo>
                  <a:pt x="1390333" y="40882"/>
                </a:lnTo>
                <a:lnTo>
                  <a:pt x="1410560" y="79818"/>
                </a:lnTo>
                <a:lnTo>
                  <a:pt x="528510" y="79818"/>
                </a:lnTo>
                <a:lnTo>
                  <a:pt x="89917" y="764771"/>
                </a:lnTo>
                <a:lnTo>
                  <a:pt x="464718" y="1486558"/>
                </a:lnTo>
                <a:lnTo>
                  <a:pt x="1278033" y="1523313"/>
                </a:lnTo>
                <a:lnTo>
                  <a:pt x="1370637" y="1523313"/>
                </a:lnTo>
                <a:lnTo>
                  <a:pt x="1319522" y="1603131"/>
                </a:lnTo>
                <a:close/>
              </a:path>
              <a:path w="1807210" h="1603375">
                <a:moveTo>
                  <a:pt x="1370637" y="1523313"/>
                </a:moveTo>
                <a:lnTo>
                  <a:pt x="1278033" y="1523313"/>
                </a:lnTo>
                <a:lnTo>
                  <a:pt x="1716626" y="838360"/>
                </a:lnTo>
                <a:lnTo>
                  <a:pt x="1341826" y="116651"/>
                </a:lnTo>
                <a:lnTo>
                  <a:pt x="528510" y="79818"/>
                </a:lnTo>
                <a:lnTo>
                  <a:pt x="1410560" y="79818"/>
                </a:lnTo>
                <a:lnTo>
                  <a:pt x="1806622" y="842408"/>
                </a:lnTo>
                <a:lnTo>
                  <a:pt x="1370637" y="1523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5"/>
              <a:t>Key</a:t>
            </a:r>
            <a:r>
              <a:rPr dirty="0" spc="-615"/>
              <a:t> </a:t>
            </a:r>
            <a:r>
              <a:rPr dirty="0" spc="-225"/>
              <a:t>Insight:</a:t>
            </a:r>
          </a:p>
        </p:txBody>
      </p:sp>
      <p:pic>
        <p:nvPicPr>
          <p:cNvPr id="49" name="object 4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1875" y="2188137"/>
            <a:ext cx="104775" cy="104774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1875" y="3007287"/>
            <a:ext cx="104775" cy="104774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1875" y="4236012"/>
            <a:ext cx="104775" cy="104774"/>
          </a:xfrm>
          <a:prstGeom prst="rect">
            <a:avLst/>
          </a:prstGeom>
        </p:spPr>
      </p:pic>
      <p:sp>
        <p:nvSpPr>
          <p:cNvPr id="52" name="object 52" descr=""/>
          <p:cNvSpPr txBox="1"/>
          <p:nvPr/>
        </p:nvSpPr>
        <p:spPr>
          <a:xfrm>
            <a:off x="1264061" y="2041230"/>
            <a:ext cx="7390130" cy="28384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Chest</a:t>
            </a:r>
            <a:r>
              <a:rPr dirty="0" sz="2300" spc="-254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pain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type</a:t>
            </a:r>
            <a:r>
              <a:rPr dirty="0" sz="2300" spc="-254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70">
                <a:solidFill>
                  <a:srgbClr val="F4F4F4"/>
                </a:solidFill>
                <a:latin typeface="Lucida Sans Unicode"/>
                <a:cs typeface="Lucida Sans Unicode"/>
              </a:rPr>
              <a:t>strongly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0">
                <a:solidFill>
                  <a:srgbClr val="F4F4F4"/>
                </a:solidFill>
                <a:latin typeface="Lucida Sans Unicode"/>
                <a:cs typeface="Lucida Sans Unicode"/>
              </a:rPr>
              <a:t>correlates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65">
                <a:solidFill>
                  <a:srgbClr val="F4F4F4"/>
                </a:solidFill>
                <a:latin typeface="Lucida Sans Unicode"/>
                <a:cs typeface="Lucida Sans Unicode"/>
              </a:rPr>
              <a:t>with</a:t>
            </a:r>
            <a:r>
              <a:rPr dirty="0" sz="2300" spc="-254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heart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disease.</a:t>
            </a:r>
            <a:endParaRPr sz="2300">
              <a:latin typeface="Lucida Sans Unicode"/>
              <a:cs typeface="Lucida Sans Unicode"/>
            </a:endParaRPr>
          </a:p>
          <a:p>
            <a:pPr marL="12700" marR="65405">
              <a:lnSpc>
                <a:spcPct val="116799"/>
              </a:lnSpc>
              <a:spcBef>
                <a:spcPts val="3225"/>
              </a:spcBef>
            </a:pP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Asymptomatic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(Type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60">
                <a:solidFill>
                  <a:srgbClr val="F4F4F4"/>
                </a:solidFill>
                <a:latin typeface="Lucida Sans Unicode"/>
                <a:cs typeface="Lucida Sans Unicode"/>
              </a:rPr>
              <a:t>3)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pain</a:t>
            </a:r>
            <a:r>
              <a:rPr dirty="0" sz="2300" spc="-26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85">
                <a:solidFill>
                  <a:srgbClr val="F4F4F4"/>
                </a:solidFill>
                <a:latin typeface="Lucida Sans Unicode"/>
                <a:cs typeface="Lucida Sans Unicode"/>
              </a:rPr>
              <a:t>is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most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95">
                <a:solidFill>
                  <a:srgbClr val="F4F4F4"/>
                </a:solidFill>
                <a:latin typeface="Lucida Sans Unicode"/>
                <a:cs typeface="Lucida Sans Unicode"/>
              </a:rPr>
              <a:t>linked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30">
                <a:solidFill>
                  <a:srgbClr val="F4F4F4"/>
                </a:solidFill>
                <a:latin typeface="Lucida Sans Unicode"/>
                <a:cs typeface="Lucida Sans Unicode"/>
              </a:rPr>
              <a:t>to</a:t>
            </a:r>
            <a:r>
              <a:rPr dirty="0" sz="2300" spc="-26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disease </a:t>
            </a:r>
            <a:r>
              <a:rPr dirty="0" sz="2300" spc="-25">
                <a:solidFill>
                  <a:srgbClr val="F4F4F4"/>
                </a:solidFill>
                <a:latin typeface="Lucida Sans Unicode"/>
                <a:cs typeface="Lucida Sans Unicode"/>
              </a:rPr>
              <a:t>despite</a:t>
            </a:r>
            <a:r>
              <a:rPr dirty="0" sz="2300" spc="-28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lack</a:t>
            </a:r>
            <a:r>
              <a:rPr dirty="0" sz="2300" spc="-28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65">
                <a:solidFill>
                  <a:srgbClr val="F4F4F4"/>
                </a:solidFill>
                <a:latin typeface="Lucida Sans Unicode"/>
                <a:cs typeface="Lucida Sans Unicode"/>
              </a:rPr>
              <a:t>of</a:t>
            </a:r>
            <a:r>
              <a:rPr dirty="0" sz="2300" spc="-28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symptoms.</a:t>
            </a:r>
            <a:endParaRPr sz="2300">
              <a:latin typeface="Lucida Sans Unicode"/>
              <a:cs typeface="Lucida Sans Unicode"/>
            </a:endParaRPr>
          </a:p>
          <a:p>
            <a:pPr marL="12700" marR="146050">
              <a:lnSpc>
                <a:spcPct val="116799"/>
              </a:lnSpc>
              <a:spcBef>
                <a:spcPts val="3229"/>
              </a:spcBef>
            </a:pPr>
            <a:r>
              <a:rPr dirty="0" sz="2300" spc="-40">
                <a:solidFill>
                  <a:srgbClr val="F4F4F4"/>
                </a:solidFill>
                <a:latin typeface="Lucida Sans Unicode"/>
                <a:cs typeface="Lucida Sans Unicode"/>
              </a:rPr>
              <a:t>Typical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20">
                <a:solidFill>
                  <a:srgbClr val="F4F4F4"/>
                </a:solidFill>
                <a:latin typeface="Lucida Sans Unicode"/>
                <a:cs typeface="Lucida Sans Unicode"/>
              </a:rPr>
              <a:t>Angina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(Type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100">
                <a:solidFill>
                  <a:srgbClr val="F4F4F4"/>
                </a:solidFill>
                <a:latin typeface="Lucida Sans Unicode"/>
                <a:cs typeface="Lucida Sans Unicode"/>
              </a:rPr>
              <a:t>0)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85">
                <a:solidFill>
                  <a:srgbClr val="F4F4F4"/>
                </a:solidFill>
                <a:latin typeface="Lucida Sans Unicode"/>
                <a:cs typeface="Lucida Sans Unicode"/>
              </a:rPr>
              <a:t>is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50">
                <a:solidFill>
                  <a:srgbClr val="F4F4F4"/>
                </a:solidFill>
                <a:latin typeface="Lucida Sans Unicode"/>
                <a:cs typeface="Lucida Sans Unicode"/>
              </a:rPr>
              <a:t>less</a:t>
            </a:r>
            <a:r>
              <a:rPr dirty="0" sz="2300" spc="-26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65">
                <a:solidFill>
                  <a:srgbClr val="F4F4F4"/>
                </a:solidFill>
                <a:latin typeface="Lucida Sans Unicode"/>
                <a:cs typeface="Lucida Sans Unicode"/>
              </a:rPr>
              <a:t>predictive,</a:t>
            </a:r>
            <a:r>
              <a:rPr dirty="0" sz="2300" spc="-27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45">
                <a:solidFill>
                  <a:srgbClr val="F4F4F4"/>
                </a:solidFill>
                <a:latin typeface="Lucida Sans Unicode"/>
                <a:cs typeface="Lucida Sans Unicode"/>
              </a:rPr>
              <a:t>highlighting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the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need</a:t>
            </a:r>
            <a:r>
              <a:rPr dirty="0" sz="2300" spc="-24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5">
                <a:solidFill>
                  <a:srgbClr val="F4F4F4"/>
                </a:solidFill>
                <a:latin typeface="Lucida Sans Unicode"/>
                <a:cs typeface="Lucida Sans Unicode"/>
              </a:rPr>
              <a:t>for</a:t>
            </a:r>
            <a:r>
              <a:rPr dirty="0" sz="2300" spc="-250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>
                <a:solidFill>
                  <a:srgbClr val="F4F4F4"/>
                </a:solidFill>
                <a:latin typeface="Lucida Sans Unicode"/>
                <a:cs typeface="Lucida Sans Unicode"/>
              </a:rPr>
              <a:t>broader</a:t>
            </a:r>
            <a:r>
              <a:rPr dirty="0" sz="2300" spc="-245">
                <a:solidFill>
                  <a:srgbClr val="F4F4F4"/>
                </a:solidFill>
                <a:latin typeface="Lucida Sans Unicode"/>
                <a:cs typeface="Lucida Sans Unicode"/>
              </a:rPr>
              <a:t> </a:t>
            </a:r>
            <a:r>
              <a:rPr dirty="0" sz="2300" spc="-10">
                <a:solidFill>
                  <a:srgbClr val="F4F4F4"/>
                </a:solidFill>
                <a:latin typeface="Lucida Sans Unicode"/>
                <a:cs typeface="Lucida Sans Unicode"/>
              </a:rPr>
              <a:t>screening.</a:t>
            </a:r>
            <a:endParaRPr sz="2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dirty="0" spc="-125" i="1"/>
              <a:t>This</a:t>
            </a:r>
            <a:r>
              <a:rPr dirty="0" spc="-270" i="1"/>
              <a:t> </a:t>
            </a:r>
            <a:r>
              <a:rPr dirty="0" spc="-65" i="1"/>
              <a:t>analysis</a:t>
            </a:r>
            <a:r>
              <a:rPr dirty="0" spc="-270" i="1"/>
              <a:t> </a:t>
            </a:r>
            <a:r>
              <a:rPr dirty="0" spc="-80" i="1"/>
              <a:t>highlights</a:t>
            </a:r>
            <a:r>
              <a:rPr dirty="0" spc="-270" i="1"/>
              <a:t> </a:t>
            </a:r>
            <a:r>
              <a:rPr dirty="0" spc="-125" i="1"/>
              <a:t>key</a:t>
            </a:r>
            <a:r>
              <a:rPr dirty="0" spc="-270" i="1"/>
              <a:t> </a:t>
            </a:r>
            <a:r>
              <a:rPr dirty="0" spc="-60" i="1"/>
              <a:t>factors</a:t>
            </a:r>
            <a:r>
              <a:rPr dirty="0" spc="-265" i="1"/>
              <a:t> </a:t>
            </a:r>
            <a:r>
              <a:rPr dirty="0" spc="-20" i="1"/>
              <a:t>associated</a:t>
            </a:r>
            <a:r>
              <a:rPr dirty="0" spc="-270" i="1"/>
              <a:t> </a:t>
            </a:r>
            <a:r>
              <a:rPr dirty="0" spc="-100" i="1"/>
              <a:t>with</a:t>
            </a:r>
            <a:r>
              <a:rPr dirty="0" spc="-270" i="1"/>
              <a:t> </a:t>
            </a:r>
            <a:r>
              <a:rPr dirty="0" spc="-10" i="1"/>
              <a:t>heart</a:t>
            </a:r>
            <a:r>
              <a:rPr dirty="0" spc="-10"/>
              <a:t> </a:t>
            </a:r>
            <a:r>
              <a:rPr dirty="0" spc="-90"/>
              <a:t>disease,</a:t>
            </a:r>
            <a:r>
              <a:rPr dirty="0" spc="-270"/>
              <a:t> </a:t>
            </a:r>
            <a:r>
              <a:rPr dirty="0" spc="-55"/>
              <a:t>including</a:t>
            </a:r>
            <a:r>
              <a:rPr dirty="0" spc="-270"/>
              <a:t> </a:t>
            </a:r>
            <a:r>
              <a:rPr dirty="0" spc="-80"/>
              <a:t>age,</a:t>
            </a:r>
            <a:r>
              <a:rPr dirty="0" spc="-270"/>
              <a:t> </a:t>
            </a:r>
            <a:r>
              <a:rPr dirty="0" spc="-100"/>
              <a:t>gender,</a:t>
            </a:r>
            <a:r>
              <a:rPr dirty="0" spc="-265"/>
              <a:t> </a:t>
            </a:r>
            <a:r>
              <a:rPr dirty="0" spc="-40"/>
              <a:t>chest</a:t>
            </a:r>
            <a:r>
              <a:rPr dirty="0" spc="-270"/>
              <a:t> </a:t>
            </a:r>
            <a:r>
              <a:rPr dirty="0" spc="-10"/>
              <a:t>pain</a:t>
            </a:r>
            <a:r>
              <a:rPr dirty="0" spc="-270"/>
              <a:t> </a:t>
            </a:r>
            <a:r>
              <a:rPr dirty="0" spc="-145"/>
              <a:t>type,</a:t>
            </a:r>
            <a:r>
              <a:rPr dirty="0" spc="-265"/>
              <a:t> </a:t>
            </a:r>
            <a:r>
              <a:rPr dirty="0" spc="-10"/>
              <a:t>exercise- induced</a:t>
            </a:r>
            <a:r>
              <a:rPr dirty="0" spc="-265"/>
              <a:t> </a:t>
            </a:r>
            <a:r>
              <a:rPr dirty="0" spc="-75"/>
              <a:t>angina,</a:t>
            </a:r>
            <a:r>
              <a:rPr dirty="0" spc="-260"/>
              <a:t> </a:t>
            </a:r>
            <a:r>
              <a:rPr dirty="0"/>
              <a:t>and</a:t>
            </a:r>
            <a:r>
              <a:rPr dirty="0" spc="-260"/>
              <a:t> </a:t>
            </a:r>
            <a:r>
              <a:rPr dirty="0" spc="-90"/>
              <a:t>ECG</a:t>
            </a:r>
            <a:r>
              <a:rPr dirty="0" spc="-260"/>
              <a:t> </a:t>
            </a:r>
            <a:r>
              <a:rPr dirty="0" spc="-114"/>
              <a:t>findings.</a:t>
            </a:r>
            <a:r>
              <a:rPr dirty="0" spc="-260"/>
              <a:t> </a:t>
            </a:r>
            <a:r>
              <a:rPr dirty="0" spc="-35"/>
              <a:t>Middle-</a:t>
            </a:r>
            <a:r>
              <a:rPr dirty="0" spc="55"/>
              <a:t>aged</a:t>
            </a:r>
            <a:r>
              <a:rPr dirty="0" spc="-260"/>
              <a:t> </a:t>
            </a:r>
            <a:r>
              <a:rPr dirty="0" spc="-10"/>
              <a:t>males, </a:t>
            </a:r>
            <a:r>
              <a:rPr dirty="0" spc="-55"/>
              <a:t>especially</a:t>
            </a:r>
            <a:r>
              <a:rPr dirty="0" spc="-275"/>
              <a:t> </a:t>
            </a:r>
            <a:r>
              <a:rPr dirty="0" spc="-60"/>
              <a:t>those</a:t>
            </a:r>
            <a:r>
              <a:rPr dirty="0" spc="-270"/>
              <a:t> </a:t>
            </a:r>
            <a:r>
              <a:rPr dirty="0" spc="-100"/>
              <a:t>with</a:t>
            </a:r>
            <a:r>
              <a:rPr dirty="0" spc="-275"/>
              <a:t> </a:t>
            </a:r>
            <a:r>
              <a:rPr dirty="0" spc="-25"/>
              <a:t>asymptomatic</a:t>
            </a:r>
            <a:r>
              <a:rPr dirty="0" spc="-270"/>
              <a:t> </a:t>
            </a:r>
            <a:r>
              <a:rPr dirty="0" spc="-40"/>
              <a:t>chest</a:t>
            </a:r>
            <a:r>
              <a:rPr dirty="0" spc="-275"/>
              <a:t> </a:t>
            </a:r>
            <a:r>
              <a:rPr dirty="0" spc="-10"/>
              <a:t>pain</a:t>
            </a:r>
            <a:r>
              <a:rPr dirty="0" spc="-270"/>
              <a:t> </a:t>
            </a:r>
            <a:r>
              <a:rPr dirty="0" spc="-75"/>
              <a:t>or</a:t>
            </a:r>
            <a:r>
              <a:rPr dirty="0" spc="-270"/>
              <a:t> </a:t>
            </a:r>
            <a:r>
              <a:rPr dirty="0" spc="-35"/>
              <a:t>exercise- </a:t>
            </a:r>
            <a:r>
              <a:rPr dirty="0" spc="-75"/>
              <a:t>triggered</a:t>
            </a:r>
            <a:r>
              <a:rPr dirty="0" spc="-280"/>
              <a:t> </a:t>
            </a:r>
            <a:r>
              <a:rPr dirty="0" spc="-75"/>
              <a:t>angina,</a:t>
            </a:r>
            <a:r>
              <a:rPr dirty="0" spc="-275"/>
              <a:t> </a:t>
            </a:r>
            <a:r>
              <a:rPr dirty="0" spc="-45"/>
              <a:t>show</a:t>
            </a:r>
            <a:r>
              <a:rPr dirty="0" spc="-275"/>
              <a:t> </a:t>
            </a:r>
            <a:r>
              <a:rPr dirty="0" spc="180"/>
              <a:t>a</a:t>
            </a:r>
            <a:r>
              <a:rPr dirty="0" spc="-275"/>
              <a:t> </a:t>
            </a:r>
            <a:r>
              <a:rPr dirty="0" spc="-75"/>
              <a:t>higher</a:t>
            </a:r>
            <a:r>
              <a:rPr dirty="0" spc="-275"/>
              <a:t> </a:t>
            </a:r>
            <a:r>
              <a:rPr dirty="0" spc="-225"/>
              <a:t>risk.</a:t>
            </a:r>
            <a:r>
              <a:rPr dirty="0" spc="-275"/>
              <a:t> </a:t>
            </a:r>
            <a:r>
              <a:rPr dirty="0" spc="-90"/>
              <a:t>While</a:t>
            </a:r>
            <a:r>
              <a:rPr dirty="0" spc="-275"/>
              <a:t> </a:t>
            </a:r>
            <a:r>
              <a:rPr dirty="0" spc="-10"/>
              <a:t>traditional </a:t>
            </a:r>
            <a:r>
              <a:rPr dirty="0" spc="-90"/>
              <a:t>markers</a:t>
            </a:r>
            <a:r>
              <a:rPr dirty="0" spc="-260"/>
              <a:t> </a:t>
            </a:r>
            <a:r>
              <a:rPr dirty="0" spc="-135"/>
              <a:t>like</a:t>
            </a:r>
            <a:r>
              <a:rPr dirty="0" spc="-254"/>
              <a:t> </a:t>
            </a:r>
            <a:r>
              <a:rPr dirty="0" spc="-75"/>
              <a:t>cholesterol</a:t>
            </a:r>
            <a:r>
              <a:rPr dirty="0" spc="-254"/>
              <a:t> </a:t>
            </a:r>
            <a:r>
              <a:rPr dirty="0"/>
              <a:t>and</a:t>
            </a:r>
            <a:r>
              <a:rPr dirty="0" spc="-254"/>
              <a:t> </a:t>
            </a:r>
            <a:r>
              <a:rPr dirty="0" spc="-65"/>
              <a:t>fasting</a:t>
            </a:r>
            <a:r>
              <a:rPr dirty="0" spc="-254"/>
              <a:t> </a:t>
            </a:r>
            <a:r>
              <a:rPr dirty="0" spc="-10"/>
              <a:t>blood</a:t>
            </a:r>
            <a:r>
              <a:rPr dirty="0" spc="-254"/>
              <a:t> </a:t>
            </a:r>
            <a:r>
              <a:rPr dirty="0" spc="-40"/>
              <a:t>sugar</a:t>
            </a:r>
            <a:r>
              <a:rPr dirty="0" spc="-254"/>
              <a:t> </a:t>
            </a:r>
            <a:r>
              <a:rPr dirty="0" spc="-10"/>
              <a:t>appear </a:t>
            </a:r>
            <a:r>
              <a:rPr dirty="0" spc="-75"/>
              <a:t>less</a:t>
            </a:r>
            <a:r>
              <a:rPr dirty="0" spc="-275"/>
              <a:t> </a:t>
            </a:r>
            <a:r>
              <a:rPr dirty="0" spc="-70"/>
              <a:t>predictive</a:t>
            </a:r>
            <a:r>
              <a:rPr dirty="0" spc="-270"/>
              <a:t> </a:t>
            </a:r>
            <a:r>
              <a:rPr dirty="0"/>
              <a:t>on</a:t>
            </a:r>
            <a:r>
              <a:rPr dirty="0" spc="-270"/>
              <a:t> </a:t>
            </a:r>
            <a:r>
              <a:rPr dirty="0" spc="-114"/>
              <a:t>their</a:t>
            </a:r>
            <a:r>
              <a:rPr dirty="0" spc="-270"/>
              <a:t> </a:t>
            </a:r>
            <a:r>
              <a:rPr dirty="0" spc="-145"/>
              <a:t>own,</a:t>
            </a:r>
            <a:r>
              <a:rPr dirty="0" spc="-275"/>
              <a:t> </a:t>
            </a:r>
            <a:r>
              <a:rPr dirty="0" spc="-25"/>
              <a:t>combining</a:t>
            </a:r>
            <a:r>
              <a:rPr dirty="0" spc="-270"/>
              <a:t> </a:t>
            </a:r>
            <a:r>
              <a:rPr dirty="0" spc="-75"/>
              <a:t>multiple</a:t>
            </a:r>
            <a:r>
              <a:rPr dirty="0" spc="-270"/>
              <a:t> </a:t>
            </a:r>
            <a:r>
              <a:rPr dirty="0" spc="-10"/>
              <a:t>indicators </a:t>
            </a:r>
            <a:r>
              <a:rPr dirty="0" spc="-70"/>
              <a:t>provides</a:t>
            </a:r>
            <a:r>
              <a:rPr dirty="0" spc="-270"/>
              <a:t> </a:t>
            </a:r>
            <a:r>
              <a:rPr dirty="0" spc="-35"/>
              <a:t>more</a:t>
            </a:r>
            <a:r>
              <a:rPr dirty="0" spc="-265"/>
              <a:t> </a:t>
            </a:r>
            <a:r>
              <a:rPr dirty="0" spc="-10"/>
              <a:t>accurate</a:t>
            </a:r>
            <a:r>
              <a:rPr dirty="0" spc="-265"/>
              <a:t> </a:t>
            </a:r>
            <a:r>
              <a:rPr dirty="0" spc="-10"/>
              <a:t>insights.</a:t>
            </a:r>
          </a:p>
          <a:p>
            <a:pPr marL="12700" marR="141605">
              <a:lnSpc>
                <a:spcPct val="116799"/>
              </a:lnSpc>
            </a:pPr>
            <a:r>
              <a:rPr dirty="0" spc="-165" i="1"/>
              <a:t>By</a:t>
            </a:r>
            <a:r>
              <a:rPr dirty="0" spc="-265" i="1"/>
              <a:t> </a:t>
            </a:r>
            <a:r>
              <a:rPr dirty="0" spc="-65" i="1"/>
              <a:t>leveraging</a:t>
            </a:r>
            <a:r>
              <a:rPr dirty="0" spc="-265" i="1"/>
              <a:t> </a:t>
            </a:r>
            <a:r>
              <a:rPr dirty="0" i="1"/>
              <a:t>data</a:t>
            </a:r>
            <a:r>
              <a:rPr dirty="0" spc="-260" i="1"/>
              <a:t> </a:t>
            </a:r>
            <a:r>
              <a:rPr dirty="0" spc="-65" i="1"/>
              <a:t>analysis</a:t>
            </a:r>
            <a:r>
              <a:rPr dirty="0" spc="-265" i="1"/>
              <a:t> </a:t>
            </a:r>
            <a:r>
              <a:rPr dirty="0" spc="-90" i="1"/>
              <a:t>techniques,</a:t>
            </a:r>
            <a:r>
              <a:rPr dirty="0" spc="-265" i="1"/>
              <a:t> </a:t>
            </a:r>
            <a:r>
              <a:rPr dirty="0" spc="-10" i="1"/>
              <a:t>we</a:t>
            </a:r>
            <a:r>
              <a:rPr dirty="0" spc="-260" i="1"/>
              <a:t> </a:t>
            </a:r>
            <a:r>
              <a:rPr dirty="0" spc="-10" i="1"/>
              <a:t>gain</a:t>
            </a:r>
            <a:r>
              <a:rPr dirty="0" spc="-265" i="1"/>
              <a:t> </a:t>
            </a:r>
            <a:r>
              <a:rPr dirty="0" spc="180" i="1"/>
              <a:t>a</a:t>
            </a:r>
            <a:r>
              <a:rPr dirty="0" spc="-265" i="1"/>
              <a:t> </a:t>
            </a:r>
            <a:r>
              <a:rPr dirty="0" spc="-10" i="1"/>
              <a:t>deeper</a:t>
            </a:r>
            <a:r>
              <a:rPr dirty="0" spc="-10"/>
              <a:t> </a:t>
            </a:r>
            <a:r>
              <a:rPr dirty="0" spc="-60"/>
              <a:t>understanding</a:t>
            </a:r>
            <a:r>
              <a:rPr dirty="0" spc="-245"/>
              <a:t> </a:t>
            </a:r>
            <a:r>
              <a:rPr dirty="0" spc="-40"/>
              <a:t>of</a:t>
            </a:r>
            <a:r>
              <a:rPr dirty="0" spc="-240"/>
              <a:t> </a:t>
            </a:r>
            <a:r>
              <a:rPr dirty="0" spc="-70"/>
              <a:t>heart</a:t>
            </a:r>
            <a:r>
              <a:rPr dirty="0" spc="-245"/>
              <a:t> </a:t>
            </a:r>
            <a:r>
              <a:rPr dirty="0" spc="-35"/>
              <a:t>disease</a:t>
            </a:r>
            <a:r>
              <a:rPr dirty="0" spc="-240"/>
              <a:t> </a:t>
            </a:r>
            <a:r>
              <a:rPr dirty="0" spc="-114"/>
              <a:t>patterns—</a:t>
            </a:r>
            <a:r>
              <a:rPr dirty="0" spc="-65"/>
              <a:t>supporting</a:t>
            </a:r>
            <a:r>
              <a:rPr dirty="0" spc="-245"/>
              <a:t> </a:t>
            </a:r>
            <a:r>
              <a:rPr dirty="0" spc="-10"/>
              <a:t>early </a:t>
            </a:r>
            <a:r>
              <a:rPr dirty="0" spc="-95"/>
              <a:t>detection,</a:t>
            </a:r>
            <a:r>
              <a:rPr dirty="0" spc="-250"/>
              <a:t> </a:t>
            </a:r>
            <a:r>
              <a:rPr dirty="0" spc="-50"/>
              <a:t>targeted</a:t>
            </a:r>
            <a:r>
              <a:rPr dirty="0" spc="-245"/>
              <a:t> </a:t>
            </a:r>
            <a:r>
              <a:rPr dirty="0" spc="-95"/>
              <a:t>screening,</a:t>
            </a:r>
            <a:r>
              <a:rPr dirty="0" spc="-250"/>
              <a:t> </a:t>
            </a:r>
            <a:r>
              <a:rPr dirty="0"/>
              <a:t>and</a:t>
            </a:r>
            <a:r>
              <a:rPr dirty="0" spc="-245"/>
              <a:t> </a:t>
            </a:r>
            <a:r>
              <a:rPr dirty="0" spc="-85"/>
              <a:t>better</a:t>
            </a:r>
            <a:r>
              <a:rPr dirty="0" spc="-250"/>
              <a:t> </a:t>
            </a:r>
            <a:r>
              <a:rPr dirty="0" spc="-10"/>
              <a:t>preventive </a:t>
            </a:r>
            <a:r>
              <a:rPr dirty="0" spc="-25"/>
              <a:t>strategies.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5103" y="6037761"/>
            <a:ext cx="5531303" cy="390170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2625103" y="10026387"/>
            <a:ext cx="3041650" cy="121920"/>
          </a:xfrm>
          <a:custGeom>
            <a:avLst/>
            <a:gdLst/>
            <a:ahLst/>
            <a:cxnLst/>
            <a:rect l="l" t="t" r="r" b="b"/>
            <a:pathLst>
              <a:path w="3041650" h="121920">
                <a:moveTo>
                  <a:pt x="2980385" y="121893"/>
                </a:moveTo>
                <a:lnTo>
                  <a:pt x="60922" y="121893"/>
                </a:lnTo>
                <a:lnTo>
                  <a:pt x="37205" y="117102"/>
                </a:lnTo>
                <a:lnTo>
                  <a:pt x="17840" y="104039"/>
                </a:lnTo>
                <a:lnTo>
                  <a:pt x="4786" y="84666"/>
                </a:lnTo>
                <a:lnTo>
                  <a:pt x="0" y="60946"/>
                </a:lnTo>
                <a:lnTo>
                  <a:pt x="4788" y="37226"/>
                </a:lnTo>
                <a:lnTo>
                  <a:pt x="17846" y="17853"/>
                </a:lnTo>
                <a:lnTo>
                  <a:pt x="37211" y="4790"/>
                </a:lnTo>
                <a:lnTo>
                  <a:pt x="60922" y="0"/>
                </a:lnTo>
                <a:lnTo>
                  <a:pt x="2980385" y="0"/>
                </a:lnTo>
                <a:lnTo>
                  <a:pt x="3004095" y="4790"/>
                </a:lnTo>
                <a:lnTo>
                  <a:pt x="3023460" y="17853"/>
                </a:lnTo>
                <a:lnTo>
                  <a:pt x="3036518" y="37226"/>
                </a:lnTo>
                <a:lnTo>
                  <a:pt x="3041307" y="60946"/>
                </a:lnTo>
                <a:lnTo>
                  <a:pt x="3036518" y="84666"/>
                </a:lnTo>
                <a:lnTo>
                  <a:pt x="3023460" y="104039"/>
                </a:lnTo>
                <a:lnTo>
                  <a:pt x="3004095" y="117102"/>
                </a:lnTo>
                <a:lnTo>
                  <a:pt x="2980385" y="1218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1" y="6178794"/>
            <a:ext cx="4119852" cy="41078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05478" y="971151"/>
            <a:ext cx="3218180" cy="7607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85">
                <a:latin typeface="Trebuchet MS"/>
                <a:cs typeface="Trebuchet MS"/>
              </a:rP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5567" y="3894973"/>
            <a:ext cx="6927215" cy="17125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50" spc="459">
                <a:latin typeface="Trebuchet MS"/>
                <a:cs typeface="Trebuchet MS"/>
              </a:rPr>
              <a:t>Thank</a:t>
            </a:r>
            <a:r>
              <a:rPr dirty="0" sz="11050" spc="-1385">
                <a:latin typeface="Trebuchet MS"/>
                <a:cs typeface="Trebuchet MS"/>
              </a:rPr>
              <a:t> </a:t>
            </a:r>
            <a:r>
              <a:rPr dirty="0" sz="11050" spc="525">
                <a:latin typeface="Trebuchet MS"/>
                <a:cs typeface="Trebuchet MS"/>
              </a:rPr>
              <a:t>You</a:t>
            </a:r>
            <a:endParaRPr sz="1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Moumita Majumder</dc:creator>
  <cp:keywords>DAGnoJRR7Rs,BAF1wrcTnqY,0</cp:keywords>
  <dc:title>Blue and White Modern Data Analysis Presentation</dc:title>
  <dcterms:created xsi:type="dcterms:W3CDTF">2025-06-07T20:23:46Z</dcterms:created>
  <dcterms:modified xsi:type="dcterms:W3CDTF">2025-06-07T20:23:46Z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2025-06-07T00:00:00Z</vt:filetime>
  </property>
  <property fmtid="{D5CDD505-2E9C-101B-9397-08002B2CF9AE}" pid="3" name="Creator">
    <vt:lpwstr>Canva</vt:lpwstr>
  </property>
  <property fmtid="{D5CDD505-2E9C-101B-9397-08002B2CF9AE}" pid="4" name="LastSaved">
    <vt:filetime>2025-06-07T00:00:00Z</vt:filetime>
  </property>
  <property fmtid="{D5CDD505-2E9C-101B-9397-08002B2CF9AE}" pid="5" name="Producer">
    <vt:lpwstr>Canva</vt:lpwstr>
  </property>
</Properties>
</file>