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5ED08-B241-496F-9BCE-A380549A88C5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B8DBD-38AE-4E61-A632-580CE31CC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8DBD-38AE-4E61-A632-580CE31CCA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B8DBD-38AE-4E61-A632-580CE31CCA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3119-0AC8-40BD-A0D7-E61191651DB1}" type="datetimeFigureOut">
              <a:rPr lang="en-US" smtClean="0"/>
              <a:pPr/>
              <a:t>15-Feb-19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0915-AD8F-4B61-A83B-B0231461BA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zoma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Zoma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33400"/>
            <a:ext cx="2590800" cy="1762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2600" y="2971800"/>
            <a:ext cx="5257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oadway" pitchFamily="82" charset="0"/>
              </a:rPr>
              <a:t>Exploratory Data Analysis</a:t>
            </a:r>
            <a:endParaRPr 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roadway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521" y="124361"/>
            <a:ext cx="67510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Q4. City Wise Average Cost for </a:t>
            </a:r>
          </a:p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Two People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Approach</a:t>
            </a:r>
            <a:r>
              <a:rPr lang="en-US" dirty="0" smtClean="0"/>
              <a:t>:  </a:t>
            </a:r>
            <a:r>
              <a:rPr lang="en-US" dirty="0" smtClean="0"/>
              <a:t>1.</a:t>
            </a:r>
            <a:r>
              <a:rPr lang="en-US" dirty="0" smtClean="0"/>
              <a:t> To Group By </a:t>
            </a:r>
            <a:r>
              <a:rPr lang="en-US" dirty="0" smtClean="0"/>
              <a:t>City and  Average ,Counting Average Cost for Two</a:t>
            </a:r>
          </a:p>
          <a:p>
            <a:endParaRPr lang="en-US" dirty="0" smtClean="0"/>
          </a:p>
          <a:p>
            <a:r>
              <a:rPr lang="en-US" b="1" dirty="0" smtClean="0"/>
              <a:t>Snippet</a:t>
            </a:r>
            <a:r>
              <a:rPr lang="en-US" b="1" dirty="0" smtClean="0"/>
              <a:t>:  </a:t>
            </a:r>
            <a:r>
              <a:rPr lang="en-US" dirty="0" smtClean="0"/>
              <a:t>1. Top 10 Average Cost for Two Cities</a:t>
            </a:r>
          </a:p>
          <a:p>
            <a:endParaRPr lang="en-US" dirty="0"/>
          </a:p>
        </p:txBody>
      </p:sp>
      <p:pic>
        <p:nvPicPr>
          <p:cNvPr id="4" name="Picture 3" descr="Snip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76" y="1890497"/>
            <a:ext cx="2143424" cy="3077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1883" y="2438400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Bottom 10 Average Cost for Two Cities</a:t>
            </a:r>
            <a:endParaRPr lang="en-US" dirty="0"/>
          </a:p>
        </p:txBody>
      </p:sp>
      <p:pic>
        <p:nvPicPr>
          <p:cNvPr id="6" name="Picture 5" descr="Snip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54" y="2723711"/>
            <a:ext cx="2295846" cy="3143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292" y="1676400"/>
            <a:ext cx="740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-&gt;</a:t>
            </a:r>
            <a:endParaRPr lang="en-US" sz="5400" b="1" dirty="0"/>
          </a:p>
        </p:txBody>
      </p:sp>
      <p:sp>
        <p:nvSpPr>
          <p:cNvPr id="8" name="Rectangle 7"/>
          <p:cNvSpPr/>
          <p:nvPr/>
        </p:nvSpPr>
        <p:spPr>
          <a:xfrm>
            <a:off x="838200" y="573387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Findings: </a:t>
            </a:r>
            <a:r>
              <a:rPr lang="en-US" dirty="0" smtClean="0"/>
              <a:t>1. The highest Average for two cost is Rs 2000. But it is for only one record in the city </a:t>
            </a:r>
            <a:r>
              <a:rPr lang="en-US" dirty="0" err="1" smtClean="0"/>
              <a:t>Panchkula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The lowest Average for two cost is around Rs 448 which is in Faridabad.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0314"/>
            <a:ext cx="73283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Q5. Impact Of Online Delivery on </a:t>
            </a:r>
          </a:p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Restaurant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Rating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7924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Approach</a:t>
            </a:r>
            <a:r>
              <a:rPr lang="en-US" dirty="0" smtClean="0"/>
              <a:t>:  </a:t>
            </a:r>
            <a:r>
              <a:rPr lang="en-US" dirty="0" smtClean="0"/>
              <a:t>1. To </a:t>
            </a:r>
            <a:r>
              <a:rPr lang="en-US" b="1" dirty="0" smtClean="0"/>
              <a:t>Bin</a:t>
            </a:r>
            <a:r>
              <a:rPr lang="en-US" dirty="0" smtClean="0"/>
              <a:t> the Aggregate Rating Column.</a:t>
            </a:r>
            <a:endParaRPr lang="en-US" b="1" dirty="0" smtClean="0"/>
          </a:p>
          <a:p>
            <a:r>
              <a:rPr lang="en-US" dirty="0" smtClean="0"/>
              <a:t>	    2. </a:t>
            </a:r>
            <a:r>
              <a:rPr lang="en-US" dirty="0" smtClean="0"/>
              <a:t>To apply pandas </a:t>
            </a:r>
            <a:r>
              <a:rPr lang="en-US" b="1" dirty="0" smtClean="0"/>
              <a:t>Crosstab</a:t>
            </a:r>
            <a:r>
              <a:rPr lang="en-US" dirty="0" smtClean="0"/>
              <a:t> on Has Online Delivery and Aggregate 		Rating Binned.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3. </a:t>
            </a:r>
            <a:r>
              <a:rPr lang="en-US" dirty="0" smtClean="0"/>
              <a:t>To apply pandas </a:t>
            </a:r>
            <a:r>
              <a:rPr lang="en-US" b="1" dirty="0" smtClean="0"/>
              <a:t>Crosstab</a:t>
            </a:r>
            <a:r>
              <a:rPr lang="en-US" dirty="0" smtClean="0"/>
              <a:t> on </a:t>
            </a:r>
            <a:r>
              <a:rPr lang="en-US" dirty="0" smtClean="0"/>
              <a:t>Is Delivering Now and Aggregate </a:t>
            </a:r>
            <a:r>
              <a:rPr lang="en-US" dirty="0" smtClean="0"/>
              <a:t>		         Rating Binned.</a:t>
            </a:r>
          </a:p>
          <a:p>
            <a:r>
              <a:rPr lang="en-US" b="1" dirty="0" smtClean="0"/>
              <a:t>Snippet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Snip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84" y="3200400"/>
            <a:ext cx="7097116" cy="1524000"/>
          </a:xfrm>
          <a:prstGeom prst="rect">
            <a:avLst/>
          </a:prstGeom>
        </p:spPr>
      </p:pic>
      <p:pic>
        <p:nvPicPr>
          <p:cNvPr id="5" name="Picture 4" descr="Snip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743240"/>
            <a:ext cx="6954221" cy="1505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6114871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Findings</a:t>
            </a:r>
            <a:r>
              <a:rPr lang="en-US" dirty="0" smtClean="0"/>
              <a:t>: We can see that online delivery </a:t>
            </a:r>
            <a:r>
              <a:rPr lang="en-US" dirty="0" smtClean="0"/>
              <a:t>does not </a:t>
            </a:r>
            <a:r>
              <a:rPr lang="en-US" dirty="0" smtClean="0"/>
              <a:t>have </a:t>
            </a:r>
            <a:r>
              <a:rPr lang="en-US" dirty="0" smtClean="0"/>
              <a:t>significance </a:t>
            </a:r>
            <a:r>
              <a:rPr lang="en-US" dirty="0" smtClean="0"/>
              <a:t>impact on the Restaurant rating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4361"/>
            <a:ext cx="90203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Q6. City Wise Best and Worst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Restaurants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144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Best Restaurant City Wise:</a:t>
            </a:r>
          </a:p>
          <a:p>
            <a:endParaRPr lang="en-US" b="1" u="sng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  1. </a:t>
            </a:r>
            <a:r>
              <a:rPr lang="en-US" dirty="0" smtClean="0"/>
              <a:t>To Group By city and get First Row, Sort Values for Aggregate Rating in 	        Descending Order</a:t>
            </a:r>
          </a:p>
          <a:p>
            <a:r>
              <a:rPr lang="en-US" b="1" dirty="0" smtClean="0"/>
              <a:t>Snippet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Snip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33600"/>
            <a:ext cx="3896269" cy="4724400"/>
          </a:xfrm>
          <a:prstGeom prst="rect">
            <a:avLst/>
          </a:prstGeom>
        </p:spPr>
      </p:pic>
      <p:pic>
        <p:nvPicPr>
          <p:cNvPr id="6" name="Picture 5" descr="Snip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362200"/>
            <a:ext cx="36576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-8930"/>
            <a:ext cx="306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Continued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….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8382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Worst Restaurant City Wise: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  1. To Group By city and get First Row, Sort Values for Aggregate Rating in 	        </a:t>
            </a:r>
            <a:r>
              <a:rPr lang="en-US" dirty="0" smtClean="0"/>
              <a:t>Ascending Order</a:t>
            </a:r>
            <a:endParaRPr lang="en-US" dirty="0" smtClean="0"/>
          </a:p>
          <a:p>
            <a:r>
              <a:rPr lang="en-US" b="1" dirty="0" smtClean="0"/>
              <a:t>Snippet:</a:t>
            </a:r>
          </a:p>
          <a:p>
            <a:endParaRPr lang="en-US" dirty="0"/>
          </a:p>
        </p:txBody>
      </p:sp>
      <p:pic>
        <p:nvPicPr>
          <p:cNvPr id="4" name="Picture 3" descr="Snip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15" y="2009055"/>
            <a:ext cx="3829585" cy="4848945"/>
          </a:xfrm>
          <a:prstGeom prst="rect">
            <a:avLst/>
          </a:prstGeom>
        </p:spPr>
      </p:pic>
      <p:pic>
        <p:nvPicPr>
          <p:cNvPr id="5" name="Picture 4" descr="Snip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05" y="2266362"/>
            <a:ext cx="3648595" cy="4591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29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Appendix</a:t>
            </a:r>
          </a:p>
        </p:txBody>
      </p:sp>
      <p:pic>
        <p:nvPicPr>
          <p:cNvPr id="3" name="Picture 2" descr="Zoma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1066799"/>
            <a:ext cx="8610029" cy="5791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67335"/>
            <a:ext cx="5579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You….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6672" y="381000"/>
            <a:ext cx="4730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INTRODUCTION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82341"/>
            <a:ext cx="777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SG" sz="2400" b="1" u="sng" dirty="0" smtClean="0"/>
              <a:t>Zomato.csv</a:t>
            </a:r>
          </a:p>
          <a:p>
            <a:pPr fontAlgn="base"/>
            <a:r>
              <a:rPr lang="en-SG" dirty="0" smtClean="0"/>
              <a:t>The data contains information about Restaurants tied up with </a:t>
            </a:r>
            <a:r>
              <a:rPr lang="en-SG" dirty="0" err="1" smtClean="0"/>
              <a:t>Zomato</a:t>
            </a:r>
            <a:r>
              <a:rPr lang="en-SG" dirty="0" smtClean="0"/>
              <a:t> worldwide and comprises of several aspects of restaurants cost , rating  etc.</a:t>
            </a:r>
          </a:p>
          <a:p>
            <a:pPr fontAlgn="base"/>
            <a:endParaRPr lang="en-SG" dirty="0"/>
          </a:p>
          <a:p>
            <a:pPr fontAlgn="base"/>
            <a:endParaRPr lang="en-SG" dirty="0" smtClean="0"/>
          </a:p>
          <a:p>
            <a:pPr fontAlgn="base"/>
            <a:endParaRPr lang="en-SG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895601"/>
          <a:ext cx="7010400" cy="198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579137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9551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822925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21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</a:tr>
              <a:tr h="579137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392341"/>
            <a:ext cx="61546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Country-Code.xls</a:t>
            </a:r>
            <a:r>
              <a:rPr lang="en-SG" sz="2400" b="1" u="sng" dirty="0"/>
              <a:t>x</a:t>
            </a:r>
            <a:endParaRPr lang="en-SG" sz="2400" dirty="0" smtClean="0"/>
          </a:p>
          <a:p>
            <a:r>
              <a:rPr lang="en-SG" dirty="0" smtClean="0"/>
              <a:t>The data contains information about Country and Country Code</a:t>
            </a:r>
            <a:endParaRPr lang="en-US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685800"/>
            <a:ext cx="6385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Attribute Information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378089"/>
            <a:ext cx="54167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200" dirty="0"/>
              <a:t/>
            </a:r>
            <a:br>
              <a:rPr lang="en-US" sz="1200" dirty="0"/>
            </a:br>
            <a:r>
              <a:rPr lang="en-SG" sz="1200" b="1" u="sng" dirty="0" smtClean="0"/>
              <a:t>Zomato.csv</a:t>
            </a:r>
          </a:p>
          <a:p>
            <a:pPr fontAlgn="base"/>
            <a:endParaRPr lang="en-US" sz="1200" dirty="0" smtClean="0"/>
          </a:p>
          <a:p>
            <a:pPr fontAlgn="base"/>
            <a:r>
              <a:rPr lang="en-US" sz="1200" dirty="0" smtClean="0"/>
              <a:t>-Restaurant ID : Identification </a:t>
            </a:r>
            <a:r>
              <a:rPr lang="en-US" sz="1200" dirty="0"/>
              <a:t>Number</a:t>
            </a:r>
          </a:p>
          <a:p>
            <a:pPr fontAlgn="base"/>
            <a:r>
              <a:rPr lang="en-US" sz="1200" dirty="0" smtClean="0"/>
              <a:t>-Restaurant Name : Name </a:t>
            </a:r>
            <a:r>
              <a:rPr lang="en-US" sz="1200" dirty="0"/>
              <a:t>Of the Restaurant</a:t>
            </a:r>
          </a:p>
          <a:p>
            <a:pPr fontAlgn="base"/>
            <a:r>
              <a:rPr lang="en-US" sz="1200" dirty="0" smtClean="0"/>
              <a:t>-Country Code : Unique Code for Country</a:t>
            </a:r>
            <a:endParaRPr lang="en-US" sz="1200" dirty="0"/>
          </a:p>
          <a:p>
            <a:pPr fontAlgn="base"/>
            <a:r>
              <a:rPr lang="en-US" sz="1200" dirty="0" smtClean="0"/>
              <a:t>-City : City </a:t>
            </a:r>
            <a:r>
              <a:rPr lang="en-US" sz="1200" dirty="0"/>
              <a:t>Name of the Restaurant</a:t>
            </a:r>
          </a:p>
          <a:p>
            <a:pPr fontAlgn="base"/>
            <a:r>
              <a:rPr lang="en-US" sz="1200" dirty="0" smtClean="0"/>
              <a:t>-Address</a:t>
            </a:r>
            <a:endParaRPr lang="en-US" sz="1200" dirty="0"/>
          </a:p>
          <a:p>
            <a:pPr fontAlgn="base"/>
            <a:r>
              <a:rPr lang="en-US" sz="1200" dirty="0" smtClean="0"/>
              <a:t> -Locality : Shot </a:t>
            </a:r>
            <a:r>
              <a:rPr lang="en-US" sz="1200" dirty="0"/>
              <a:t>Address Of the Restaurant</a:t>
            </a:r>
          </a:p>
          <a:p>
            <a:pPr fontAlgn="base"/>
            <a:r>
              <a:rPr lang="en-US" sz="1200" dirty="0" smtClean="0"/>
              <a:t> -Locality Verbose : Long </a:t>
            </a:r>
            <a:r>
              <a:rPr lang="en-US" sz="1200" dirty="0"/>
              <a:t>Address of the Restaurant</a:t>
            </a:r>
          </a:p>
          <a:p>
            <a:pPr fontAlgn="base"/>
            <a:r>
              <a:rPr lang="en-US" sz="1200" dirty="0" smtClean="0"/>
              <a:t> -Longitude : Longitude</a:t>
            </a:r>
            <a:endParaRPr lang="en-US" sz="1200" dirty="0"/>
          </a:p>
          <a:p>
            <a:pPr fontAlgn="base"/>
            <a:r>
              <a:rPr lang="en-US" sz="1200" dirty="0" smtClean="0"/>
              <a:t> -Latitude : Latitude</a:t>
            </a:r>
            <a:endParaRPr lang="en-US" sz="1200" dirty="0"/>
          </a:p>
          <a:p>
            <a:pPr fontAlgn="base"/>
            <a:r>
              <a:rPr lang="en-US" sz="1200" dirty="0" smtClean="0"/>
              <a:t> -Cuisines : Types </a:t>
            </a:r>
            <a:r>
              <a:rPr lang="en-US" sz="1200" dirty="0"/>
              <a:t>Of Cuisines Served</a:t>
            </a:r>
          </a:p>
          <a:p>
            <a:pPr fontAlgn="base"/>
            <a:r>
              <a:rPr lang="en-US" sz="1200" dirty="0" smtClean="0"/>
              <a:t> -Average </a:t>
            </a:r>
            <a:r>
              <a:rPr lang="en-US" sz="1200" dirty="0"/>
              <a:t>Cost for </a:t>
            </a:r>
            <a:r>
              <a:rPr lang="en-US" sz="1200" dirty="0" smtClean="0"/>
              <a:t>two : Average </a:t>
            </a:r>
            <a:r>
              <a:rPr lang="en-US" sz="1200" dirty="0"/>
              <a:t>Cost if two people visit the Restaurant</a:t>
            </a:r>
          </a:p>
          <a:p>
            <a:pPr fontAlgn="base"/>
            <a:r>
              <a:rPr lang="en-US" sz="1200" dirty="0" smtClean="0"/>
              <a:t> -Currency : Dollars</a:t>
            </a:r>
            <a:endParaRPr lang="en-US" sz="1200" dirty="0"/>
          </a:p>
          <a:p>
            <a:pPr fontAlgn="base"/>
            <a:r>
              <a:rPr lang="en-US" sz="1200" dirty="0"/>
              <a:t> </a:t>
            </a:r>
            <a:r>
              <a:rPr lang="en-US" sz="1200" dirty="0" smtClean="0"/>
              <a:t>-Has </a:t>
            </a:r>
            <a:r>
              <a:rPr lang="en-US" sz="1200" dirty="0"/>
              <a:t>Table </a:t>
            </a:r>
            <a:r>
              <a:rPr lang="en-US" sz="1200" dirty="0" smtClean="0"/>
              <a:t>booking : Can </a:t>
            </a:r>
            <a:r>
              <a:rPr lang="en-US" sz="1200" dirty="0"/>
              <a:t>we book tables in Restaurant? </a:t>
            </a:r>
            <a:r>
              <a:rPr lang="en-US" sz="1200" dirty="0" smtClean="0"/>
              <a:t>Yes/No</a:t>
            </a:r>
          </a:p>
          <a:p>
            <a:pPr fontAlgn="base"/>
            <a:r>
              <a:rPr lang="en-US" sz="1200" dirty="0" smtClean="0"/>
              <a:t> -Has Online delivery : Can we have online delivery ? Yes/No</a:t>
            </a:r>
          </a:p>
          <a:p>
            <a:pPr fontAlgn="base"/>
            <a:r>
              <a:rPr lang="en-US" sz="1200" dirty="0" smtClean="0"/>
              <a:t> -Is </a:t>
            </a:r>
            <a:r>
              <a:rPr lang="en-US" sz="1200" dirty="0"/>
              <a:t>delivering </a:t>
            </a:r>
            <a:r>
              <a:rPr lang="en-US" sz="1200" dirty="0" smtClean="0"/>
              <a:t>now : Is </a:t>
            </a:r>
            <a:r>
              <a:rPr lang="en-US" sz="1200" dirty="0"/>
              <a:t>the Restaurant delivering food now? Yes/No</a:t>
            </a:r>
          </a:p>
          <a:p>
            <a:pPr fontAlgn="base"/>
            <a:r>
              <a:rPr lang="en-US" sz="1200" dirty="0" smtClean="0"/>
              <a:t> -Switch </a:t>
            </a:r>
            <a:r>
              <a:rPr lang="en-US" sz="1200" dirty="0"/>
              <a:t>to order </a:t>
            </a:r>
            <a:r>
              <a:rPr lang="en-US" sz="1200" dirty="0" smtClean="0"/>
              <a:t>menu : Switch </a:t>
            </a:r>
            <a:r>
              <a:rPr lang="en-US" sz="1200" dirty="0"/>
              <a:t>to order menu ? Yes/ No</a:t>
            </a:r>
          </a:p>
          <a:p>
            <a:pPr fontAlgn="base"/>
            <a:r>
              <a:rPr lang="en-US" sz="1200" dirty="0" smtClean="0"/>
              <a:t> -Price range : Categorized </a:t>
            </a:r>
            <a:r>
              <a:rPr lang="en-US" sz="1200" dirty="0"/>
              <a:t>price between 1 -4</a:t>
            </a:r>
          </a:p>
          <a:p>
            <a:pPr fontAlgn="base"/>
            <a:r>
              <a:rPr lang="en-US" sz="1200" dirty="0" smtClean="0"/>
              <a:t> -Aggregate rating : Categorizing </a:t>
            </a:r>
            <a:r>
              <a:rPr lang="en-US" sz="1200" dirty="0"/>
              <a:t>ratings between 1-5</a:t>
            </a:r>
          </a:p>
          <a:p>
            <a:pPr fontAlgn="base"/>
            <a:r>
              <a:rPr lang="en-US" sz="1200" dirty="0" smtClean="0"/>
              <a:t> -Rating color : Different </a:t>
            </a:r>
            <a:r>
              <a:rPr lang="en-US" sz="1200" dirty="0"/>
              <a:t>colors representing Customer Rating</a:t>
            </a:r>
          </a:p>
          <a:p>
            <a:pPr fontAlgn="base"/>
            <a:r>
              <a:rPr lang="en-US" sz="1200" dirty="0" smtClean="0"/>
              <a:t> -Rating text : Different </a:t>
            </a:r>
            <a:r>
              <a:rPr lang="en-US" sz="1200" dirty="0"/>
              <a:t>Rating like Excellent, Very Good ,Good, Avg., Poor, Not Rated</a:t>
            </a:r>
          </a:p>
          <a:p>
            <a:pPr fontAlgn="base"/>
            <a:r>
              <a:rPr lang="en-US" sz="1200" dirty="0" smtClean="0"/>
              <a:t> -Votes : </a:t>
            </a:r>
            <a:r>
              <a:rPr lang="en-US" sz="1200" dirty="0" err="1" smtClean="0"/>
              <a:t>No.Of</a:t>
            </a:r>
            <a:r>
              <a:rPr lang="en-US" sz="1200" dirty="0" smtClean="0"/>
              <a:t> </a:t>
            </a:r>
            <a:r>
              <a:rPr lang="en-US" sz="1200" dirty="0"/>
              <a:t>Votes received by restaurant from customers</a:t>
            </a:r>
            <a:r>
              <a:rPr lang="en-US" sz="1200" dirty="0" smtClean="0"/>
              <a:t>.</a:t>
            </a:r>
          </a:p>
          <a:p>
            <a:pPr fontAlgn="base"/>
            <a:endParaRPr lang="en-US" sz="1200" dirty="0" smtClean="0"/>
          </a:p>
          <a:p>
            <a:pPr fontAlgn="base"/>
            <a:r>
              <a:rPr lang="en-US" sz="1200" b="1" u="sng" dirty="0" smtClean="0"/>
              <a:t>Country-Code.xls</a:t>
            </a:r>
            <a:r>
              <a:rPr lang="en-SG" sz="1200" b="1" u="sng" dirty="0" smtClean="0"/>
              <a:t>x</a:t>
            </a:r>
          </a:p>
          <a:p>
            <a:pPr fontAlgn="base"/>
            <a:endParaRPr lang="en-SG" sz="1200" dirty="0" smtClean="0"/>
          </a:p>
          <a:p>
            <a:pPr fontAlgn="base"/>
            <a:r>
              <a:rPr lang="en-US" sz="1200" dirty="0" smtClean="0"/>
              <a:t>-Country Code</a:t>
            </a:r>
          </a:p>
          <a:p>
            <a:pPr fontAlgn="base"/>
            <a:r>
              <a:rPr lang="en-US" sz="1200" dirty="0" smtClean="0"/>
              <a:t>-Country</a:t>
            </a:r>
          </a:p>
          <a:p>
            <a:pPr fontAlgn="base"/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52400"/>
            <a:ext cx="58675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Aim of the Project/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Business Questions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2286000"/>
            <a:ext cx="5345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 smtClean="0"/>
              <a:t>1. Country </a:t>
            </a:r>
            <a:r>
              <a:rPr lang="en-US" sz="2000" dirty="0"/>
              <a:t>where </a:t>
            </a:r>
            <a:r>
              <a:rPr lang="en-US" sz="2000" dirty="0" err="1"/>
              <a:t>Zomato</a:t>
            </a:r>
            <a:r>
              <a:rPr lang="en-US" sz="2000" dirty="0"/>
              <a:t> has major Presence</a:t>
            </a:r>
            <a:r>
              <a:rPr lang="en-US" sz="2000" dirty="0" smtClean="0"/>
              <a:t>.</a:t>
            </a:r>
          </a:p>
          <a:p>
            <a:pPr marL="342900" indent="-342900"/>
            <a:endParaRPr lang="en-US" sz="2000" dirty="0"/>
          </a:p>
          <a:p>
            <a:r>
              <a:rPr lang="en-US" sz="2000" dirty="0" smtClean="0"/>
              <a:t>2. City </a:t>
            </a:r>
            <a:r>
              <a:rPr lang="en-US" sz="2000" dirty="0"/>
              <a:t>where </a:t>
            </a:r>
            <a:r>
              <a:rPr lang="en-US" sz="2000" dirty="0" err="1"/>
              <a:t>Zomato</a:t>
            </a:r>
            <a:r>
              <a:rPr lang="en-US" sz="2000" dirty="0"/>
              <a:t> has major Presence.</a:t>
            </a:r>
          </a:p>
          <a:p>
            <a:endParaRPr lang="en-US" sz="2000" dirty="0" smtClean="0"/>
          </a:p>
          <a:p>
            <a:r>
              <a:rPr lang="en-US" sz="2000" dirty="0" smtClean="0"/>
              <a:t>3. Most </a:t>
            </a:r>
            <a:r>
              <a:rPr lang="en-US" sz="2000" dirty="0"/>
              <a:t>Popular Cuisine.</a:t>
            </a:r>
          </a:p>
          <a:p>
            <a:endParaRPr lang="en-US" sz="2000" dirty="0" smtClean="0"/>
          </a:p>
          <a:p>
            <a:r>
              <a:rPr lang="en-US" sz="2000" dirty="0" smtClean="0"/>
              <a:t>4. City </a:t>
            </a:r>
            <a:r>
              <a:rPr lang="en-US" sz="2000" dirty="0"/>
              <a:t>wise Average Cost for Two people.</a:t>
            </a:r>
          </a:p>
          <a:p>
            <a:endParaRPr lang="en-US" sz="2000" dirty="0" smtClean="0"/>
          </a:p>
          <a:p>
            <a:r>
              <a:rPr lang="en-US" sz="2000" dirty="0" smtClean="0"/>
              <a:t>5. Impact </a:t>
            </a:r>
            <a:r>
              <a:rPr lang="en-US" sz="2000" dirty="0"/>
              <a:t>of online </a:t>
            </a:r>
            <a:r>
              <a:rPr lang="en-US" sz="2000" dirty="0" smtClean="0"/>
              <a:t>Delivery on Restaurant Rating.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6. City </a:t>
            </a:r>
            <a:r>
              <a:rPr lang="en-US" sz="2000" dirty="0"/>
              <a:t>wise Best and worst Restaurants.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5474"/>
            <a:ext cx="68611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Loading,Understanding</a:t>
            </a:r>
            <a:endParaRPr lang="en-US" sz="5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and Cleaning Data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89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667000"/>
            <a:ext cx="668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Load both the Datasets</a:t>
            </a:r>
          </a:p>
          <a:p>
            <a:pPr marL="342900" indent="-342900">
              <a:buAutoNum type="arabicPeriod"/>
            </a:pPr>
            <a:r>
              <a:rPr lang="en-US" dirty="0" smtClean="0"/>
              <a:t>Merge the Dataset  to know Country for respective Country Code.</a:t>
            </a:r>
          </a:p>
          <a:p>
            <a:pPr marL="342900" indent="-342900"/>
            <a:endParaRPr lang="en-US" dirty="0"/>
          </a:p>
        </p:txBody>
      </p:sp>
      <p:pic>
        <p:nvPicPr>
          <p:cNvPr id="5" name="Picture 4" descr="Sni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350520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4038600"/>
            <a:ext cx="602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Understanding the Dataset using  pandas </a:t>
            </a:r>
            <a:r>
              <a:rPr lang="en-US" b="1" dirty="0" smtClean="0"/>
              <a:t>Describe</a:t>
            </a:r>
            <a:r>
              <a:rPr lang="en-US" dirty="0" smtClean="0"/>
              <a:t> function </a:t>
            </a:r>
            <a:endParaRPr lang="en-US" dirty="0"/>
          </a:p>
        </p:txBody>
      </p:sp>
      <p:pic>
        <p:nvPicPr>
          <p:cNvPr id="7" name="Picture 6" descr="Sni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9600"/>
            <a:ext cx="7830643" cy="2019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533400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Continued….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447800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 Data Type of Different Columns using pandas </a:t>
            </a:r>
            <a:r>
              <a:rPr lang="en-US" b="1" dirty="0" smtClean="0"/>
              <a:t>info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" name="Picture 3" descr="Snip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37338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6531" y="5410200"/>
            <a:ext cx="7377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Missing Values</a:t>
            </a:r>
          </a:p>
          <a:p>
            <a:r>
              <a:rPr lang="en-US" dirty="0" smtClean="0"/>
              <a:t>	From above Snippet its observed that:</a:t>
            </a:r>
          </a:p>
          <a:p>
            <a:r>
              <a:rPr lang="en-US" dirty="0" smtClean="0"/>
              <a:t>	Cuisine has 9 missing values and all are from Country United States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685585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Q1. Country where </a:t>
            </a:r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Zomato</a:t>
            </a: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Has</a:t>
            </a:r>
          </a:p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Major Presence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905000"/>
            <a:ext cx="583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Approach</a:t>
            </a:r>
            <a:r>
              <a:rPr lang="en-US" dirty="0" smtClean="0"/>
              <a:t>: To Group By Country and Counting Restaurant ID.</a:t>
            </a:r>
          </a:p>
          <a:p>
            <a:endParaRPr lang="en-US" dirty="0"/>
          </a:p>
          <a:p>
            <a:r>
              <a:rPr lang="en-US" b="1" dirty="0" smtClean="0"/>
              <a:t>Snippet:</a:t>
            </a:r>
            <a:endParaRPr lang="en-US" b="1" dirty="0"/>
          </a:p>
        </p:txBody>
      </p:sp>
      <p:pic>
        <p:nvPicPr>
          <p:cNvPr id="4" name="Picture 3" descr="Sni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38400"/>
            <a:ext cx="5363324" cy="3277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867400"/>
            <a:ext cx="767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Findings:  </a:t>
            </a:r>
            <a:r>
              <a:rPr lang="en-US" dirty="0" smtClean="0"/>
              <a:t>There are 15 countries </a:t>
            </a:r>
            <a:r>
              <a:rPr lang="en-US" dirty="0" err="1" smtClean="0"/>
              <a:t>Zomato</a:t>
            </a:r>
            <a:r>
              <a:rPr lang="en-US" dirty="0" smtClean="0"/>
              <a:t> is operating in out of which it's major</a:t>
            </a:r>
          </a:p>
          <a:p>
            <a:r>
              <a:rPr lang="en-US" dirty="0" smtClean="0"/>
              <a:t> operation is in India followed by United States.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429" y="228600"/>
            <a:ext cx="74178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Q2. City Where </a:t>
            </a:r>
            <a:r>
              <a:rPr lang="en-US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Zomato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has 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Major</a:t>
            </a:r>
          </a:p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Presence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5770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Approach</a:t>
            </a:r>
            <a:r>
              <a:rPr lang="en-US" dirty="0" smtClean="0"/>
              <a:t>:  1.Create a new Data for Country India</a:t>
            </a:r>
          </a:p>
          <a:p>
            <a:r>
              <a:rPr lang="en-US" dirty="0"/>
              <a:t>	</a:t>
            </a:r>
            <a:r>
              <a:rPr lang="en-US" dirty="0" smtClean="0"/>
              <a:t>    2. To Group By City and Counting Restaurant ID.</a:t>
            </a:r>
          </a:p>
          <a:p>
            <a:endParaRPr lang="en-US" dirty="0" smtClean="0"/>
          </a:p>
          <a:p>
            <a:r>
              <a:rPr lang="en-US" b="1" dirty="0" smtClean="0"/>
              <a:t>Snippet:</a:t>
            </a:r>
          </a:p>
          <a:p>
            <a:endParaRPr lang="en-US" dirty="0"/>
          </a:p>
        </p:txBody>
      </p:sp>
      <p:pic>
        <p:nvPicPr>
          <p:cNvPr id="4" name="Picture 3" descr="Snip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4067743" cy="695422"/>
          </a:xfrm>
          <a:prstGeom prst="rect">
            <a:avLst/>
          </a:prstGeom>
        </p:spPr>
      </p:pic>
      <p:pic>
        <p:nvPicPr>
          <p:cNvPr id="5" name="Picture 4" descr="Sni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810000"/>
            <a:ext cx="4972744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715000"/>
            <a:ext cx="739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Findings: </a:t>
            </a:r>
            <a:r>
              <a:rPr lang="en-US" dirty="0" smtClean="0"/>
              <a:t>Among the Indian Cities </a:t>
            </a:r>
            <a:r>
              <a:rPr lang="en-US" dirty="0" err="1" smtClean="0"/>
              <a:t>Zomato</a:t>
            </a:r>
            <a:r>
              <a:rPr lang="en-US" dirty="0" smtClean="0"/>
              <a:t> has major presence in New Delhi </a:t>
            </a:r>
          </a:p>
          <a:p>
            <a:r>
              <a:rPr lang="en-US" dirty="0" smtClean="0"/>
              <a:t>followed by </a:t>
            </a:r>
            <a:r>
              <a:rPr lang="en-US" dirty="0" err="1" smtClean="0"/>
              <a:t>Gurgaon</a:t>
            </a:r>
            <a:r>
              <a:rPr lang="en-US" dirty="0" smtClean="0"/>
              <a:t>, </a:t>
            </a:r>
            <a:r>
              <a:rPr lang="en-US" dirty="0" err="1" smtClean="0"/>
              <a:t>Noida</a:t>
            </a:r>
            <a:r>
              <a:rPr lang="en-US" dirty="0" smtClean="0"/>
              <a:t> and Faridabad.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95870"/>
            <a:ext cx="55743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Q3. Most Popular Cuisine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7726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Approach</a:t>
            </a:r>
            <a:r>
              <a:rPr lang="en-US" dirty="0" smtClean="0"/>
              <a:t>:  </a:t>
            </a:r>
            <a:r>
              <a:rPr lang="en-US" dirty="0" smtClean="0"/>
              <a:t>1.Split the Cuisine column value using </a:t>
            </a:r>
            <a:r>
              <a:rPr lang="en-US" b="1" dirty="0" smtClean="0"/>
              <a:t>‘,’ Separator.</a:t>
            </a:r>
            <a:endParaRPr lang="en-US" b="1" dirty="0" smtClean="0"/>
          </a:p>
          <a:p>
            <a:r>
              <a:rPr lang="en-US" dirty="0" smtClean="0"/>
              <a:t>	    2. </a:t>
            </a:r>
            <a:r>
              <a:rPr lang="en-US" dirty="0" smtClean="0"/>
              <a:t>Store the unique Cuisine in an Array and Sort in Descending Order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Snippet:</a:t>
            </a:r>
          </a:p>
          <a:p>
            <a:endParaRPr lang="en-US" dirty="0"/>
          </a:p>
        </p:txBody>
      </p:sp>
      <p:pic>
        <p:nvPicPr>
          <p:cNvPr id="4" name="Picture 3" descr="Sni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60" y="1981200"/>
            <a:ext cx="3791479" cy="1724266"/>
          </a:xfrm>
          <a:prstGeom prst="rect">
            <a:avLst/>
          </a:prstGeom>
        </p:spPr>
      </p:pic>
      <p:pic>
        <p:nvPicPr>
          <p:cNvPr id="5" name="Picture 4" descr="Sni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0452"/>
            <a:ext cx="9144000" cy="2475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096000"/>
            <a:ext cx="8055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Findings: </a:t>
            </a:r>
            <a:r>
              <a:rPr lang="en-US" dirty="0" smtClean="0"/>
              <a:t>North Indian is the most popular cuisine. Reason being majority dataset is </a:t>
            </a:r>
            <a:endParaRPr lang="en-US" dirty="0" smtClean="0"/>
          </a:p>
          <a:p>
            <a:r>
              <a:rPr lang="en-US" dirty="0" smtClean="0"/>
              <a:t>concentrated </a:t>
            </a:r>
            <a:r>
              <a:rPr lang="en-US" dirty="0" smtClean="0"/>
              <a:t>towards North Indian </a:t>
            </a:r>
            <a:r>
              <a:rPr lang="en-US" dirty="0" smtClean="0"/>
              <a:t>region.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492</Words>
  <Application>Microsoft Office PowerPoint</Application>
  <PresentationFormat>On-screen Show (4:3)</PresentationFormat>
  <Paragraphs>124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 7</dc:creator>
  <cp:lastModifiedBy>win 7</cp:lastModifiedBy>
  <cp:revision>20</cp:revision>
  <dcterms:created xsi:type="dcterms:W3CDTF">2019-02-14T06:10:23Z</dcterms:created>
  <dcterms:modified xsi:type="dcterms:W3CDTF">2019-02-15T05:55:31Z</dcterms:modified>
</cp:coreProperties>
</file>