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9C7A3-6C68-4801-A5A8-A76B71AF3FA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372D-1EA1-4957-A73E-50C0FC6B079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to </a:t>
            </a:r>
            <a:r>
              <a:rPr lang="fr-FR" dirty="0" err="1" smtClean="0"/>
              <a:t>Database</a:t>
            </a:r>
            <a:r>
              <a:rPr lang="fr-FR" dirty="0" smtClean="0"/>
              <a:t>(RDMS)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r>
              <a:rPr lang="fr-FR" dirty="0"/>
              <a:t> of RDBM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database management system (DBMS) that incorporates the relational-data model, normally including a Structured Query Language (SQL) application programming interface. It is a DBMS in which the database is organized and accessed according to the relationships between data items. In a relational database, relationships between data items are expressed by means of tables. Interdependencies among these tables are expressed by data values rather than by pointers. This allows a high degree of data independence.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fr-FR" b="1" dirty="0" smtClean="0">
                <a:ea typeface="+mn-lt"/>
                <a:cs typeface="+mn-lt"/>
              </a:rPr>
              <a:t>MySQL</a:t>
            </a:r>
            <a:r>
              <a:rPr lang="fr-FR" dirty="0" smtClean="0">
                <a:ea typeface="+mn-lt"/>
                <a:cs typeface="+mn-lt"/>
              </a:rPr>
              <a:t>  </a:t>
            </a:r>
            <a:r>
              <a:rPr lang="fr-FR" dirty="0" err="1" smtClean="0">
                <a:ea typeface="+mn-lt"/>
                <a:cs typeface="+mn-lt"/>
              </a:rPr>
              <a:t>is</a:t>
            </a:r>
            <a:r>
              <a:rPr lang="fr-FR" dirty="0" smtClean="0">
                <a:ea typeface="+mn-lt"/>
                <a:cs typeface="+mn-lt"/>
              </a:rPr>
              <a:t> an open-source </a:t>
            </a:r>
            <a:r>
              <a:rPr lang="fr-FR" dirty="0" err="1" smtClean="0">
                <a:ea typeface="+mn-lt"/>
                <a:cs typeface="+mn-lt"/>
              </a:rPr>
              <a:t>relational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database</a:t>
            </a:r>
            <a:r>
              <a:rPr lang="fr-FR" dirty="0" smtClean="0">
                <a:ea typeface="+mn-lt"/>
                <a:cs typeface="+mn-lt"/>
              </a:rPr>
              <a:t> management system(RDBMS).</a:t>
            </a:r>
            <a:r>
              <a:rPr lang="fr-FR" dirty="0" err="1" smtClean="0">
                <a:ea typeface="+mn-lt"/>
                <a:cs typeface="+mn-lt"/>
              </a:rPr>
              <a:t>Its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name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is</a:t>
            </a:r>
            <a:r>
              <a:rPr lang="fr-FR" dirty="0" smtClean="0">
                <a:ea typeface="+mn-lt"/>
                <a:cs typeface="+mn-lt"/>
              </a:rPr>
              <a:t> a </a:t>
            </a:r>
            <a:r>
              <a:rPr lang="fr-FR" dirty="0" err="1" smtClean="0">
                <a:ea typeface="+mn-lt"/>
                <a:cs typeface="+mn-lt"/>
              </a:rPr>
              <a:t>combination</a:t>
            </a:r>
            <a:r>
              <a:rPr lang="fr-FR" dirty="0" smtClean="0">
                <a:ea typeface="+mn-lt"/>
                <a:cs typeface="+mn-lt"/>
              </a:rPr>
              <a:t> of "</a:t>
            </a:r>
            <a:r>
              <a:rPr lang="fr-FR" dirty="0" err="1" smtClean="0">
                <a:ea typeface="+mn-lt"/>
                <a:cs typeface="+mn-lt"/>
              </a:rPr>
              <a:t>My</a:t>
            </a:r>
            <a:r>
              <a:rPr lang="fr-FR" dirty="0" smtClean="0">
                <a:ea typeface="+mn-lt"/>
                <a:cs typeface="+mn-lt"/>
              </a:rPr>
              <a:t>", the </a:t>
            </a:r>
            <a:r>
              <a:rPr lang="fr-FR" dirty="0" err="1" smtClean="0">
                <a:ea typeface="+mn-lt"/>
                <a:cs typeface="+mn-lt"/>
              </a:rPr>
              <a:t>name</a:t>
            </a:r>
            <a:r>
              <a:rPr lang="fr-FR" dirty="0" smtClean="0">
                <a:ea typeface="+mn-lt"/>
                <a:cs typeface="+mn-lt"/>
              </a:rPr>
              <a:t> of </a:t>
            </a:r>
            <a:r>
              <a:rPr lang="fr-FR" dirty="0" err="1" smtClean="0">
                <a:ea typeface="+mn-lt"/>
                <a:cs typeface="+mn-lt"/>
              </a:rPr>
              <a:t>co</a:t>
            </a:r>
            <a:r>
              <a:rPr lang="fr-FR" dirty="0" smtClean="0">
                <a:ea typeface="+mn-lt"/>
                <a:cs typeface="+mn-lt"/>
              </a:rPr>
              <a:t>-</a:t>
            </a:r>
            <a:r>
              <a:rPr lang="fr-FR" dirty="0" err="1" smtClean="0">
                <a:ea typeface="+mn-lt"/>
                <a:cs typeface="+mn-lt"/>
              </a:rPr>
              <a:t>founder</a:t>
            </a:r>
            <a:r>
              <a:rPr lang="fr-FR" dirty="0" smtClean="0">
                <a:ea typeface="+mn-lt"/>
                <a:cs typeface="+mn-lt"/>
              </a:rPr>
              <a:t> Michael </a:t>
            </a:r>
            <a:r>
              <a:rPr lang="fr-FR" dirty="0" err="1" smtClean="0">
                <a:ea typeface="+mn-lt"/>
                <a:cs typeface="+mn-lt"/>
              </a:rPr>
              <a:t>Widenius's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daughter</a:t>
            </a:r>
            <a:r>
              <a:rPr lang="fr-FR" dirty="0" smtClean="0">
                <a:ea typeface="+mn-lt"/>
                <a:cs typeface="+mn-lt"/>
              </a:rPr>
              <a:t>, and "SQL", the </a:t>
            </a:r>
            <a:r>
              <a:rPr lang="fr-FR" dirty="0" err="1" smtClean="0">
                <a:ea typeface="+mn-lt"/>
                <a:cs typeface="+mn-lt"/>
              </a:rPr>
              <a:t>abbreviation</a:t>
            </a:r>
            <a:r>
              <a:rPr lang="fr-FR" dirty="0" smtClean="0">
                <a:ea typeface="+mn-lt"/>
                <a:cs typeface="+mn-lt"/>
              </a:rPr>
              <a:t> for </a:t>
            </a:r>
            <a:r>
              <a:rPr lang="fr-FR" dirty="0" err="1" smtClean="0">
                <a:ea typeface="+mn-lt"/>
                <a:cs typeface="+mn-lt"/>
              </a:rPr>
              <a:t>Structured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Query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Language</a:t>
            </a:r>
            <a:r>
              <a:rPr lang="fr-FR" dirty="0" smtClean="0">
                <a:ea typeface="+mn-lt"/>
                <a:cs typeface="+mn-lt"/>
              </a:rPr>
              <a:t>. A </a:t>
            </a:r>
            <a:r>
              <a:rPr lang="fr-FR" dirty="0" err="1" smtClean="0">
                <a:ea typeface="+mn-lt"/>
                <a:cs typeface="+mn-lt"/>
              </a:rPr>
              <a:t>relational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database</a:t>
            </a:r>
            <a:r>
              <a:rPr lang="fr-FR" dirty="0" smtClean="0">
                <a:ea typeface="+mn-lt"/>
                <a:cs typeface="+mn-lt"/>
              </a:rPr>
              <a:t> </a:t>
            </a:r>
            <a:r>
              <a:rPr lang="fr-FR" dirty="0" err="1" smtClean="0">
                <a:ea typeface="+mn-lt"/>
                <a:cs typeface="+mn-lt"/>
              </a:rPr>
              <a:t>organizes</a:t>
            </a:r>
            <a:r>
              <a:rPr lang="fr-FR" dirty="0" smtClean="0">
                <a:ea typeface="+mn-lt"/>
                <a:cs typeface="+mn-lt"/>
              </a:rPr>
              <a:t> data </a:t>
            </a:r>
            <a:r>
              <a:rPr lang="fr-FR" dirty="0" err="1" smtClean="0">
                <a:ea typeface="+mn-lt"/>
                <a:cs typeface="+mn-lt"/>
              </a:rPr>
              <a:t>into</a:t>
            </a:r>
            <a:r>
              <a:rPr lang="fr-FR" dirty="0" smtClean="0">
                <a:ea typeface="+mn-lt"/>
                <a:cs typeface="+mn-lt"/>
              </a:rPr>
              <a:t> one or more data tables in </a:t>
            </a:r>
            <a:r>
              <a:rPr lang="fr-FR" dirty="0" err="1" smtClean="0">
                <a:ea typeface="+mn-lt"/>
                <a:cs typeface="+mn-lt"/>
              </a:rPr>
              <a:t>which</a:t>
            </a:r>
            <a:r>
              <a:rPr lang="fr-FR" dirty="0" smtClean="0">
                <a:ea typeface="+mn-lt"/>
                <a:cs typeface="+mn-lt"/>
              </a:rPr>
              <a:t> data types </a:t>
            </a:r>
            <a:r>
              <a:rPr lang="fr-FR" dirty="0" err="1" smtClean="0">
                <a:ea typeface="+mn-lt"/>
                <a:cs typeface="+mn-lt"/>
              </a:rPr>
              <a:t>may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be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related</a:t>
            </a:r>
            <a:r>
              <a:rPr lang="fr-FR" dirty="0" smtClean="0">
                <a:ea typeface="+mn-lt"/>
                <a:cs typeface="+mn-lt"/>
              </a:rPr>
              <a:t> to </a:t>
            </a:r>
            <a:r>
              <a:rPr lang="fr-FR" dirty="0" err="1" smtClean="0">
                <a:ea typeface="+mn-lt"/>
                <a:cs typeface="+mn-lt"/>
              </a:rPr>
              <a:t>each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other</a:t>
            </a:r>
            <a:r>
              <a:rPr lang="fr-FR" dirty="0" smtClean="0">
                <a:ea typeface="+mn-lt"/>
                <a:cs typeface="+mn-lt"/>
              </a:rPr>
              <a:t>; </a:t>
            </a:r>
            <a:r>
              <a:rPr lang="fr-FR" dirty="0" err="1" smtClean="0">
                <a:ea typeface="+mn-lt"/>
                <a:cs typeface="+mn-lt"/>
              </a:rPr>
              <a:t>these</a:t>
            </a:r>
            <a:r>
              <a:rPr lang="fr-FR" dirty="0" smtClean="0">
                <a:ea typeface="+mn-lt"/>
                <a:cs typeface="+mn-lt"/>
              </a:rPr>
              <a:t> relations help structure the data. SQL </a:t>
            </a:r>
            <a:r>
              <a:rPr lang="fr-FR" dirty="0" err="1" smtClean="0">
                <a:ea typeface="+mn-lt"/>
                <a:cs typeface="+mn-lt"/>
              </a:rPr>
              <a:t>is</a:t>
            </a:r>
            <a:r>
              <a:rPr lang="fr-FR" dirty="0" smtClean="0">
                <a:ea typeface="+mn-lt"/>
                <a:cs typeface="+mn-lt"/>
              </a:rPr>
              <a:t> a </a:t>
            </a:r>
            <a:r>
              <a:rPr lang="fr-FR" dirty="0" err="1" smtClean="0">
                <a:ea typeface="+mn-lt"/>
                <a:cs typeface="+mn-lt"/>
              </a:rPr>
              <a:t>language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programmers</a:t>
            </a:r>
            <a:r>
              <a:rPr lang="fr-FR" dirty="0" smtClean="0">
                <a:ea typeface="+mn-lt"/>
                <a:cs typeface="+mn-lt"/>
              </a:rPr>
              <a:t> use to </a:t>
            </a:r>
            <a:r>
              <a:rPr lang="fr-FR" dirty="0" err="1" smtClean="0">
                <a:ea typeface="+mn-lt"/>
                <a:cs typeface="+mn-lt"/>
              </a:rPr>
              <a:t>create</a:t>
            </a:r>
            <a:r>
              <a:rPr lang="fr-FR" dirty="0" smtClean="0">
                <a:ea typeface="+mn-lt"/>
                <a:cs typeface="+mn-lt"/>
              </a:rPr>
              <a:t>, </a:t>
            </a:r>
            <a:r>
              <a:rPr lang="fr-FR" dirty="0" err="1" smtClean="0">
                <a:ea typeface="+mn-lt"/>
                <a:cs typeface="+mn-lt"/>
              </a:rPr>
              <a:t>modify</a:t>
            </a:r>
            <a:r>
              <a:rPr lang="fr-FR" dirty="0" smtClean="0">
                <a:ea typeface="+mn-lt"/>
                <a:cs typeface="+mn-lt"/>
              </a:rPr>
              <a:t> and </a:t>
            </a:r>
            <a:r>
              <a:rPr lang="fr-FR" dirty="0" err="1" smtClean="0">
                <a:ea typeface="+mn-lt"/>
                <a:cs typeface="+mn-lt"/>
              </a:rPr>
              <a:t>extract</a:t>
            </a:r>
            <a:r>
              <a:rPr lang="fr-FR" dirty="0" smtClean="0">
                <a:ea typeface="+mn-lt"/>
                <a:cs typeface="+mn-lt"/>
              </a:rPr>
              <a:t> data </a:t>
            </a:r>
            <a:r>
              <a:rPr lang="fr-FR" dirty="0" err="1" smtClean="0">
                <a:ea typeface="+mn-lt"/>
                <a:cs typeface="+mn-lt"/>
              </a:rPr>
              <a:t>from</a:t>
            </a:r>
            <a:r>
              <a:rPr lang="fr-FR" dirty="0" smtClean="0">
                <a:ea typeface="+mn-lt"/>
                <a:cs typeface="+mn-lt"/>
              </a:rPr>
              <a:t> the </a:t>
            </a:r>
            <a:r>
              <a:rPr lang="fr-FR" dirty="0" err="1" smtClean="0">
                <a:ea typeface="+mn-lt"/>
                <a:cs typeface="+mn-lt"/>
              </a:rPr>
              <a:t>relational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database</a:t>
            </a:r>
            <a:r>
              <a:rPr lang="fr-FR" dirty="0" smtClean="0">
                <a:ea typeface="+mn-lt"/>
                <a:cs typeface="+mn-lt"/>
              </a:rPr>
              <a:t>, as </a:t>
            </a:r>
            <a:r>
              <a:rPr lang="fr-FR" dirty="0" err="1" smtClean="0">
                <a:ea typeface="+mn-lt"/>
                <a:cs typeface="+mn-lt"/>
              </a:rPr>
              <a:t>well</a:t>
            </a:r>
            <a:r>
              <a:rPr lang="fr-FR" dirty="0" smtClean="0">
                <a:ea typeface="+mn-lt"/>
                <a:cs typeface="+mn-lt"/>
              </a:rPr>
              <a:t> as control user </a:t>
            </a:r>
            <a:r>
              <a:rPr lang="fr-FR" dirty="0" err="1" smtClean="0">
                <a:ea typeface="+mn-lt"/>
                <a:cs typeface="+mn-lt"/>
              </a:rPr>
              <a:t>access</a:t>
            </a:r>
            <a:r>
              <a:rPr lang="fr-FR" dirty="0" smtClean="0">
                <a:ea typeface="+mn-lt"/>
                <a:cs typeface="+mn-lt"/>
              </a:rPr>
              <a:t> to the </a:t>
            </a:r>
            <a:r>
              <a:rPr lang="fr-FR" dirty="0" err="1" smtClean="0">
                <a:ea typeface="+mn-lt"/>
                <a:cs typeface="+mn-lt"/>
              </a:rPr>
              <a:t>database</a:t>
            </a:r>
            <a:r>
              <a:rPr lang="fr-FR" dirty="0" smtClean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err="1" smtClean="0">
                <a:ea typeface="+mn-lt"/>
                <a:cs typeface="+mn-lt"/>
              </a:rPr>
              <a:t>Many</a:t>
            </a:r>
            <a:r>
              <a:rPr lang="fr-FR" dirty="0" smtClean="0">
                <a:ea typeface="+mn-lt"/>
                <a:cs typeface="+mn-lt"/>
              </a:rPr>
              <a:t> of the </a:t>
            </a:r>
            <a:r>
              <a:rPr lang="fr-FR" dirty="0" err="1" smtClean="0">
                <a:ea typeface="+mn-lt"/>
                <a:cs typeface="+mn-lt"/>
              </a:rPr>
              <a:t>world's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largest</a:t>
            </a:r>
            <a:r>
              <a:rPr lang="fr-FR" dirty="0" smtClean="0">
                <a:ea typeface="+mn-lt"/>
                <a:cs typeface="+mn-lt"/>
              </a:rPr>
              <a:t> and </a:t>
            </a:r>
            <a:r>
              <a:rPr lang="fr-FR" dirty="0" err="1" smtClean="0">
                <a:ea typeface="+mn-lt"/>
                <a:cs typeface="+mn-lt"/>
              </a:rPr>
              <a:t>fastest</a:t>
            </a:r>
            <a:r>
              <a:rPr lang="fr-FR" dirty="0" smtClean="0">
                <a:ea typeface="+mn-lt"/>
                <a:cs typeface="+mn-lt"/>
              </a:rPr>
              <a:t>-</a:t>
            </a:r>
            <a:r>
              <a:rPr lang="fr-FR" dirty="0" err="1" smtClean="0">
                <a:ea typeface="+mn-lt"/>
                <a:cs typeface="+mn-lt"/>
              </a:rPr>
              <a:t>growing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organizations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including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Facebook</a:t>
            </a:r>
            <a:r>
              <a:rPr lang="fr-FR" dirty="0" smtClean="0">
                <a:ea typeface="+mn-lt"/>
                <a:cs typeface="+mn-lt"/>
              </a:rPr>
              <a:t>, Google, Adobe, Alcatel Lucent and </a:t>
            </a:r>
            <a:r>
              <a:rPr lang="fr-FR" dirty="0" err="1" smtClean="0">
                <a:ea typeface="+mn-lt"/>
                <a:cs typeface="+mn-lt"/>
              </a:rPr>
              <a:t>Zappos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rely</a:t>
            </a:r>
            <a:r>
              <a:rPr lang="fr-FR" dirty="0" smtClean="0">
                <a:ea typeface="+mn-lt"/>
                <a:cs typeface="+mn-lt"/>
              </a:rPr>
              <a:t> on MySQL to </a:t>
            </a:r>
            <a:r>
              <a:rPr lang="fr-FR" dirty="0" err="1" smtClean="0">
                <a:ea typeface="+mn-lt"/>
                <a:cs typeface="+mn-lt"/>
              </a:rPr>
              <a:t>save</a:t>
            </a:r>
            <a:r>
              <a:rPr lang="fr-FR" dirty="0" smtClean="0">
                <a:ea typeface="+mn-lt"/>
                <a:cs typeface="+mn-lt"/>
              </a:rPr>
              <a:t> time and money </a:t>
            </a:r>
            <a:r>
              <a:rPr lang="fr-FR" dirty="0" err="1" smtClean="0">
                <a:ea typeface="+mn-lt"/>
                <a:cs typeface="+mn-lt"/>
              </a:rPr>
              <a:t>powering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their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high</a:t>
            </a:r>
            <a:r>
              <a:rPr lang="fr-FR" dirty="0" smtClean="0">
                <a:ea typeface="+mn-lt"/>
                <a:cs typeface="+mn-lt"/>
              </a:rPr>
              <a:t>-volume Web sites, business-</a:t>
            </a:r>
            <a:r>
              <a:rPr lang="fr-FR" dirty="0" err="1" smtClean="0">
                <a:ea typeface="+mn-lt"/>
                <a:cs typeface="+mn-lt"/>
              </a:rPr>
              <a:t>critical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systems</a:t>
            </a:r>
            <a:r>
              <a:rPr lang="fr-FR" dirty="0" smtClean="0">
                <a:ea typeface="+mn-lt"/>
                <a:cs typeface="+mn-lt"/>
              </a:rPr>
              <a:t> and </a:t>
            </a:r>
            <a:r>
              <a:rPr lang="fr-FR" dirty="0" err="1" smtClean="0">
                <a:ea typeface="+mn-lt"/>
                <a:cs typeface="+mn-lt"/>
              </a:rPr>
              <a:t>packaged</a:t>
            </a:r>
            <a:r>
              <a:rPr lang="fr-FR" dirty="0" smtClean="0">
                <a:ea typeface="+mn-lt"/>
                <a:cs typeface="+mn-lt"/>
              </a:rPr>
              <a:t> software.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features transactions with Atomicity, Consistency, Isolation, Durability (ACID) properties</a:t>
            </a: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It is designed to handle a range of workloads, from single machines to data warehouses or Web services with many concurrent users.</a:t>
            </a:r>
          </a:p>
          <a:p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comes with many features aimed to help developers build applications, administrators to protect data integrity and build fault-tolerant environments, and help you manage your data no matter how big or small the dataset. In addition to being free and open source,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is highly extensible. For example, you can define your own data types, build out custom functions, even write code from different programming languages without recompiling your database</a:t>
            </a:r>
            <a:endParaRPr lang="fr-FR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fr-FR" b="1" dirty="0" smtClean="0">
                <a:ea typeface="+mn-lt"/>
                <a:cs typeface="+mn-lt"/>
              </a:rPr>
              <a:t>Microsoft SQL Server</a:t>
            </a:r>
            <a:r>
              <a:rPr lang="fr-FR" dirty="0" smtClean="0">
                <a:ea typeface="+mn-lt"/>
                <a:cs typeface="+mn-lt"/>
              </a:rPr>
              <a:t> </a:t>
            </a:r>
            <a:r>
              <a:rPr lang="fr-FR" dirty="0" err="1" smtClean="0">
                <a:ea typeface="+mn-lt"/>
                <a:cs typeface="+mn-lt"/>
              </a:rPr>
              <a:t>is</a:t>
            </a:r>
            <a:r>
              <a:rPr lang="fr-FR" dirty="0" smtClean="0">
                <a:ea typeface="+mn-lt"/>
                <a:cs typeface="+mn-lt"/>
              </a:rPr>
              <a:t> a </a:t>
            </a:r>
            <a:r>
              <a:rPr lang="fr-FR" dirty="0" err="1" smtClean="0">
                <a:ea typeface="+mn-lt"/>
                <a:cs typeface="+mn-lt"/>
              </a:rPr>
              <a:t>relational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database</a:t>
            </a:r>
            <a:r>
              <a:rPr lang="fr-FR" dirty="0" smtClean="0">
                <a:ea typeface="+mn-lt"/>
                <a:cs typeface="+mn-lt"/>
              </a:rPr>
              <a:t> management system </a:t>
            </a:r>
            <a:r>
              <a:rPr lang="fr-FR" dirty="0" err="1" smtClean="0">
                <a:ea typeface="+mn-lt"/>
                <a:cs typeface="+mn-lt"/>
              </a:rPr>
              <a:t>developed</a:t>
            </a:r>
            <a:r>
              <a:rPr lang="fr-FR" dirty="0" smtClean="0">
                <a:ea typeface="+mn-lt"/>
                <a:cs typeface="+mn-lt"/>
              </a:rPr>
              <a:t> by Microsoft. As a </a:t>
            </a:r>
            <a:r>
              <a:rPr lang="fr-FR" dirty="0" err="1" smtClean="0">
                <a:ea typeface="+mn-lt"/>
                <a:cs typeface="+mn-lt"/>
              </a:rPr>
              <a:t>database</a:t>
            </a:r>
            <a:r>
              <a:rPr lang="fr-FR" dirty="0" smtClean="0">
                <a:ea typeface="+mn-lt"/>
                <a:cs typeface="+mn-lt"/>
              </a:rPr>
              <a:t> server, </a:t>
            </a:r>
            <a:r>
              <a:rPr lang="fr-FR" dirty="0" err="1" smtClean="0">
                <a:ea typeface="+mn-lt"/>
                <a:cs typeface="+mn-lt"/>
              </a:rPr>
              <a:t>it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is</a:t>
            </a:r>
            <a:r>
              <a:rPr lang="fr-FR" dirty="0" smtClean="0">
                <a:ea typeface="+mn-lt"/>
                <a:cs typeface="+mn-lt"/>
              </a:rPr>
              <a:t> a software </a:t>
            </a:r>
            <a:r>
              <a:rPr lang="fr-FR" dirty="0" err="1" smtClean="0">
                <a:ea typeface="+mn-lt"/>
                <a:cs typeface="+mn-lt"/>
              </a:rPr>
              <a:t>product</a:t>
            </a:r>
            <a:r>
              <a:rPr lang="fr-FR" dirty="0" smtClean="0">
                <a:ea typeface="+mn-lt"/>
                <a:cs typeface="+mn-lt"/>
              </a:rPr>
              <a:t> </a:t>
            </a:r>
            <a:r>
              <a:rPr lang="fr-FR" dirty="0" err="1" smtClean="0">
                <a:ea typeface="+mn-lt"/>
                <a:cs typeface="+mn-lt"/>
              </a:rPr>
              <a:t>with</a:t>
            </a:r>
            <a:r>
              <a:rPr lang="fr-FR" dirty="0" smtClean="0">
                <a:ea typeface="+mn-lt"/>
                <a:cs typeface="+mn-lt"/>
              </a:rPr>
              <a:t> the </a:t>
            </a:r>
            <a:r>
              <a:rPr lang="fr-FR" dirty="0" err="1" smtClean="0">
                <a:ea typeface="+mn-lt"/>
                <a:cs typeface="+mn-lt"/>
              </a:rPr>
              <a:t>primary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function</a:t>
            </a:r>
            <a:r>
              <a:rPr lang="fr-FR" dirty="0" smtClean="0">
                <a:ea typeface="+mn-lt"/>
                <a:cs typeface="+mn-lt"/>
              </a:rPr>
              <a:t> of </a:t>
            </a:r>
            <a:r>
              <a:rPr lang="fr-FR" dirty="0" err="1" smtClean="0">
                <a:ea typeface="+mn-lt"/>
                <a:cs typeface="+mn-lt"/>
              </a:rPr>
              <a:t>storing</a:t>
            </a:r>
            <a:r>
              <a:rPr lang="fr-FR" dirty="0" smtClean="0">
                <a:ea typeface="+mn-lt"/>
                <a:cs typeface="+mn-lt"/>
              </a:rPr>
              <a:t> and </a:t>
            </a:r>
            <a:r>
              <a:rPr lang="fr-FR" dirty="0" err="1" smtClean="0">
                <a:ea typeface="+mn-lt"/>
                <a:cs typeface="+mn-lt"/>
              </a:rPr>
              <a:t>retrieving</a:t>
            </a:r>
            <a:r>
              <a:rPr lang="fr-FR" dirty="0" smtClean="0">
                <a:ea typeface="+mn-lt"/>
                <a:cs typeface="+mn-lt"/>
              </a:rPr>
              <a:t> data as </a:t>
            </a:r>
            <a:r>
              <a:rPr lang="fr-FR" dirty="0" err="1" smtClean="0">
                <a:ea typeface="+mn-lt"/>
                <a:cs typeface="+mn-lt"/>
              </a:rPr>
              <a:t>requested</a:t>
            </a:r>
            <a:r>
              <a:rPr lang="fr-FR" dirty="0" smtClean="0">
                <a:ea typeface="+mn-lt"/>
                <a:cs typeface="+mn-lt"/>
              </a:rPr>
              <a:t> by </a:t>
            </a:r>
            <a:r>
              <a:rPr lang="fr-FR" dirty="0" err="1" smtClean="0">
                <a:ea typeface="+mn-lt"/>
                <a:cs typeface="+mn-lt"/>
              </a:rPr>
              <a:t>other</a:t>
            </a:r>
            <a:r>
              <a:rPr lang="fr-FR" dirty="0" smtClean="0">
                <a:ea typeface="+mn-lt"/>
                <a:cs typeface="+mn-lt"/>
              </a:rPr>
              <a:t> software applications </a:t>
            </a:r>
            <a:r>
              <a:rPr lang="fr-FR" dirty="0" err="1" smtClean="0">
                <a:ea typeface="+mn-lt"/>
                <a:cs typeface="+mn-lt"/>
              </a:rPr>
              <a:t>which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may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run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either</a:t>
            </a:r>
            <a:r>
              <a:rPr lang="fr-FR" dirty="0" smtClean="0">
                <a:ea typeface="+mn-lt"/>
                <a:cs typeface="+mn-lt"/>
              </a:rPr>
              <a:t> on the </a:t>
            </a:r>
            <a:r>
              <a:rPr lang="fr-FR" dirty="0" err="1" smtClean="0">
                <a:ea typeface="+mn-lt"/>
                <a:cs typeface="+mn-lt"/>
              </a:rPr>
              <a:t>same</a:t>
            </a:r>
            <a:r>
              <a:rPr lang="fr-FR" dirty="0" smtClean="0">
                <a:ea typeface="+mn-lt"/>
                <a:cs typeface="+mn-lt"/>
              </a:rPr>
              <a:t> computer or on </a:t>
            </a:r>
            <a:r>
              <a:rPr lang="fr-FR" dirty="0" err="1" smtClean="0">
                <a:ea typeface="+mn-lt"/>
                <a:cs typeface="+mn-lt"/>
              </a:rPr>
              <a:t>another</a:t>
            </a:r>
            <a:r>
              <a:rPr lang="fr-FR" dirty="0" smtClean="0">
                <a:ea typeface="+mn-lt"/>
                <a:cs typeface="+mn-lt"/>
              </a:rPr>
              <a:t> computer </a:t>
            </a:r>
            <a:r>
              <a:rPr lang="fr-FR" dirty="0" err="1" smtClean="0">
                <a:ea typeface="+mn-lt"/>
                <a:cs typeface="+mn-lt"/>
              </a:rPr>
              <a:t>across</a:t>
            </a:r>
            <a:r>
              <a:rPr lang="fr-FR" dirty="0" smtClean="0">
                <a:ea typeface="+mn-lt"/>
                <a:cs typeface="+mn-lt"/>
              </a:rPr>
              <a:t> a network (</a:t>
            </a:r>
            <a:r>
              <a:rPr lang="fr-FR" dirty="0" err="1" smtClean="0">
                <a:ea typeface="+mn-lt"/>
                <a:cs typeface="+mn-lt"/>
              </a:rPr>
              <a:t>including</a:t>
            </a:r>
            <a:r>
              <a:rPr lang="fr-FR" dirty="0" smtClean="0">
                <a:ea typeface="+mn-lt"/>
                <a:cs typeface="+mn-lt"/>
              </a:rPr>
              <a:t> the Internet). </a:t>
            </a:r>
          </a:p>
          <a:p>
            <a:pPr marL="285750" indent="-285750">
              <a:buFont typeface="Arial"/>
              <a:buChar char="•"/>
            </a:pPr>
            <a:endParaRPr lang="fr-FR" dirty="0" smtClean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dirty="0" err="1" smtClean="0">
                <a:ea typeface="+mn-lt"/>
                <a:cs typeface="+mn-lt"/>
              </a:rPr>
              <a:t>Similar</a:t>
            </a:r>
            <a:r>
              <a:rPr lang="fr-FR" dirty="0" smtClean="0">
                <a:ea typeface="+mn-lt"/>
                <a:cs typeface="+mn-lt"/>
              </a:rPr>
              <a:t> to </a:t>
            </a:r>
            <a:r>
              <a:rPr lang="fr-FR" dirty="0" err="1" smtClean="0">
                <a:ea typeface="+mn-lt"/>
                <a:cs typeface="+mn-lt"/>
              </a:rPr>
              <a:t>other</a:t>
            </a:r>
            <a:r>
              <a:rPr lang="fr-FR" dirty="0" smtClean="0">
                <a:ea typeface="+mn-lt"/>
                <a:cs typeface="+mn-lt"/>
              </a:rPr>
              <a:t> RDBMS software, SQL Server </a:t>
            </a:r>
            <a:r>
              <a:rPr lang="fr-FR" dirty="0" err="1" smtClean="0">
                <a:ea typeface="+mn-lt"/>
                <a:cs typeface="+mn-lt"/>
              </a:rPr>
              <a:t>is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built</a:t>
            </a:r>
            <a:r>
              <a:rPr lang="fr-FR" dirty="0" smtClean="0">
                <a:ea typeface="+mn-lt"/>
                <a:cs typeface="+mn-lt"/>
              </a:rPr>
              <a:t> on top of SQL, a standard </a:t>
            </a:r>
            <a:r>
              <a:rPr lang="fr-FR" dirty="0" err="1" smtClean="0">
                <a:ea typeface="+mn-lt"/>
                <a:cs typeface="+mn-lt"/>
              </a:rPr>
              <a:t>programming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language</a:t>
            </a:r>
            <a:r>
              <a:rPr lang="fr-FR" dirty="0" smtClean="0">
                <a:ea typeface="+mn-lt"/>
                <a:cs typeface="+mn-lt"/>
              </a:rPr>
              <a:t> for </a:t>
            </a:r>
            <a:r>
              <a:rPr lang="fr-FR" dirty="0" err="1" smtClean="0">
                <a:ea typeface="+mn-lt"/>
                <a:cs typeface="+mn-lt"/>
              </a:rPr>
              <a:t>interacting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with</a:t>
            </a:r>
            <a:r>
              <a:rPr lang="fr-FR" dirty="0" smtClean="0">
                <a:ea typeface="+mn-lt"/>
                <a:cs typeface="+mn-lt"/>
              </a:rPr>
              <a:t> the </a:t>
            </a:r>
            <a:r>
              <a:rPr lang="fr-FR" dirty="0" err="1" smtClean="0">
                <a:ea typeface="+mn-lt"/>
                <a:cs typeface="+mn-lt"/>
              </a:rPr>
              <a:t>relational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databases</a:t>
            </a:r>
            <a:r>
              <a:rPr lang="fr-FR" dirty="0" smtClean="0">
                <a:ea typeface="+mn-lt"/>
                <a:cs typeface="+mn-lt"/>
              </a:rPr>
              <a:t>. SQL server </a:t>
            </a:r>
            <a:r>
              <a:rPr lang="fr-FR" dirty="0" err="1" smtClean="0">
                <a:ea typeface="+mn-lt"/>
                <a:cs typeface="+mn-lt"/>
              </a:rPr>
              <a:t>is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tied</a:t>
            </a:r>
            <a:r>
              <a:rPr lang="fr-FR" dirty="0" smtClean="0">
                <a:ea typeface="+mn-lt"/>
                <a:cs typeface="+mn-lt"/>
              </a:rPr>
              <a:t> to </a:t>
            </a:r>
            <a:r>
              <a:rPr lang="fr-FR" dirty="0" err="1" smtClean="0">
                <a:ea typeface="+mn-lt"/>
                <a:cs typeface="+mn-lt"/>
              </a:rPr>
              <a:t>Transact</a:t>
            </a:r>
            <a:r>
              <a:rPr lang="fr-FR" dirty="0" smtClean="0">
                <a:ea typeface="+mn-lt"/>
                <a:cs typeface="+mn-lt"/>
              </a:rPr>
              <a:t>-SQL, or T-SQL, the </a:t>
            </a:r>
            <a:r>
              <a:rPr lang="fr-FR" dirty="0" err="1" smtClean="0">
                <a:ea typeface="+mn-lt"/>
                <a:cs typeface="+mn-lt"/>
              </a:rPr>
              <a:t>Microsoft’s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implementation</a:t>
            </a:r>
            <a:r>
              <a:rPr lang="fr-FR" dirty="0" smtClean="0">
                <a:ea typeface="+mn-lt"/>
                <a:cs typeface="+mn-lt"/>
              </a:rPr>
              <a:t> of SQL </a:t>
            </a:r>
            <a:r>
              <a:rPr lang="fr-FR" dirty="0" err="1" smtClean="0">
                <a:ea typeface="+mn-lt"/>
                <a:cs typeface="+mn-lt"/>
              </a:rPr>
              <a:t>that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adds</a:t>
            </a:r>
            <a:r>
              <a:rPr lang="fr-FR" dirty="0" smtClean="0">
                <a:ea typeface="+mn-lt"/>
                <a:cs typeface="+mn-lt"/>
              </a:rPr>
              <a:t> a set of </a:t>
            </a:r>
            <a:r>
              <a:rPr lang="fr-FR" dirty="0" err="1" smtClean="0">
                <a:ea typeface="+mn-lt"/>
                <a:cs typeface="+mn-lt"/>
              </a:rPr>
              <a:t>proprietary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programming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constructs</a:t>
            </a:r>
            <a:r>
              <a:rPr lang="fr-FR" dirty="0" smtClean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fr-FR" dirty="0" smtClean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ea typeface="+mn-lt"/>
                <a:cs typeface="+mn-lt"/>
              </a:rPr>
              <a:t>SQL Server </a:t>
            </a:r>
            <a:r>
              <a:rPr lang="fr-FR" dirty="0" err="1" smtClean="0">
                <a:ea typeface="+mn-lt"/>
                <a:cs typeface="+mn-lt"/>
              </a:rPr>
              <a:t>works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exclusively</a:t>
            </a:r>
            <a:r>
              <a:rPr lang="fr-FR" dirty="0" smtClean="0">
                <a:ea typeface="+mn-lt"/>
                <a:cs typeface="+mn-lt"/>
              </a:rPr>
              <a:t> on Windows </a:t>
            </a:r>
            <a:r>
              <a:rPr lang="fr-FR" dirty="0" err="1" smtClean="0">
                <a:ea typeface="+mn-lt"/>
                <a:cs typeface="+mn-lt"/>
              </a:rPr>
              <a:t>environment</a:t>
            </a:r>
            <a:r>
              <a:rPr lang="fr-FR" dirty="0" smtClean="0">
                <a:ea typeface="+mn-lt"/>
                <a:cs typeface="+mn-lt"/>
              </a:rPr>
              <a:t> for more </a:t>
            </a:r>
            <a:r>
              <a:rPr lang="fr-FR" dirty="0" err="1" smtClean="0">
                <a:ea typeface="+mn-lt"/>
                <a:cs typeface="+mn-lt"/>
              </a:rPr>
              <a:t>than</a:t>
            </a:r>
            <a:r>
              <a:rPr lang="fr-FR" dirty="0" smtClean="0">
                <a:ea typeface="+mn-lt"/>
                <a:cs typeface="+mn-lt"/>
              </a:rPr>
              <a:t> 20 </a:t>
            </a:r>
            <a:r>
              <a:rPr lang="fr-FR" dirty="0" err="1" smtClean="0">
                <a:ea typeface="+mn-lt"/>
                <a:cs typeface="+mn-lt"/>
              </a:rPr>
              <a:t>years</a:t>
            </a:r>
            <a:r>
              <a:rPr lang="fr-FR" dirty="0" smtClean="0">
                <a:ea typeface="+mn-lt"/>
                <a:cs typeface="+mn-lt"/>
              </a:rPr>
              <a:t>. In 2016, Microsoft made </a:t>
            </a:r>
            <a:r>
              <a:rPr lang="fr-FR" dirty="0" err="1" smtClean="0">
                <a:ea typeface="+mn-lt"/>
                <a:cs typeface="+mn-lt"/>
              </a:rPr>
              <a:t>it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available</a:t>
            </a:r>
            <a:r>
              <a:rPr lang="fr-FR" dirty="0" smtClean="0">
                <a:ea typeface="+mn-lt"/>
                <a:cs typeface="+mn-lt"/>
              </a:rPr>
              <a:t> on Linux. SQL Server 2017 </a:t>
            </a:r>
            <a:r>
              <a:rPr lang="fr-FR" dirty="0" err="1" smtClean="0">
                <a:ea typeface="+mn-lt"/>
                <a:cs typeface="+mn-lt"/>
              </a:rPr>
              <a:t>became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generally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available</a:t>
            </a:r>
            <a:r>
              <a:rPr lang="fr-FR" dirty="0" smtClean="0">
                <a:ea typeface="+mn-lt"/>
                <a:cs typeface="+mn-lt"/>
              </a:rPr>
              <a:t> in </a:t>
            </a:r>
            <a:r>
              <a:rPr lang="fr-FR" dirty="0" err="1" smtClean="0">
                <a:ea typeface="+mn-lt"/>
                <a:cs typeface="+mn-lt"/>
              </a:rPr>
              <a:t>October</a:t>
            </a:r>
            <a:r>
              <a:rPr lang="fr-FR" dirty="0" smtClean="0">
                <a:ea typeface="+mn-lt"/>
                <a:cs typeface="+mn-lt"/>
              </a:rPr>
              <a:t> 2016 </a:t>
            </a:r>
            <a:r>
              <a:rPr lang="fr-FR" dirty="0" err="1" smtClean="0">
                <a:ea typeface="+mn-lt"/>
                <a:cs typeface="+mn-lt"/>
              </a:rPr>
              <a:t>that</a:t>
            </a:r>
            <a:r>
              <a:rPr lang="fr-FR" dirty="0" smtClean="0">
                <a:ea typeface="+mn-lt"/>
                <a:cs typeface="+mn-lt"/>
              </a:rPr>
              <a:t> </a:t>
            </a:r>
            <a:r>
              <a:rPr lang="fr-FR" dirty="0" err="1" smtClean="0">
                <a:ea typeface="+mn-lt"/>
                <a:cs typeface="+mn-lt"/>
              </a:rPr>
              <a:t>ran</a:t>
            </a:r>
            <a:r>
              <a:rPr lang="fr-FR" dirty="0" smtClean="0">
                <a:ea typeface="+mn-lt"/>
                <a:cs typeface="+mn-lt"/>
              </a:rPr>
              <a:t> on </a:t>
            </a:r>
            <a:r>
              <a:rPr lang="fr-FR" dirty="0" err="1" smtClean="0">
                <a:ea typeface="+mn-lt"/>
                <a:cs typeface="+mn-lt"/>
              </a:rPr>
              <a:t>both</a:t>
            </a:r>
            <a:r>
              <a:rPr lang="fr-FR" dirty="0" smtClean="0">
                <a:ea typeface="+mn-lt"/>
                <a:cs typeface="+mn-lt"/>
              </a:rPr>
              <a:t> Windows and Linux.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comparison between the three RDBMS</a:t>
            </a:r>
            <a:br>
              <a:rPr lang="en-US" dirty="0"/>
            </a:b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817" y="1600200"/>
            <a:ext cx="80763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102</Words>
  <Application>Microsoft Office PowerPoint</Application>
  <PresentationFormat>Affichage à l'écran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Introduction to Database(RDMS)</vt:lpstr>
      <vt:lpstr>Definition of RDBM</vt:lpstr>
      <vt:lpstr>MySQL</vt:lpstr>
      <vt:lpstr>PostgreSQL</vt:lpstr>
      <vt:lpstr>SQL SERVER</vt:lpstr>
      <vt:lpstr> A comparison between the three RDBMS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Database(RDMS)</dc:title>
  <dc:creator>Utilisateur Windows</dc:creator>
  <cp:lastModifiedBy>Utilisateur Windows</cp:lastModifiedBy>
  <cp:revision>1</cp:revision>
  <dcterms:created xsi:type="dcterms:W3CDTF">2021-08-09T06:26:47Z</dcterms:created>
  <dcterms:modified xsi:type="dcterms:W3CDTF">2021-08-09T07:17:58Z</dcterms:modified>
</cp:coreProperties>
</file>